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slides/slide99.xml" ContentType="application/vnd.openxmlformats-officedocument.presentationml.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png" ContentType="image/png"/>
  <Default Extension="bin" ContentType="application/vnd.openxmlformats-officedocument.oleObject"/>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Default Extension="emf" ContentType="image/x-emf"/>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notesSlides/notesSlide24.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20.xml" ContentType="application/vnd.openxmlformats-officedocument.presentationml.notesSlide+xml"/>
  <Default Extension="vml" ContentType="application/vnd.openxmlformats-officedocument.vmlDrawing"/>
  <Override PartName="/ppt/notesSlides/notesSlide31.xml" ContentType="application/vnd.openxmlformats-officedocument.presentationml.notesSlide+xml"/>
  <Override PartName="/ppt/slides/slide89.xml" ContentType="application/vnd.openxmlformats-officedocument.presentationml.slide+xml"/>
  <Override PartName="/ppt/slides/slide98.xml" ContentType="application/vnd.openxmlformats-officedocument.presentationml.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Override PartName="/ppt/slideLayouts/slideLayout15.xml" ContentType="application/vnd.openxmlformats-officedocument.presentationml.slideLayout+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notesSlides/notesSlide37.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1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6"/>
  </p:notesMasterIdLst>
  <p:sldIdLst>
    <p:sldId id="312" r:id="rId2"/>
    <p:sldId id="428" r:id="rId3"/>
    <p:sldId id="316" r:id="rId4"/>
    <p:sldId id="317" r:id="rId5"/>
    <p:sldId id="318" r:id="rId6"/>
    <p:sldId id="319" r:id="rId7"/>
    <p:sldId id="320" r:id="rId8"/>
    <p:sldId id="386" r:id="rId9"/>
    <p:sldId id="387" r:id="rId10"/>
    <p:sldId id="388" r:id="rId11"/>
    <p:sldId id="389" r:id="rId12"/>
    <p:sldId id="429" r:id="rId13"/>
    <p:sldId id="325" r:id="rId14"/>
    <p:sldId id="326" r:id="rId15"/>
    <p:sldId id="327" r:id="rId16"/>
    <p:sldId id="328" r:id="rId17"/>
    <p:sldId id="329" r:id="rId18"/>
    <p:sldId id="349" r:id="rId19"/>
    <p:sldId id="330" r:id="rId20"/>
    <p:sldId id="331" r:id="rId21"/>
    <p:sldId id="332" r:id="rId22"/>
    <p:sldId id="333" r:id="rId23"/>
    <p:sldId id="334" r:id="rId24"/>
    <p:sldId id="335" r:id="rId25"/>
    <p:sldId id="336" r:id="rId26"/>
    <p:sldId id="337" r:id="rId27"/>
    <p:sldId id="350" r:id="rId28"/>
    <p:sldId id="339" r:id="rId29"/>
    <p:sldId id="340" r:id="rId30"/>
    <p:sldId id="341" r:id="rId31"/>
    <p:sldId id="342" r:id="rId32"/>
    <p:sldId id="343" r:id="rId33"/>
    <p:sldId id="344" r:id="rId34"/>
    <p:sldId id="351" r:id="rId35"/>
    <p:sldId id="346" r:id="rId36"/>
    <p:sldId id="347" r:id="rId37"/>
    <p:sldId id="352" r:id="rId38"/>
    <p:sldId id="353" r:id="rId39"/>
    <p:sldId id="354" r:id="rId40"/>
    <p:sldId id="355" r:id="rId41"/>
    <p:sldId id="356" r:id="rId42"/>
    <p:sldId id="357" r:id="rId43"/>
    <p:sldId id="359" r:id="rId44"/>
    <p:sldId id="360" r:id="rId45"/>
    <p:sldId id="361" r:id="rId46"/>
    <p:sldId id="362" r:id="rId47"/>
    <p:sldId id="363" r:id="rId48"/>
    <p:sldId id="364" r:id="rId49"/>
    <p:sldId id="365" r:id="rId50"/>
    <p:sldId id="366" r:id="rId51"/>
    <p:sldId id="367" r:id="rId52"/>
    <p:sldId id="368" r:id="rId53"/>
    <p:sldId id="369" r:id="rId54"/>
    <p:sldId id="370" r:id="rId55"/>
    <p:sldId id="371" r:id="rId56"/>
    <p:sldId id="372" r:id="rId57"/>
    <p:sldId id="373" r:id="rId58"/>
    <p:sldId id="374" r:id="rId59"/>
    <p:sldId id="375" r:id="rId60"/>
    <p:sldId id="376" r:id="rId61"/>
    <p:sldId id="377" r:id="rId62"/>
    <p:sldId id="378" r:id="rId63"/>
    <p:sldId id="379" r:id="rId64"/>
    <p:sldId id="380" r:id="rId65"/>
    <p:sldId id="381" r:id="rId66"/>
    <p:sldId id="382" r:id="rId67"/>
    <p:sldId id="383" r:id="rId68"/>
    <p:sldId id="384" r:id="rId69"/>
    <p:sldId id="391" r:id="rId70"/>
    <p:sldId id="392" r:id="rId71"/>
    <p:sldId id="393" r:id="rId72"/>
    <p:sldId id="394" r:id="rId73"/>
    <p:sldId id="395" r:id="rId74"/>
    <p:sldId id="396" r:id="rId75"/>
    <p:sldId id="430" r:id="rId76"/>
    <p:sldId id="431" r:id="rId77"/>
    <p:sldId id="399" r:id="rId78"/>
    <p:sldId id="400" r:id="rId79"/>
    <p:sldId id="401" r:id="rId80"/>
    <p:sldId id="402" r:id="rId81"/>
    <p:sldId id="403" r:id="rId82"/>
    <p:sldId id="404" r:id="rId83"/>
    <p:sldId id="405" r:id="rId84"/>
    <p:sldId id="406" r:id="rId85"/>
    <p:sldId id="407" r:id="rId86"/>
    <p:sldId id="408" r:id="rId87"/>
    <p:sldId id="409" r:id="rId88"/>
    <p:sldId id="426" r:id="rId89"/>
    <p:sldId id="427" r:id="rId90"/>
    <p:sldId id="412" r:id="rId91"/>
    <p:sldId id="413" r:id="rId92"/>
    <p:sldId id="414" r:id="rId93"/>
    <p:sldId id="415" r:id="rId94"/>
    <p:sldId id="416" r:id="rId95"/>
    <p:sldId id="417" r:id="rId96"/>
    <p:sldId id="418" r:id="rId97"/>
    <p:sldId id="419" r:id="rId98"/>
    <p:sldId id="420" r:id="rId99"/>
    <p:sldId id="421" r:id="rId100"/>
    <p:sldId id="422" r:id="rId101"/>
    <p:sldId id="423" r:id="rId102"/>
    <p:sldId id="424" r:id="rId103"/>
    <p:sldId id="425" r:id="rId104"/>
    <p:sldId id="293" r:id="rId10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4992" autoAdjust="0"/>
    <p:restoredTop sz="94673" autoAdjust="0"/>
  </p:normalViewPr>
  <p:slideViewPr>
    <p:cSldViewPr snapToGrid="0">
      <p:cViewPr>
        <p:scale>
          <a:sx n="75" d="100"/>
          <a:sy n="75" d="100"/>
        </p:scale>
        <p:origin x="-898" y="-182"/>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presProps" Target="presProps.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theme" Target="theme/theme1.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16.wmf"/><Relationship Id="rId1" Type="http://schemas.openxmlformats.org/officeDocument/2006/relationships/image" Target="../media/image15.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image" Target="../media/image18.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5.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image" Target="../media/image28.wmf"/><Relationship Id="rId1" Type="http://schemas.openxmlformats.org/officeDocument/2006/relationships/image" Target="../media/image27.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5E213B5-1311-448B-9EFF-B6E4BDD3E428}" type="datetimeFigureOut">
              <a:rPr lang="en-US" smtClean="0"/>
              <a:pPr/>
              <a:t>5/9/2019</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270D556-A49D-4C4F-B47F-71080199E099}"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a:ln/>
        </p:spPr>
        <p:txBody>
          <a:bodyPr/>
          <a:lstStyle/>
          <a:p>
            <a:endParaRPr lang="en-US" smtClean="0"/>
          </a:p>
        </p:txBody>
      </p:sp>
      <p:sp>
        <p:nvSpPr>
          <p:cNvPr id="54276" name="Slide Number Placeholder 3"/>
          <p:cNvSpPr>
            <a:spLocks noGrp="1"/>
          </p:cNvSpPr>
          <p:nvPr>
            <p:ph type="sldNum" sz="quarter" idx="5"/>
          </p:nvPr>
        </p:nvSpPr>
        <p:spPr>
          <a:noFill/>
        </p:spPr>
        <p:txBody>
          <a:bodyPr/>
          <a:lstStyle/>
          <a:p>
            <a:fld id="{E2CA6FC2-8A68-41E9-A4D0-7E0D24624178}" type="slidenum">
              <a:rPr lang="en-US"/>
              <a:pPr/>
              <a:t>3</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noFill/>
          <a:ln/>
        </p:spPr>
        <p:txBody>
          <a:bodyPr/>
          <a:lstStyle/>
          <a:p>
            <a:endParaRPr lang="en-US" smtClean="0"/>
          </a:p>
        </p:txBody>
      </p:sp>
      <p:sp>
        <p:nvSpPr>
          <p:cNvPr id="68612" name="Slide Number Placeholder 3"/>
          <p:cNvSpPr>
            <a:spLocks noGrp="1"/>
          </p:cNvSpPr>
          <p:nvPr>
            <p:ph type="sldNum" sz="quarter" idx="5"/>
          </p:nvPr>
        </p:nvSpPr>
        <p:spPr>
          <a:noFill/>
        </p:spPr>
        <p:txBody>
          <a:bodyPr/>
          <a:lstStyle/>
          <a:p>
            <a:fld id="{901AC5A9-EF3B-44AD-9E49-F3EB7ACD836D}" type="slidenum">
              <a:rPr lang="en-US"/>
              <a:pPr/>
              <a:t>13</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a:ln/>
        </p:spPr>
        <p:txBody>
          <a:bodyPr/>
          <a:lstStyle/>
          <a:p>
            <a:endParaRPr lang="en-US" smtClean="0"/>
          </a:p>
        </p:txBody>
      </p:sp>
      <p:sp>
        <p:nvSpPr>
          <p:cNvPr id="69636" name="Slide Number Placeholder 3"/>
          <p:cNvSpPr>
            <a:spLocks noGrp="1"/>
          </p:cNvSpPr>
          <p:nvPr>
            <p:ph type="sldNum" sz="quarter" idx="5"/>
          </p:nvPr>
        </p:nvSpPr>
        <p:spPr>
          <a:noFill/>
        </p:spPr>
        <p:txBody>
          <a:bodyPr/>
          <a:lstStyle/>
          <a:p>
            <a:fld id="{03B88A4D-5128-4D84-9A66-856D895B60C5}" type="slidenum">
              <a:rPr lang="en-US"/>
              <a:pPr/>
              <a:t>14</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a:ln/>
        </p:spPr>
        <p:txBody>
          <a:bodyPr/>
          <a:lstStyle/>
          <a:p>
            <a:endParaRPr lang="en-US" smtClean="0"/>
          </a:p>
        </p:txBody>
      </p:sp>
      <p:sp>
        <p:nvSpPr>
          <p:cNvPr id="70660" name="Slide Number Placeholder 3"/>
          <p:cNvSpPr>
            <a:spLocks noGrp="1"/>
          </p:cNvSpPr>
          <p:nvPr>
            <p:ph type="sldNum" sz="quarter" idx="5"/>
          </p:nvPr>
        </p:nvSpPr>
        <p:spPr>
          <a:noFill/>
        </p:spPr>
        <p:txBody>
          <a:bodyPr/>
          <a:lstStyle/>
          <a:p>
            <a:fld id="{8A17BCEC-5F88-4316-A9BB-04656AB31025}" type="slidenum">
              <a:rPr lang="en-US"/>
              <a:pPr/>
              <a:t>15</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1683" name="Notes Placeholder 2"/>
          <p:cNvSpPr>
            <a:spLocks noGrp="1"/>
          </p:cNvSpPr>
          <p:nvPr>
            <p:ph type="body" idx="1"/>
          </p:nvPr>
        </p:nvSpPr>
        <p:spPr>
          <a:noFill/>
          <a:ln/>
        </p:spPr>
        <p:txBody>
          <a:bodyPr/>
          <a:lstStyle/>
          <a:p>
            <a:endParaRPr lang="en-US" smtClean="0"/>
          </a:p>
        </p:txBody>
      </p:sp>
      <p:sp>
        <p:nvSpPr>
          <p:cNvPr id="71684" name="Slide Number Placeholder 3"/>
          <p:cNvSpPr>
            <a:spLocks noGrp="1"/>
          </p:cNvSpPr>
          <p:nvPr>
            <p:ph type="sldNum" sz="quarter" idx="5"/>
          </p:nvPr>
        </p:nvSpPr>
        <p:spPr>
          <a:noFill/>
        </p:spPr>
        <p:txBody>
          <a:bodyPr/>
          <a:lstStyle/>
          <a:p>
            <a:fld id="{B8890BDD-EDA1-4A3E-9878-E650D9722758}" type="slidenum">
              <a:rPr lang="en-US"/>
              <a:pPr/>
              <a:t>16</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a:ln/>
        </p:spPr>
        <p:txBody>
          <a:bodyPr/>
          <a:lstStyle/>
          <a:p>
            <a:endParaRPr lang="en-US" dirty="0" smtClean="0"/>
          </a:p>
        </p:txBody>
      </p:sp>
      <p:sp>
        <p:nvSpPr>
          <p:cNvPr id="72708" name="Slide Number Placeholder 3"/>
          <p:cNvSpPr>
            <a:spLocks noGrp="1"/>
          </p:cNvSpPr>
          <p:nvPr>
            <p:ph type="sldNum" sz="quarter" idx="5"/>
          </p:nvPr>
        </p:nvSpPr>
        <p:spPr>
          <a:noFill/>
        </p:spPr>
        <p:txBody>
          <a:bodyPr/>
          <a:lstStyle/>
          <a:p>
            <a:fld id="{349CB99E-939E-4038-8603-1DE1F5C2F10A}" type="slidenum">
              <a:rPr lang="en-US"/>
              <a:pPr/>
              <a:t>17</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3121" name="Rectangle 4"/>
          <p:cNvSpPr>
            <a:spLocks noGrp="1" noChangeArrowheads="1"/>
          </p:cNvSpPr>
          <p:nvPr>
            <p:ph type="ftr" sz="quarter" idx="4"/>
          </p:nvPr>
        </p:nvSpPr>
        <p:spPr>
          <a:noFill/>
        </p:spPr>
        <p:txBody>
          <a:bodyPr/>
          <a:lstStyle/>
          <a:p>
            <a:pPr defTabSz="934005"/>
            <a:r>
              <a:rPr lang="en-US" dirty="0">
                <a:cs typeface="Arial" pitchFamily="34" charset="0"/>
              </a:rPr>
              <a:t>S. Chopra/Operations/Strategy</a:t>
            </a:r>
          </a:p>
        </p:txBody>
      </p:sp>
      <p:sp>
        <p:nvSpPr>
          <p:cNvPr id="773122" name="Rectangle 7"/>
          <p:cNvSpPr>
            <a:spLocks noGrp="1" noChangeArrowheads="1"/>
          </p:cNvSpPr>
          <p:nvPr>
            <p:ph type="sldNum" sz="quarter" idx="5"/>
          </p:nvPr>
        </p:nvSpPr>
        <p:spPr>
          <a:xfrm>
            <a:off x="3884414" y="8685894"/>
            <a:ext cx="2972098" cy="456595"/>
          </a:xfrm>
          <a:noFill/>
        </p:spPr>
        <p:txBody>
          <a:bodyPr lIns="86490" tIns="43245" rIns="86490" bIns="43245"/>
          <a:lstStyle/>
          <a:p>
            <a:fld id="{7CF5D817-7413-4A13-9CD4-223CFAB51547}" type="slidenum">
              <a:rPr lang="en-US"/>
              <a:pPr/>
              <a:t>18</a:t>
            </a:fld>
            <a:endParaRPr lang="en-US"/>
          </a:p>
        </p:txBody>
      </p:sp>
      <p:sp>
        <p:nvSpPr>
          <p:cNvPr id="773123" name="Rectangle 2"/>
          <p:cNvSpPr>
            <a:spLocks noGrp="1" noRot="1" noChangeAspect="1" noChangeArrowheads="1" noTextEdit="1"/>
          </p:cNvSpPr>
          <p:nvPr>
            <p:ph type="sldImg"/>
          </p:nvPr>
        </p:nvSpPr>
        <p:spPr>
          <a:xfrm>
            <a:off x="-219075" y="269875"/>
            <a:ext cx="7296150" cy="4105275"/>
          </a:xfrm>
          <a:ln/>
        </p:spPr>
      </p:sp>
      <p:sp>
        <p:nvSpPr>
          <p:cNvPr id="77312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a:noFill/>
          <a:ln/>
        </p:spPr>
        <p:txBody>
          <a:bodyPr/>
          <a:lstStyle/>
          <a:p>
            <a:endParaRPr lang="en-US" dirty="0" smtClean="0"/>
          </a:p>
        </p:txBody>
      </p:sp>
      <p:sp>
        <p:nvSpPr>
          <p:cNvPr id="73732" name="Slide Number Placeholder 3"/>
          <p:cNvSpPr>
            <a:spLocks noGrp="1"/>
          </p:cNvSpPr>
          <p:nvPr>
            <p:ph type="sldNum" sz="quarter" idx="5"/>
          </p:nvPr>
        </p:nvSpPr>
        <p:spPr>
          <a:noFill/>
        </p:spPr>
        <p:txBody>
          <a:bodyPr/>
          <a:lstStyle/>
          <a:p>
            <a:fld id="{6262B48D-528A-47DF-B1CC-2DCCE8E59B79}" type="slidenum">
              <a:rPr lang="en-US"/>
              <a:pPr/>
              <a:t>19</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p:spPr>
      </p:sp>
      <p:sp>
        <p:nvSpPr>
          <p:cNvPr id="74755" name="Notes Placeholder 2"/>
          <p:cNvSpPr>
            <a:spLocks noGrp="1"/>
          </p:cNvSpPr>
          <p:nvPr>
            <p:ph type="body" idx="1"/>
          </p:nvPr>
        </p:nvSpPr>
        <p:spPr>
          <a:noFill/>
          <a:ln/>
        </p:spPr>
        <p:txBody>
          <a:bodyPr/>
          <a:lstStyle/>
          <a:p>
            <a:endParaRPr lang="en-US" smtClean="0"/>
          </a:p>
        </p:txBody>
      </p:sp>
      <p:sp>
        <p:nvSpPr>
          <p:cNvPr id="74756" name="Slide Number Placeholder 3"/>
          <p:cNvSpPr>
            <a:spLocks noGrp="1"/>
          </p:cNvSpPr>
          <p:nvPr>
            <p:ph type="sldNum" sz="quarter" idx="5"/>
          </p:nvPr>
        </p:nvSpPr>
        <p:spPr>
          <a:noFill/>
        </p:spPr>
        <p:txBody>
          <a:bodyPr/>
          <a:lstStyle/>
          <a:p>
            <a:fld id="{B26D55D6-7ABD-4D5C-8580-39F6CF4F0FBF}" type="slidenum">
              <a:rPr lang="en-US"/>
              <a:pPr/>
              <a:t>20</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ln/>
        </p:spPr>
      </p:sp>
      <p:sp>
        <p:nvSpPr>
          <p:cNvPr id="75779" name="Notes Placeholder 2"/>
          <p:cNvSpPr>
            <a:spLocks noGrp="1"/>
          </p:cNvSpPr>
          <p:nvPr>
            <p:ph type="body" idx="1"/>
          </p:nvPr>
        </p:nvSpPr>
        <p:spPr>
          <a:noFill/>
          <a:ln/>
        </p:spPr>
        <p:txBody>
          <a:bodyPr/>
          <a:lstStyle/>
          <a:p>
            <a:endParaRPr lang="en-US" smtClean="0"/>
          </a:p>
        </p:txBody>
      </p:sp>
      <p:sp>
        <p:nvSpPr>
          <p:cNvPr id="75780" name="Slide Number Placeholder 3"/>
          <p:cNvSpPr>
            <a:spLocks noGrp="1"/>
          </p:cNvSpPr>
          <p:nvPr>
            <p:ph type="sldNum" sz="quarter" idx="5"/>
          </p:nvPr>
        </p:nvSpPr>
        <p:spPr>
          <a:noFill/>
        </p:spPr>
        <p:txBody>
          <a:bodyPr/>
          <a:lstStyle/>
          <a:p>
            <a:fld id="{3255F9FE-E166-4DF9-AB09-5FEFF0D27360}" type="slidenum">
              <a:rPr lang="en-US"/>
              <a:pPr/>
              <a:t>21</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ln/>
        </p:spPr>
      </p:sp>
      <p:sp>
        <p:nvSpPr>
          <p:cNvPr id="76803" name="Notes Placeholder 2"/>
          <p:cNvSpPr>
            <a:spLocks noGrp="1"/>
          </p:cNvSpPr>
          <p:nvPr>
            <p:ph type="body" idx="1"/>
          </p:nvPr>
        </p:nvSpPr>
        <p:spPr>
          <a:noFill/>
          <a:ln/>
        </p:spPr>
        <p:txBody>
          <a:bodyPr/>
          <a:lstStyle/>
          <a:p>
            <a:endParaRPr lang="en-US" smtClean="0"/>
          </a:p>
        </p:txBody>
      </p:sp>
      <p:sp>
        <p:nvSpPr>
          <p:cNvPr id="76804" name="Slide Number Placeholder 3"/>
          <p:cNvSpPr>
            <a:spLocks noGrp="1"/>
          </p:cNvSpPr>
          <p:nvPr>
            <p:ph type="sldNum" sz="quarter" idx="5"/>
          </p:nvPr>
        </p:nvSpPr>
        <p:spPr>
          <a:noFill/>
        </p:spPr>
        <p:txBody>
          <a:bodyPr/>
          <a:lstStyle/>
          <a:p>
            <a:fld id="{517141D2-EDF5-4B3B-851C-84DEEA402024}" type="slidenum">
              <a:rPr lang="en-US"/>
              <a:pPr/>
              <a:t>22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p:spPr>
        <p:txBody>
          <a:bodyPr/>
          <a:lstStyle/>
          <a:p>
            <a:endParaRPr lang="en-US" smtClean="0"/>
          </a:p>
        </p:txBody>
      </p:sp>
      <p:sp>
        <p:nvSpPr>
          <p:cNvPr id="55300" name="Slide Number Placeholder 3"/>
          <p:cNvSpPr>
            <a:spLocks noGrp="1"/>
          </p:cNvSpPr>
          <p:nvPr>
            <p:ph type="sldNum" sz="quarter" idx="5"/>
          </p:nvPr>
        </p:nvSpPr>
        <p:spPr>
          <a:noFill/>
        </p:spPr>
        <p:txBody>
          <a:bodyPr/>
          <a:lstStyle/>
          <a:p>
            <a:fld id="{9E2E9397-729F-4B2D-BE69-A4E590C36C66}" type="slidenum">
              <a:rPr lang="en-US"/>
              <a:pPr/>
              <a:t>4</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ln/>
        </p:spPr>
      </p:sp>
      <p:sp>
        <p:nvSpPr>
          <p:cNvPr id="77827" name="Notes Placeholder 2"/>
          <p:cNvSpPr>
            <a:spLocks noGrp="1"/>
          </p:cNvSpPr>
          <p:nvPr>
            <p:ph type="body" idx="1"/>
          </p:nvPr>
        </p:nvSpPr>
        <p:spPr>
          <a:noFill/>
          <a:ln/>
        </p:spPr>
        <p:txBody>
          <a:bodyPr/>
          <a:lstStyle/>
          <a:p>
            <a:endParaRPr lang="en-US" smtClean="0"/>
          </a:p>
        </p:txBody>
      </p:sp>
      <p:sp>
        <p:nvSpPr>
          <p:cNvPr id="77828" name="Slide Number Placeholder 3"/>
          <p:cNvSpPr>
            <a:spLocks noGrp="1"/>
          </p:cNvSpPr>
          <p:nvPr>
            <p:ph type="sldNum" sz="quarter" idx="5"/>
          </p:nvPr>
        </p:nvSpPr>
        <p:spPr>
          <a:noFill/>
        </p:spPr>
        <p:txBody>
          <a:bodyPr/>
          <a:lstStyle/>
          <a:p>
            <a:fld id="{A8EC22E0-2AB8-4A5A-BB8E-E4D7F455F493}" type="slidenum">
              <a:rPr lang="en-US"/>
              <a:pPr/>
              <a:t>23</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ln/>
        </p:spPr>
      </p:sp>
      <p:sp>
        <p:nvSpPr>
          <p:cNvPr id="78851" name="Notes Placeholder 2"/>
          <p:cNvSpPr>
            <a:spLocks noGrp="1"/>
          </p:cNvSpPr>
          <p:nvPr>
            <p:ph type="body" idx="1"/>
          </p:nvPr>
        </p:nvSpPr>
        <p:spPr>
          <a:noFill/>
          <a:ln/>
        </p:spPr>
        <p:txBody>
          <a:bodyPr/>
          <a:lstStyle/>
          <a:p>
            <a:endParaRPr lang="en-US" smtClean="0"/>
          </a:p>
        </p:txBody>
      </p:sp>
      <p:sp>
        <p:nvSpPr>
          <p:cNvPr id="78852" name="Slide Number Placeholder 3"/>
          <p:cNvSpPr>
            <a:spLocks noGrp="1"/>
          </p:cNvSpPr>
          <p:nvPr>
            <p:ph type="sldNum" sz="quarter" idx="5"/>
          </p:nvPr>
        </p:nvSpPr>
        <p:spPr>
          <a:noFill/>
        </p:spPr>
        <p:txBody>
          <a:bodyPr/>
          <a:lstStyle/>
          <a:p>
            <a:fld id="{88B32E3B-E995-4065-92F9-65826D00D1A1}" type="slidenum">
              <a:rPr lang="en-US"/>
              <a:pPr/>
              <a:t>24</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ln/>
        </p:spPr>
      </p:sp>
      <p:sp>
        <p:nvSpPr>
          <p:cNvPr id="79875" name="Notes Placeholder 2"/>
          <p:cNvSpPr>
            <a:spLocks noGrp="1"/>
          </p:cNvSpPr>
          <p:nvPr>
            <p:ph type="body" idx="1"/>
          </p:nvPr>
        </p:nvSpPr>
        <p:spPr>
          <a:noFill/>
          <a:ln/>
        </p:spPr>
        <p:txBody>
          <a:bodyPr/>
          <a:lstStyle/>
          <a:p>
            <a:endParaRPr lang="en-US" smtClean="0"/>
          </a:p>
        </p:txBody>
      </p:sp>
      <p:sp>
        <p:nvSpPr>
          <p:cNvPr id="79876" name="Slide Number Placeholder 3"/>
          <p:cNvSpPr>
            <a:spLocks noGrp="1"/>
          </p:cNvSpPr>
          <p:nvPr>
            <p:ph type="sldNum" sz="quarter" idx="5"/>
          </p:nvPr>
        </p:nvSpPr>
        <p:spPr>
          <a:noFill/>
        </p:spPr>
        <p:txBody>
          <a:bodyPr/>
          <a:lstStyle/>
          <a:p>
            <a:fld id="{2A59EA04-758E-4B7C-98F0-264C57733FAC}" type="slidenum">
              <a:rPr lang="en-US"/>
              <a:pPr/>
              <a:t>25</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ln/>
        </p:spPr>
      </p:sp>
      <p:sp>
        <p:nvSpPr>
          <p:cNvPr id="80899" name="Notes Placeholder 2"/>
          <p:cNvSpPr>
            <a:spLocks noGrp="1"/>
          </p:cNvSpPr>
          <p:nvPr>
            <p:ph type="body" idx="1"/>
          </p:nvPr>
        </p:nvSpPr>
        <p:spPr>
          <a:noFill/>
          <a:ln/>
        </p:spPr>
        <p:txBody>
          <a:bodyPr/>
          <a:lstStyle/>
          <a:p>
            <a:endParaRPr lang="en-US" smtClean="0"/>
          </a:p>
        </p:txBody>
      </p:sp>
      <p:sp>
        <p:nvSpPr>
          <p:cNvPr id="80900" name="Slide Number Placeholder 3"/>
          <p:cNvSpPr>
            <a:spLocks noGrp="1"/>
          </p:cNvSpPr>
          <p:nvPr>
            <p:ph type="sldNum" sz="quarter" idx="5"/>
          </p:nvPr>
        </p:nvSpPr>
        <p:spPr>
          <a:noFill/>
        </p:spPr>
        <p:txBody>
          <a:bodyPr/>
          <a:lstStyle/>
          <a:p>
            <a:fld id="{8C6526A2-DF2F-49D6-9549-F95BE8D53D0F}" type="slidenum">
              <a:rPr lang="en-US"/>
              <a:pPr/>
              <a:t>26</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ln/>
        </p:spPr>
      </p:sp>
      <p:sp>
        <p:nvSpPr>
          <p:cNvPr id="80899" name="Notes Placeholder 2"/>
          <p:cNvSpPr>
            <a:spLocks noGrp="1"/>
          </p:cNvSpPr>
          <p:nvPr>
            <p:ph type="body" idx="1"/>
          </p:nvPr>
        </p:nvSpPr>
        <p:spPr>
          <a:noFill/>
          <a:ln/>
        </p:spPr>
        <p:txBody>
          <a:bodyPr/>
          <a:lstStyle/>
          <a:p>
            <a:endParaRPr lang="en-US" smtClean="0"/>
          </a:p>
        </p:txBody>
      </p:sp>
      <p:sp>
        <p:nvSpPr>
          <p:cNvPr id="80900" name="Slide Number Placeholder 3"/>
          <p:cNvSpPr>
            <a:spLocks noGrp="1"/>
          </p:cNvSpPr>
          <p:nvPr>
            <p:ph type="sldNum" sz="quarter" idx="5"/>
          </p:nvPr>
        </p:nvSpPr>
        <p:spPr>
          <a:noFill/>
        </p:spPr>
        <p:txBody>
          <a:bodyPr/>
          <a:lstStyle/>
          <a:p>
            <a:fld id="{8C6526A2-DF2F-49D6-9549-F95BE8D53D0F}" type="slidenum">
              <a:rPr lang="en-US"/>
              <a:pPr/>
              <a:t>27</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a:ln/>
        </p:spPr>
      </p:sp>
      <p:sp>
        <p:nvSpPr>
          <p:cNvPr id="82947" name="Notes Placeholder 2"/>
          <p:cNvSpPr>
            <a:spLocks noGrp="1"/>
          </p:cNvSpPr>
          <p:nvPr>
            <p:ph type="body" idx="1"/>
          </p:nvPr>
        </p:nvSpPr>
        <p:spPr>
          <a:noFill/>
          <a:ln/>
        </p:spPr>
        <p:txBody>
          <a:bodyPr/>
          <a:lstStyle/>
          <a:p>
            <a:endParaRPr lang="en-US" smtClean="0"/>
          </a:p>
        </p:txBody>
      </p:sp>
      <p:sp>
        <p:nvSpPr>
          <p:cNvPr id="82948" name="Slide Number Placeholder 3"/>
          <p:cNvSpPr>
            <a:spLocks noGrp="1"/>
          </p:cNvSpPr>
          <p:nvPr>
            <p:ph type="sldNum" sz="quarter" idx="5"/>
          </p:nvPr>
        </p:nvSpPr>
        <p:spPr>
          <a:noFill/>
        </p:spPr>
        <p:txBody>
          <a:bodyPr/>
          <a:lstStyle/>
          <a:p>
            <a:fld id="{E25A15FB-7796-4DB4-82E2-D259F0A4B1C8}" type="slidenum">
              <a:rPr lang="en-US"/>
              <a:pPr/>
              <a:t>28</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ln/>
        </p:spPr>
      </p:sp>
      <p:sp>
        <p:nvSpPr>
          <p:cNvPr id="83971" name="Notes Placeholder 2"/>
          <p:cNvSpPr>
            <a:spLocks noGrp="1"/>
          </p:cNvSpPr>
          <p:nvPr>
            <p:ph type="body" idx="1"/>
          </p:nvPr>
        </p:nvSpPr>
        <p:spPr>
          <a:noFill/>
          <a:ln/>
        </p:spPr>
        <p:txBody>
          <a:bodyPr/>
          <a:lstStyle/>
          <a:p>
            <a:endParaRPr lang="en-US" smtClean="0"/>
          </a:p>
        </p:txBody>
      </p:sp>
      <p:sp>
        <p:nvSpPr>
          <p:cNvPr id="83972" name="Slide Number Placeholder 3"/>
          <p:cNvSpPr>
            <a:spLocks noGrp="1"/>
          </p:cNvSpPr>
          <p:nvPr>
            <p:ph type="sldNum" sz="quarter" idx="5"/>
          </p:nvPr>
        </p:nvSpPr>
        <p:spPr>
          <a:noFill/>
        </p:spPr>
        <p:txBody>
          <a:bodyPr/>
          <a:lstStyle/>
          <a:p>
            <a:fld id="{78ED5519-63A9-4BFA-A93B-570E6DD878CC}" type="slidenum">
              <a:rPr lang="en-US"/>
              <a:pPr/>
              <a:t>29</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ln/>
        </p:spPr>
      </p:sp>
      <p:sp>
        <p:nvSpPr>
          <p:cNvPr id="84995" name="Notes Placeholder 2"/>
          <p:cNvSpPr>
            <a:spLocks noGrp="1"/>
          </p:cNvSpPr>
          <p:nvPr>
            <p:ph type="body" idx="1"/>
          </p:nvPr>
        </p:nvSpPr>
        <p:spPr>
          <a:noFill/>
          <a:ln/>
        </p:spPr>
        <p:txBody>
          <a:bodyPr/>
          <a:lstStyle/>
          <a:p>
            <a:endParaRPr lang="en-US" smtClean="0"/>
          </a:p>
        </p:txBody>
      </p:sp>
      <p:sp>
        <p:nvSpPr>
          <p:cNvPr id="84996" name="Slide Number Placeholder 3"/>
          <p:cNvSpPr>
            <a:spLocks noGrp="1"/>
          </p:cNvSpPr>
          <p:nvPr>
            <p:ph type="sldNum" sz="quarter" idx="5"/>
          </p:nvPr>
        </p:nvSpPr>
        <p:spPr>
          <a:noFill/>
        </p:spPr>
        <p:txBody>
          <a:bodyPr/>
          <a:lstStyle/>
          <a:p>
            <a:fld id="{A0E8F51C-ABDB-47DC-BC87-D5DAD51FD12C}" type="slidenum">
              <a:rPr lang="en-US"/>
              <a:pPr/>
              <a:t>30</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ln/>
        </p:spPr>
      </p:sp>
      <p:sp>
        <p:nvSpPr>
          <p:cNvPr id="86019" name="Notes Placeholder 2"/>
          <p:cNvSpPr>
            <a:spLocks noGrp="1"/>
          </p:cNvSpPr>
          <p:nvPr>
            <p:ph type="body" idx="1"/>
          </p:nvPr>
        </p:nvSpPr>
        <p:spPr>
          <a:noFill/>
          <a:ln/>
        </p:spPr>
        <p:txBody>
          <a:bodyPr/>
          <a:lstStyle/>
          <a:p>
            <a:endParaRPr lang="en-US" smtClean="0"/>
          </a:p>
        </p:txBody>
      </p:sp>
      <p:sp>
        <p:nvSpPr>
          <p:cNvPr id="86020" name="Slide Number Placeholder 3"/>
          <p:cNvSpPr>
            <a:spLocks noGrp="1"/>
          </p:cNvSpPr>
          <p:nvPr>
            <p:ph type="sldNum" sz="quarter" idx="5"/>
          </p:nvPr>
        </p:nvSpPr>
        <p:spPr>
          <a:noFill/>
        </p:spPr>
        <p:txBody>
          <a:bodyPr/>
          <a:lstStyle/>
          <a:p>
            <a:fld id="{8E6098AB-5129-44CE-8B2C-B394E245FB73}" type="slidenum">
              <a:rPr lang="en-US"/>
              <a:pPr/>
              <a:t>31</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a:ln/>
        </p:spPr>
      </p:sp>
      <p:sp>
        <p:nvSpPr>
          <p:cNvPr id="87043" name="Notes Placeholder 2"/>
          <p:cNvSpPr>
            <a:spLocks noGrp="1"/>
          </p:cNvSpPr>
          <p:nvPr>
            <p:ph type="body" idx="1"/>
          </p:nvPr>
        </p:nvSpPr>
        <p:spPr>
          <a:noFill/>
          <a:ln/>
        </p:spPr>
        <p:txBody>
          <a:bodyPr/>
          <a:lstStyle/>
          <a:p>
            <a:endParaRPr lang="en-US" smtClean="0"/>
          </a:p>
        </p:txBody>
      </p:sp>
      <p:sp>
        <p:nvSpPr>
          <p:cNvPr id="87044" name="Slide Number Placeholder 3"/>
          <p:cNvSpPr>
            <a:spLocks noGrp="1"/>
          </p:cNvSpPr>
          <p:nvPr>
            <p:ph type="sldNum" sz="quarter" idx="5"/>
          </p:nvPr>
        </p:nvSpPr>
        <p:spPr>
          <a:noFill/>
        </p:spPr>
        <p:txBody>
          <a:bodyPr/>
          <a:lstStyle/>
          <a:p>
            <a:fld id="{083C8CA1-39F9-44F6-BF5D-71B45F54E28A}" type="slidenum">
              <a:rPr lang="en-US"/>
              <a:pPr/>
              <a:t>32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ln/>
        </p:spPr>
        <p:txBody>
          <a:bodyPr/>
          <a:lstStyle/>
          <a:p>
            <a:endParaRPr lang="en-US" smtClean="0"/>
          </a:p>
        </p:txBody>
      </p:sp>
      <p:sp>
        <p:nvSpPr>
          <p:cNvPr id="56324" name="Slide Number Placeholder 3"/>
          <p:cNvSpPr>
            <a:spLocks noGrp="1"/>
          </p:cNvSpPr>
          <p:nvPr>
            <p:ph type="sldNum" sz="quarter" idx="5"/>
          </p:nvPr>
        </p:nvSpPr>
        <p:spPr>
          <a:noFill/>
        </p:spPr>
        <p:txBody>
          <a:bodyPr/>
          <a:lstStyle/>
          <a:p>
            <a:fld id="{E86F9CB8-FDD7-4690-A86F-AEA7CA5E9476}" type="slidenum">
              <a:rPr lang="en-US"/>
              <a:pPr/>
              <a:t>5</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a:ln/>
        </p:spPr>
      </p:sp>
      <p:sp>
        <p:nvSpPr>
          <p:cNvPr id="91139" name="Notes Placeholder 2"/>
          <p:cNvSpPr>
            <a:spLocks noGrp="1"/>
          </p:cNvSpPr>
          <p:nvPr>
            <p:ph type="body" idx="1"/>
          </p:nvPr>
        </p:nvSpPr>
        <p:spPr>
          <a:noFill/>
          <a:ln/>
        </p:spPr>
        <p:txBody>
          <a:bodyPr/>
          <a:lstStyle/>
          <a:p>
            <a:endParaRPr lang="en-US" smtClean="0"/>
          </a:p>
        </p:txBody>
      </p:sp>
      <p:sp>
        <p:nvSpPr>
          <p:cNvPr id="91140" name="Slide Number Placeholder 3"/>
          <p:cNvSpPr>
            <a:spLocks noGrp="1"/>
          </p:cNvSpPr>
          <p:nvPr>
            <p:ph type="sldNum" sz="quarter" idx="5"/>
          </p:nvPr>
        </p:nvSpPr>
        <p:spPr>
          <a:noFill/>
        </p:spPr>
        <p:txBody>
          <a:bodyPr/>
          <a:lstStyle/>
          <a:p>
            <a:fld id="{EA1BFF36-4A05-43E7-A08E-4C1EBE4036C9}" type="slidenum">
              <a:rPr lang="en-US"/>
              <a:pPr/>
              <a:t>33</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270D556-A49D-4C4F-B47F-71080199E099}" type="slidenum">
              <a:rPr lang="en-US" smtClean="0"/>
              <a:pPr/>
              <a:t>34</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a:ln/>
        </p:spPr>
      </p:sp>
      <p:sp>
        <p:nvSpPr>
          <p:cNvPr id="93187" name="Notes Placeholder 2"/>
          <p:cNvSpPr>
            <a:spLocks noGrp="1"/>
          </p:cNvSpPr>
          <p:nvPr>
            <p:ph type="body" idx="1"/>
          </p:nvPr>
        </p:nvSpPr>
        <p:spPr>
          <a:noFill/>
          <a:ln/>
        </p:spPr>
        <p:txBody>
          <a:bodyPr/>
          <a:lstStyle/>
          <a:p>
            <a:endParaRPr lang="en-US" smtClean="0"/>
          </a:p>
        </p:txBody>
      </p:sp>
      <p:sp>
        <p:nvSpPr>
          <p:cNvPr id="93188" name="Slide Number Placeholder 3"/>
          <p:cNvSpPr>
            <a:spLocks noGrp="1"/>
          </p:cNvSpPr>
          <p:nvPr>
            <p:ph type="sldNum" sz="quarter" idx="5"/>
          </p:nvPr>
        </p:nvSpPr>
        <p:spPr>
          <a:noFill/>
        </p:spPr>
        <p:txBody>
          <a:bodyPr/>
          <a:lstStyle/>
          <a:p>
            <a:fld id="{FAF5FDD3-368F-4D74-B608-0396B756EF6A}" type="slidenum">
              <a:rPr lang="en-US"/>
              <a:pPr/>
              <a:t>35</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a:ln/>
        </p:spPr>
      </p:sp>
      <p:sp>
        <p:nvSpPr>
          <p:cNvPr id="94211" name="Notes Placeholder 2"/>
          <p:cNvSpPr>
            <a:spLocks noGrp="1"/>
          </p:cNvSpPr>
          <p:nvPr>
            <p:ph type="body" idx="1"/>
          </p:nvPr>
        </p:nvSpPr>
        <p:spPr>
          <a:noFill/>
          <a:ln/>
        </p:spPr>
        <p:txBody>
          <a:bodyPr/>
          <a:lstStyle/>
          <a:p>
            <a:endParaRPr lang="en-US" smtClean="0"/>
          </a:p>
        </p:txBody>
      </p:sp>
      <p:sp>
        <p:nvSpPr>
          <p:cNvPr id="94212" name="Slide Number Placeholder 3"/>
          <p:cNvSpPr>
            <a:spLocks noGrp="1"/>
          </p:cNvSpPr>
          <p:nvPr>
            <p:ph type="sldNum" sz="quarter" idx="5"/>
          </p:nvPr>
        </p:nvSpPr>
        <p:spPr>
          <a:noFill/>
        </p:spPr>
        <p:txBody>
          <a:bodyPr/>
          <a:lstStyle/>
          <a:p>
            <a:fld id="{0FBA3CAD-3C24-4F4E-81D7-A75D5DDC22B0}" type="slidenum">
              <a:rPr lang="en-US"/>
              <a:pPr/>
              <a:t>36</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270D556-A49D-4C4F-B47F-71080199E099}" type="slidenum">
              <a:rPr lang="en-US" smtClean="0"/>
              <a:pPr/>
              <a:t>39</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solution</a:t>
            </a:r>
          </a:p>
          <a:p>
            <a:r>
              <a:rPr lang="en-US" dirty="0" smtClean="0"/>
              <a:t>Capacity</a:t>
            </a:r>
            <a:r>
              <a:rPr lang="en-US" baseline="0" dirty="0" smtClean="0"/>
              <a:t> utilization rate is the ratio of actual out put(demand) to designed capacity.</a:t>
            </a:r>
          </a:p>
          <a:p>
            <a:r>
              <a:rPr lang="en-US" baseline="0" dirty="0" smtClean="0"/>
              <a:t>CUR = 100 mill/120 mill = 83%</a:t>
            </a:r>
          </a:p>
          <a:p>
            <a:r>
              <a:rPr lang="en-US" baseline="0" dirty="0" smtClean="0"/>
              <a:t>Capacity cushion is equal to (1,200,000-1,000,000)/1,000,000 = 20%</a:t>
            </a:r>
          </a:p>
        </p:txBody>
      </p:sp>
      <p:sp>
        <p:nvSpPr>
          <p:cNvPr id="4" name="Slide Number Placeholder 3"/>
          <p:cNvSpPr>
            <a:spLocks noGrp="1"/>
          </p:cNvSpPr>
          <p:nvPr>
            <p:ph type="sldNum" sz="quarter" idx="10"/>
          </p:nvPr>
        </p:nvSpPr>
        <p:spPr/>
        <p:txBody>
          <a:bodyPr/>
          <a:lstStyle/>
          <a:p>
            <a:fld id="{D8A53777-0C1E-4333-BC12-B6A5B6BD48E5}" type="slidenum">
              <a:rPr lang="en-US" smtClean="0"/>
              <a:pPr/>
              <a:t>40</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Solution</a:t>
            </a:r>
          </a:p>
          <a:p>
            <a:r>
              <a:rPr lang="en-US" dirty="0" smtClean="0"/>
              <a:t>SC</a:t>
            </a:r>
            <a:r>
              <a:rPr lang="en-US" baseline="0" dirty="0" smtClean="0"/>
              <a:t> = 270 units of shoes</a:t>
            </a:r>
          </a:p>
          <a:p>
            <a:r>
              <a:rPr lang="en-US" baseline="0" dirty="0" smtClean="0"/>
              <a:t>SE = 240/270 = 89%</a:t>
            </a:r>
            <a:endParaRPr lang="en-US" dirty="0"/>
          </a:p>
        </p:txBody>
      </p:sp>
      <p:sp>
        <p:nvSpPr>
          <p:cNvPr id="4" name="Slide Number Placeholder 3"/>
          <p:cNvSpPr>
            <a:spLocks noGrp="1"/>
          </p:cNvSpPr>
          <p:nvPr>
            <p:ph type="sldNum" sz="quarter" idx="10"/>
          </p:nvPr>
        </p:nvSpPr>
        <p:spPr/>
        <p:txBody>
          <a:bodyPr/>
          <a:lstStyle/>
          <a:p>
            <a:fld id="{D8A53777-0C1E-4333-BC12-B6A5B6BD48E5}" type="slidenum">
              <a:rPr lang="en-US" smtClean="0"/>
              <a:pPr/>
              <a:t>47</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Solution</a:t>
            </a:r>
            <a:br>
              <a:rPr lang="en-US" dirty="0" smtClean="0"/>
            </a:br>
            <a:r>
              <a:rPr lang="en-US" dirty="0" smtClean="0"/>
              <a:t>SC=</a:t>
            </a:r>
            <a:r>
              <a:rPr lang="en-US" baseline="0" dirty="0" smtClean="0"/>
              <a:t> 250,000/0.97= 257, 732 units/year</a:t>
            </a:r>
          </a:p>
          <a:p>
            <a:r>
              <a:rPr lang="en-US" baseline="0" dirty="0" smtClean="0"/>
              <a:t>SC =257,732 *1.5 </a:t>
            </a:r>
            <a:r>
              <a:rPr lang="en-US" baseline="0" dirty="0" err="1" smtClean="0"/>
              <a:t>mts</a:t>
            </a:r>
            <a:r>
              <a:rPr lang="en-US" baseline="0" dirty="0" smtClean="0"/>
              <a:t>=386,398 </a:t>
            </a:r>
            <a:r>
              <a:rPr lang="en-US" baseline="0" dirty="0" err="1" smtClean="0"/>
              <a:t>mts</a:t>
            </a:r>
            <a:endParaRPr lang="en-US" baseline="0" dirty="0" smtClean="0"/>
          </a:p>
          <a:p>
            <a:r>
              <a:rPr lang="en-US" baseline="0" dirty="0" smtClean="0"/>
              <a:t>2000hrs*60 </a:t>
            </a:r>
            <a:r>
              <a:rPr lang="en-US" baseline="0" dirty="0" err="1" smtClean="0"/>
              <a:t>mts</a:t>
            </a:r>
            <a:r>
              <a:rPr lang="en-US" baseline="0" dirty="0" smtClean="0"/>
              <a:t> = 120,000 </a:t>
            </a:r>
            <a:r>
              <a:rPr lang="en-US" baseline="0" dirty="0" err="1" smtClean="0"/>
              <a:t>mts</a:t>
            </a:r>
            <a:r>
              <a:rPr lang="en-US" baseline="0" dirty="0" smtClean="0"/>
              <a:t>/year</a:t>
            </a:r>
          </a:p>
          <a:p>
            <a:r>
              <a:rPr lang="en-US" baseline="0" dirty="0" smtClean="0"/>
              <a:t>386,598 </a:t>
            </a:r>
            <a:r>
              <a:rPr lang="en-US" baseline="0" dirty="0" err="1" smtClean="0"/>
              <a:t>mts</a:t>
            </a:r>
            <a:r>
              <a:rPr lang="en-US" baseline="0" dirty="0" smtClean="0"/>
              <a:t>/120,000= 3.2 </a:t>
            </a:r>
            <a:r>
              <a:rPr lang="en-US" baseline="0" dirty="0" err="1" smtClean="0"/>
              <a:t>machienes</a:t>
            </a:r>
            <a:r>
              <a:rPr lang="en-US" baseline="0" dirty="0" smtClean="0"/>
              <a:t> </a:t>
            </a:r>
            <a:endParaRPr lang="en-US" dirty="0" smtClean="0"/>
          </a:p>
        </p:txBody>
      </p:sp>
      <p:sp>
        <p:nvSpPr>
          <p:cNvPr id="4" name="Slide Number Placeholder 3"/>
          <p:cNvSpPr>
            <a:spLocks noGrp="1"/>
          </p:cNvSpPr>
          <p:nvPr>
            <p:ph type="sldNum" sz="quarter" idx="10"/>
          </p:nvPr>
        </p:nvSpPr>
        <p:spPr/>
        <p:txBody>
          <a:bodyPr/>
          <a:lstStyle/>
          <a:p>
            <a:fld id="{D8A53777-0C1E-4333-BC12-B6A5B6BD48E5}" type="slidenum">
              <a:rPr lang="en-US" smtClean="0"/>
              <a:pPr/>
              <a:t>48</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8A53777-0C1E-4333-BC12-B6A5B6BD48E5}" type="slidenum">
              <a:rPr lang="en-US" smtClean="0"/>
              <a:pPr/>
              <a:t>49</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a:lstStyle/>
          <a:p>
            <a:endParaRPr lang="en-US" smtClean="0"/>
          </a:p>
        </p:txBody>
      </p:sp>
      <p:sp>
        <p:nvSpPr>
          <p:cNvPr id="27652" name="Slide Number Placeholder 3"/>
          <p:cNvSpPr>
            <a:spLocks noGrp="1"/>
          </p:cNvSpPr>
          <p:nvPr>
            <p:ph type="sldNum" sz="quarter" idx="5"/>
          </p:nvPr>
        </p:nvSpPr>
        <p:spPr bwMode="auto">
          <a:noFill/>
          <a:ln>
            <a:miter lim="800000"/>
            <a:headEnd/>
            <a:tailEnd/>
          </a:ln>
        </p:spPr>
        <p:txBody>
          <a:bodyPr/>
          <a:lstStyle/>
          <a:p>
            <a:fld id="{F34A58FE-D5F2-49E7-A86E-AC9ADA914B21}" type="slidenum">
              <a:rPr lang="ko-KR" altLang="en-US"/>
              <a:pPr/>
              <a:t>65</a:t>
            </a:fld>
            <a:endParaRPr lang="ko-KR"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p:spPr>
        <p:txBody>
          <a:bodyPr/>
          <a:lstStyle/>
          <a:p>
            <a:endParaRPr lang="en-US" smtClean="0"/>
          </a:p>
        </p:txBody>
      </p:sp>
      <p:sp>
        <p:nvSpPr>
          <p:cNvPr id="57348" name="Slide Number Placeholder 3"/>
          <p:cNvSpPr>
            <a:spLocks noGrp="1"/>
          </p:cNvSpPr>
          <p:nvPr>
            <p:ph type="sldNum" sz="quarter" idx="5"/>
          </p:nvPr>
        </p:nvSpPr>
        <p:spPr>
          <a:noFill/>
        </p:spPr>
        <p:txBody>
          <a:bodyPr/>
          <a:lstStyle/>
          <a:p>
            <a:fld id="{528DF14D-E45F-4D02-8894-91F380A03179}" type="slidenum">
              <a:rPr lang="en-US"/>
              <a:pPr/>
              <a:t>6</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endParaRPr lang="en-US" smtClean="0"/>
          </a:p>
        </p:txBody>
      </p:sp>
      <p:sp>
        <p:nvSpPr>
          <p:cNvPr id="58372" name="Slide Number Placeholder 3"/>
          <p:cNvSpPr>
            <a:spLocks noGrp="1"/>
          </p:cNvSpPr>
          <p:nvPr>
            <p:ph type="sldNum" sz="quarter" idx="5"/>
          </p:nvPr>
        </p:nvSpPr>
        <p:spPr>
          <a:noFill/>
        </p:spPr>
        <p:txBody>
          <a:bodyPr/>
          <a:lstStyle/>
          <a:p>
            <a:fld id="{E06A09B9-3975-42B2-879F-34854E336723}" type="slidenum">
              <a:rPr lang="en-US"/>
              <a:pPr/>
              <a:t>7</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endParaRPr lang="en-US" smtClean="0"/>
          </a:p>
        </p:txBody>
      </p:sp>
      <p:sp>
        <p:nvSpPr>
          <p:cNvPr id="58372" name="Slide Number Placeholder 3"/>
          <p:cNvSpPr>
            <a:spLocks noGrp="1"/>
          </p:cNvSpPr>
          <p:nvPr>
            <p:ph type="sldNum" sz="quarter" idx="5"/>
          </p:nvPr>
        </p:nvSpPr>
        <p:spPr>
          <a:noFill/>
        </p:spPr>
        <p:txBody>
          <a:bodyPr/>
          <a:lstStyle/>
          <a:p>
            <a:fld id="{E06A09B9-3975-42B2-879F-34854E336723}" type="slidenum">
              <a:rPr lang="en-US"/>
              <a:pPr/>
              <a:t>8</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endParaRPr lang="en-US" smtClean="0"/>
          </a:p>
        </p:txBody>
      </p:sp>
      <p:sp>
        <p:nvSpPr>
          <p:cNvPr id="58372" name="Slide Number Placeholder 3"/>
          <p:cNvSpPr>
            <a:spLocks noGrp="1"/>
          </p:cNvSpPr>
          <p:nvPr>
            <p:ph type="sldNum" sz="quarter" idx="5"/>
          </p:nvPr>
        </p:nvSpPr>
        <p:spPr>
          <a:noFill/>
        </p:spPr>
        <p:txBody>
          <a:bodyPr/>
          <a:lstStyle/>
          <a:p>
            <a:fld id="{E06A09B9-3975-42B2-879F-34854E336723}" type="slidenum">
              <a:rPr lang="en-US"/>
              <a:pPr/>
              <a:t>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endParaRPr lang="en-US" smtClean="0"/>
          </a:p>
        </p:txBody>
      </p:sp>
      <p:sp>
        <p:nvSpPr>
          <p:cNvPr id="58372" name="Slide Number Placeholder 3"/>
          <p:cNvSpPr>
            <a:spLocks noGrp="1"/>
          </p:cNvSpPr>
          <p:nvPr>
            <p:ph type="sldNum" sz="quarter" idx="5"/>
          </p:nvPr>
        </p:nvSpPr>
        <p:spPr>
          <a:noFill/>
        </p:spPr>
        <p:txBody>
          <a:bodyPr/>
          <a:lstStyle/>
          <a:p>
            <a:fld id="{E06A09B9-3975-42B2-879F-34854E336723}" type="slidenum">
              <a:rPr lang="en-US"/>
              <a:pPr/>
              <a:t>10</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endParaRPr lang="en-US" smtClean="0"/>
          </a:p>
        </p:txBody>
      </p:sp>
      <p:sp>
        <p:nvSpPr>
          <p:cNvPr id="58372" name="Slide Number Placeholder 3"/>
          <p:cNvSpPr>
            <a:spLocks noGrp="1"/>
          </p:cNvSpPr>
          <p:nvPr>
            <p:ph type="sldNum" sz="quarter" idx="5"/>
          </p:nvPr>
        </p:nvSpPr>
        <p:spPr>
          <a:noFill/>
        </p:spPr>
        <p:txBody>
          <a:bodyPr/>
          <a:lstStyle/>
          <a:p>
            <a:fld id="{E06A09B9-3975-42B2-879F-34854E336723}" type="slidenum">
              <a:rPr lang="en-US"/>
              <a:pPr/>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atin typeface="Palatino Linotype" panose="0204050205050503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atin typeface="Palatino Linotype" panose="0204050205050503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Yabibal A.</a:t>
            </a:r>
            <a:endParaRPr lang="en-US"/>
          </a:p>
        </p:txBody>
      </p:sp>
      <p:sp>
        <p:nvSpPr>
          <p:cNvPr id="6" name="Slide Number Placeholder 5"/>
          <p:cNvSpPr>
            <a:spLocks noGrp="1"/>
          </p:cNvSpPr>
          <p:nvPr>
            <p:ph type="sldNum" sz="quarter" idx="12"/>
          </p:nvPr>
        </p:nvSpPr>
        <p:spPr/>
        <p:txBody>
          <a:bodyPr/>
          <a:lstStyle/>
          <a:p>
            <a:fld id="{BF217405-69E8-472E-A170-F424E738BC76}" type="slidenum">
              <a:rPr lang="en-US" smtClean="0"/>
              <a:pPr/>
              <a:t>‹#›</a:t>
            </a:fld>
            <a:endParaRPr lang="en-US"/>
          </a:p>
        </p:txBody>
      </p:sp>
    </p:spTree>
    <p:extLst>
      <p:ext uri="{BB962C8B-B14F-4D97-AF65-F5344CB8AC3E}">
        <p14:creationId xmlns="" xmlns:p14="http://schemas.microsoft.com/office/powerpoint/2010/main" val="39077432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Yabibal A.</a:t>
            </a:r>
            <a:endParaRPr lang="en-US"/>
          </a:p>
        </p:txBody>
      </p:sp>
      <p:sp>
        <p:nvSpPr>
          <p:cNvPr id="6" name="Slide Number Placeholder 5"/>
          <p:cNvSpPr>
            <a:spLocks noGrp="1"/>
          </p:cNvSpPr>
          <p:nvPr>
            <p:ph type="sldNum" sz="quarter" idx="12"/>
          </p:nvPr>
        </p:nvSpPr>
        <p:spPr/>
        <p:txBody>
          <a:bodyPr/>
          <a:lstStyle/>
          <a:p>
            <a:fld id="{BF217405-69E8-472E-A170-F424E738BC76}" type="slidenum">
              <a:rPr lang="en-US" smtClean="0"/>
              <a:pPr/>
              <a:t>‹#›</a:t>
            </a:fld>
            <a:endParaRPr lang="en-US"/>
          </a:p>
        </p:txBody>
      </p:sp>
    </p:spTree>
    <p:extLst>
      <p:ext uri="{BB962C8B-B14F-4D97-AF65-F5344CB8AC3E}">
        <p14:creationId xmlns="" xmlns:p14="http://schemas.microsoft.com/office/powerpoint/2010/main" val="10312521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Yabibal A.</a:t>
            </a:r>
            <a:endParaRPr lang="en-US"/>
          </a:p>
        </p:txBody>
      </p:sp>
      <p:sp>
        <p:nvSpPr>
          <p:cNvPr id="6" name="Slide Number Placeholder 5"/>
          <p:cNvSpPr>
            <a:spLocks noGrp="1"/>
          </p:cNvSpPr>
          <p:nvPr>
            <p:ph type="sldNum" sz="quarter" idx="12"/>
          </p:nvPr>
        </p:nvSpPr>
        <p:spPr/>
        <p:txBody>
          <a:bodyPr/>
          <a:lstStyle/>
          <a:p>
            <a:fld id="{BF217405-69E8-472E-A170-F424E738BC76}" type="slidenum">
              <a:rPr lang="en-US" smtClean="0"/>
              <a:pPr/>
              <a:t>‹#›</a:t>
            </a:fld>
            <a:endParaRPr lang="en-US"/>
          </a:p>
        </p:txBody>
      </p:sp>
    </p:spTree>
    <p:extLst>
      <p:ext uri="{BB962C8B-B14F-4D97-AF65-F5344CB8AC3E}">
        <p14:creationId xmlns="" xmlns:p14="http://schemas.microsoft.com/office/powerpoint/2010/main" val="34147432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34585" y="214314"/>
            <a:ext cx="10390716" cy="1462087"/>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576917" y="2017713"/>
            <a:ext cx="508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860117" y="2017713"/>
            <a:ext cx="508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r>
              <a:rPr lang="en-US" smtClean="0"/>
              <a:t>Yabibal A.</a:t>
            </a:r>
            <a:endParaRPr lang="en-US"/>
          </a:p>
        </p:txBody>
      </p:sp>
      <p:sp>
        <p:nvSpPr>
          <p:cNvPr id="7" name="Rectangle 13"/>
          <p:cNvSpPr>
            <a:spLocks noGrp="1" noChangeArrowheads="1"/>
          </p:cNvSpPr>
          <p:nvPr>
            <p:ph type="sldNum" sz="quarter" idx="12"/>
          </p:nvPr>
        </p:nvSpPr>
        <p:spPr>
          <a:ln/>
        </p:spPr>
        <p:txBody>
          <a:bodyPr/>
          <a:lstStyle>
            <a:lvl1pPr>
              <a:defRPr/>
            </a:lvl1pPr>
          </a:lstStyle>
          <a:p>
            <a:pPr>
              <a:defRPr/>
            </a:pPr>
            <a:fld id="{CCCD68F0-1B92-4B90-AE77-D3B013766C63}"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534585" y="214314"/>
            <a:ext cx="10390716" cy="1462087"/>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576917" y="2017713"/>
            <a:ext cx="508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6860117" y="2017713"/>
            <a:ext cx="508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860117" y="4151313"/>
            <a:ext cx="508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11"/>
          <p:cNvSpPr>
            <a:spLocks noGrp="1" noChangeArrowheads="1"/>
          </p:cNvSpPr>
          <p:nvPr>
            <p:ph type="dt" sz="half" idx="10"/>
          </p:nvPr>
        </p:nvSpPr>
        <p:spPr>
          <a:ln/>
        </p:spPr>
        <p:txBody>
          <a:bodyPr/>
          <a:lstStyle>
            <a:lvl1pPr>
              <a:defRPr/>
            </a:lvl1pPr>
          </a:lstStyle>
          <a:p>
            <a:pPr>
              <a:defRPr/>
            </a:pPr>
            <a:endParaRPr lang="en-US"/>
          </a:p>
        </p:txBody>
      </p:sp>
      <p:sp>
        <p:nvSpPr>
          <p:cNvPr id="7" name="Rectangle 12"/>
          <p:cNvSpPr>
            <a:spLocks noGrp="1" noChangeArrowheads="1"/>
          </p:cNvSpPr>
          <p:nvPr>
            <p:ph type="ftr" sz="quarter" idx="11"/>
          </p:nvPr>
        </p:nvSpPr>
        <p:spPr>
          <a:ln/>
        </p:spPr>
        <p:txBody>
          <a:bodyPr/>
          <a:lstStyle>
            <a:lvl1pPr>
              <a:defRPr/>
            </a:lvl1pPr>
          </a:lstStyle>
          <a:p>
            <a:pPr>
              <a:defRPr/>
            </a:pPr>
            <a:r>
              <a:rPr lang="en-US" smtClean="0"/>
              <a:t>Yabibal A.</a:t>
            </a:r>
            <a:endParaRPr lang="en-US"/>
          </a:p>
        </p:txBody>
      </p:sp>
      <p:sp>
        <p:nvSpPr>
          <p:cNvPr id="8" name="Rectangle 13"/>
          <p:cNvSpPr>
            <a:spLocks noGrp="1" noChangeArrowheads="1"/>
          </p:cNvSpPr>
          <p:nvPr>
            <p:ph type="sldNum" sz="quarter" idx="12"/>
          </p:nvPr>
        </p:nvSpPr>
        <p:spPr>
          <a:ln/>
        </p:spPr>
        <p:txBody>
          <a:bodyPr/>
          <a:lstStyle>
            <a:lvl1pPr>
              <a:defRPr/>
            </a:lvl1pPr>
          </a:lstStyle>
          <a:p>
            <a:pPr>
              <a:defRPr/>
            </a:pPr>
            <a:fld id="{9B5EFB47-4571-4DB3-BC9F-7D6CFD93DF9E}"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OverTx">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1534585" y="214314"/>
            <a:ext cx="10390716" cy="1462087"/>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1576917" y="2017713"/>
            <a:ext cx="508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6860117" y="2017713"/>
            <a:ext cx="508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1576917" y="4151313"/>
            <a:ext cx="103632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11"/>
          <p:cNvSpPr>
            <a:spLocks noGrp="1" noChangeArrowheads="1"/>
          </p:cNvSpPr>
          <p:nvPr>
            <p:ph type="dt" sz="half" idx="10"/>
          </p:nvPr>
        </p:nvSpPr>
        <p:spPr>
          <a:ln/>
        </p:spPr>
        <p:txBody>
          <a:bodyPr/>
          <a:lstStyle>
            <a:lvl1pPr>
              <a:defRPr/>
            </a:lvl1pPr>
          </a:lstStyle>
          <a:p>
            <a:pPr>
              <a:defRPr/>
            </a:pPr>
            <a:endParaRPr lang="en-US"/>
          </a:p>
        </p:txBody>
      </p:sp>
      <p:sp>
        <p:nvSpPr>
          <p:cNvPr id="7" name="Rectangle 12"/>
          <p:cNvSpPr>
            <a:spLocks noGrp="1" noChangeArrowheads="1"/>
          </p:cNvSpPr>
          <p:nvPr>
            <p:ph type="ftr" sz="quarter" idx="11"/>
          </p:nvPr>
        </p:nvSpPr>
        <p:spPr>
          <a:ln/>
        </p:spPr>
        <p:txBody>
          <a:bodyPr/>
          <a:lstStyle>
            <a:lvl1pPr>
              <a:defRPr/>
            </a:lvl1pPr>
          </a:lstStyle>
          <a:p>
            <a:pPr>
              <a:defRPr/>
            </a:pPr>
            <a:r>
              <a:rPr lang="en-US" smtClean="0"/>
              <a:t>Yabibal A.</a:t>
            </a:r>
            <a:endParaRPr lang="en-US"/>
          </a:p>
        </p:txBody>
      </p:sp>
      <p:sp>
        <p:nvSpPr>
          <p:cNvPr id="8" name="Rectangle 13"/>
          <p:cNvSpPr>
            <a:spLocks noGrp="1" noChangeArrowheads="1"/>
          </p:cNvSpPr>
          <p:nvPr>
            <p:ph type="sldNum" sz="quarter" idx="12"/>
          </p:nvPr>
        </p:nvSpPr>
        <p:spPr>
          <a:ln/>
        </p:spPr>
        <p:txBody>
          <a:bodyPr/>
          <a:lstStyle>
            <a:lvl1pPr>
              <a:defRPr/>
            </a:lvl1pPr>
          </a:lstStyle>
          <a:p>
            <a:pPr>
              <a:defRPr/>
            </a:pPr>
            <a:fld id="{81FA7E97-19DE-4336-8A91-58700EB269BF}"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1534585" y="214314"/>
            <a:ext cx="10390716" cy="1462087"/>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1576917" y="2017713"/>
            <a:ext cx="508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6860117" y="2017713"/>
            <a:ext cx="508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1576917" y="4151313"/>
            <a:ext cx="508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6860117" y="4151313"/>
            <a:ext cx="508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1"/>
          <p:cNvSpPr>
            <a:spLocks noGrp="1" noChangeArrowheads="1"/>
          </p:cNvSpPr>
          <p:nvPr>
            <p:ph type="dt" sz="half" idx="10"/>
          </p:nvPr>
        </p:nvSpPr>
        <p:spPr>
          <a:ln/>
        </p:spPr>
        <p:txBody>
          <a:bodyPr/>
          <a:lstStyle>
            <a:lvl1pPr>
              <a:defRPr/>
            </a:lvl1pPr>
          </a:lstStyle>
          <a:p>
            <a:pPr>
              <a:defRPr/>
            </a:pPr>
            <a:endParaRPr lang="en-US"/>
          </a:p>
        </p:txBody>
      </p:sp>
      <p:sp>
        <p:nvSpPr>
          <p:cNvPr id="8" name="Rectangle 12"/>
          <p:cNvSpPr>
            <a:spLocks noGrp="1" noChangeArrowheads="1"/>
          </p:cNvSpPr>
          <p:nvPr>
            <p:ph type="ftr" sz="quarter" idx="11"/>
          </p:nvPr>
        </p:nvSpPr>
        <p:spPr>
          <a:ln/>
        </p:spPr>
        <p:txBody>
          <a:bodyPr/>
          <a:lstStyle>
            <a:lvl1pPr>
              <a:defRPr/>
            </a:lvl1pPr>
          </a:lstStyle>
          <a:p>
            <a:pPr>
              <a:defRPr/>
            </a:pPr>
            <a:r>
              <a:rPr lang="en-US" smtClean="0"/>
              <a:t>Yabibal A.</a:t>
            </a:r>
            <a:endParaRPr lang="en-US"/>
          </a:p>
        </p:txBody>
      </p:sp>
      <p:sp>
        <p:nvSpPr>
          <p:cNvPr id="9" name="Rectangle 13"/>
          <p:cNvSpPr>
            <a:spLocks noGrp="1" noChangeArrowheads="1"/>
          </p:cNvSpPr>
          <p:nvPr>
            <p:ph type="sldNum" sz="quarter" idx="12"/>
          </p:nvPr>
        </p:nvSpPr>
        <p:spPr>
          <a:ln/>
        </p:spPr>
        <p:txBody>
          <a:bodyPr/>
          <a:lstStyle>
            <a:lvl1pPr>
              <a:defRPr/>
            </a:lvl1pPr>
          </a:lstStyle>
          <a:p>
            <a:pPr>
              <a:defRPr/>
            </a:pPr>
            <a:fld id="{912E0DAF-8379-4430-A3F9-FCED0F9F9D45}"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209032"/>
          </a:xfrm>
        </p:spPr>
        <p:txBody>
          <a:bodyPr>
            <a:normAutofit/>
          </a:bodyPr>
          <a:lstStyle>
            <a:lvl1pPr>
              <a:defRPr sz="3600">
                <a:solidFill>
                  <a:srgbClr val="0000FF"/>
                </a:solidFill>
                <a:latin typeface="Palatino Linotype" panose="0204050205050503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838200" y="1655180"/>
            <a:ext cx="10515600" cy="4521783"/>
          </a:xfrm>
        </p:spPr>
        <p:txBody>
          <a:bodyPr/>
          <a:lstStyle>
            <a:lvl1pPr>
              <a:defRPr>
                <a:latin typeface="Palatino Linotype" panose="02040502050505030304" pitchFamily="18" charset="0"/>
              </a:defRPr>
            </a:lvl1pPr>
            <a:lvl2pPr>
              <a:defRPr>
                <a:latin typeface="Palatino Linotype" panose="02040502050505030304" pitchFamily="18" charset="0"/>
              </a:defRPr>
            </a:lvl2pPr>
            <a:lvl3pPr>
              <a:defRPr>
                <a:latin typeface="Palatino Linotype" panose="02040502050505030304" pitchFamily="18" charset="0"/>
              </a:defRPr>
            </a:lvl3pPr>
            <a:lvl4pPr>
              <a:defRPr>
                <a:latin typeface="Palatino Linotype" panose="02040502050505030304" pitchFamily="18" charset="0"/>
              </a:defRPr>
            </a:lvl4pPr>
            <a:lvl5pPr>
              <a:defRPr>
                <a:latin typeface="Palatino Linotype" panose="02040502050505030304" pitchFamily="18"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r>
              <a:rPr lang="en-US" smtClean="0"/>
              <a:t>Yabibal A.</a:t>
            </a:r>
            <a:endParaRPr lang="en-US" dirty="0"/>
          </a:p>
        </p:txBody>
      </p:sp>
      <p:cxnSp>
        <p:nvCxnSpPr>
          <p:cNvPr id="8" name="Straight Connector 7"/>
          <p:cNvCxnSpPr/>
          <p:nvPr userDrawn="1"/>
        </p:nvCxnSpPr>
        <p:spPr>
          <a:xfrm>
            <a:off x="838200" y="1547679"/>
            <a:ext cx="10515600" cy="0"/>
          </a:xfrm>
          <a:prstGeom prst="line">
            <a:avLst/>
          </a:prstGeom>
          <a:ln w="38100" cmpd="dbl">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844952" y="6285056"/>
            <a:ext cx="10440364" cy="1588"/>
          </a:xfrm>
          <a:prstGeom prst="line">
            <a:avLst/>
          </a:prstGeom>
          <a:ln w="15875" cmpd="sng">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officeArt object" descr="Description: w"/>
          <p:cNvPicPr/>
          <p:nvPr userDrawn="1"/>
        </p:nvPicPr>
        <p:blipFill>
          <a:blip r:embed="rId2" cstate="print">
            <a:extLst/>
          </a:blip>
          <a:stretch>
            <a:fillRect/>
          </a:stretch>
        </p:blipFill>
        <p:spPr>
          <a:xfrm>
            <a:off x="11049000" y="5867400"/>
            <a:ext cx="1143000" cy="990600"/>
          </a:xfrm>
          <a:prstGeom prst="rect">
            <a:avLst/>
          </a:prstGeom>
          <a:ln w="12700" cap="flat">
            <a:noFill/>
            <a:miter lim="400000"/>
          </a:ln>
          <a:effectLst/>
        </p:spPr>
      </p:pic>
    </p:spTree>
    <p:extLst>
      <p:ext uri="{BB962C8B-B14F-4D97-AF65-F5344CB8AC3E}">
        <p14:creationId xmlns="" xmlns:p14="http://schemas.microsoft.com/office/powerpoint/2010/main" val="37879058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Yabibal A.</a:t>
            </a:r>
            <a:endParaRPr lang="en-US"/>
          </a:p>
        </p:txBody>
      </p:sp>
      <p:sp>
        <p:nvSpPr>
          <p:cNvPr id="6" name="Slide Number Placeholder 5"/>
          <p:cNvSpPr>
            <a:spLocks noGrp="1"/>
          </p:cNvSpPr>
          <p:nvPr>
            <p:ph type="sldNum" sz="quarter" idx="12"/>
          </p:nvPr>
        </p:nvSpPr>
        <p:spPr/>
        <p:txBody>
          <a:bodyPr/>
          <a:lstStyle/>
          <a:p>
            <a:fld id="{BF217405-69E8-472E-A170-F424E738BC76}" type="slidenum">
              <a:rPr lang="en-US" smtClean="0"/>
              <a:pPr/>
              <a:t>‹#›</a:t>
            </a:fld>
            <a:endParaRPr lang="en-US"/>
          </a:p>
        </p:txBody>
      </p:sp>
    </p:spTree>
    <p:extLst>
      <p:ext uri="{BB962C8B-B14F-4D97-AF65-F5344CB8AC3E}">
        <p14:creationId xmlns="" xmlns:p14="http://schemas.microsoft.com/office/powerpoint/2010/main" val="11269420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smtClean="0"/>
              <a:t>Yabibal A.</a:t>
            </a:r>
            <a:endParaRPr lang="en-US"/>
          </a:p>
        </p:txBody>
      </p:sp>
      <p:sp>
        <p:nvSpPr>
          <p:cNvPr id="7" name="Slide Number Placeholder 6"/>
          <p:cNvSpPr>
            <a:spLocks noGrp="1"/>
          </p:cNvSpPr>
          <p:nvPr>
            <p:ph type="sldNum" sz="quarter" idx="12"/>
          </p:nvPr>
        </p:nvSpPr>
        <p:spPr/>
        <p:txBody>
          <a:bodyPr/>
          <a:lstStyle/>
          <a:p>
            <a:fld id="{BF217405-69E8-472E-A170-F424E738BC76}" type="slidenum">
              <a:rPr lang="en-US" smtClean="0"/>
              <a:pPr/>
              <a:t>‹#›</a:t>
            </a:fld>
            <a:endParaRPr lang="en-US"/>
          </a:p>
        </p:txBody>
      </p:sp>
    </p:spTree>
    <p:extLst>
      <p:ext uri="{BB962C8B-B14F-4D97-AF65-F5344CB8AC3E}">
        <p14:creationId xmlns="" xmlns:p14="http://schemas.microsoft.com/office/powerpoint/2010/main" val="6745763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en-US" smtClean="0"/>
              <a:t>Yabibal A.</a:t>
            </a:r>
            <a:endParaRPr lang="en-US"/>
          </a:p>
        </p:txBody>
      </p:sp>
      <p:sp>
        <p:nvSpPr>
          <p:cNvPr id="9" name="Slide Number Placeholder 8"/>
          <p:cNvSpPr>
            <a:spLocks noGrp="1"/>
          </p:cNvSpPr>
          <p:nvPr>
            <p:ph type="sldNum" sz="quarter" idx="12"/>
          </p:nvPr>
        </p:nvSpPr>
        <p:spPr/>
        <p:txBody>
          <a:bodyPr/>
          <a:lstStyle/>
          <a:p>
            <a:fld id="{BF217405-69E8-472E-A170-F424E738BC76}" type="slidenum">
              <a:rPr lang="en-US" smtClean="0"/>
              <a:pPr/>
              <a:t>‹#›</a:t>
            </a:fld>
            <a:endParaRPr lang="en-US"/>
          </a:p>
        </p:txBody>
      </p:sp>
    </p:spTree>
    <p:extLst>
      <p:ext uri="{BB962C8B-B14F-4D97-AF65-F5344CB8AC3E}">
        <p14:creationId xmlns="" xmlns:p14="http://schemas.microsoft.com/office/powerpoint/2010/main" val="37274429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en-US" smtClean="0"/>
              <a:t>Yabibal A.</a:t>
            </a:r>
            <a:endParaRPr lang="en-US"/>
          </a:p>
        </p:txBody>
      </p:sp>
      <p:sp>
        <p:nvSpPr>
          <p:cNvPr id="5" name="Slide Number Placeholder 4"/>
          <p:cNvSpPr>
            <a:spLocks noGrp="1"/>
          </p:cNvSpPr>
          <p:nvPr>
            <p:ph type="sldNum" sz="quarter" idx="12"/>
          </p:nvPr>
        </p:nvSpPr>
        <p:spPr/>
        <p:txBody>
          <a:bodyPr/>
          <a:lstStyle/>
          <a:p>
            <a:fld id="{BF217405-69E8-472E-A170-F424E738BC76}" type="slidenum">
              <a:rPr lang="en-US" smtClean="0"/>
              <a:pPr/>
              <a:t>‹#›</a:t>
            </a:fld>
            <a:endParaRPr lang="en-US"/>
          </a:p>
        </p:txBody>
      </p:sp>
    </p:spTree>
    <p:extLst>
      <p:ext uri="{BB962C8B-B14F-4D97-AF65-F5344CB8AC3E}">
        <p14:creationId xmlns="" xmlns:p14="http://schemas.microsoft.com/office/powerpoint/2010/main" val="14001093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r>
              <a:rPr lang="en-US" smtClean="0"/>
              <a:t>Yabibal A.</a:t>
            </a:r>
            <a:endParaRPr lang="en-US"/>
          </a:p>
        </p:txBody>
      </p:sp>
      <p:sp>
        <p:nvSpPr>
          <p:cNvPr id="4" name="Slide Number Placeholder 3"/>
          <p:cNvSpPr>
            <a:spLocks noGrp="1"/>
          </p:cNvSpPr>
          <p:nvPr>
            <p:ph type="sldNum" sz="quarter" idx="12"/>
          </p:nvPr>
        </p:nvSpPr>
        <p:spPr/>
        <p:txBody>
          <a:bodyPr/>
          <a:lstStyle/>
          <a:p>
            <a:fld id="{BF217405-69E8-472E-A170-F424E738BC76}" type="slidenum">
              <a:rPr lang="en-US" smtClean="0"/>
              <a:pPr/>
              <a:t>‹#›</a:t>
            </a:fld>
            <a:endParaRPr lang="en-US"/>
          </a:p>
        </p:txBody>
      </p:sp>
    </p:spTree>
    <p:extLst>
      <p:ext uri="{BB962C8B-B14F-4D97-AF65-F5344CB8AC3E}">
        <p14:creationId xmlns="" xmlns:p14="http://schemas.microsoft.com/office/powerpoint/2010/main" val="17541211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smtClean="0"/>
              <a:t>Yabibal A.</a:t>
            </a:r>
            <a:endParaRPr lang="en-US"/>
          </a:p>
        </p:txBody>
      </p:sp>
      <p:sp>
        <p:nvSpPr>
          <p:cNvPr id="7" name="Slide Number Placeholder 6"/>
          <p:cNvSpPr>
            <a:spLocks noGrp="1"/>
          </p:cNvSpPr>
          <p:nvPr>
            <p:ph type="sldNum" sz="quarter" idx="12"/>
          </p:nvPr>
        </p:nvSpPr>
        <p:spPr/>
        <p:txBody>
          <a:bodyPr/>
          <a:lstStyle/>
          <a:p>
            <a:fld id="{BF217405-69E8-472E-A170-F424E738BC76}" type="slidenum">
              <a:rPr lang="en-US" smtClean="0"/>
              <a:pPr/>
              <a:t>‹#›</a:t>
            </a:fld>
            <a:endParaRPr lang="en-US"/>
          </a:p>
        </p:txBody>
      </p:sp>
    </p:spTree>
    <p:extLst>
      <p:ext uri="{BB962C8B-B14F-4D97-AF65-F5344CB8AC3E}">
        <p14:creationId xmlns="" xmlns:p14="http://schemas.microsoft.com/office/powerpoint/2010/main" val="22835573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smtClean="0"/>
              <a:t>Yabibal A.</a:t>
            </a:r>
            <a:endParaRPr lang="en-US"/>
          </a:p>
        </p:txBody>
      </p:sp>
      <p:sp>
        <p:nvSpPr>
          <p:cNvPr id="7" name="Slide Number Placeholder 6"/>
          <p:cNvSpPr>
            <a:spLocks noGrp="1"/>
          </p:cNvSpPr>
          <p:nvPr>
            <p:ph type="sldNum" sz="quarter" idx="12"/>
          </p:nvPr>
        </p:nvSpPr>
        <p:spPr/>
        <p:txBody>
          <a:bodyPr/>
          <a:lstStyle/>
          <a:p>
            <a:fld id="{BF217405-69E8-472E-A170-F424E738BC76}" type="slidenum">
              <a:rPr lang="en-US" smtClean="0"/>
              <a:pPr/>
              <a:t>‹#›</a:t>
            </a:fld>
            <a:endParaRPr lang="en-US"/>
          </a:p>
        </p:txBody>
      </p:sp>
    </p:spTree>
    <p:extLst>
      <p:ext uri="{BB962C8B-B14F-4D97-AF65-F5344CB8AC3E}">
        <p14:creationId xmlns="" xmlns:p14="http://schemas.microsoft.com/office/powerpoint/2010/main" val="9882310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Yabibal A.</a:t>
            </a:r>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217405-69E8-472E-A170-F424E738BC76}" type="slidenum">
              <a:rPr lang="en-US" smtClean="0"/>
              <a:pPr/>
              <a:t>‹#›</a:t>
            </a:fld>
            <a:endParaRPr lang="en-US"/>
          </a:p>
        </p:txBody>
      </p:sp>
    </p:spTree>
    <p:extLst>
      <p:ext uri="{BB962C8B-B14F-4D97-AF65-F5344CB8AC3E}">
        <p14:creationId xmlns="" xmlns:p14="http://schemas.microsoft.com/office/powerpoint/2010/main" val="11292645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oleObject" Target="../embeddings/oleObject2.bin"/></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14.jpeg"/><Relationship Id="rId4" Type="http://schemas.openxmlformats.org/officeDocument/2006/relationships/oleObject" Target="../embeddings/oleObject3.bin"/></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oleObject" Target="../embeddings/oleObject6.bin"/><Relationship Id="rId4" Type="http://schemas.openxmlformats.org/officeDocument/2006/relationships/oleObject" Target="../embeddings/oleObject5.bin"/></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oleObject" Target="../embeddings/oleObject8.bin"/></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2.xml"/></Relationships>
</file>

<file path=ppt/slides/_rels/slide8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6.v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3.emf"/><Relationship Id="rId1" Type="http://schemas.openxmlformats.org/officeDocument/2006/relationships/slideLayout" Target="../slideLayouts/slideLayout14.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2.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12.xml"/><Relationship Id="rId1" Type="http://schemas.openxmlformats.org/officeDocument/2006/relationships/vmlDrawing" Target="../drawings/vmlDrawing7.vml"/></Relationships>
</file>

<file path=ppt/slides/_rels/slide93.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14.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13.xml"/><Relationship Id="rId1" Type="http://schemas.openxmlformats.org/officeDocument/2006/relationships/vmlDrawing" Target="../drawings/vmlDrawing8.vml"/><Relationship Id="rId5" Type="http://schemas.openxmlformats.org/officeDocument/2006/relationships/oleObject" Target="../embeddings/oleObject13.bin"/><Relationship Id="rId4" Type="http://schemas.openxmlformats.org/officeDocument/2006/relationships/oleObject" Target="../embeddings/oleObject12.bin"/></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15.xml"/><Relationship Id="rId1" Type="http://schemas.openxmlformats.org/officeDocument/2006/relationships/vmlDrawing" Target="../drawings/vmlDrawing9.vml"/><Relationship Id="rId4" Type="http://schemas.openxmlformats.org/officeDocument/2006/relationships/image" Target="../media/image3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p:txBody>
          <a:bodyPr/>
          <a:lstStyle/>
          <a:p>
            <a:r>
              <a:rPr lang="en-US" b="1" dirty="0" smtClean="0">
                <a:solidFill>
                  <a:schemeClr val="hlink"/>
                </a:solidFill>
              </a:rPr>
              <a:t>Chapter 3</a:t>
            </a:r>
            <a:endParaRPr lang="en-US" dirty="0" smtClean="0"/>
          </a:p>
        </p:txBody>
      </p:sp>
      <p:sp>
        <p:nvSpPr>
          <p:cNvPr id="2051" name="Subtitle 2"/>
          <p:cNvSpPr>
            <a:spLocks noGrp="1"/>
          </p:cNvSpPr>
          <p:nvPr>
            <p:ph type="subTitle" idx="1"/>
          </p:nvPr>
        </p:nvSpPr>
        <p:spPr/>
        <p:txBody>
          <a:bodyPr/>
          <a:lstStyle/>
          <a:p>
            <a:r>
              <a:rPr lang="en-US" dirty="0" smtClean="0"/>
              <a:t>Product Design &amp; Process Selection</a:t>
            </a:r>
          </a:p>
        </p:txBody>
      </p:sp>
      <p:sp>
        <p:nvSpPr>
          <p:cNvPr id="6" name="Footer Placeholder 5"/>
          <p:cNvSpPr>
            <a:spLocks noGrp="1"/>
          </p:cNvSpPr>
          <p:nvPr>
            <p:ph type="ftr" sz="quarter" idx="11"/>
          </p:nvPr>
        </p:nvSpPr>
        <p:spPr/>
        <p:txBody>
          <a:bodyPr/>
          <a:lstStyle/>
          <a:p>
            <a:r>
              <a:rPr lang="en-US" smtClean="0"/>
              <a:t>Yabibal A.</a:t>
            </a:r>
            <a:endParaRPr lang="en-US"/>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6" name="Rectangle 2"/>
          <p:cNvSpPr>
            <a:spLocks noGrp="1" noChangeArrowheads="1"/>
          </p:cNvSpPr>
          <p:nvPr>
            <p:ph type="title"/>
          </p:nvPr>
        </p:nvSpPr>
        <p:spPr/>
        <p:txBody>
          <a:bodyPr/>
          <a:lstStyle/>
          <a:p>
            <a:r>
              <a:rPr lang="en-US" sz="4000" dirty="0" smtClean="0"/>
              <a:t>Factors Impacting Product Design</a:t>
            </a:r>
          </a:p>
        </p:txBody>
      </p:sp>
      <p:sp>
        <p:nvSpPr>
          <p:cNvPr id="9" name="Rectangle 4"/>
          <p:cNvSpPr txBox="1">
            <a:spLocks noChangeArrowheads="1"/>
          </p:cNvSpPr>
          <p:nvPr/>
        </p:nvSpPr>
        <p:spPr>
          <a:xfrm>
            <a:off x="558800" y="1737360"/>
            <a:ext cx="4673600" cy="4395153"/>
          </a:xfrm>
          <a:prstGeom prst="rect">
            <a:avLst/>
          </a:prstGeom>
        </p:spPr>
        <p:txBody>
          <a:bodyPr vert="horz" lIns="91440" tIns="45720" rIns="91440" bIns="45720" rtlCol="0">
            <a:normAutofit fontScale="85000" lnSpcReduction="10000"/>
          </a:bodyPr>
          <a:lstStyle/>
          <a:p>
            <a:pPr marL="228600" lvl="0" indent="-228600">
              <a:lnSpc>
                <a:spcPct val="90000"/>
              </a:lnSpc>
              <a:spcBef>
                <a:spcPts val="1000"/>
              </a:spcBef>
            </a:pPr>
            <a:r>
              <a:rPr lang="en-US" sz="2100" b="1" dirty="0" smtClean="0">
                <a:solidFill>
                  <a:srgbClr val="0000FF"/>
                </a:solidFill>
                <a:latin typeface="Palatino Linotype" panose="02040502050505030304" pitchFamily="18" charset="0"/>
              </a:rPr>
              <a:t>3. Concurrent Engineering</a:t>
            </a:r>
          </a:p>
          <a:p>
            <a:pPr marL="228600" lvl="0" indent="-228600">
              <a:lnSpc>
                <a:spcPct val="105000"/>
              </a:lnSpc>
              <a:spcBef>
                <a:spcPts val="1000"/>
              </a:spcBef>
              <a:defRPr/>
            </a:pPr>
            <a:r>
              <a:rPr lang="en-US" sz="2000" b="1" dirty="0" smtClean="0">
                <a:solidFill>
                  <a:schemeClr val="folHlink"/>
                </a:solidFill>
                <a:latin typeface="Palatino Linotype" panose="02040502050505030304" pitchFamily="18" charset="0"/>
              </a:rPr>
              <a:t>Old “over-the-wall” sequential design process should not be used</a:t>
            </a:r>
          </a:p>
          <a:p>
            <a:pPr marL="228600" lvl="0" indent="-228600">
              <a:lnSpc>
                <a:spcPct val="135000"/>
              </a:lnSpc>
              <a:spcBef>
                <a:spcPts val="1000"/>
              </a:spcBef>
              <a:buFont typeface="Arial" panose="020B0604020202020204" pitchFamily="34" charset="0"/>
              <a:buChar char="•"/>
              <a:defRPr/>
            </a:pPr>
            <a:r>
              <a:rPr lang="en-US" sz="2000" dirty="0" smtClean="0">
                <a:latin typeface="Palatino Linotype" panose="02040502050505030304" pitchFamily="18" charset="0"/>
              </a:rPr>
              <a:t>Each function did its work and passed it to the next function</a:t>
            </a:r>
          </a:p>
          <a:p>
            <a:pPr marL="228600" lvl="0" indent="-228600">
              <a:lnSpc>
                <a:spcPct val="105000"/>
              </a:lnSpc>
              <a:spcBef>
                <a:spcPts val="1000"/>
              </a:spcBef>
              <a:defRPr/>
            </a:pPr>
            <a:endParaRPr lang="en-US" sz="2000" dirty="0" smtClean="0">
              <a:latin typeface="Palatino Linotype" panose="02040502050505030304" pitchFamily="18" charset="0"/>
            </a:endParaRPr>
          </a:p>
          <a:p>
            <a:pPr marL="228600" lvl="0" indent="-228600">
              <a:lnSpc>
                <a:spcPct val="105000"/>
              </a:lnSpc>
              <a:spcBef>
                <a:spcPts val="1000"/>
              </a:spcBef>
              <a:defRPr/>
            </a:pPr>
            <a:r>
              <a:rPr lang="en-US" sz="2000" b="1" dirty="0" smtClean="0">
                <a:solidFill>
                  <a:schemeClr val="folHlink"/>
                </a:solidFill>
                <a:latin typeface="Palatino Linotype" panose="02040502050505030304" pitchFamily="18" charset="0"/>
              </a:rPr>
              <a:t>Replace with a Concurrent Engineering process</a:t>
            </a:r>
          </a:p>
          <a:p>
            <a:pPr marL="228600" lvl="0" indent="-228600">
              <a:lnSpc>
                <a:spcPct val="140000"/>
              </a:lnSpc>
              <a:spcBef>
                <a:spcPts val="1000"/>
              </a:spcBef>
              <a:buFont typeface="Arial" panose="020B0604020202020204" pitchFamily="34" charset="0"/>
              <a:buChar char="•"/>
              <a:defRPr/>
            </a:pPr>
            <a:r>
              <a:rPr lang="en-US" sz="2000" dirty="0" smtClean="0">
                <a:latin typeface="Palatino Linotype" panose="02040502050505030304" pitchFamily="18" charset="0"/>
              </a:rPr>
              <a:t>All functions form a design team that develops specifications, involves customers early, solves potential problems, reduces costs, &amp; shortens time to market</a:t>
            </a:r>
            <a:r>
              <a:rPr lang="en-US" sz="1050" dirty="0" smtClean="0">
                <a:latin typeface="Palatino Linotype" panose="02040502050505030304" pitchFamily="18" charset="0"/>
              </a:rPr>
              <a:t>	</a:t>
            </a:r>
          </a:p>
          <a:p>
            <a:pPr marL="228600" lvl="0" indent="-228600">
              <a:lnSpc>
                <a:spcPct val="90000"/>
              </a:lnSpc>
              <a:spcBef>
                <a:spcPts val="1000"/>
              </a:spcBef>
            </a:pPr>
            <a:endParaRPr kumimoji="0" lang="en-US" sz="2000" b="1" i="0" u="none" strike="noStrike" kern="1200" cap="none" spc="0" normalizeH="0" baseline="0" noProof="0" dirty="0" smtClean="0">
              <a:ln>
                <a:noFill/>
              </a:ln>
              <a:effectLst/>
              <a:uLnTx/>
              <a:uFillTx/>
              <a:latin typeface="Palatino Linotype" panose="02040502050505030304" pitchFamily="18" charset="0"/>
              <a:ea typeface="+mn-ea"/>
              <a:cs typeface="+mn-cs"/>
            </a:endParaRPr>
          </a:p>
        </p:txBody>
      </p:sp>
      <p:sp>
        <p:nvSpPr>
          <p:cNvPr id="6" name="Footer Placeholder 5"/>
          <p:cNvSpPr txBox="1">
            <a:spLocks/>
          </p:cNvSpPr>
          <p:nvPr/>
        </p:nvSpPr>
        <p:spPr>
          <a:xfrm>
            <a:off x="4404360" y="7880350"/>
            <a:ext cx="4114800" cy="365125"/>
          </a:xfrm>
          <a:prstGeom prst="rect">
            <a:avLst/>
          </a:prstGeom>
          <a:noFill/>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rPr>
              <a:t>By: Yabibal A.</a:t>
            </a:r>
          </a:p>
        </p:txBody>
      </p:sp>
      <p:sp>
        <p:nvSpPr>
          <p:cNvPr id="11" name="Text Box 10"/>
          <p:cNvSpPr txBox="1">
            <a:spLocks noChangeArrowheads="1"/>
          </p:cNvSpPr>
          <p:nvPr/>
        </p:nvSpPr>
        <p:spPr bwMode="auto">
          <a:xfrm>
            <a:off x="7477760" y="5867401"/>
            <a:ext cx="4470400" cy="366713"/>
          </a:xfrm>
          <a:prstGeom prst="rect">
            <a:avLst/>
          </a:prstGeom>
          <a:noFill/>
          <a:ln w="9525">
            <a:noFill/>
            <a:miter lim="800000"/>
            <a:headEnd/>
            <a:tailEnd/>
          </a:ln>
        </p:spPr>
        <p:txBody>
          <a:bodyPr>
            <a:spAutoFit/>
          </a:bodyPr>
          <a:lstStyle/>
          <a:p>
            <a:endParaRPr lang="en-US" sz="1800"/>
          </a:p>
        </p:txBody>
      </p:sp>
      <p:pic>
        <p:nvPicPr>
          <p:cNvPr id="13" name="Picture 17" descr="w0019-n"/>
          <p:cNvPicPr>
            <a:picLocks noGrp="1" noChangeAspect="1" noChangeArrowheads="1"/>
          </p:cNvPicPr>
          <p:nvPr>
            <p:ph sz="half" idx="4294967295"/>
          </p:nvPr>
        </p:nvPicPr>
        <p:blipFill>
          <a:blip r:embed="rId3"/>
          <a:srcRect/>
          <a:stretch>
            <a:fillRect/>
          </a:stretch>
        </p:blipFill>
        <p:spPr>
          <a:xfrm>
            <a:off x="5171440" y="1691640"/>
            <a:ext cx="6604000" cy="4267200"/>
          </a:xfrm>
          <a:prstGeom prst="rect">
            <a:avLst/>
          </a:prstGeom>
          <a:noFill/>
        </p:spPr>
      </p:pic>
      <p:sp>
        <p:nvSpPr>
          <p:cNvPr id="10" name="Footer Placeholder 9"/>
          <p:cNvSpPr>
            <a:spLocks noGrp="1"/>
          </p:cNvSpPr>
          <p:nvPr>
            <p:ph type="ftr" sz="quarter" idx="11"/>
          </p:nvPr>
        </p:nvSpPr>
        <p:spPr/>
        <p:txBody>
          <a:bodyPr/>
          <a:lstStyle/>
          <a:p>
            <a:r>
              <a:rPr lang="en-US" smtClean="0"/>
              <a:t>Yabibal A.</a:t>
            </a:r>
            <a:endParaRPr lang="en-US" dirty="0"/>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8" name="Rectangle 2"/>
          <p:cNvSpPr>
            <a:spLocks noGrp="1" noChangeArrowheads="1"/>
          </p:cNvSpPr>
          <p:nvPr>
            <p:ph type="title"/>
          </p:nvPr>
        </p:nvSpPr>
        <p:spPr/>
        <p:txBody>
          <a:bodyPr/>
          <a:lstStyle/>
          <a:p>
            <a:pPr eaLnBrk="1" hangingPunct="1"/>
            <a:r>
              <a:rPr lang="en-US" smtClean="0"/>
              <a:t>Work System Design within OM: How it all fits together</a:t>
            </a:r>
          </a:p>
        </p:txBody>
      </p:sp>
      <p:sp>
        <p:nvSpPr>
          <p:cNvPr id="74755" name="Rectangle 3"/>
          <p:cNvSpPr>
            <a:spLocks noGrp="1" noChangeArrowheads="1"/>
          </p:cNvSpPr>
          <p:nvPr>
            <p:ph type="body" idx="1"/>
          </p:nvPr>
        </p:nvSpPr>
        <p:spPr>
          <a:xfrm>
            <a:off x="508000" y="1981200"/>
            <a:ext cx="11277600" cy="4114800"/>
          </a:xfrm>
        </p:spPr>
        <p:txBody>
          <a:bodyPr/>
          <a:lstStyle/>
          <a:p>
            <a:pPr eaLnBrk="1" hangingPunct="1">
              <a:lnSpc>
                <a:spcPct val="80000"/>
              </a:lnSpc>
            </a:pPr>
            <a:r>
              <a:rPr lang="en-US" sz="2400" smtClean="0"/>
              <a:t>Work system design includes job design, methods analysis, and work measurement. Manufacturing or industrial engineers often do these activities. Job design determines exactly how the product or service will be done and is linked directly to product and process design. Based on the type of product (standard or custom) and its proposed process (mass-producing or producing one at a time), a company determines the skills set needed by its employees as well as the necessary equipment.</a:t>
            </a:r>
          </a:p>
          <a:p>
            <a:pPr eaLnBrk="1" hangingPunct="1">
              <a:lnSpc>
                <a:spcPct val="80000"/>
              </a:lnSpc>
            </a:pPr>
            <a:r>
              <a:rPr lang="en-US" sz="2400" smtClean="0"/>
              <a:t>Method analysis provides a means for evaluating different processes and materials, thus allowing a company to focus on continuous improvement. This ties in directly with a company’s total quality management (TQM) focus.</a:t>
            </a:r>
          </a:p>
        </p:txBody>
      </p:sp>
      <p:sp>
        <p:nvSpPr>
          <p:cNvPr id="6" name="Footer Placeholder 5"/>
          <p:cNvSpPr>
            <a:spLocks noGrp="1"/>
          </p:cNvSpPr>
          <p:nvPr>
            <p:ph type="ftr" sz="quarter" idx="11"/>
          </p:nvPr>
        </p:nvSpPr>
        <p:spPr/>
        <p:txBody>
          <a:bodyPr/>
          <a:lstStyle/>
          <a:p>
            <a:r>
              <a:rPr lang="en-US" smtClean="0"/>
              <a:t>Yabibal A.</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475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475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55" grpId="0" build="p"/>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2" name="Rectangle 2"/>
          <p:cNvSpPr>
            <a:spLocks noGrp="1" noChangeArrowheads="1"/>
          </p:cNvSpPr>
          <p:nvPr>
            <p:ph type="title"/>
          </p:nvPr>
        </p:nvSpPr>
        <p:spPr/>
        <p:txBody>
          <a:bodyPr/>
          <a:lstStyle/>
          <a:p>
            <a:pPr eaLnBrk="1" hangingPunct="1"/>
            <a:r>
              <a:rPr lang="en-US" smtClean="0"/>
              <a:t>WSD: How it all fits together con’t</a:t>
            </a:r>
          </a:p>
        </p:txBody>
      </p:sp>
      <p:sp>
        <p:nvSpPr>
          <p:cNvPr id="75779" name="Rectangle 3"/>
          <p:cNvSpPr>
            <a:spLocks noGrp="1" noChangeArrowheads="1"/>
          </p:cNvSpPr>
          <p:nvPr>
            <p:ph type="body" idx="1"/>
          </p:nvPr>
        </p:nvSpPr>
        <p:spPr>
          <a:xfrm>
            <a:off x="914400" y="2017713"/>
            <a:ext cx="11025717" cy="4114800"/>
          </a:xfrm>
        </p:spPr>
        <p:txBody>
          <a:bodyPr/>
          <a:lstStyle/>
          <a:p>
            <a:pPr eaLnBrk="1" hangingPunct="1">
              <a:lnSpc>
                <a:spcPct val="80000"/>
              </a:lnSpc>
              <a:buSzPct val="85000"/>
            </a:pPr>
            <a:r>
              <a:rPr lang="en-US" sz="2000" smtClean="0"/>
              <a:t>Work measurement techniques allow a company to develop standards to use as a basis for evaluating the cost and effectiveness of different methods and materials for building a product or providing a service. These time standards provide a time estimate to use as a basis for establishing detailed work schedules and for determining long-term staffing levels. These time estimates can be used as a basis for making delivery or completion-time promises to customers. Standard times are used to develop lead-time estimates, which are inputs for the MRP (material requirement planning) system as well as the MPS (master production schedule) process.</a:t>
            </a:r>
          </a:p>
          <a:p>
            <a:pPr eaLnBrk="1" hangingPunct="1">
              <a:lnSpc>
                <a:spcPct val="80000"/>
              </a:lnSpc>
              <a:buSzPct val="85000"/>
            </a:pPr>
            <a:r>
              <a:rPr lang="en-US" sz="2000" smtClean="0"/>
              <a:t>Work system design provides the means for setting standards against which to compare new methods, new materials, and new designs, assures that employees know how to do their job, and provides the information needed by the company to calculate its costs.</a:t>
            </a:r>
          </a:p>
          <a:p>
            <a:pPr eaLnBrk="1" hangingPunct="1">
              <a:lnSpc>
                <a:spcPct val="80000"/>
              </a:lnSpc>
            </a:pPr>
            <a:endParaRPr lang="en-US" sz="2000" smtClean="0"/>
          </a:p>
        </p:txBody>
      </p:sp>
      <p:sp>
        <p:nvSpPr>
          <p:cNvPr id="6" name="Footer Placeholder 5"/>
          <p:cNvSpPr>
            <a:spLocks noGrp="1"/>
          </p:cNvSpPr>
          <p:nvPr>
            <p:ph type="ftr" sz="quarter" idx="11"/>
          </p:nvPr>
        </p:nvSpPr>
        <p:spPr/>
        <p:txBody>
          <a:bodyPr/>
          <a:lstStyle/>
          <a:p>
            <a:r>
              <a:rPr lang="en-US" smtClean="0"/>
              <a:t>Yabibal A.</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577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577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79" grpId="0" build="p"/>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6" name="Rectangle 2"/>
          <p:cNvSpPr>
            <a:spLocks noGrp="1" noChangeArrowheads="1"/>
          </p:cNvSpPr>
          <p:nvPr>
            <p:ph type="title"/>
          </p:nvPr>
        </p:nvSpPr>
        <p:spPr/>
        <p:txBody>
          <a:bodyPr/>
          <a:lstStyle/>
          <a:p>
            <a:pPr eaLnBrk="1" hangingPunct="1"/>
            <a:r>
              <a:rPr lang="en-US" smtClean="0"/>
              <a:t>Work System Design Across the Organization</a:t>
            </a:r>
          </a:p>
        </p:txBody>
      </p:sp>
      <p:sp>
        <p:nvSpPr>
          <p:cNvPr id="68611" name="Rectangle 3"/>
          <p:cNvSpPr>
            <a:spLocks noGrp="1" noChangeArrowheads="1"/>
          </p:cNvSpPr>
          <p:nvPr>
            <p:ph type="body" idx="1"/>
          </p:nvPr>
        </p:nvSpPr>
        <p:spPr>
          <a:xfrm>
            <a:off x="812800" y="2017713"/>
            <a:ext cx="11127317" cy="4114800"/>
          </a:xfrm>
        </p:spPr>
        <p:txBody>
          <a:bodyPr/>
          <a:lstStyle/>
          <a:p>
            <a:pPr eaLnBrk="1" hangingPunct="1"/>
            <a:r>
              <a:rPr lang="en-US" smtClean="0"/>
              <a:t>Work system design affections functional areas throughout the organization</a:t>
            </a:r>
          </a:p>
          <a:p>
            <a:pPr lvl="1" eaLnBrk="1" hangingPunct="1"/>
            <a:r>
              <a:rPr lang="en-US" smtClean="0"/>
              <a:t>Accounting calculates the cost of products manufactured, variances between planned and actual costs as well as operational efficiency</a:t>
            </a:r>
          </a:p>
          <a:p>
            <a:pPr lvl="1" eaLnBrk="1" hangingPunct="1"/>
            <a:r>
              <a:rPr lang="en-US" smtClean="0"/>
              <a:t>Marketing uses work system design as the bases for determining led time</a:t>
            </a:r>
          </a:p>
        </p:txBody>
      </p:sp>
      <p:sp>
        <p:nvSpPr>
          <p:cNvPr id="6" name="Footer Placeholder 5"/>
          <p:cNvSpPr>
            <a:spLocks noGrp="1"/>
          </p:cNvSpPr>
          <p:nvPr>
            <p:ph type="ftr" sz="quarter" idx="11"/>
          </p:nvPr>
        </p:nvSpPr>
        <p:spPr/>
        <p:txBody>
          <a:bodyPr/>
          <a:lstStyle/>
          <a:p>
            <a:r>
              <a:rPr lang="en-US" smtClean="0"/>
              <a:t>Yabibal A.</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86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8611">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861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1" grpId="0" build="p"/>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0" name="Rectangle 2"/>
          <p:cNvSpPr>
            <a:spLocks noGrp="1" noChangeArrowheads="1"/>
          </p:cNvSpPr>
          <p:nvPr>
            <p:ph type="title"/>
          </p:nvPr>
        </p:nvSpPr>
        <p:spPr/>
        <p:txBody>
          <a:bodyPr/>
          <a:lstStyle/>
          <a:p>
            <a:pPr eaLnBrk="1" hangingPunct="1"/>
            <a:r>
              <a:rPr lang="en-US" smtClean="0"/>
              <a:t>Work System Design Across the Organization – con’t</a:t>
            </a:r>
          </a:p>
        </p:txBody>
      </p:sp>
      <p:sp>
        <p:nvSpPr>
          <p:cNvPr id="69635" name="Rectangle 3"/>
          <p:cNvSpPr>
            <a:spLocks noGrp="1" noChangeArrowheads="1"/>
          </p:cNvSpPr>
          <p:nvPr>
            <p:ph type="body" idx="1"/>
          </p:nvPr>
        </p:nvSpPr>
        <p:spPr/>
        <p:txBody>
          <a:bodyPr/>
          <a:lstStyle/>
          <a:p>
            <a:pPr lvl="1" eaLnBrk="1" hangingPunct="1"/>
            <a:r>
              <a:rPr lang="en-US" smtClean="0"/>
              <a:t>Information systems uses estimates of job duration and resources in the software for scheduling and tracking operations</a:t>
            </a:r>
          </a:p>
          <a:p>
            <a:pPr lvl="1" eaLnBrk="1" hangingPunct="1"/>
            <a:r>
              <a:rPr lang="en-US" smtClean="0"/>
              <a:t>Human resources uses work sampling to establishes and validate hiring criteria</a:t>
            </a:r>
          </a:p>
        </p:txBody>
      </p:sp>
      <p:sp>
        <p:nvSpPr>
          <p:cNvPr id="6" name="Footer Placeholder 5"/>
          <p:cNvSpPr>
            <a:spLocks noGrp="1"/>
          </p:cNvSpPr>
          <p:nvPr>
            <p:ph type="ftr" sz="quarter" idx="11"/>
          </p:nvPr>
        </p:nvSpPr>
        <p:spPr/>
        <p:txBody>
          <a:bodyPr/>
          <a:lstStyle/>
          <a:p>
            <a:r>
              <a:rPr lang="en-US" smtClean="0"/>
              <a:t>Yabibal A.</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963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963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5" grpId="0" build="p"/>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ctr">
              <a:buNone/>
            </a:pPr>
            <a:endParaRPr lang="en-US" sz="5400" dirty="0" smtClean="0"/>
          </a:p>
          <a:p>
            <a:pPr algn="ctr">
              <a:buNone/>
            </a:pPr>
            <a:endParaRPr lang="en-US" sz="5400" dirty="0" smtClean="0"/>
          </a:p>
          <a:p>
            <a:pPr algn="ctr">
              <a:buNone/>
            </a:pPr>
            <a:r>
              <a:rPr lang="en-US" sz="5400" dirty="0" smtClean="0">
                <a:solidFill>
                  <a:srgbClr val="0000FF"/>
                </a:solidFill>
              </a:rPr>
              <a:t>Thank you!</a:t>
            </a:r>
          </a:p>
          <a:p>
            <a:pPr algn="ctr">
              <a:buNone/>
            </a:pPr>
            <a:endParaRPr lang="en-US" sz="5400" dirty="0" smtClean="0">
              <a:solidFill>
                <a:srgbClr val="0000FF"/>
              </a:solidFill>
            </a:endParaRPr>
          </a:p>
          <a:p>
            <a:pPr algn="ctr">
              <a:buNone/>
            </a:pPr>
            <a:r>
              <a:rPr lang="en-US" sz="3600" dirty="0" smtClean="0">
                <a:solidFill>
                  <a:srgbClr val="0000FF"/>
                </a:solidFill>
              </a:rPr>
              <a:t>Questions? </a:t>
            </a:r>
            <a:endParaRPr lang="en-US" sz="3600" dirty="0">
              <a:solidFill>
                <a:srgbClr val="0000FF"/>
              </a:solidFill>
            </a:endParaRPr>
          </a:p>
        </p:txBody>
      </p:sp>
      <p:sp>
        <p:nvSpPr>
          <p:cNvPr id="5" name="Footer Placeholder 4"/>
          <p:cNvSpPr>
            <a:spLocks noGrp="1"/>
          </p:cNvSpPr>
          <p:nvPr>
            <p:ph type="ftr" sz="quarter" idx="11"/>
          </p:nvPr>
        </p:nvSpPr>
        <p:spPr/>
        <p:txBody>
          <a:bodyPr/>
          <a:lstStyle/>
          <a:p>
            <a:r>
              <a:rPr lang="en-US" smtClean="0"/>
              <a:t>Yabibal A.</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6" name="Rectangle 2"/>
          <p:cNvSpPr>
            <a:spLocks noGrp="1" noChangeArrowheads="1"/>
          </p:cNvSpPr>
          <p:nvPr>
            <p:ph type="title"/>
          </p:nvPr>
        </p:nvSpPr>
        <p:spPr/>
        <p:txBody>
          <a:bodyPr/>
          <a:lstStyle/>
          <a:p>
            <a:r>
              <a:rPr lang="en-US" sz="4000" dirty="0" smtClean="0"/>
              <a:t>Factors Impacting Product Design</a:t>
            </a:r>
          </a:p>
        </p:txBody>
      </p:sp>
      <p:sp>
        <p:nvSpPr>
          <p:cNvPr id="6" name="Footer Placeholder 5"/>
          <p:cNvSpPr txBox="1">
            <a:spLocks/>
          </p:cNvSpPr>
          <p:nvPr/>
        </p:nvSpPr>
        <p:spPr>
          <a:xfrm>
            <a:off x="4404360" y="7880350"/>
            <a:ext cx="4114800" cy="365125"/>
          </a:xfrm>
          <a:prstGeom prst="rect">
            <a:avLst/>
          </a:prstGeom>
          <a:noFill/>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rPr>
              <a:t>By: Yabibal A.</a:t>
            </a:r>
          </a:p>
        </p:txBody>
      </p:sp>
      <p:sp>
        <p:nvSpPr>
          <p:cNvPr id="11" name="Text Box 10"/>
          <p:cNvSpPr txBox="1">
            <a:spLocks noChangeArrowheads="1"/>
          </p:cNvSpPr>
          <p:nvPr/>
        </p:nvSpPr>
        <p:spPr bwMode="auto">
          <a:xfrm>
            <a:off x="7477760" y="5867401"/>
            <a:ext cx="4470400" cy="366713"/>
          </a:xfrm>
          <a:prstGeom prst="rect">
            <a:avLst/>
          </a:prstGeom>
          <a:noFill/>
          <a:ln w="9525">
            <a:noFill/>
            <a:miter lim="800000"/>
            <a:headEnd/>
            <a:tailEnd/>
          </a:ln>
        </p:spPr>
        <p:txBody>
          <a:bodyPr>
            <a:spAutoFit/>
          </a:bodyPr>
          <a:lstStyle/>
          <a:p>
            <a:endParaRPr lang="en-US" sz="1800"/>
          </a:p>
        </p:txBody>
      </p:sp>
      <p:sp>
        <p:nvSpPr>
          <p:cNvPr id="10" name="Rectangle 3"/>
          <p:cNvSpPr txBox="1">
            <a:spLocks noChangeArrowheads="1"/>
          </p:cNvSpPr>
          <p:nvPr/>
        </p:nvSpPr>
        <p:spPr>
          <a:xfrm>
            <a:off x="838200" y="1655180"/>
            <a:ext cx="10515600" cy="4521783"/>
          </a:xfrm>
          <a:prstGeom prst="rect">
            <a:avLst/>
          </a:prstGeom>
        </p:spPr>
        <p:txBody>
          <a:bodyPr vert="horz" lIns="91440" tIns="45720" rIns="91440" bIns="45720" rtlCol="0">
            <a:normAutofit/>
          </a:bodyPr>
          <a:lstStyle/>
          <a:p>
            <a:pPr marL="228600" marR="0" lvl="0" indent="-228600" algn="l" defTabSz="914400" rtl="0" eaLnBrk="1" fontAlgn="auto" latinLnBrk="0" hangingPunct="1">
              <a:lnSpc>
                <a:spcPct val="90000"/>
              </a:lnSpc>
              <a:spcBef>
                <a:spcPts val="1000"/>
              </a:spcBef>
              <a:spcAft>
                <a:spcPts val="0"/>
              </a:spcAft>
              <a:buClrTx/>
              <a:buSzTx/>
              <a:buFont typeface="Wingdings" pitchFamily="2" charset="2"/>
              <a:buNone/>
              <a:tabLst/>
              <a:defRPr/>
            </a:pPr>
            <a:r>
              <a:rPr kumimoji="0" lang="en-US" sz="2800" b="1" i="0" u="none" strike="noStrike" kern="1200" cap="none" spc="0" normalizeH="0" baseline="0" noProof="0" dirty="0" smtClean="0">
                <a:ln>
                  <a:noFill/>
                </a:ln>
                <a:solidFill>
                  <a:srgbClr val="0000FF"/>
                </a:solidFill>
                <a:effectLst/>
                <a:uLnTx/>
                <a:uFillTx/>
                <a:latin typeface="Palatino Linotype" panose="02040502050505030304" pitchFamily="18" charset="0"/>
                <a:ea typeface="+mn-ea"/>
                <a:cs typeface="+mn-cs"/>
              </a:rPr>
              <a:t>4. </a:t>
            </a:r>
            <a:r>
              <a:rPr lang="en-US" sz="2800" b="1" dirty="0" smtClean="0">
                <a:solidFill>
                  <a:srgbClr val="0000FF"/>
                </a:solidFill>
                <a:latin typeface="Palatino Linotype" panose="02040502050505030304" pitchFamily="18" charset="0"/>
              </a:rPr>
              <a:t>Remanufacturing </a:t>
            </a:r>
            <a:endParaRPr kumimoji="0" lang="en-US" sz="2800" b="1" i="0" u="none" strike="noStrike" kern="1200" cap="none" spc="0" normalizeH="0" baseline="0" noProof="0" dirty="0" smtClean="0">
              <a:ln>
                <a:noFill/>
              </a:ln>
              <a:solidFill>
                <a:srgbClr val="0000FF"/>
              </a:solidFill>
              <a:effectLst/>
              <a:uLnTx/>
              <a:uFillTx/>
              <a:latin typeface="Palatino Linotype" panose="02040502050505030304" pitchFamily="18" charset="0"/>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Palatino Linotype" panose="02040502050505030304" pitchFamily="18" charset="0"/>
                <a:ea typeface="+mn-ea"/>
                <a:cs typeface="+mn-cs"/>
              </a:rPr>
              <a:t>Uses components of old products in the production of new ones and has:</a:t>
            </a:r>
          </a:p>
          <a:p>
            <a:pPr marL="685800" marR="0" lvl="1" indent="-228600" algn="l" defTabSz="914400" rtl="0" eaLnBrk="1" fontAlgn="auto" latinLnBrk="0" hangingPunct="1">
              <a:lnSpc>
                <a:spcPct val="90000"/>
              </a:lnSpc>
              <a:spcBef>
                <a:spcPts val="500"/>
              </a:spcBef>
              <a:spcAft>
                <a:spcPts val="0"/>
              </a:spcAft>
              <a:buClrTx/>
              <a:buSzTx/>
              <a:buFont typeface="Courier New" pitchFamily="49" charset="0"/>
              <a:buChar char="o"/>
              <a:tabLst/>
              <a:defRPr/>
            </a:pPr>
            <a:r>
              <a:rPr kumimoji="0" lang="en-US" sz="2400" b="0" i="0" u="none" strike="noStrike" kern="1200" cap="none" spc="0" normalizeH="0" baseline="0" noProof="0" dirty="0" smtClean="0">
                <a:ln>
                  <a:noFill/>
                </a:ln>
                <a:solidFill>
                  <a:schemeClr val="tx1"/>
                </a:solidFill>
                <a:effectLst/>
                <a:uLnTx/>
                <a:uFillTx/>
                <a:latin typeface="Palatino Linotype" panose="02040502050505030304" pitchFamily="18" charset="0"/>
                <a:ea typeface="+mn-ea"/>
                <a:cs typeface="+mn-cs"/>
              </a:rPr>
              <a:t>Environmental benefits</a:t>
            </a:r>
          </a:p>
          <a:p>
            <a:pPr marL="685800" marR="0" lvl="1" indent="-228600" algn="l" defTabSz="914400" rtl="0" eaLnBrk="1" fontAlgn="auto" latinLnBrk="0" hangingPunct="1">
              <a:lnSpc>
                <a:spcPct val="90000"/>
              </a:lnSpc>
              <a:spcBef>
                <a:spcPts val="500"/>
              </a:spcBef>
              <a:spcAft>
                <a:spcPts val="0"/>
              </a:spcAft>
              <a:buClrTx/>
              <a:buSzTx/>
              <a:buFont typeface="Courier New" pitchFamily="49" charset="0"/>
              <a:buChar char="o"/>
              <a:tabLst/>
              <a:defRPr/>
            </a:pPr>
            <a:r>
              <a:rPr kumimoji="0" lang="en-US" sz="2400" b="0" i="0" u="none" strike="noStrike" kern="1200" cap="none" spc="0" normalizeH="0" baseline="0" noProof="0" dirty="0" smtClean="0">
                <a:ln>
                  <a:noFill/>
                </a:ln>
                <a:solidFill>
                  <a:schemeClr val="tx1"/>
                </a:solidFill>
                <a:effectLst/>
                <a:uLnTx/>
                <a:uFillTx/>
                <a:latin typeface="Palatino Linotype" panose="02040502050505030304" pitchFamily="18" charset="0"/>
                <a:ea typeface="+mn-ea"/>
                <a:cs typeface="+mn-cs"/>
              </a:rPr>
              <a:t>Cost benefits </a:t>
            </a:r>
          </a:p>
          <a:p>
            <a:pPr marL="228600" marR="0" lvl="0" indent="-228600" algn="l" defTabSz="914400" rtl="0" eaLnBrk="1" fontAlgn="auto" latinLnBrk="0" hangingPunct="1">
              <a:lnSpc>
                <a:spcPct val="90000"/>
              </a:lnSpc>
              <a:spcBef>
                <a:spcPts val="1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Palatino Linotype" panose="02040502050505030304" pitchFamily="18" charset="0"/>
                <a:ea typeface="+mn-ea"/>
                <a:cs typeface="+mn-cs"/>
              </a:rPr>
              <a:t>Good for:</a:t>
            </a:r>
          </a:p>
          <a:p>
            <a:pPr marL="685800" marR="0" lvl="1" indent="-228600" algn="l" defTabSz="914400" rtl="0" eaLnBrk="1" fontAlgn="auto" latinLnBrk="0" hangingPunct="1">
              <a:lnSpc>
                <a:spcPct val="90000"/>
              </a:lnSpc>
              <a:spcBef>
                <a:spcPts val="500"/>
              </a:spcBef>
              <a:spcAft>
                <a:spcPts val="0"/>
              </a:spcAft>
              <a:buClrTx/>
              <a:buSzTx/>
              <a:buFont typeface="Courier New" pitchFamily="49" charset="0"/>
              <a:buChar char="o"/>
              <a:tabLst/>
              <a:defRPr/>
            </a:pPr>
            <a:r>
              <a:rPr kumimoji="0" lang="en-US" sz="2400" b="0" i="0" u="none" strike="noStrike" kern="1200" cap="none" spc="0" normalizeH="0" baseline="0" noProof="0" dirty="0" smtClean="0">
                <a:ln>
                  <a:noFill/>
                </a:ln>
                <a:solidFill>
                  <a:schemeClr val="tx1"/>
                </a:solidFill>
                <a:effectLst/>
                <a:uLnTx/>
                <a:uFillTx/>
                <a:latin typeface="Palatino Linotype" panose="02040502050505030304" pitchFamily="18" charset="0"/>
                <a:ea typeface="+mn-ea"/>
                <a:cs typeface="+mn-cs"/>
              </a:rPr>
              <a:t>Computers, televisions, automobiles</a:t>
            </a:r>
          </a:p>
        </p:txBody>
      </p:sp>
      <p:sp>
        <p:nvSpPr>
          <p:cNvPr id="7" name="Footer Placeholder 6"/>
          <p:cNvSpPr>
            <a:spLocks noGrp="1"/>
          </p:cNvSpPr>
          <p:nvPr>
            <p:ph type="ftr" sz="quarter" idx="11"/>
          </p:nvPr>
        </p:nvSpPr>
        <p:spPr/>
        <p:txBody>
          <a:bodyPr/>
          <a:lstStyle/>
          <a:p>
            <a:r>
              <a:rPr lang="en-US" smtClean="0"/>
              <a:t>Yabibal A.</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ctrTitle"/>
          </p:nvPr>
        </p:nvSpPr>
        <p:spPr>
          <a:xfrm>
            <a:off x="624418" y="2060575"/>
            <a:ext cx="10847916" cy="1143000"/>
          </a:xfrm>
        </p:spPr>
        <p:txBody>
          <a:bodyPr>
            <a:normAutofit/>
          </a:bodyPr>
          <a:lstStyle/>
          <a:p>
            <a:pPr eaLnBrk="1" hangingPunct="1"/>
            <a:r>
              <a:rPr lang="en-US" dirty="0" smtClean="0">
                <a:latin typeface="Times New Roman" pitchFamily="18" charset="0"/>
                <a:cs typeface="Times New Roman" pitchFamily="18" charset="0"/>
              </a:rPr>
              <a:t>2. Process selection </a:t>
            </a:r>
            <a:endParaRPr smtClean="0">
              <a:latin typeface="Times New Roman" pitchFamily="18" charset="0"/>
              <a:cs typeface="Times New Roman" pitchFamily="18" charset="0"/>
            </a:endParaRPr>
          </a:p>
        </p:txBody>
      </p:sp>
      <p:sp>
        <p:nvSpPr>
          <p:cNvPr id="5" name="Footer Placeholder 4"/>
          <p:cNvSpPr>
            <a:spLocks noGrp="1"/>
          </p:cNvSpPr>
          <p:nvPr>
            <p:ph type="ftr" sz="quarter" idx="11"/>
          </p:nvPr>
        </p:nvSpPr>
        <p:spPr/>
        <p:txBody>
          <a:bodyPr/>
          <a:lstStyle/>
          <a:p>
            <a:r>
              <a:rPr lang="en-US" smtClean="0"/>
              <a:t>Yabibal A.</a:t>
            </a:r>
            <a:endParaRPr lang="en-US"/>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2"/>
          <p:cNvSpPr>
            <a:spLocks noGrp="1" noChangeArrowheads="1"/>
          </p:cNvSpPr>
          <p:nvPr>
            <p:ph type="title"/>
          </p:nvPr>
        </p:nvSpPr>
        <p:spPr/>
        <p:txBody>
          <a:bodyPr/>
          <a:lstStyle/>
          <a:p>
            <a:pPr eaLnBrk="1" hangingPunct="1"/>
            <a:r>
              <a:rPr lang="en-US" dirty="0" smtClean="0"/>
              <a:t>Types of Processes</a:t>
            </a:r>
          </a:p>
        </p:txBody>
      </p:sp>
      <p:sp>
        <p:nvSpPr>
          <p:cNvPr id="95235" name="Rectangle 3"/>
          <p:cNvSpPr>
            <a:spLocks noGrp="1" noChangeArrowheads="1"/>
          </p:cNvSpPr>
          <p:nvPr>
            <p:ph type="body" idx="1"/>
          </p:nvPr>
        </p:nvSpPr>
        <p:spPr/>
        <p:txBody>
          <a:bodyPr/>
          <a:lstStyle/>
          <a:p>
            <a:pPr eaLnBrk="1" hangingPunct="1">
              <a:lnSpc>
                <a:spcPct val="90000"/>
              </a:lnSpc>
            </a:pPr>
            <a:r>
              <a:rPr lang="en-US" smtClean="0"/>
              <a:t>Intermittent processes:</a:t>
            </a:r>
          </a:p>
          <a:p>
            <a:pPr lvl="1" eaLnBrk="1" hangingPunct="1">
              <a:lnSpc>
                <a:spcPct val="90000"/>
              </a:lnSpc>
            </a:pPr>
            <a:r>
              <a:rPr lang="en-US" smtClean="0"/>
              <a:t>Processes used to produce a variety of products with different processing requirements in lower volumes. (such as healthcare facility)</a:t>
            </a:r>
          </a:p>
          <a:p>
            <a:pPr eaLnBrk="1" hangingPunct="1">
              <a:lnSpc>
                <a:spcPct val="90000"/>
              </a:lnSpc>
            </a:pPr>
            <a:r>
              <a:rPr lang="en-US" smtClean="0"/>
              <a:t>Repetitive processes:</a:t>
            </a:r>
          </a:p>
          <a:p>
            <a:pPr lvl="1" eaLnBrk="1" hangingPunct="1">
              <a:lnSpc>
                <a:spcPct val="90000"/>
              </a:lnSpc>
            </a:pPr>
            <a:r>
              <a:rPr lang="en-US" smtClean="0"/>
              <a:t>Processes used to produce one or a few standardized products in high volume. (such as a cafeteria, or car wash)</a:t>
            </a:r>
          </a:p>
          <a:p>
            <a:pPr lvl="1" eaLnBrk="1" hangingPunct="1">
              <a:lnSpc>
                <a:spcPct val="90000"/>
              </a:lnSpc>
            </a:pPr>
            <a:endParaRPr lang="en-US" smtClean="0"/>
          </a:p>
        </p:txBody>
      </p:sp>
      <p:sp>
        <p:nvSpPr>
          <p:cNvPr id="5" name="Footer Placeholder 4"/>
          <p:cNvSpPr>
            <a:spLocks noGrp="1"/>
          </p:cNvSpPr>
          <p:nvPr>
            <p:ph type="ftr" sz="quarter" idx="11"/>
          </p:nvPr>
        </p:nvSpPr>
        <p:spPr/>
        <p:txBody>
          <a:bodyPr/>
          <a:lstStyle/>
          <a:p>
            <a:r>
              <a:rPr lang="en-US" smtClean="0"/>
              <a:t>Yabibal A.</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523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523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5235">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523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35"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Rectangle 2"/>
          <p:cNvSpPr>
            <a:spLocks noGrp="1" noChangeArrowheads="1"/>
          </p:cNvSpPr>
          <p:nvPr>
            <p:ph type="title"/>
          </p:nvPr>
        </p:nvSpPr>
        <p:spPr/>
        <p:txBody>
          <a:bodyPr/>
          <a:lstStyle/>
          <a:p>
            <a:pPr eaLnBrk="1" hangingPunct="1"/>
            <a:r>
              <a:rPr lang="en-US" smtClean="0"/>
              <a:t>Process Selection</a:t>
            </a:r>
          </a:p>
        </p:txBody>
      </p:sp>
      <p:sp>
        <p:nvSpPr>
          <p:cNvPr id="24581" name="Rectangle 3"/>
          <p:cNvSpPr>
            <a:spLocks noGrp="1" noChangeArrowheads="1"/>
          </p:cNvSpPr>
          <p:nvPr>
            <p:ph type="body" idx="1"/>
          </p:nvPr>
        </p:nvSpPr>
        <p:spPr>
          <a:xfrm>
            <a:off x="812800" y="1645921"/>
            <a:ext cx="10972800" cy="4450080"/>
          </a:xfrm>
        </p:spPr>
        <p:txBody>
          <a:bodyPr/>
          <a:lstStyle/>
          <a:p>
            <a:pPr marL="609600" indent="-609600" eaLnBrk="1" hangingPunct="1"/>
            <a:r>
              <a:rPr lang="en-US" dirty="0" smtClean="0">
                <a:solidFill>
                  <a:schemeClr val="folHlink"/>
                </a:solidFill>
              </a:rPr>
              <a:t>Product design considerations must include the process</a:t>
            </a:r>
          </a:p>
          <a:p>
            <a:pPr marL="609600" indent="-609600" eaLnBrk="1" hangingPunct="1"/>
            <a:r>
              <a:rPr lang="en-US" dirty="0" smtClean="0"/>
              <a:t>Differences between </a:t>
            </a:r>
            <a:r>
              <a:rPr lang="en-US" dirty="0" smtClean="0">
                <a:solidFill>
                  <a:srgbClr val="FF0000"/>
                </a:solidFill>
              </a:rPr>
              <a:t>Intermittent &amp; Repetitive </a:t>
            </a:r>
            <a:r>
              <a:rPr lang="en-US" dirty="0" smtClean="0"/>
              <a:t>Ops:</a:t>
            </a:r>
          </a:p>
          <a:p>
            <a:pPr marL="990600" lvl="1" indent="-533400" eaLnBrk="1" hangingPunct="1">
              <a:buFont typeface="Wingdings" pitchFamily="2" charset="2"/>
              <a:buAutoNum type="arabicParenBoth"/>
            </a:pPr>
            <a:r>
              <a:rPr lang="en-US" dirty="0" smtClean="0"/>
              <a:t>the amount of product volume produced, and </a:t>
            </a:r>
          </a:p>
          <a:p>
            <a:pPr marL="990600" lvl="1" indent="-533400" eaLnBrk="1" hangingPunct="1">
              <a:buFont typeface="Wingdings" pitchFamily="2" charset="2"/>
              <a:buAutoNum type="arabicParenBoth"/>
            </a:pPr>
            <a:r>
              <a:rPr lang="en-US" dirty="0" smtClean="0"/>
              <a:t>the degree of product standardization.</a:t>
            </a:r>
            <a:endParaRPr lang="en-US" b="1" dirty="0" smtClean="0">
              <a:solidFill>
                <a:schemeClr val="folHlink"/>
              </a:solidFill>
            </a:endParaRPr>
          </a:p>
          <a:p>
            <a:pPr marL="609600" indent="-609600" eaLnBrk="1" hangingPunct="1"/>
            <a:endParaRPr lang="en-US" b="1" dirty="0" smtClean="0">
              <a:solidFill>
                <a:schemeClr val="folHlink"/>
              </a:solidFill>
            </a:endParaRPr>
          </a:p>
        </p:txBody>
      </p:sp>
      <p:sp>
        <p:nvSpPr>
          <p:cNvPr id="5" name="Footer Placeholder 4"/>
          <p:cNvSpPr>
            <a:spLocks noGrp="1"/>
          </p:cNvSpPr>
          <p:nvPr>
            <p:ph type="ftr" sz="quarter" idx="11"/>
          </p:nvPr>
        </p:nvSpPr>
        <p:spPr/>
        <p:txBody>
          <a:bodyPr/>
          <a:lstStyle/>
          <a:p>
            <a:r>
              <a:rPr lang="en-US" smtClean="0"/>
              <a:t>Yabibal A.</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Rectangle 2"/>
          <p:cNvSpPr>
            <a:spLocks noGrp="1" noChangeArrowheads="1"/>
          </p:cNvSpPr>
          <p:nvPr>
            <p:ph type="title"/>
          </p:nvPr>
        </p:nvSpPr>
        <p:spPr/>
        <p:txBody>
          <a:bodyPr/>
          <a:lstStyle/>
          <a:p>
            <a:pPr algn="ctr" eaLnBrk="1" hangingPunct="1"/>
            <a:r>
              <a:rPr lang="en-US" smtClean="0"/>
              <a:t>Intermittent and Repetitive Operations</a:t>
            </a:r>
          </a:p>
        </p:txBody>
      </p:sp>
      <p:pic>
        <p:nvPicPr>
          <p:cNvPr id="25605" name="Picture 7"/>
          <p:cNvPicPr>
            <a:picLocks noGrp="1" noChangeAspect="1" noChangeArrowheads="1"/>
          </p:cNvPicPr>
          <p:nvPr>
            <p:ph idx="1"/>
          </p:nvPr>
        </p:nvPicPr>
        <p:blipFill>
          <a:blip r:embed="rId3"/>
          <a:srcRect/>
          <a:stretch>
            <a:fillRect/>
          </a:stretch>
        </p:blipFill>
        <p:spPr>
          <a:xfrm>
            <a:off x="650240" y="1590040"/>
            <a:ext cx="10769600" cy="4495800"/>
          </a:xfrm>
          <a:noFill/>
        </p:spPr>
      </p:pic>
      <p:sp>
        <p:nvSpPr>
          <p:cNvPr id="5" name="Footer Placeholder 4"/>
          <p:cNvSpPr>
            <a:spLocks noGrp="1"/>
          </p:cNvSpPr>
          <p:nvPr>
            <p:ph type="ftr" sz="quarter" idx="11"/>
          </p:nvPr>
        </p:nvSpPr>
        <p:spPr/>
        <p:txBody>
          <a:bodyPr/>
          <a:lstStyle/>
          <a:p>
            <a:r>
              <a:rPr lang="en-US" smtClean="0"/>
              <a:t>Yabibal A.</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Rectangle 2"/>
          <p:cNvSpPr>
            <a:spLocks noGrp="1" noChangeArrowheads="1"/>
          </p:cNvSpPr>
          <p:nvPr>
            <p:ph type="title"/>
          </p:nvPr>
        </p:nvSpPr>
        <p:spPr/>
        <p:txBody>
          <a:bodyPr/>
          <a:lstStyle/>
          <a:p>
            <a:pPr eaLnBrk="1" hangingPunct="1"/>
            <a:r>
              <a:rPr lang="en-US" smtClean="0"/>
              <a:t>Process Selection Types</a:t>
            </a:r>
          </a:p>
        </p:txBody>
      </p:sp>
      <p:sp>
        <p:nvSpPr>
          <p:cNvPr id="26629" name="Rectangle 5"/>
          <p:cNvSpPr>
            <a:spLocks noGrp="1" noChangeArrowheads="1"/>
          </p:cNvSpPr>
          <p:nvPr>
            <p:ph type="body" idx="1"/>
          </p:nvPr>
        </p:nvSpPr>
        <p:spPr/>
        <p:txBody>
          <a:bodyPr/>
          <a:lstStyle/>
          <a:p>
            <a:pPr eaLnBrk="1" hangingPunct="1">
              <a:lnSpc>
                <a:spcPct val="80000"/>
              </a:lnSpc>
            </a:pPr>
            <a:r>
              <a:rPr lang="en-US" sz="2800" dirty="0" smtClean="0"/>
              <a:t>Process types can be:</a:t>
            </a:r>
          </a:p>
          <a:p>
            <a:pPr lvl="1" eaLnBrk="1" hangingPunct="1">
              <a:lnSpc>
                <a:spcPct val="80000"/>
              </a:lnSpc>
            </a:pPr>
            <a:r>
              <a:rPr lang="en-US" sz="2400" dirty="0" smtClean="0"/>
              <a:t>Project process – make a one-at-a-time product exactly to customer specifications</a:t>
            </a:r>
          </a:p>
          <a:p>
            <a:pPr lvl="1" eaLnBrk="1" hangingPunct="1">
              <a:lnSpc>
                <a:spcPct val="80000"/>
              </a:lnSpc>
            </a:pPr>
            <a:r>
              <a:rPr lang="en-US" sz="2400" dirty="0" smtClean="0"/>
              <a:t>Batch process – small quantities of product in groups or batches based on customer orders or specifications</a:t>
            </a:r>
          </a:p>
          <a:p>
            <a:pPr lvl="1" eaLnBrk="1" hangingPunct="1">
              <a:lnSpc>
                <a:spcPct val="80000"/>
              </a:lnSpc>
            </a:pPr>
            <a:r>
              <a:rPr lang="en-US" sz="2400" dirty="0" smtClean="0"/>
              <a:t>Line process – large quantities of a standard product</a:t>
            </a:r>
          </a:p>
          <a:p>
            <a:pPr lvl="1" eaLnBrk="1" hangingPunct="1">
              <a:lnSpc>
                <a:spcPct val="80000"/>
              </a:lnSpc>
            </a:pPr>
            <a:r>
              <a:rPr lang="en-US" sz="2400" dirty="0" smtClean="0"/>
              <a:t>Continuous process – very high volumes of a fully standard product</a:t>
            </a:r>
          </a:p>
          <a:p>
            <a:pPr eaLnBrk="1" hangingPunct="1">
              <a:lnSpc>
                <a:spcPct val="80000"/>
              </a:lnSpc>
            </a:pPr>
            <a:r>
              <a:rPr lang="en-US" sz="2800" dirty="0" smtClean="0"/>
              <a:t>Process types exist on a continuum  </a:t>
            </a:r>
          </a:p>
        </p:txBody>
      </p:sp>
      <p:sp>
        <p:nvSpPr>
          <p:cNvPr id="5" name="Footer Placeholder 4"/>
          <p:cNvSpPr>
            <a:spLocks noGrp="1"/>
          </p:cNvSpPr>
          <p:nvPr>
            <p:ph type="ftr" sz="quarter" idx="11"/>
          </p:nvPr>
        </p:nvSpPr>
        <p:spPr/>
        <p:txBody>
          <a:bodyPr/>
          <a:lstStyle/>
          <a:p>
            <a:r>
              <a:rPr lang="en-US" smtClean="0"/>
              <a:t>Yabibal A.</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a:spLocks noGrp="1" noChangeArrowheads="1"/>
          </p:cNvSpPr>
          <p:nvPr>
            <p:ph type="title"/>
          </p:nvPr>
        </p:nvSpPr>
        <p:spPr/>
        <p:txBody>
          <a:bodyPr/>
          <a:lstStyle/>
          <a:p>
            <a:pPr eaLnBrk="1" hangingPunct="1"/>
            <a:r>
              <a:rPr lang="en-US" sz="3400" dirty="0" smtClean="0"/>
              <a:t>Underlying Process Relationship Between Volume and Standardization Continuum</a:t>
            </a:r>
          </a:p>
        </p:txBody>
      </p:sp>
      <p:pic>
        <p:nvPicPr>
          <p:cNvPr id="27653" name="Picture 14" descr="w0020-n"/>
          <p:cNvPicPr>
            <a:picLocks noGrp="1" noChangeAspect="1" noChangeArrowheads="1"/>
          </p:cNvPicPr>
          <p:nvPr>
            <p:ph idx="1"/>
          </p:nvPr>
        </p:nvPicPr>
        <p:blipFill>
          <a:blip r:embed="rId3"/>
          <a:srcRect/>
          <a:stretch>
            <a:fillRect/>
          </a:stretch>
        </p:blipFill>
        <p:spPr>
          <a:xfrm>
            <a:off x="894080" y="1656080"/>
            <a:ext cx="10353040" cy="4495800"/>
          </a:xfrm>
          <a:noFill/>
        </p:spPr>
      </p:pic>
      <p:sp>
        <p:nvSpPr>
          <p:cNvPr id="5" name="Footer Placeholder 4"/>
          <p:cNvSpPr>
            <a:spLocks noGrp="1"/>
          </p:cNvSpPr>
          <p:nvPr>
            <p:ph type="ftr" sz="quarter" idx="11"/>
          </p:nvPr>
        </p:nvSpPr>
        <p:spPr/>
        <p:txBody>
          <a:bodyPr/>
          <a:lstStyle/>
          <a:p>
            <a:r>
              <a:rPr lang="en-US" smtClean="0"/>
              <a:t>Yabibal A.</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104"/>
          <p:cNvGrpSpPr>
            <a:grpSpLocks/>
          </p:cNvGrpSpPr>
          <p:nvPr/>
        </p:nvGrpSpPr>
        <p:grpSpPr bwMode="auto">
          <a:xfrm>
            <a:off x="951653" y="1376680"/>
            <a:ext cx="10346267" cy="5335588"/>
            <a:chOff x="344" y="576"/>
            <a:chExt cx="4888" cy="3361"/>
          </a:xfrm>
        </p:grpSpPr>
        <p:sp>
          <p:nvSpPr>
            <p:cNvPr id="772101" name="Rectangle 2051"/>
            <p:cNvSpPr>
              <a:spLocks noChangeArrowheads="1"/>
            </p:cNvSpPr>
            <p:nvPr/>
          </p:nvSpPr>
          <p:spPr bwMode="auto">
            <a:xfrm>
              <a:off x="561" y="576"/>
              <a:ext cx="452" cy="310"/>
            </a:xfrm>
            <a:prstGeom prst="rect">
              <a:avLst/>
            </a:prstGeom>
            <a:noFill/>
            <a:ln w="9525">
              <a:noFill/>
              <a:miter lim="800000"/>
              <a:headEnd/>
              <a:tailEnd/>
            </a:ln>
          </p:spPr>
          <p:txBody>
            <a:bodyPr wrap="none" lIns="0" tIns="0" rIns="0" bIns="0">
              <a:spAutoFit/>
            </a:bodyPr>
            <a:lstStyle/>
            <a:p>
              <a:pPr defTabSz="762000"/>
              <a:r>
                <a:rPr lang="en-US" sz="1600" b="1" i="1">
                  <a:solidFill>
                    <a:srgbClr val="00279F"/>
                  </a:solidFill>
                  <a:latin typeface="Palatino Linotype" pitchFamily="18" charset="0"/>
                </a:rPr>
                <a:t>Process</a:t>
              </a:r>
            </a:p>
            <a:p>
              <a:pPr defTabSz="762000"/>
              <a:r>
                <a:rPr lang="en-US" sz="1600" b="1" i="1">
                  <a:solidFill>
                    <a:srgbClr val="00279F"/>
                  </a:solidFill>
                  <a:latin typeface="Palatino Linotype" pitchFamily="18" charset="0"/>
                </a:rPr>
                <a:t>Flexibility</a:t>
              </a:r>
              <a:endParaRPr lang="en-US">
                <a:latin typeface="Palatino Linotype" pitchFamily="18" charset="0"/>
              </a:endParaRPr>
            </a:p>
          </p:txBody>
        </p:sp>
        <p:sp>
          <p:nvSpPr>
            <p:cNvPr id="772102" name="Rectangle 2052"/>
            <p:cNvSpPr>
              <a:spLocks noChangeArrowheads="1"/>
            </p:cNvSpPr>
            <p:nvPr/>
          </p:nvSpPr>
          <p:spPr bwMode="auto">
            <a:xfrm>
              <a:off x="392" y="1104"/>
              <a:ext cx="353" cy="87"/>
            </a:xfrm>
            <a:prstGeom prst="rect">
              <a:avLst/>
            </a:prstGeom>
            <a:noFill/>
            <a:ln w="9525">
              <a:noFill/>
              <a:miter lim="800000"/>
              <a:headEnd/>
              <a:tailEnd/>
            </a:ln>
          </p:spPr>
          <p:txBody>
            <a:bodyPr wrap="none" lIns="0" tIns="0" rIns="0" bIns="0">
              <a:spAutoFit/>
            </a:bodyPr>
            <a:lstStyle/>
            <a:p>
              <a:pPr defTabSz="762000"/>
              <a:r>
                <a:rPr lang="en-US" sz="900">
                  <a:solidFill>
                    <a:srgbClr val="000000"/>
                  </a:solidFill>
                  <a:latin typeface="Palatino Linotype" pitchFamily="18" charset="0"/>
                </a:rPr>
                <a:t>Jumbled Flow.</a:t>
              </a:r>
              <a:endParaRPr lang="en-US">
                <a:latin typeface="Palatino Linotype" pitchFamily="18" charset="0"/>
              </a:endParaRPr>
            </a:p>
          </p:txBody>
        </p:sp>
        <p:sp>
          <p:nvSpPr>
            <p:cNvPr id="772103" name="Rectangle 2053"/>
            <p:cNvSpPr>
              <a:spLocks noChangeArrowheads="1"/>
            </p:cNvSpPr>
            <p:nvPr/>
          </p:nvSpPr>
          <p:spPr bwMode="auto">
            <a:xfrm>
              <a:off x="392" y="1190"/>
              <a:ext cx="420" cy="87"/>
            </a:xfrm>
            <a:prstGeom prst="rect">
              <a:avLst/>
            </a:prstGeom>
            <a:noFill/>
            <a:ln w="9525">
              <a:noFill/>
              <a:miter lim="800000"/>
              <a:headEnd/>
              <a:tailEnd/>
            </a:ln>
          </p:spPr>
          <p:txBody>
            <a:bodyPr wrap="none" lIns="0" tIns="0" rIns="0" bIns="0">
              <a:spAutoFit/>
            </a:bodyPr>
            <a:lstStyle/>
            <a:p>
              <a:pPr defTabSz="762000"/>
              <a:r>
                <a:rPr lang="en-US" sz="900">
                  <a:solidFill>
                    <a:srgbClr val="000000"/>
                  </a:solidFill>
                  <a:latin typeface="Palatino Linotype" pitchFamily="18" charset="0"/>
                </a:rPr>
                <a:t>Process segments</a:t>
              </a:r>
              <a:endParaRPr lang="en-US">
                <a:latin typeface="Palatino Linotype" pitchFamily="18" charset="0"/>
              </a:endParaRPr>
            </a:p>
          </p:txBody>
        </p:sp>
        <p:sp>
          <p:nvSpPr>
            <p:cNvPr id="772104" name="Rectangle 2054"/>
            <p:cNvSpPr>
              <a:spLocks noChangeArrowheads="1"/>
            </p:cNvSpPr>
            <p:nvPr/>
          </p:nvSpPr>
          <p:spPr bwMode="auto">
            <a:xfrm>
              <a:off x="392" y="1276"/>
              <a:ext cx="351" cy="87"/>
            </a:xfrm>
            <a:prstGeom prst="rect">
              <a:avLst/>
            </a:prstGeom>
            <a:noFill/>
            <a:ln w="9525">
              <a:noFill/>
              <a:miter lim="800000"/>
              <a:headEnd/>
              <a:tailEnd/>
            </a:ln>
          </p:spPr>
          <p:txBody>
            <a:bodyPr wrap="none" lIns="0" tIns="0" rIns="0" bIns="0">
              <a:spAutoFit/>
            </a:bodyPr>
            <a:lstStyle/>
            <a:p>
              <a:pPr defTabSz="762000"/>
              <a:r>
                <a:rPr lang="en-US" sz="900">
                  <a:solidFill>
                    <a:srgbClr val="000000"/>
                  </a:solidFill>
                  <a:latin typeface="Palatino Linotype" pitchFamily="18" charset="0"/>
                </a:rPr>
                <a:t>loosely linked.</a:t>
              </a:r>
              <a:endParaRPr lang="en-US">
                <a:latin typeface="Palatino Linotype" pitchFamily="18" charset="0"/>
              </a:endParaRPr>
            </a:p>
          </p:txBody>
        </p:sp>
        <p:sp>
          <p:nvSpPr>
            <p:cNvPr id="772105" name="Rectangle 2055"/>
            <p:cNvSpPr>
              <a:spLocks noChangeArrowheads="1"/>
            </p:cNvSpPr>
            <p:nvPr/>
          </p:nvSpPr>
          <p:spPr bwMode="auto">
            <a:xfrm>
              <a:off x="392" y="1667"/>
              <a:ext cx="446" cy="87"/>
            </a:xfrm>
            <a:prstGeom prst="rect">
              <a:avLst/>
            </a:prstGeom>
            <a:noFill/>
            <a:ln w="9525">
              <a:noFill/>
              <a:miter lim="800000"/>
              <a:headEnd/>
              <a:tailEnd/>
            </a:ln>
          </p:spPr>
          <p:txBody>
            <a:bodyPr wrap="none" lIns="0" tIns="0" rIns="0" bIns="0">
              <a:spAutoFit/>
            </a:bodyPr>
            <a:lstStyle/>
            <a:p>
              <a:pPr defTabSz="762000"/>
              <a:r>
                <a:rPr lang="en-US" sz="900">
                  <a:solidFill>
                    <a:srgbClr val="000000"/>
                  </a:solidFill>
                  <a:latin typeface="Palatino Linotype" pitchFamily="18" charset="0"/>
                </a:rPr>
                <a:t>Disconnected Line</a:t>
              </a:r>
              <a:endParaRPr lang="en-US">
                <a:latin typeface="Palatino Linotype" pitchFamily="18" charset="0"/>
              </a:endParaRPr>
            </a:p>
          </p:txBody>
        </p:sp>
        <p:sp>
          <p:nvSpPr>
            <p:cNvPr id="772106" name="Rectangle 2056"/>
            <p:cNvSpPr>
              <a:spLocks noChangeArrowheads="1"/>
            </p:cNvSpPr>
            <p:nvPr/>
          </p:nvSpPr>
          <p:spPr bwMode="auto">
            <a:xfrm>
              <a:off x="392" y="1753"/>
              <a:ext cx="478" cy="87"/>
            </a:xfrm>
            <a:prstGeom prst="rect">
              <a:avLst/>
            </a:prstGeom>
            <a:noFill/>
            <a:ln w="9525">
              <a:noFill/>
              <a:miter lim="800000"/>
              <a:headEnd/>
              <a:tailEnd/>
            </a:ln>
          </p:spPr>
          <p:txBody>
            <a:bodyPr wrap="none" lIns="0" tIns="0" rIns="0" bIns="0">
              <a:spAutoFit/>
            </a:bodyPr>
            <a:lstStyle/>
            <a:p>
              <a:pPr defTabSz="762000"/>
              <a:r>
                <a:rPr lang="en-US" sz="900">
                  <a:solidFill>
                    <a:srgbClr val="000000"/>
                  </a:solidFill>
                  <a:latin typeface="Palatino Linotype" pitchFamily="18" charset="0"/>
                </a:rPr>
                <a:t>Flow/Jumbled Flow</a:t>
              </a:r>
              <a:endParaRPr lang="en-US">
                <a:latin typeface="Palatino Linotype" pitchFamily="18" charset="0"/>
              </a:endParaRPr>
            </a:p>
          </p:txBody>
        </p:sp>
        <p:sp>
          <p:nvSpPr>
            <p:cNvPr id="772107" name="Rectangle 2057"/>
            <p:cNvSpPr>
              <a:spLocks noChangeArrowheads="1"/>
            </p:cNvSpPr>
            <p:nvPr/>
          </p:nvSpPr>
          <p:spPr bwMode="auto">
            <a:xfrm>
              <a:off x="392" y="1839"/>
              <a:ext cx="493" cy="87"/>
            </a:xfrm>
            <a:prstGeom prst="rect">
              <a:avLst/>
            </a:prstGeom>
            <a:noFill/>
            <a:ln w="9525">
              <a:noFill/>
              <a:miter lim="800000"/>
              <a:headEnd/>
              <a:tailEnd/>
            </a:ln>
          </p:spPr>
          <p:txBody>
            <a:bodyPr wrap="none" lIns="0" tIns="0" rIns="0" bIns="0">
              <a:spAutoFit/>
            </a:bodyPr>
            <a:lstStyle/>
            <a:p>
              <a:pPr defTabSz="762000"/>
              <a:r>
                <a:rPr lang="en-US" sz="900">
                  <a:solidFill>
                    <a:srgbClr val="000000"/>
                  </a:solidFill>
                  <a:latin typeface="Palatino Linotype" pitchFamily="18" charset="0"/>
                </a:rPr>
                <a:t>but a dominant flow</a:t>
              </a:r>
              <a:endParaRPr lang="en-US">
                <a:latin typeface="Palatino Linotype" pitchFamily="18" charset="0"/>
              </a:endParaRPr>
            </a:p>
          </p:txBody>
        </p:sp>
        <p:sp>
          <p:nvSpPr>
            <p:cNvPr id="772108" name="Rectangle 2058"/>
            <p:cNvSpPr>
              <a:spLocks noChangeArrowheads="1"/>
            </p:cNvSpPr>
            <p:nvPr/>
          </p:nvSpPr>
          <p:spPr bwMode="auto">
            <a:xfrm>
              <a:off x="392" y="1924"/>
              <a:ext cx="148" cy="87"/>
            </a:xfrm>
            <a:prstGeom prst="rect">
              <a:avLst/>
            </a:prstGeom>
            <a:noFill/>
            <a:ln w="9525">
              <a:noFill/>
              <a:miter lim="800000"/>
              <a:headEnd/>
              <a:tailEnd/>
            </a:ln>
          </p:spPr>
          <p:txBody>
            <a:bodyPr wrap="none" lIns="0" tIns="0" rIns="0" bIns="0">
              <a:spAutoFit/>
            </a:bodyPr>
            <a:lstStyle/>
            <a:p>
              <a:pPr defTabSz="762000"/>
              <a:r>
                <a:rPr lang="en-US" sz="900">
                  <a:solidFill>
                    <a:srgbClr val="000000"/>
                  </a:solidFill>
                  <a:latin typeface="Palatino Linotype" pitchFamily="18" charset="0"/>
                </a:rPr>
                <a:t>exists.</a:t>
              </a:r>
              <a:endParaRPr lang="en-US">
                <a:latin typeface="Palatino Linotype" pitchFamily="18" charset="0"/>
              </a:endParaRPr>
            </a:p>
          </p:txBody>
        </p:sp>
        <p:sp>
          <p:nvSpPr>
            <p:cNvPr id="772109" name="Rectangle 2059"/>
            <p:cNvSpPr>
              <a:spLocks noChangeArrowheads="1"/>
            </p:cNvSpPr>
            <p:nvPr/>
          </p:nvSpPr>
          <p:spPr bwMode="auto">
            <a:xfrm>
              <a:off x="3959" y="1039"/>
              <a:ext cx="365" cy="116"/>
            </a:xfrm>
            <a:prstGeom prst="rect">
              <a:avLst/>
            </a:prstGeom>
            <a:noFill/>
            <a:ln w="9525">
              <a:noFill/>
              <a:miter lim="800000"/>
              <a:headEnd/>
              <a:tailEnd/>
            </a:ln>
          </p:spPr>
          <p:txBody>
            <a:bodyPr wrap="none" lIns="0" tIns="0" rIns="0" bIns="0">
              <a:spAutoFit/>
            </a:bodyPr>
            <a:lstStyle/>
            <a:p>
              <a:pPr defTabSz="762000"/>
              <a:r>
                <a:rPr lang="en-US" sz="1200" b="1">
                  <a:solidFill>
                    <a:srgbClr val="000000"/>
                  </a:solidFill>
                  <a:latin typeface="Palatino Linotype" pitchFamily="18" charset="0"/>
                </a:rPr>
                <a:t>JOB SHOP</a:t>
              </a:r>
              <a:endParaRPr lang="en-US">
                <a:latin typeface="Palatino Linotype" pitchFamily="18" charset="0"/>
              </a:endParaRPr>
            </a:p>
          </p:txBody>
        </p:sp>
        <p:sp>
          <p:nvSpPr>
            <p:cNvPr id="772110" name="Rectangle 2060"/>
            <p:cNvSpPr>
              <a:spLocks noChangeArrowheads="1"/>
            </p:cNvSpPr>
            <p:nvPr/>
          </p:nvSpPr>
          <p:spPr bwMode="auto">
            <a:xfrm>
              <a:off x="3900" y="1297"/>
              <a:ext cx="507" cy="174"/>
            </a:xfrm>
            <a:prstGeom prst="rect">
              <a:avLst/>
            </a:prstGeom>
            <a:noFill/>
            <a:ln w="9525">
              <a:noFill/>
              <a:miter lim="800000"/>
              <a:headEnd/>
              <a:tailEnd/>
            </a:ln>
          </p:spPr>
          <p:txBody>
            <a:bodyPr wrap="none" lIns="0" tIns="0" rIns="0" bIns="0">
              <a:spAutoFit/>
            </a:bodyPr>
            <a:lstStyle/>
            <a:p>
              <a:pPr defTabSz="762000"/>
              <a:r>
                <a:rPr lang="en-US" sz="900">
                  <a:solidFill>
                    <a:srgbClr val="000000"/>
                  </a:solidFill>
                  <a:latin typeface="Palatino Linotype" pitchFamily="18" charset="0"/>
                </a:rPr>
                <a:t>(Commercial Printer,</a:t>
              </a:r>
            </a:p>
            <a:p>
              <a:pPr defTabSz="762000"/>
              <a:r>
                <a:rPr lang="en-US" sz="900">
                  <a:solidFill>
                    <a:srgbClr val="000000"/>
                  </a:solidFill>
                  <a:latin typeface="Palatino Linotype" pitchFamily="18" charset="0"/>
                </a:rPr>
                <a:t>Architecture firm)</a:t>
              </a:r>
              <a:endParaRPr lang="en-US">
                <a:latin typeface="Palatino Linotype" pitchFamily="18" charset="0"/>
              </a:endParaRPr>
            </a:p>
          </p:txBody>
        </p:sp>
        <p:sp>
          <p:nvSpPr>
            <p:cNvPr id="772111" name="Rectangle 2061"/>
            <p:cNvSpPr>
              <a:spLocks noChangeArrowheads="1"/>
            </p:cNvSpPr>
            <p:nvPr/>
          </p:nvSpPr>
          <p:spPr bwMode="auto">
            <a:xfrm>
              <a:off x="3091" y="1647"/>
              <a:ext cx="259" cy="116"/>
            </a:xfrm>
            <a:prstGeom prst="rect">
              <a:avLst/>
            </a:prstGeom>
            <a:noFill/>
            <a:ln w="9525">
              <a:noFill/>
              <a:miter lim="800000"/>
              <a:headEnd/>
              <a:tailEnd/>
            </a:ln>
          </p:spPr>
          <p:txBody>
            <a:bodyPr wrap="none" lIns="0" tIns="0" rIns="0" bIns="0">
              <a:spAutoFit/>
            </a:bodyPr>
            <a:lstStyle/>
            <a:p>
              <a:pPr defTabSz="762000"/>
              <a:r>
                <a:rPr lang="en-US" sz="1200" b="1">
                  <a:solidFill>
                    <a:srgbClr val="000000"/>
                  </a:solidFill>
                  <a:latin typeface="Palatino Linotype" pitchFamily="18" charset="0"/>
                </a:rPr>
                <a:t>BATCH</a:t>
              </a:r>
              <a:endParaRPr lang="en-US">
                <a:latin typeface="Palatino Linotype" pitchFamily="18" charset="0"/>
              </a:endParaRPr>
            </a:p>
          </p:txBody>
        </p:sp>
        <p:sp>
          <p:nvSpPr>
            <p:cNvPr id="772112" name="Rectangle 2062"/>
            <p:cNvSpPr>
              <a:spLocks noChangeArrowheads="1"/>
            </p:cNvSpPr>
            <p:nvPr/>
          </p:nvSpPr>
          <p:spPr bwMode="auto">
            <a:xfrm>
              <a:off x="2988" y="1882"/>
              <a:ext cx="473" cy="174"/>
            </a:xfrm>
            <a:prstGeom prst="rect">
              <a:avLst/>
            </a:prstGeom>
            <a:noFill/>
            <a:ln w="9525">
              <a:noFill/>
              <a:miter lim="800000"/>
              <a:headEnd/>
              <a:tailEnd/>
            </a:ln>
          </p:spPr>
          <p:txBody>
            <a:bodyPr wrap="none" lIns="0" tIns="0" rIns="0" bIns="0">
              <a:spAutoFit/>
            </a:bodyPr>
            <a:lstStyle/>
            <a:p>
              <a:pPr defTabSz="762000"/>
              <a:r>
                <a:rPr lang="en-US" sz="900">
                  <a:solidFill>
                    <a:srgbClr val="000000"/>
                  </a:solidFill>
                  <a:latin typeface="Palatino Linotype" pitchFamily="18" charset="0"/>
                </a:rPr>
                <a:t>(Heavy Equipment,</a:t>
              </a:r>
            </a:p>
            <a:p>
              <a:pPr defTabSz="762000"/>
              <a:r>
                <a:rPr lang="en-US" sz="900">
                  <a:solidFill>
                    <a:srgbClr val="000000"/>
                  </a:solidFill>
                  <a:latin typeface="Palatino Linotype" pitchFamily="18" charset="0"/>
                </a:rPr>
                <a:t>Auto Repari)</a:t>
              </a:r>
              <a:endParaRPr lang="en-US">
                <a:latin typeface="Palatino Linotype" pitchFamily="18" charset="0"/>
              </a:endParaRPr>
            </a:p>
          </p:txBody>
        </p:sp>
        <p:sp>
          <p:nvSpPr>
            <p:cNvPr id="772113" name="Rectangle 2063"/>
            <p:cNvSpPr>
              <a:spLocks noChangeArrowheads="1"/>
            </p:cNvSpPr>
            <p:nvPr/>
          </p:nvSpPr>
          <p:spPr bwMode="auto">
            <a:xfrm>
              <a:off x="2115" y="2257"/>
              <a:ext cx="457" cy="116"/>
            </a:xfrm>
            <a:prstGeom prst="rect">
              <a:avLst/>
            </a:prstGeom>
            <a:noFill/>
            <a:ln w="9525">
              <a:noFill/>
              <a:miter lim="800000"/>
              <a:headEnd/>
              <a:tailEnd/>
            </a:ln>
          </p:spPr>
          <p:txBody>
            <a:bodyPr wrap="none" lIns="0" tIns="0" rIns="0" bIns="0">
              <a:spAutoFit/>
            </a:bodyPr>
            <a:lstStyle/>
            <a:p>
              <a:pPr defTabSz="762000"/>
              <a:r>
                <a:rPr lang="en-US" sz="1200" b="1">
                  <a:solidFill>
                    <a:srgbClr val="000000"/>
                  </a:solidFill>
                  <a:latin typeface="Palatino Linotype" pitchFamily="18" charset="0"/>
                </a:rPr>
                <a:t>LINE FLOWS</a:t>
              </a:r>
              <a:endParaRPr lang="en-US">
                <a:latin typeface="Palatino Linotype" pitchFamily="18" charset="0"/>
              </a:endParaRPr>
            </a:p>
          </p:txBody>
        </p:sp>
        <p:sp>
          <p:nvSpPr>
            <p:cNvPr id="772114" name="Rectangle 2064"/>
            <p:cNvSpPr>
              <a:spLocks noChangeArrowheads="1"/>
            </p:cNvSpPr>
            <p:nvPr/>
          </p:nvSpPr>
          <p:spPr bwMode="auto">
            <a:xfrm>
              <a:off x="2112" y="2504"/>
              <a:ext cx="512" cy="174"/>
            </a:xfrm>
            <a:prstGeom prst="rect">
              <a:avLst/>
            </a:prstGeom>
            <a:noFill/>
            <a:ln w="9525">
              <a:noFill/>
              <a:miter lim="800000"/>
              <a:headEnd/>
              <a:tailEnd/>
            </a:ln>
          </p:spPr>
          <p:txBody>
            <a:bodyPr wrap="none" lIns="0" tIns="0" rIns="0" bIns="0">
              <a:spAutoFit/>
            </a:bodyPr>
            <a:lstStyle/>
            <a:p>
              <a:pPr defTabSz="762000"/>
              <a:r>
                <a:rPr lang="en-US" sz="900">
                  <a:solidFill>
                    <a:srgbClr val="000000"/>
                  </a:solidFill>
                  <a:latin typeface="Palatino Linotype" pitchFamily="18" charset="0"/>
                </a:rPr>
                <a:t>(Auto Assembly,</a:t>
              </a:r>
            </a:p>
            <a:p>
              <a:pPr defTabSz="762000"/>
              <a:r>
                <a:rPr lang="en-US" sz="900">
                  <a:solidFill>
                    <a:srgbClr val="000000"/>
                  </a:solidFill>
                  <a:latin typeface="Palatino Linotype" pitchFamily="18" charset="0"/>
                </a:rPr>
                <a:t>Car lubrication shop)</a:t>
              </a:r>
              <a:endParaRPr lang="en-US">
                <a:latin typeface="Palatino Linotype" pitchFamily="18" charset="0"/>
              </a:endParaRPr>
            </a:p>
          </p:txBody>
        </p:sp>
        <p:sp>
          <p:nvSpPr>
            <p:cNvPr id="772115" name="Rectangle 2065"/>
            <p:cNvSpPr>
              <a:spLocks noChangeArrowheads="1"/>
            </p:cNvSpPr>
            <p:nvPr/>
          </p:nvSpPr>
          <p:spPr bwMode="auto">
            <a:xfrm>
              <a:off x="1271" y="2974"/>
              <a:ext cx="529" cy="116"/>
            </a:xfrm>
            <a:prstGeom prst="rect">
              <a:avLst/>
            </a:prstGeom>
            <a:noFill/>
            <a:ln w="9525">
              <a:noFill/>
              <a:miter lim="800000"/>
              <a:headEnd/>
              <a:tailEnd/>
            </a:ln>
          </p:spPr>
          <p:txBody>
            <a:bodyPr wrap="none" lIns="0" tIns="0" rIns="0" bIns="0">
              <a:spAutoFit/>
            </a:bodyPr>
            <a:lstStyle/>
            <a:p>
              <a:pPr defTabSz="762000"/>
              <a:r>
                <a:rPr lang="en-US" sz="1200" b="1">
                  <a:solidFill>
                    <a:srgbClr val="000000"/>
                  </a:solidFill>
                  <a:latin typeface="Palatino Linotype" pitchFamily="18" charset="0"/>
                </a:rPr>
                <a:t>CONTINUOUS</a:t>
              </a:r>
              <a:endParaRPr lang="en-US">
                <a:latin typeface="Palatino Linotype" pitchFamily="18" charset="0"/>
              </a:endParaRPr>
            </a:p>
          </p:txBody>
        </p:sp>
        <p:sp>
          <p:nvSpPr>
            <p:cNvPr id="772116" name="Rectangle 2066"/>
            <p:cNvSpPr>
              <a:spLocks noChangeArrowheads="1"/>
            </p:cNvSpPr>
            <p:nvPr/>
          </p:nvSpPr>
          <p:spPr bwMode="auto">
            <a:xfrm>
              <a:off x="1450" y="3089"/>
              <a:ext cx="218" cy="116"/>
            </a:xfrm>
            <a:prstGeom prst="rect">
              <a:avLst/>
            </a:prstGeom>
            <a:noFill/>
            <a:ln w="9525">
              <a:noFill/>
              <a:miter lim="800000"/>
              <a:headEnd/>
              <a:tailEnd/>
            </a:ln>
          </p:spPr>
          <p:txBody>
            <a:bodyPr wrap="none" lIns="0" tIns="0" rIns="0" bIns="0">
              <a:spAutoFit/>
            </a:bodyPr>
            <a:lstStyle/>
            <a:p>
              <a:pPr defTabSz="762000"/>
              <a:r>
                <a:rPr lang="en-US" sz="1200" b="1">
                  <a:solidFill>
                    <a:srgbClr val="000000"/>
                  </a:solidFill>
                  <a:latin typeface="Palatino Linotype" pitchFamily="18" charset="0"/>
                </a:rPr>
                <a:t>FLOW</a:t>
              </a:r>
              <a:endParaRPr lang="en-US">
                <a:latin typeface="Palatino Linotype" pitchFamily="18" charset="0"/>
              </a:endParaRPr>
            </a:p>
          </p:txBody>
        </p:sp>
        <p:sp>
          <p:nvSpPr>
            <p:cNvPr id="772117" name="Rectangle 2067"/>
            <p:cNvSpPr>
              <a:spLocks noChangeArrowheads="1"/>
            </p:cNvSpPr>
            <p:nvPr/>
          </p:nvSpPr>
          <p:spPr bwMode="auto">
            <a:xfrm>
              <a:off x="1384" y="3274"/>
              <a:ext cx="330" cy="87"/>
            </a:xfrm>
            <a:prstGeom prst="rect">
              <a:avLst/>
            </a:prstGeom>
            <a:noFill/>
            <a:ln w="9525">
              <a:noFill/>
              <a:miter lim="800000"/>
              <a:headEnd/>
              <a:tailEnd/>
            </a:ln>
          </p:spPr>
          <p:txBody>
            <a:bodyPr wrap="none" lIns="0" tIns="0" rIns="0" bIns="0">
              <a:spAutoFit/>
            </a:bodyPr>
            <a:lstStyle/>
            <a:p>
              <a:pPr defTabSz="762000"/>
              <a:r>
                <a:rPr lang="en-US" sz="900" dirty="0">
                  <a:solidFill>
                    <a:srgbClr val="000000"/>
                  </a:solidFill>
                  <a:latin typeface="Palatino Linotype" pitchFamily="18" charset="0"/>
                </a:rPr>
                <a:t>(Oil Refinery)</a:t>
              </a:r>
              <a:endParaRPr lang="en-US" dirty="0">
                <a:latin typeface="Palatino Linotype" pitchFamily="18" charset="0"/>
              </a:endParaRPr>
            </a:p>
          </p:txBody>
        </p:sp>
        <p:sp>
          <p:nvSpPr>
            <p:cNvPr id="772118" name="Rectangle 2068"/>
            <p:cNvSpPr>
              <a:spLocks noChangeArrowheads="1"/>
            </p:cNvSpPr>
            <p:nvPr/>
          </p:nvSpPr>
          <p:spPr bwMode="auto">
            <a:xfrm>
              <a:off x="4752" y="3484"/>
              <a:ext cx="345" cy="310"/>
            </a:xfrm>
            <a:prstGeom prst="rect">
              <a:avLst/>
            </a:prstGeom>
            <a:noFill/>
            <a:ln w="9525">
              <a:noFill/>
              <a:miter lim="800000"/>
              <a:headEnd/>
              <a:tailEnd/>
            </a:ln>
          </p:spPr>
          <p:txBody>
            <a:bodyPr wrap="none" lIns="0" tIns="0" rIns="0" bIns="0">
              <a:spAutoFit/>
            </a:bodyPr>
            <a:lstStyle/>
            <a:p>
              <a:pPr defTabSz="762000"/>
              <a:r>
                <a:rPr lang="en-US" sz="1600" b="1" i="1">
                  <a:solidFill>
                    <a:srgbClr val="00279F"/>
                  </a:solidFill>
                  <a:latin typeface="Palatino Linotype" pitchFamily="18" charset="0"/>
                </a:rPr>
                <a:t>Product</a:t>
              </a:r>
            </a:p>
            <a:p>
              <a:pPr defTabSz="762000"/>
              <a:r>
                <a:rPr lang="en-US" sz="1600" b="1" i="1">
                  <a:solidFill>
                    <a:srgbClr val="00279F"/>
                  </a:solidFill>
                  <a:latin typeface="Palatino Linotype" pitchFamily="18" charset="0"/>
                </a:rPr>
                <a:t>Variety</a:t>
              </a:r>
              <a:endParaRPr lang="en-US">
                <a:latin typeface="Palatino Linotype" pitchFamily="18" charset="0"/>
              </a:endParaRPr>
            </a:p>
          </p:txBody>
        </p:sp>
        <p:sp>
          <p:nvSpPr>
            <p:cNvPr id="772119" name="Rectangle 2069"/>
            <p:cNvSpPr>
              <a:spLocks noChangeArrowheads="1"/>
            </p:cNvSpPr>
            <p:nvPr/>
          </p:nvSpPr>
          <p:spPr bwMode="auto">
            <a:xfrm>
              <a:off x="1456" y="3514"/>
              <a:ext cx="169" cy="136"/>
            </a:xfrm>
            <a:prstGeom prst="rect">
              <a:avLst/>
            </a:prstGeom>
            <a:noFill/>
            <a:ln w="9525">
              <a:noFill/>
              <a:miter lim="800000"/>
              <a:headEnd/>
              <a:tailEnd/>
            </a:ln>
          </p:spPr>
          <p:txBody>
            <a:bodyPr wrap="none" lIns="0" tIns="0" rIns="0" bIns="0">
              <a:spAutoFit/>
            </a:bodyPr>
            <a:lstStyle/>
            <a:p>
              <a:pPr defTabSz="762000"/>
              <a:r>
                <a:rPr lang="en-US" sz="1400" b="1">
                  <a:solidFill>
                    <a:srgbClr val="000000"/>
                  </a:solidFill>
                  <a:latin typeface="Palatino Linotype" pitchFamily="18" charset="0"/>
                </a:rPr>
                <a:t>Low</a:t>
              </a:r>
              <a:endParaRPr lang="en-US" sz="1400" b="1">
                <a:latin typeface="Palatino Linotype" pitchFamily="18" charset="0"/>
              </a:endParaRPr>
            </a:p>
          </p:txBody>
        </p:sp>
        <p:sp>
          <p:nvSpPr>
            <p:cNvPr id="772120" name="Rectangle 2070"/>
            <p:cNvSpPr>
              <a:spLocks noChangeArrowheads="1"/>
            </p:cNvSpPr>
            <p:nvPr/>
          </p:nvSpPr>
          <p:spPr bwMode="auto">
            <a:xfrm>
              <a:off x="3888" y="3648"/>
              <a:ext cx="507" cy="87"/>
            </a:xfrm>
            <a:prstGeom prst="rect">
              <a:avLst/>
            </a:prstGeom>
            <a:noFill/>
            <a:ln w="9525">
              <a:noFill/>
              <a:miter lim="800000"/>
              <a:headEnd/>
              <a:tailEnd/>
            </a:ln>
          </p:spPr>
          <p:txBody>
            <a:bodyPr wrap="none" lIns="0" tIns="0" rIns="0" bIns="0">
              <a:spAutoFit/>
            </a:bodyPr>
            <a:lstStyle/>
            <a:p>
              <a:pPr defTabSz="762000"/>
              <a:r>
                <a:rPr lang="en-US" sz="900">
                  <a:solidFill>
                    <a:srgbClr val="000000"/>
                  </a:solidFill>
                  <a:latin typeface="Palatino Linotype" pitchFamily="18" charset="0"/>
                </a:rPr>
                <a:t>Low Standardization</a:t>
              </a:r>
              <a:endParaRPr lang="en-US">
                <a:latin typeface="Palatino Linotype" pitchFamily="18" charset="0"/>
              </a:endParaRPr>
            </a:p>
          </p:txBody>
        </p:sp>
        <p:sp>
          <p:nvSpPr>
            <p:cNvPr id="772121" name="Rectangle 2071"/>
            <p:cNvSpPr>
              <a:spLocks noChangeArrowheads="1"/>
            </p:cNvSpPr>
            <p:nvPr/>
          </p:nvSpPr>
          <p:spPr bwMode="auto">
            <a:xfrm>
              <a:off x="4022" y="3744"/>
              <a:ext cx="328" cy="174"/>
            </a:xfrm>
            <a:prstGeom prst="rect">
              <a:avLst/>
            </a:prstGeom>
            <a:noFill/>
            <a:ln w="9525">
              <a:noFill/>
              <a:miter lim="800000"/>
              <a:headEnd/>
              <a:tailEnd/>
            </a:ln>
          </p:spPr>
          <p:txBody>
            <a:bodyPr wrap="none" lIns="0" tIns="0" rIns="0" bIns="0">
              <a:spAutoFit/>
            </a:bodyPr>
            <a:lstStyle/>
            <a:p>
              <a:pPr defTabSz="762000"/>
              <a:r>
                <a:rPr lang="en-US" sz="900">
                  <a:solidFill>
                    <a:srgbClr val="000000"/>
                  </a:solidFill>
                  <a:latin typeface="Palatino Linotype" pitchFamily="18" charset="0"/>
                </a:rPr>
                <a:t>One of a kind</a:t>
              </a:r>
            </a:p>
            <a:p>
              <a:pPr defTabSz="762000"/>
              <a:r>
                <a:rPr lang="en-US" sz="900">
                  <a:solidFill>
                    <a:srgbClr val="000000"/>
                  </a:solidFill>
                  <a:latin typeface="Palatino Linotype" pitchFamily="18" charset="0"/>
                </a:rPr>
                <a:t>Low Volume</a:t>
              </a:r>
              <a:endParaRPr lang="en-US">
                <a:latin typeface="Palatino Linotype" pitchFamily="18" charset="0"/>
              </a:endParaRPr>
            </a:p>
          </p:txBody>
        </p:sp>
        <p:sp>
          <p:nvSpPr>
            <p:cNvPr id="772122" name="Rectangle 2072"/>
            <p:cNvSpPr>
              <a:spLocks noChangeArrowheads="1"/>
            </p:cNvSpPr>
            <p:nvPr/>
          </p:nvSpPr>
          <p:spPr bwMode="auto">
            <a:xfrm>
              <a:off x="3162" y="3754"/>
              <a:ext cx="369" cy="87"/>
            </a:xfrm>
            <a:prstGeom prst="rect">
              <a:avLst/>
            </a:prstGeom>
            <a:noFill/>
            <a:ln w="9525">
              <a:noFill/>
              <a:miter lim="800000"/>
              <a:headEnd/>
              <a:tailEnd/>
            </a:ln>
          </p:spPr>
          <p:txBody>
            <a:bodyPr wrap="none" lIns="0" tIns="0" rIns="0" bIns="0">
              <a:spAutoFit/>
            </a:bodyPr>
            <a:lstStyle/>
            <a:p>
              <a:pPr defTabSz="762000"/>
              <a:r>
                <a:rPr lang="en-US" sz="900" dirty="0">
                  <a:solidFill>
                    <a:srgbClr val="000000"/>
                  </a:solidFill>
                  <a:latin typeface="Palatino Linotype" pitchFamily="18" charset="0"/>
                </a:rPr>
                <a:t>Many Products</a:t>
              </a:r>
              <a:endParaRPr lang="en-US" dirty="0">
                <a:latin typeface="Palatino Linotype" pitchFamily="18" charset="0"/>
              </a:endParaRPr>
            </a:p>
          </p:txBody>
        </p:sp>
        <p:sp>
          <p:nvSpPr>
            <p:cNvPr id="772123" name="Rectangle 2073"/>
            <p:cNvSpPr>
              <a:spLocks noChangeArrowheads="1"/>
            </p:cNvSpPr>
            <p:nvPr/>
          </p:nvSpPr>
          <p:spPr bwMode="auto">
            <a:xfrm>
              <a:off x="2160" y="3744"/>
              <a:ext cx="485" cy="87"/>
            </a:xfrm>
            <a:prstGeom prst="rect">
              <a:avLst/>
            </a:prstGeom>
            <a:noFill/>
            <a:ln w="9525">
              <a:noFill/>
              <a:miter lim="800000"/>
              <a:headEnd/>
              <a:tailEnd/>
            </a:ln>
          </p:spPr>
          <p:txBody>
            <a:bodyPr wrap="none" lIns="0" tIns="0" rIns="0" bIns="0">
              <a:spAutoFit/>
            </a:bodyPr>
            <a:lstStyle/>
            <a:p>
              <a:pPr defTabSz="762000"/>
              <a:r>
                <a:rPr lang="en-US" sz="900" dirty="0">
                  <a:solidFill>
                    <a:srgbClr val="000000"/>
                  </a:solidFill>
                  <a:latin typeface="Palatino Linotype" pitchFamily="18" charset="0"/>
                </a:rPr>
                <a:t>Few Major Products</a:t>
              </a:r>
              <a:endParaRPr lang="en-US" dirty="0">
                <a:latin typeface="Palatino Linotype" pitchFamily="18" charset="0"/>
              </a:endParaRPr>
            </a:p>
          </p:txBody>
        </p:sp>
        <p:sp>
          <p:nvSpPr>
            <p:cNvPr id="772124" name="Rectangle 2074"/>
            <p:cNvSpPr>
              <a:spLocks noChangeArrowheads="1"/>
            </p:cNvSpPr>
            <p:nvPr/>
          </p:nvSpPr>
          <p:spPr bwMode="auto">
            <a:xfrm>
              <a:off x="1414" y="3850"/>
              <a:ext cx="320" cy="87"/>
            </a:xfrm>
            <a:prstGeom prst="rect">
              <a:avLst/>
            </a:prstGeom>
            <a:noFill/>
            <a:ln w="9525">
              <a:noFill/>
              <a:miter lim="800000"/>
              <a:headEnd/>
              <a:tailEnd/>
            </a:ln>
          </p:spPr>
          <p:txBody>
            <a:bodyPr wrap="none" lIns="0" tIns="0" rIns="0" bIns="0">
              <a:spAutoFit/>
            </a:bodyPr>
            <a:lstStyle/>
            <a:p>
              <a:pPr defTabSz="762000"/>
              <a:r>
                <a:rPr lang="en-US" sz="900">
                  <a:solidFill>
                    <a:srgbClr val="000000"/>
                  </a:solidFill>
                  <a:latin typeface="Palatino Linotype" pitchFamily="18" charset="0"/>
                </a:rPr>
                <a:t>High volume</a:t>
              </a:r>
              <a:endParaRPr lang="en-US">
                <a:latin typeface="Palatino Linotype" pitchFamily="18" charset="0"/>
              </a:endParaRPr>
            </a:p>
          </p:txBody>
        </p:sp>
        <p:sp>
          <p:nvSpPr>
            <p:cNvPr id="772125" name="Rectangle 2075"/>
            <p:cNvSpPr>
              <a:spLocks noChangeArrowheads="1"/>
            </p:cNvSpPr>
            <p:nvPr/>
          </p:nvSpPr>
          <p:spPr bwMode="auto">
            <a:xfrm>
              <a:off x="1296" y="3659"/>
              <a:ext cx="523" cy="87"/>
            </a:xfrm>
            <a:prstGeom prst="rect">
              <a:avLst/>
            </a:prstGeom>
            <a:noFill/>
            <a:ln w="9525">
              <a:noFill/>
              <a:miter lim="800000"/>
              <a:headEnd/>
              <a:tailEnd/>
            </a:ln>
          </p:spPr>
          <p:txBody>
            <a:bodyPr wrap="none" lIns="0" tIns="0" rIns="0" bIns="0">
              <a:spAutoFit/>
            </a:bodyPr>
            <a:lstStyle/>
            <a:p>
              <a:pPr defTabSz="762000"/>
              <a:r>
                <a:rPr lang="en-US" sz="900">
                  <a:solidFill>
                    <a:srgbClr val="000000"/>
                  </a:solidFill>
                  <a:latin typeface="Palatino Linotype" pitchFamily="18" charset="0"/>
                </a:rPr>
                <a:t>High Standardization</a:t>
              </a:r>
              <a:endParaRPr lang="en-US">
                <a:latin typeface="Palatino Linotype" pitchFamily="18" charset="0"/>
              </a:endParaRPr>
            </a:p>
          </p:txBody>
        </p:sp>
        <p:sp>
          <p:nvSpPr>
            <p:cNvPr id="772126" name="Rectangle 2076"/>
            <p:cNvSpPr>
              <a:spLocks noChangeArrowheads="1"/>
            </p:cNvSpPr>
            <p:nvPr/>
          </p:nvSpPr>
          <p:spPr bwMode="auto">
            <a:xfrm>
              <a:off x="1296" y="3744"/>
              <a:ext cx="520" cy="87"/>
            </a:xfrm>
            <a:prstGeom prst="rect">
              <a:avLst/>
            </a:prstGeom>
            <a:noFill/>
            <a:ln w="9525">
              <a:noFill/>
              <a:miter lim="800000"/>
              <a:headEnd/>
              <a:tailEnd/>
            </a:ln>
          </p:spPr>
          <p:txBody>
            <a:bodyPr wrap="none" lIns="0" tIns="0" rIns="0" bIns="0">
              <a:spAutoFit/>
            </a:bodyPr>
            <a:lstStyle/>
            <a:p>
              <a:pPr defTabSz="762000"/>
              <a:r>
                <a:rPr lang="en-US" sz="900">
                  <a:solidFill>
                    <a:srgbClr val="000000"/>
                  </a:solidFill>
                  <a:latin typeface="Palatino Linotype" pitchFamily="18" charset="0"/>
                </a:rPr>
                <a:t>Commodity Products</a:t>
              </a:r>
              <a:endParaRPr lang="en-US">
                <a:latin typeface="Palatino Linotype" pitchFamily="18" charset="0"/>
              </a:endParaRPr>
            </a:p>
          </p:txBody>
        </p:sp>
        <p:sp>
          <p:nvSpPr>
            <p:cNvPr id="772127" name="Rectangle 2077"/>
            <p:cNvSpPr>
              <a:spLocks noChangeArrowheads="1"/>
            </p:cNvSpPr>
            <p:nvPr/>
          </p:nvSpPr>
          <p:spPr bwMode="auto">
            <a:xfrm>
              <a:off x="392" y="2385"/>
              <a:ext cx="379" cy="87"/>
            </a:xfrm>
            <a:prstGeom prst="rect">
              <a:avLst/>
            </a:prstGeom>
            <a:noFill/>
            <a:ln w="9525">
              <a:noFill/>
              <a:miter lim="800000"/>
              <a:headEnd/>
              <a:tailEnd/>
            </a:ln>
          </p:spPr>
          <p:txBody>
            <a:bodyPr wrap="none" lIns="0" tIns="0" rIns="0" bIns="0">
              <a:spAutoFit/>
            </a:bodyPr>
            <a:lstStyle/>
            <a:p>
              <a:pPr defTabSz="762000"/>
              <a:r>
                <a:rPr lang="en-US" sz="900">
                  <a:solidFill>
                    <a:srgbClr val="000000"/>
                  </a:solidFill>
                  <a:latin typeface="Palatino Linotype" pitchFamily="18" charset="0"/>
                </a:rPr>
                <a:t>Connected Line</a:t>
              </a:r>
              <a:endParaRPr lang="en-US">
                <a:latin typeface="Palatino Linotype" pitchFamily="18" charset="0"/>
              </a:endParaRPr>
            </a:p>
          </p:txBody>
        </p:sp>
        <p:sp>
          <p:nvSpPr>
            <p:cNvPr id="772128" name="Rectangle 2078"/>
            <p:cNvSpPr>
              <a:spLocks noChangeArrowheads="1"/>
            </p:cNvSpPr>
            <p:nvPr/>
          </p:nvSpPr>
          <p:spPr bwMode="auto">
            <a:xfrm>
              <a:off x="392" y="2471"/>
              <a:ext cx="499" cy="87"/>
            </a:xfrm>
            <a:prstGeom prst="rect">
              <a:avLst/>
            </a:prstGeom>
            <a:noFill/>
            <a:ln w="9525">
              <a:noFill/>
              <a:miter lim="800000"/>
              <a:headEnd/>
              <a:tailEnd/>
            </a:ln>
          </p:spPr>
          <p:txBody>
            <a:bodyPr wrap="none" lIns="0" tIns="0" rIns="0" bIns="0">
              <a:spAutoFit/>
            </a:bodyPr>
            <a:lstStyle/>
            <a:p>
              <a:pPr defTabSz="762000"/>
              <a:r>
                <a:rPr lang="en-US" sz="900" dirty="0">
                  <a:solidFill>
                    <a:srgbClr val="000000"/>
                  </a:solidFill>
                  <a:latin typeface="Palatino Linotype" pitchFamily="18" charset="0"/>
                </a:rPr>
                <a:t>Flow (assembly line)</a:t>
              </a:r>
              <a:endParaRPr lang="en-US" dirty="0">
                <a:latin typeface="Palatino Linotype" pitchFamily="18" charset="0"/>
              </a:endParaRPr>
            </a:p>
          </p:txBody>
        </p:sp>
        <p:sp>
          <p:nvSpPr>
            <p:cNvPr id="772129" name="Rectangle 2079"/>
            <p:cNvSpPr>
              <a:spLocks noChangeArrowheads="1"/>
            </p:cNvSpPr>
            <p:nvPr/>
          </p:nvSpPr>
          <p:spPr bwMode="auto">
            <a:xfrm>
              <a:off x="344" y="2912"/>
              <a:ext cx="583" cy="87"/>
            </a:xfrm>
            <a:prstGeom prst="rect">
              <a:avLst/>
            </a:prstGeom>
            <a:noFill/>
            <a:ln w="9525">
              <a:noFill/>
              <a:miter lim="800000"/>
              <a:headEnd/>
              <a:tailEnd/>
            </a:ln>
          </p:spPr>
          <p:txBody>
            <a:bodyPr wrap="none" lIns="0" tIns="0" rIns="0" bIns="0">
              <a:spAutoFit/>
            </a:bodyPr>
            <a:lstStyle/>
            <a:p>
              <a:pPr defTabSz="762000"/>
              <a:r>
                <a:rPr lang="en-US" sz="900">
                  <a:solidFill>
                    <a:srgbClr val="000000"/>
                  </a:solidFill>
                  <a:latin typeface="Palatino Linotype" pitchFamily="18" charset="0"/>
                </a:rPr>
                <a:t>Continuous, automated,</a:t>
              </a:r>
              <a:endParaRPr lang="en-US">
                <a:latin typeface="Palatino Linotype" pitchFamily="18" charset="0"/>
              </a:endParaRPr>
            </a:p>
          </p:txBody>
        </p:sp>
        <p:sp>
          <p:nvSpPr>
            <p:cNvPr id="772130" name="Rectangle 2080"/>
            <p:cNvSpPr>
              <a:spLocks noChangeArrowheads="1"/>
            </p:cNvSpPr>
            <p:nvPr/>
          </p:nvSpPr>
          <p:spPr bwMode="auto">
            <a:xfrm>
              <a:off x="344" y="2998"/>
              <a:ext cx="356" cy="87"/>
            </a:xfrm>
            <a:prstGeom prst="rect">
              <a:avLst/>
            </a:prstGeom>
            <a:noFill/>
            <a:ln w="9525">
              <a:noFill/>
              <a:miter lim="800000"/>
              <a:headEnd/>
              <a:tailEnd/>
            </a:ln>
          </p:spPr>
          <p:txBody>
            <a:bodyPr wrap="none" lIns="0" tIns="0" rIns="0" bIns="0">
              <a:spAutoFit/>
            </a:bodyPr>
            <a:lstStyle/>
            <a:p>
              <a:pPr defTabSz="762000"/>
              <a:r>
                <a:rPr lang="en-US" sz="900">
                  <a:solidFill>
                    <a:srgbClr val="000000"/>
                  </a:solidFill>
                  <a:latin typeface="Palatino Linotype" pitchFamily="18" charset="0"/>
                </a:rPr>
                <a:t>rigid line flow.</a:t>
              </a:r>
              <a:endParaRPr lang="en-US">
                <a:latin typeface="Palatino Linotype" pitchFamily="18" charset="0"/>
              </a:endParaRPr>
            </a:p>
          </p:txBody>
        </p:sp>
        <p:sp>
          <p:nvSpPr>
            <p:cNvPr id="772131" name="Rectangle 2081"/>
            <p:cNvSpPr>
              <a:spLocks noChangeArrowheads="1"/>
            </p:cNvSpPr>
            <p:nvPr/>
          </p:nvSpPr>
          <p:spPr bwMode="auto">
            <a:xfrm>
              <a:off x="344" y="3084"/>
              <a:ext cx="593" cy="87"/>
            </a:xfrm>
            <a:prstGeom prst="rect">
              <a:avLst/>
            </a:prstGeom>
            <a:noFill/>
            <a:ln w="9525">
              <a:noFill/>
              <a:miter lim="800000"/>
              <a:headEnd/>
              <a:tailEnd/>
            </a:ln>
          </p:spPr>
          <p:txBody>
            <a:bodyPr wrap="none" lIns="0" tIns="0" rIns="0" bIns="0">
              <a:spAutoFit/>
            </a:bodyPr>
            <a:lstStyle/>
            <a:p>
              <a:pPr defTabSz="762000"/>
              <a:r>
                <a:rPr lang="en-US" sz="900">
                  <a:solidFill>
                    <a:srgbClr val="000000"/>
                  </a:solidFill>
                  <a:latin typeface="Palatino Linotype" pitchFamily="18" charset="0"/>
                </a:rPr>
                <a:t>Process segments tightly</a:t>
              </a:r>
              <a:endParaRPr lang="en-US">
                <a:latin typeface="Palatino Linotype" pitchFamily="18" charset="0"/>
              </a:endParaRPr>
            </a:p>
          </p:txBody>
        </p:sp>
        <p:sp>
          <p:nvSpPr>
            <p:cNvPr id="772132" name="Rectangle 2082"/>
            <p:cNvSpPr>
              <a:spLocks noChangeArrowheads="1"/>
            </p:cNvSpPr>
            <p:nvPr/>
          </p:nvSpPr>
          <p:spPr bwMode="auto">
            <a:xfrm>
              <a:off x="344" y="3170"/>
              <a:ext cx="167" cy="87"/>
            </a:xfrm>
            <a:prstGeom prst="rect">
              <a:avLst/>
            </a:prstGeom>
            <a:noFill/>
            <a:ln w="9525">
              <a:noFill/>
              <a:miter lim="800000"/>
              <a:headEnd/>
              <a:tailEnd/>
            </a:ln>
          </p:spPr>
          <p:txBody>
            <a:bodyPr wrap="none" lIns="0" tIns="0" rIns="0" bIns="0">
              <a:spAutoFit/>
            </a:bodyPr>
            <a:lstStyle/>
            <a:p>
              <a:pPr defTabSz="762000"/>
              <a:r>
                <a:rPr lang="en-US" sz="900">
                  <a:solidFill>
                    <a:srgbClr val="000000"/>
                  </a:solidFill>
                  <a:latin typeface="Palatino Linotype" pitchFamily="18" charset="0"/>
                </a:rPr>
                <a:t>linked.</a:t>
              </a:r>
              <a:endParaRPr lang="en-US">
                <a:latin typeface="Palatino Linotype" pitchFamily="18" charset="0"/>
              </a:endParaRPr>
            </a:p>
          </p:txBody>
        </p:sp>
        <p:grpSp>
          <p:nvGrpSpPr>
            <p:cNvPr id="3" name="Group 2083"/>
            <p:cNvGrpSpPr>
              <a:grpSpLocks/>
            </p:cNvGrpSpPr>
            <p:nvPr/>
          </p:nvGrpSpPr>
          <p:grpSpPr bwMode="auto">
            <a:xfrm rot="-5400000">
              <a:off x="1219" y="1028"/>
              <a:ext cx="1085" cy="1084"/>
              <a:chOff x="3475" y="1507"/>
              <a:chExt cx="1085" cy="1084"/>
            </a:xfrm>
          </p:grpSpPr>
          <p:sp>
            <p:nvSpPr>
              <p:cNvPr id="772149" name="Freeform 2084" descr="Newsprint"/>
              <p:cNvSpPr>
                <a:spLocks/>
              </p:cNvSpPr>
              <p:nvPr/>
            </p:nvSpPr>
            <p:spPr bwMode="auto">
              <a:xfrm>
                <a:off x="3475" y="1507"/>
                <a:ext cx="1085" cy="1084"/>
              </a:xfrm>
              <a:custGeom>
                <a:avLst/>
                <a:gdLst>
                  <a:gd name="T0" fmla="*/ 2083 w 2169"/>
                  <a:gd name="T1" fmla="*/ 2032 h 2168"/>
                  <a:gd name="T2" fmla="*/ 2121 w 2169"/>
                  <a:gd name="T3" fmla="*/ 1972 h 2168"/>
                  <a:gd name="T4" fmla="*/ 2149 w 2169"/>
                  <a:gd name="T5" fmla="*/ 1905 h 2168"/>
                  <a:gd name="T6" fmla="*/ 2163 w 2169"/>
                  <a:gd name="T7" fmla="*/ 1827 h 2168"/>
                  <a:gd name="T8" fmla="*/ 2169 w 2169"/>
                  <a:gd name="T9" fmla="*/ 1739 h 2168"/>
                  <a:gd name="T10" fmla="*/ 2159 w 2169"/>
                  <a:gd name="T11" fmla="*/ 1647 h 2168"/>
                  <a:gd name="T12" fmla="*/ 2139 w 2169"/>
                  <a:gd name="T13" fmla="*/ 1545 h 2168"/>
                  <a:gd name="T14" fmla="*/ 2107 w 2169"/>
                  <a:gd name="T15" fmla="*/ 1441 h 2168"/>
                  <a:gd name="T16" fmla="*/ 2063 w 2169"/>
                  <a:gd name="T17" fmla="*/ 1332 h 2168"/>
                  <a:gd name="T18" fmla="*/ 2011 w 2169"/>
                  <a:gd name="T19" fmla="*/ 1220 h 2168"/>
                  <a:gd name="T20" fmla="*/ 1947 w 2169"/>
                  <a:gd name="T21" fmla="*/ 1108 h 2168"/>
                  <a:gd name="T22" fmla="*/ 1873 w 2169"/>
                  <a:gd name="T23" fmla="*/ 992 h 2168"/>
                  <a:gd name="T24" fmla="*/ 1791 w 2169"/>
                  <a:gd name="T25" fmla="*/ 881 h 2168"/>
                  <a:gd name="T26" fmla="*/ 1704 w 2169"/>
                  <a:gd name="T27" fmla="*/ 771 h 2168"/>
                  <a:gd name="T28" fmla="*/ 1606 w 2169"/>
                  <a:gd name="T29" fmla="*/ 665 h 2168"/>
                  <a:gd name="T30" fmla="*/ 1504 w 2169"/>
                  <a:gd name="T31" fmla="*/ 563 h 2168"/>
                  <a:gd name="T32" fmla="*/ 1398 w 2169"/>
                  <a:gd name="T33" fmla="*/ 465 h 2168"/>
                  <a:gd name="T34" fmla="*/ 1288 w 2169"/>
                  <a:gd name="T35" fmla="*/ 378 h 2168"/>
                  <a:gd name="T36" fmla="*/ 1176 w 2169"/>
                  <a:gd name="T37" fmla="*/ 296 h 2168"/>
                  <a:gd name="T38" fmla="*/ 1060 w 2169"/>
                  <a:gd name="T39" fmla="*/ 222 h 2168"/>
                  <a:gd name="T40" fmla="*/ 948 w 2169"/>
                  <a:gd name="T41" fmla="*/ 158 h 2168"/>
                  <a:gd name="T42" fmla="*/ 837 w 2169"/>
                  <a:gd name="T43" fmla="*/ 106 h 2168"/>
                  <a:gd name="T44" fmla="*/ 727 w 2169"/>
                  <a:gd name="T45" fmla="*/ 62 h 2168"/>
                  <a:gd name="T46" fmla="*/ 623 w 2169"/>
                  <a:gd name="T47" fmla="*/ 30 h 2168"/>
                  <a:gd name="T48" fmla="*/ 521 w 2169"/>
                  <a:gd name="T49" fmla="*/ 10 h 2168"/>
                  <a:gd name="T50" fmla="*/ 429 w 2169"/>
                  <a:gd name="T51" fmla="*/ 0 h 2168"/>
                  <a:gd name="T52" fmla="*/ 341 w 2169"/>
                  <a:gd name="T53" fmla="*/ 6 h 2168"/>
                  <a:gd name="T54" fmla="*/ 263 w 2169"/>
                  <a:gd name="T55" fmla="*/ 20 h 2168"/>
                  <a:gd name="T56" fmla="*/ 195 w 2169"/>
                  <a:gd name="T57" fmla="*/ 48 h 2168"/>
                  <a:gd name="T58" fmla="*/ 135 w 2169"/>
                  <a:gd name="T59" fmla="*/ 86 h 2168"/>
                  <a:gd name="T60" fmla="*/ 85 w 2169"/>
                  <a:gd name="T61" fmla="*/ 136 h 2168"/>
                  <a:gd name="T62" fmla="*/ 48 w 2169"/>
                  <a:gd name="T63" fmla="*/ 196 h 2168"/>
                  <a:gd name="T64" fmla="*/ 20 w 2169"/>
                  <a:gd name="T65" fmla="*/ 264 h 2168"/>
                  <a:gd name="T66" fmla="*/ 6 w 2169"/>
                  <a:gd name="T67" fmla="*/ 342 h 2168"/>
                  <a:gd name="T68" fmla="*/ 0 w 2169"/>
                  <a:gd name="T69" fmla="*/ 429 h 2168"/>
                  <a:gd name="T70" fmla="*/ 10 w 2169"/>
                  <a:gd name="T71" fmla="*/ 521 h 2168"/>
                  <a:gd name="T72" fmla="*/ 30 w 2169"/>
                  <a:gd name="T73" fmla="*/ 623 h 2168"/>
                  <a:gd name="T74" fmla="*/ 61 w 2169"/>
                  <a:gd name="T75" fmla="*/ 727 h 2168"/>
                  <a:gd name="T76" fmla="*/ 105 w 2169"/>
                  <a:gd name="T77" fmla="*/ 837 h 2168"/>
                  <a:gd name="T78" fmla="*/ 157 w 2169"/>
                  <a:gd name="T79" fmla="*/ 948 h 2168"/>
                  <a:gd name="T80" fmla="*/ 221 w 2169"/>
                  <a:gd name="T81" fmla="*/ 1060 h 2168"/>
                  <a:gd name="T82" fmla="*/ 295 w 2169"/>
                  <a:gd name="T83" fmla="*/ 1176 h 2168"/>
                  <a:gd name="T84" fmla="*/ 377 w 2169"/>
                  <a:gd name="T85" fmla="*/ 1288 h 2168"/>
                  <a:gd name="T86" fmla="*/ 465 w 2169"/>
                  <a:gd name="T87" fmla="*/ 1398 h 2168"/>
                  <a:gd name="T88" fmla="*/ 563 w 2169"/>
                  <a:gd name="T89" fmla="*/ 1503 h 2168"/>
                  <a:gd name="T90" fmla="*/ 665 w 2169"/>
                  <a:gd name="T91" fmla="*/ 1605 h 2168"/>
                  <a:gd name="T92" fmla="*/ 771 w 2169"/>
                  <a:gd name="T93" fmla="*/ 1703 h 2168"/>
                  <a:gd name="T94" fmla="*/ 881 w 2169"/>
                  <a:gd name="T95" fmla="*/ 1791 h 2168"/>
                  <a:gd name="T96" fmla="*/ 992 w 2169"/>
                  <a:gd name="T97" fmla="*/ 1873 h 2168"/>
                  <a:gd name="T98" fmla="*/ 1108 w 2169"/>
                  <a:gd name="T99" fmla="*/ 1946 h 2168"/>
                  <a:gd name="T100" fmla="*/ 1220 w 2169"/>
                  <a:gd name="T101" fmla="*/ 2010 h 2168"/>
                  <a:gd name="T102" fmla="*/ 1332 w 2169"/>
                  <a:gd name="T103" fmla="*/ 2062 h 2168"/>
                  <a:gd name="T104" fmla="*/ 1442 w 2169"/>
                  <a:gd name="T105" fmla="*/ 2106 h 2168"/>
                  <a:gd name="T106" fmla="*/ 1546 w 2169"/>
                  <a:gd name="T107" fmla="*/ 2138 h 2168"/>
                  <a:gd name="T108" fmla="*/ 1648 w 2169"/>
                  <a:gd name="T109" fmla="*/ 2158 h 2168"/>
                  <a:gd name="T110" fmla="*/ 1740 w 2169"/>
                  <a:gd name="T111" fmla="*/ 2168 h 2168"/>
                  <a:gd name="T112" fmla="*/ 1827 w 2169"/>
                  <a:gd name="T113" fmla="*/ 2162 h 2168"/>
                  <a:gd name="T114" fmla="*/ 1905 w 2169"/>
                  <a:gd name="T115" fmla="*/ 2148 h 2168"/>
                  <a:gd name="T116" fmla="*/ 1973 w 2169"/>
                  <a:gd name="T117" fmla="*/ 2120 h 2168"/>
                  <a:gd name="T118" fmla="*/ 2033 w 2169"/>
                  <a:gd name="T119" fmla="*/ 2082 h 216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169"/>
                  <a:gd name="T181" fmla="*/ 0 h 2168"/>
                  <a:gd name="T182" fmla="*/ 2169 w 2169"/>
                  <a:gd name="T183" fmla="*/ 2168 h 216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169" h="2168">
                    <a:moveTo>
                      <a:pt x="2059" y="2058"/>
                    </a:moveTo>
                    <a:lnTo>
                      <a:pt x="2083" y="2032"/>
                    </a:lnTo>
                    <a:lnTo>
                      <a:pt x="2103" y="2006"/>
                    </a:lnTo>
                    <a:lnTo>
                      <a:pt x="2121" y="1972"/>
                    </a:lnTo>
                    <a:lnTo>
                      <a:pt x="2137" y="1940"/>
                    </a:lnTo>
                    <a:lnTo>
                      <a:pt x="2149" y="1905"/>
                    </a:lnTo>
                    <a:lnTo>
                      <a:pt x="2159" y="1867"/>
                    </a:lnTo>
                    <a:lnTo>
                      <a:pt x="2163" y="1827"/>
                    </a:lnTo>
                    <a:lnTo>
                      <a:pt x="2169" y="1783"/>
                    </a:lnTo>
                    <a:lnTo>
                      <a:pt x="2169" y="1739"/>
                    </a:lnTo>
                    <a:lnTo>
                      <a:pt x="2165" y="1695"/>
                    </a:lnTo>
                    <a:lnTo>
                      <a:pt x="2159" y="1647"/>
                    </a:lnTo>
                    <a:lnTo>
                      <a:pt x="2149" y="1597"/>
                    </a:lnTo>
                    <a:lnTo>
                      <a:pt x="2139" y="1545"/>
                    </a:lnTo>
                    <a:lnTo>
                      <a:pt x="2125" y="1491"/>
                    </a:lnTo>
                    <a:lnTo>
                      <a:pt x="2107" y="1441"/>
                    </a:lnTo>
                    <a:lnTo>
                      <a:pt x="2087" y="1388"/>
                    </a:lnTo>
                    <a:lnTo>
                      <a:pt x="2063" y="1332"/>
                    </a:lnTo>
                    <a:lnTo>
                      <a:pt x="2039" y="1276"/>
                    </a:lnTo>
                    <a:lnTo>
                      <a:pt x="2011" y="1220"/>
                    </a:lnTo>
                    <a:lnTo>
                      <a:pt x="1981" y="1164"/>
                    </a:lnTo>
                    <a:lnTo>
                      <a:pt x="1947" y="1108"/>
                    </a:lnTo>
                    <a:lnTo>
                      <a:pt x="1911" y="1050"/>
                    </a:lnTo>
                    <a:lnTo>
                      <a:pt x="1873" y="992"/>
                    </a:lnTo>
                    <a:lnTo>
                      <a:pt x="1833" y="938"/>
                    </a:lnTo>
                    <a:lnTo>
                      <a:pt x="1791" y="881"/>
                    </a:lnTo>
                    <a:lnTo>
                      <a:pt x="1749" y="827"/>
                    </a:lnTo>
                    <a:lnTo>
                      <a:pt x="1704" y="771"/>
                    </a:lnTo>
                    <a:lnTo>
                      <a:pt x="1656" y="717"/>
                    </a:lnTo>
                    <a:lnTo>
                      <a:pt x="1606" y="665"/>
                    </a:lnTo>
                    <a:lnTo>
                      <a:pt x="1556" y="613"/>
                    </a:lnTo>
                    <a:lnTo>
                      <a:pt x="1504" y="563"/>
                    </a:lnTo>
                    <a:lnTo>
                      <a:pt x="1452" y="513"/>
                    </a:lnTo>
                    <a:lnTo>
                      <a:pt x="1398" y="465"/>
                    </a:lnTo>
                    <a:lnTo>
                      <a:pt x="1342" y="419"/>
                    </a:lnTo>
                    <a:lnTo>
                      <a:pt x="1288" y="378"/>
                    </a:lnTo>
                    <a:lnTo>
                      <a:pt x="1230" y="336"/>
                    </a:lnTo>
                    <a:lnTo>
                      <a:pt x="1176" y="296"/>
                    </a:lnTo>
                    <a:lnTo>
                      <a:pt x="1118" y="258"/>
                    </a:lnTo>
                    <a:lnTo>
                      <a:pt x="1060" y="222"/>
                    </a:lnTo>
                    <a:lnTo>
                      <a:pt x="1004" y="188"/>
                    </a:lnTo>
                    <a:lnTo>
                      <a:pt x="948" y="158"/>
                    </a:lnTo>
                    <a:lnTo>
                      <a:pt x="893" y="130"/>
                    </a:lnTo>
                    <a:lnTo>
                      <a:pt x="837" y="106"/>
                    </a:lnTo>
                    <a:lnTo>
                      <a:pt x="781" y="82"/>
                    </a:lnTo>
                    <a:lnTo>
                      <a:pt x="727" y="62"/>
                    </a:lnTo>
                    <a:lnTo>
                      <a:pt x="677" y="44"/>
                    </a:lnTo>
                    <a:lnTo>
                      <a:pt x="623" y="30"/>
                    </a:lnTo>
                    <a:lnTo>
                      <a:pt x="571" y="20"/>
                    </a:lnTo>
                    <a:lnTo>
                      <a:pt x="521" y="10"/>
                    </a:lnTo>
                    <a:lnTo>
                      <a:pt x="473" y="4"/>
                    </a:lnTo>
                    <a:lnTo>
                      <a:pt x="429" y="0"/>
                    </a:lnTo>
                    <a:lnTo>
                      <a:pt x="385" y="0"/>
                    </a:lnTo>
                    <a:lnTo>
                      <a:pt x="341" y="6"/>
                    </a:lnTo>
                    <a:lnTo>
                      <a:pt x="301" y="10"/>
                    </a:lnTo>
                    <a:lnTo>
                      <a:pt x="263" y="20"/>
                    </a:lnTo>
                    <a:lnTo>
                      <a:pt x="227" y="32"/>
                    </a:lnTo>
                    <a:lnTo>
                      <a:pt x="195" y="48"/>
                    </a:lnTo>
                    <a:lnTo>
                      <a:pt x="161" y="66"/>
                    </a:lnTo>
                    <a:lnTo>
                      <a:pt x="135" y="86"/>
                    </a:lnTo>
                    <a:lnTo>
                      <a:pt x="109" y="110"/>
                    </a:lnTo>
                    <a:lnTo>
                      <a:pt x="85" y="136"/>
                    </a:lnTo>
                    <a:lnTo>
                      <a:pt x="65" y="162"/>
                    </a:lnTo>
                    <a:lnTo>
                      <a:pt x="48" y="196"/>
                    </a:lnTo>
                    <a:lnTo>
                      <a:pt x="32" y="228"/>
                    </a:lnTo>
                    <a:lnTo>
                      <a:pt x="20" y="264"/>
                    </a:lnTo>
                    <a:lnTo>
                      <a:pt x="10" y="302"/>
                    </a:lnTo>
                    <a:lnTo>
                      <a:pt x="6" y="342"/>
                    </a:lnTo>
                    <a:lnTo>
                      <a:pt x="0" y="386"/>
                    </a:lnTo>
                    <a:lnTo>
                      <a:pt x="0" y="429"/>
                    </a:lnTo>
                    <a:lnTo>
                      <a:pt x="4" y="473"/>
                    </a:lnTo>
                    <a:lnTo>
                      <a:pt x="10" y="521"/>
                    </a:lnTo>
                    <a:lnTo>
                      <a:pt x="20" y="571"/>
                    </a:lnTo>
                    <a:lnTo>
                      <a:pt x="30" y="623"/>
                    </a:lnTo>
                    <a:lnTo>
                      <a:pt x="44" y="677"/>
                    </a:lnTo>
                    <a:lnTo>
                      <a:pt x="61" y="727"/>
                    </a:lnTo>
                    <a:lnTo>
                      <a:pt x="81" y="781"/>
                    </a:lnTo>
                    <a:lnTo>
                      <a:pt x="105" y="837"/>
                    </a:lnTo>
                    <a:lnTo>
                      <a:pt x="129" y="893"/>
                    </a:lnTo>
                    <a:lnTo>
                      <a:pt x="157" y="948"/>
                    </a:lnTo>
                    <a:lnTo>
                      <a:pt x="187" y="1004"/>
                    </a:lnTo>
                    <a:lnTo>
                      <a:pt x="221" y="1060"/>
                    </a:lnTo>
                    <a:lnTo>
                      <a:pt x="257" y="1118"/>
                    </a:lnTo>
                    <a:lnTo>
                      <a:pt x="295" y="1176"/>
                    </a:lnTo>
                    <a:lnTo>
                      <a:pt x="335" y="1230"/>
                    </a:lnTo>
                    <a:lnTo>
                      <a:pt x="377" y="1288"/>
                    </a:lnTo>
                    <a:lnTo>
                      <a:pt x="419" y="1342"/>
                    </a:lnTo>
                    <a:lnTo>
                      <a:pt x="465" y="1398"/>
                    </a:lnTo>
                    <a:lnTo>
                      <a:pt x="513" y="1451"/>
                    </a:lnTo>
                    <a:lnTo>
                      <a:pt x="563" y="1503"/>
                    </a:lnTo>
                    <a:lnTo>
                      <a:pt x="613" y="1555"/>
                    </a:lnTo>
                    <a:lnTo>
                      <a:pt x="665" y="1605"/>
                    </a:lnTo>
                    <a:lnTo>
                      <a:pt x="717" y="1655"/>
                    </a:lnTo>
                    <a:lnTo>
                      <a:pt x="771" y="1703"/>
                    </a:lnTo>
                    <a:lnTo>
                      <a:pt x="827" y="1749"/>
                    </a:lnTo>
                    <a:lnTo>
                      <a:pt x="881" y="1791"/>
                    </a:lnTo>
                    <a:lnTo>
                      <a:pt x="938" y="1833"/>
                    </a:lnTo>
                    <a:lnTo>
                      <a:pt x="992" y="1873"/>
                    </a:lnTo>
                    <a:lnTo>
                      <a:pt x="1050" y="1911"/>
                    </a:lnTo>
                    <a:lnTo>
                      <a:pt x="1108" y="1946"/>
                    </a:lnTo>
                    <a:lnTo>
                      <a:pt x="1164" y="1980"/>
                    </a:lnTo>
                    <a:lnTo>
                      <a:pt x="1220" y="2010"/>
                    </a:lnTo>
                    <a:lnTo>
                      <a:pt x="1276" y="2038"/>
                    </a:lnTo>
                    <a:lnTo>
                      <a:pt x="1332" y="2062"/>
                    </a:lnTo>
                    <a:lnTo>
                      <a:pt x="1388" y="2086"/>
                    </a:lnTo>
                    <a:lnTo>
                      <a:pt x="1442" y="2106"/>
                    </a:lnTo>
                    <a:lnTo>
                      <a:pt x="1492" y="2124"/>
                    </a:lnTo>
                    <a:lnTo>
                      <a:pt x="1546" y="2138"/>
                    </a:lnTo>
                    <a:lnTo>
                      <a:pt x="1598" y="2148"/>
                    </a:lnTo>
                    <a:lnTo>
                      <a:pt x="1648" y="2158"/>
                    </a:lnTo>
                    <a:lnTo>
                      <a:pt x="1696" y="2164"/>
                    </a:lnTo>
                    <a:lnTo>
                      <a:pt x="1740" y="2168"/>
                    </a:lnTo>
                    <a:lnTo>
                      <a:pt x="1783" y="2168"/>
                    </a:lnTo>
                    <a:lnTo>
                      <a:pt x="1827" y="2162"/>
                    </a:lnTo>
                    <a:lnTo>
                      <a:pt x="1867" y="2158"/>
                    </a:lnTo>
                    <a:lnTo>
                      <a:pt x="1905" y="2148"/>
                    </a:lnTo>
                    <a:lnTo>
                      <a:pt x="1941" y="2136"/>
                    </a:lnTo>
                    <a:lnTo>
                      <a:pt x="1973" y="2120"/>
                    </a:lnTo>
                    <a:lnTo>
                      <a:pt x="2007" y="2102"/>
                    </a:lnTo>
                    <a:lnTo>
                      <a:pt x="2033" y="2082"/>
                    </a:lnTo>
                    <a:lnTo>
                      <a:pt x="2059" y="2058"/>
                    </a:lnTo>
                    <a:close/>
                  </a:path>
                </a:pathLst>
              </a:custGeom>
              <a:noFill/>
              <a:ln w="12700" cap="flat">
                <a:solidFill>
                  <a:srgbClr val="000000"/>
                </a:solidFill>
                <a:prstDash val="sysDot"/>
                <a:round/>
                <a:headEnd/>
                <a:tailEnd/>
              </a:ln>
            </p:spPr>
            <p:txBody>
              <a:bodyPr/>
              <a:lstStyle/>
              <a:p>
                <a:endParaRPr lang="en-US">
                  <a:latin typeface="Palatino Linotype" pitchFamily="18" charset="0"/>
                </a:endParaRPr>
              </a:p>
            </p:txBody>
          </p:sp>
          <p:sp>
            <p:nvSpPr>
              <p:cNvPr id="772150" name="Rectangle 2085" descr="Newsprint"/>
              <p:cNvSpPr>
                <a:spLocks noChangeArrowheads="1"/>
              </p:cNvSpPr>
              <p:nvPr/>
            </p:nvSpPr>
            <p:spPr bwMode="auto">
              <a:xfrm rot="2700000">
                <a:off x="3795" y="1899"/>
                <a:ext cx="545" cy="155"/>
              </a:xfrm>
              <a:prstGeom prst="rect">
                <a:avLst/>
              </a:prstGeom>
              <a:noFill/>
              <a:ln w="9525">
                <a:noFill/>
                <a:prstDash val="sysDot"/>
                <a:miter lim="800000"/>
                <a:headEnd/>
                <a:tailEnd/>
              </a:ln>
            </p:spPr>
            <p:txBody>
              <a:bodyPr wrap="none" lIns="0" tIns="0" rIns="0" bIns="0">
                <a:spAutoFit/>
              </a:bodyPr>
              <a:lstStyle/>
              <a:p>
                <a:pPr defTabSz="762000"/>
                <a:r>
                  <a:rPr lang="en-US" sz="1600" dirty="0">
                    <a:solidFill>
                      <a:srgbClr val="000000"/>
                    </a:solidFill>
                    <a:latin typeface="Palatino Linotype" pitchFamily="18" charset="0"/>
                  </a:rPr>
                  <a:t>Opportunity</a:t>
                </a:r>
                <a:endParaRPr lang="en-US" dirty="0">
                  <a:latin typeface="Palatino Linotype" pitchFamily="18" charset="0"/>
                </a:endParaRPr>
              </a:p>
            </p:txBody>
          </p:sp>
          <p:sp>
            <p:nvSpPr>
              <p:cNvPr id="772151" name="Rectangle 2086" descr="Newsprint"/>
              <p:cNvSpPr>
                <a:spLocks noChangeArrowheads="1"/>
              </p:cNvSpPr>
              <p:nvPr/>
            </p:nvSpPr>
            <p:spPr bwMode="auto">
              <a:xfrm rot="2700000">
                <a:off x="3838" y="2006"/>
                <a:ext cx="236" cy="155"/>
              </a:xfrm>
              <a:prstGeom prst="rect">
                <a:avLst/>
              </a:prstGeom>
              <a:noFill/>
              <a:ln w="9525">
                <a:noFill/>
                <a:prstDash val="sysDot"/>
                <a:miter lim="800000"/>
                <a:headEnd/>
                <a:tailEnd/>
              </a:ln>
            </p:spPr>
            <p:txBody>
              <a:bodyPr wrap="none" lIns="0" tIns="0" rIns="0" bIns="0">
                <a:spAutoFit/>
              </a:bodyPr>
              <a:lstStyle/>
              <a:p>
                <a:pPr defTabSz="762000"/>
                <a:r>
                  <a:rPr lang="en-US" sz="1600">
                    <a:solidFill>
                      <a:srgbClr val="000000"/>
                    </a:solidFill>
                    <a:latin typeface="Palatino Linotype" pitchFamily="18" charset="0"/>
                  </a:rPr>
                  <a:t>Costs</a:t>
                </a:r>
                <a:endParaRPr lang="en-US">
                  <a:latin typeface="Palatino Linotype" pitchFamily="18" charset="0"/>
                </a:endParaRPr>
              </a:p>
            </p:txBody>
          </p:sp>
        </p:grpSp>
        <p:grpSp>
          <p:nvGrpSpPr>
            <p:cNvPr id="4" name="Group 2087"/>
            <p:cNvGrpSpPr>
              <a:grpSpLocks/>
            </p:cNvGrpSpPr>
            <p:nvPr/>
          </p:nvGrpSpPr>
          <p:grpSpPr bwMode="auto">
            <a:xfrm rot="-5400000">
              <a:off x="3455" y="2305"/>
              <a:ext cx="1085" cy="1084"/>
              <a:chOff x="1184" y="2665"/>
              <a:chExt cx="1085" cy="1084"/>
            </a:xfrm>
          </p:grpSpPr>
          <p:sp>
            <p:nvSpPr>
              <p:cNvPr id="772146" name="Freeform 2088" descr="Newsprint"/>
              <p:cNvSpPr>
                <a:spLocks/>
              </p:cNvSpPr>
              <p:nvPr/>
            </p:nvSpPr>
            <p:spPr bwMode="auto">
              <a:xfrm>
                <a:off x="1184" y="2665"/>
                <a:ext cx="1085" cy="1084"/>
              </a:xfrm>
              <a:custGeom>
                <a:avLst/>
                <a:gdLst>
                  <a:gd name="T0" fmla="*/ 2084 w 2169"/>
                  <a:gd name="T1" fmla="*/ 2032 h 2167"/>
                  <a:gd name="T2" fmla="*/ 2121 w 2169"/>
                  <a:gd name="T3" fmla="*/ 1972 h 2167"/>
                  <a:gd name="T4" fmla="*/ 2149 w 2169"/>
                  <a:gd name="T5" fmla="*/ 1904 h 2167"/>
                  <a:gd name="T6" fmla="*/ 2163 w 2169"/>
                  <a:gd name="T7" fmla="*/ 1826 h 2167"/>
                  <a:gd name="T8" fmla="*/ 2169 w 2169"/>
                  <a:gd name="T9" fmla="*/ 1738 h 2167"/>
                  <a:gd name="T10" fmla="*/ 2159 w 2169"/>
                  <a:gd name="T11" fmla="*/ 1646 h 2167"/>
                  <a:gd name="T12" fmla="*/ 2139 w 2169"/>
                  <a:gd name="T13" fmla="*/ 1545 h 2167"/>
                  <a:gd name="T14" fmla="*/ 2108 w 2169"/>
                  <a:gd name="T15" fmla="*/ 1441 h 2167"/>
                  <a:gd name="T16" fmla="*/ 2064 w 2169"/>
                  <a:gd name="T17" fmla="*/ 1331 h 2167"/>
                  <a:gd name="T18" fmla="*/ 2012 w 2169"/>
                  <a:gd name="T19" fmla="*/ 1219 h 2167"/>
                  <a:gd name="T20" fmla="*/ 1948 w 2169"/>
                  <a:gd name="T21" fmla="*/ 1108 h 2167"/>
                  <a:gd name="T22" fmla="*/ 1874 w 2169"/>
                  <a:gd name="T23" fmla="*/ 992 h 2167"/>
                  <a:gd name="T24" fmla="*/ 1792 w 2169"/>
                  <a:gd name="T25" fmla="*/ 880 h 2167"/>
                  <a:gd name="T26" fmla="*/ 1704 w 2169"/>
                  <a:gd name="T27" fmla="*/ 770 h 2167"/>
                  <a:gd name="T28" fmla="*/ 1606 w 2169"/>
                  <a:gd name="T29" fmla="*/ 664 h 2167"/>
                  <a:gd name="T30" fmla="*/ 1504 w 2169"/>
                  <a:gd name="T31" fmla="*/ 563 h 2167"/>
                  <a:gd name="T32" fmla="*/ 1398 w 2169"/>
                  <a:gd name="T33" fmla="*/ 465 h 2167"/>
                  <a:gd name="T34" fmla="*/ 1288 w 2169"/>
                  <a:gd name="T35" fmla="*/ 377 h 2167"/>
                  <a:gd name="T36" fmla="*/ 1177 w 2169"/>
                  <a:gd name="T37" fmla="*/ 295 h 2167"/>
                  <a:gd name="T38" fmla="*/ 1061 w 2169"/>
                  <a:gd name="T39" fmla="*/ 221 h 2167"/>
                  <a:gd name="T40" fmla="*/ 949 w 2169"/>
                  <a:gd name="T41" fmla="*/ 157 h 2167"/>
                  <a:gd name="T42" fmla="*/ 837 w 2169"/>
                  <a:gd name="T43" fmla="*/ 105 h 2167"/>
                  <a:gd name="T44" fmla="*/ 727 w 2169"/>
                  <a:gd name="T45" fmla="*/ 62 h 2167"/>
                  <a:gd name="T46" fmla="*/ 623 w 2169"/>
                  <a:gd name="T47" fmla="*/ 30 h 2167"/>
                  <a:gd name="T48" fmla="*/ 521 w 2169"/>
                  <a:gd name="T49" fmla="*/ 10 h 2167"/>
                  <a:gd name="T50" fmla="*/ 429 w 2169"/>
                  <a:gd name="T51" fmla="*/ 0 h 2167"/>
                  <a:gd name="T52" fmla="*/ 342 w 2169"/>
                  <a:gd name="T53" fmla="*/ 6 h 2167"/>
                  <a:gd name="T54" fmla="*/ 264 w 2169"/>
                  <a:gd name="T55" fmla="*/ 20 h 2167"/>
                  <a:gd name="T56" fmla="*/ 196 w 2169"/>
                  <a:gd name="T57" fmla="*/ 48 h 2167"/>
                  <a:gd name="T58" fmla="*/ 136 w 2169"/>
                  <a:gd name="T59" fmla="*/ 86 h 2167"/>
                  <a:gd name="T60" fmla="*/ 86 w 2169"/>
                  <a:gd name="T61" fmla="*/ 135 h 2167"/>
                  <a:gd name="T62" fmla="*/ 48 w 2169"/>
                  <a:gd name="T63" fmla="*/ 195 h 2167"/>
                  <a:gd name="T64" fmla="*/ 20 w 2169"/>
                  <a:gd name="T65" fmla="*/ 263 h 2167"/>
                  <a:gd name="T66" fmla="*/ 6 w 2169"/>
                  <a:gd name="T67" fmla="*/ 341 h 2167"/>
                  <a:gd name="T68" fmla="*/ 0 w 2169"/>
                  <a:gd name="T69" fmla="*/ 429 h 2167"/>
                  <a:gd name="T70" fmla="*/ 10 w 2169"/>
                  <a:gd name="T71" fmla="*/ 521 h 2167"/>
                  <a:gd name="T72" fmla="*/ 30 w 2169"/>
                  <a:gd name="T73" fmla="*/ 622 h 2167"/>
                  <a:gd name="T74" fmla="*/ 62 w 2169"/>
                  <a:gd name="T75" fmla="*/ 726 h 2167"/>
                  <a:gd name="T76" fmla="*/ 106 w 2169"/>
                  <a:gd name="T77" fmla="*/ 836 h 2167"/>
                  <a:gd name="T78" fmla="*/ 158 w 2169"/>
                  <a:gd name="T79" fmla="*/ 948 h 2167"/>
                  <a:gd name="T80" fmla="*/ 222 w 2169"/>
                  <a:gd name="T81" fmla="*/ 1060 h 2167"/>
                  <a:gd name="T82" fmla="*/ 296 w 2169"/>
                  <a:gd name="T83" fmla="*/ 1175 h 2167"/>
                  <a:gd name="T84" fmla="*/ 378 w 2169"/>
                  <a:gd name="T85" fmla="*/ 1287 h 2167"/>
                  <a:gd name="T86" fmla="*/ 465 w 2169"/>
                  <a:gd name="T87" fmla="*/ 1397 h 2167"/>
                  <a:gd name="T88" fmla="*/ 563 w 2169"/>
                  <a:gd name="T89" fmla="*/ 1503 h 2167"/>
                  <a:gd name="T90" fmla="*/ 665 w 2169"/>
                  <a:gd name="T91" fmla="*/ 1605 h 2167"/>
                  <a:gd name="T92" fmla="*/ 771 w 2169"/>
                  <a:gd name="T93" fmla="*/ 1702 h 2167"/>
                  <a:gd name="T94" fmla="*/ 881 w 2169"/>
                  <a:gd name="T95" fmla="*/ 1790 h 2167"/>
                  <a:gd name="T96" fmla="*/ 993 w 2169"/>
                  <a:gd name="T97" fmla="*/ 1872 h 2167"/>
                  <a:gd name="T98" fmla="*/ 1109 w 2169"/>
                  <a:gd name="T99" fmla="*/ 1946 h 2167"/>
                  <a:gd name="T100" fmla="*/ 1221 w 2169"/>
                  <a:gd name="T101" fmla="*/ 2010 h 2167"/>
                  <a:gd name="T102" fmla="*/ 1332 w 2169"/>
                  <a:gd name="T103" fmla="*/ 2062 h 2167"/>
                  <a:gd name="T104" fmla="*/ 1442 w 2169"/>
                  <a:gd name="T105" fmla="*/ 2106 h 2167"/>
                  <a:gd name="T106" fmla="*/ 1546 w 2169"/>
                  <a:gd name="T107" fmla="*/ 2137 h 2167"/>
                  <a:gd name="T108" fmla="*/ 1648 w 2169"/>
                  <a:gd name="T109" fmla="*/ 2157 h 2167"/>
                  <a:gd name="T110" fmla="*/ 1740 w 2169"/>
                  <a:gd name="T111" fmla="*/ 2167 h 2167"/>
                  <a:gd name="T112" fmla="*/ 1828 w 2169"/>
                  <a:gd name="T113" fmla="*/ 2161 h 2167"/>
                  <a:gd name="T114" fmla="*/ 1906 w 2169"/>
                  <a:gd name="T115" fmla="*/ 2147 h 2167"/>
                  <a:gd name="T116" fmla="*/ 1974 w 2169"/>
                  <a:gd name="T117" fmla="*/ 2120 h 2167"/>
                  <a:gd name="T118" fmla="*/ 2034 w 2169"/>
                  <a:gd name="T119" fmla="*/ 2082 h 216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169"/>
                  <a:gd name="T181" fmla="*/ 0 h 2167"/>
                  <a:gd name="T182" fmla="*/ 2169 w 2169"/>
                  <a:gd name="T183" fmla="*/ 2167 h 2167"/>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169" h="2167">
                    <a:moveTo>
                      <a:pt x="2060" y="2058"/>
                    </a:moveTo>
                    <a:lnTo>
                      <a:pt x="2084" y="2032"/>
                    </a:lnTo>
                    <a:lnTo>
                      <a:pt x="2104" y="2006"/>
                    </a:lnTo>
                    <a:lnTo>
                      <a:pt x="2121" y="1972"/>
                    </a:lnTo>
                    <a:lnTo>
                      <a:pt x="2137" y="1940"/>
                    </a:lnTo>
                    <a:lnTo>
                      <a:pt x="2149" y="1904"/>
                    </a:lnTo>
                    <a:lnTo>
                      <a:pt x="2159" y="1866"/>
                    </a:lnTo>
                    <a:lnTo>
                      <a:pt x="2163" y="1826"/>
                    </a:lnTo>
                    <a:lnTo>
                      <a:pt x="2169" y="1782"/>
                    </a:lnTo>
                    <a:lnTo>
                      <a:pt x="2169" y="1738"/>
                    </a:lnTo>
                    <a:lnTo>
                      <a:pt x="2165" y="1694"/>
                    </a:lnTo>
                    <a:lnTo>
                      <a:pt x="2159" y="1646"/>
                    </a:lnTo>
                    <a:lnTo>
                      <a:pt x="2149" y="1597"/>
                    </a:lnTo>
                    <a:lnTo>
                      <a:pt x="2139" y="1545"/>
                    </a:lnTo>
                    <a:lnTo>
                      <a:pt x="2125" y="1491"/>
                    </a:lnTo>
                    <a:lnTo>
                      <a:pt x="2108" y="1441"/>
                    </a:lnTo>
                    <a:lnTo>
                      <a:pt x="2088" y="1387"/>
                    </a:lnTo>
                    <a:lnTo>
                      <a:pt x="2064" y="1331"/>
                    </a:lnTo>
                    <a:lnTo>
                      <a:pt x="2040" y="1275"/>
                    </a:lnTo>
                    <a:lnTo>
                      <a:pt x="2012" y="1219"/>
                    </a:lnTo>
                    <a:lnTo>
                      <a:pt x="1982" y="1163"/>
                    </a:lnTo>
                    <a:lnTo>
                      <a:pt x="1948" y="1108"/>
                    </a:lnTo>
                    <a:lnTo>
                      <a:pt x="1912" y="1050"/>
                    </a:lnTo>
                    <a:lnTo>
                      <a:pt x="1874" y="992"/>
                    </a:lnTo>
                    <a:lnTo>
                      <a:pt x="1834" y="938"/>
                    </a:lnTo>
                    <a:lnTo>
                      <a:pt x="1792" y="880"/>
                    </a:lnTo>
                    <a:lnTo>
                      <a:pt x="1750" y="826"/>
                    </a:lnTo>
                    <a:lnTo>
                      <a:pt x="1704" y="770"/>
                    </a:lnTo>
                    <a:lnTo>
                      <a:pt x="1656" y="716"/>
                    </a:lnTo>
                    <a:lnTo>
                      <a:pt x="1606" y="664"/>
                    </a:lnTo>
                    <a:lnTo>
                      <a:pt x="1556" y="612"/>
                    </a:lnTo>
                    <a:lnTo>
                      <a:pt x="1504" y="563"/>
                    </a:lnTo>
                    <a:lnTo>
                      <a:pt x="1452" y="513"/>
                    </a:lnTo>
                    <a:lnTo>
                      <a:pt x="1398" y="465"/>
                    </a:lnTo>
                    <a:lnTo>
                      <a:pt x="1342" y="419"/>
                    </a:lnTo>
                    <a:lnTo>
                      <a:pt x="1288" y="377"/>
                    </a:lnTo>
                    <a:lnTo>
                      <a:pt x="1231" y="335"/>
                    </a:lnTo>
                    <a:lnTo>
                      <a:pt x="1177" y="295"/>
                    </a:lnTo>
                    <a:lnTo>
                      <a:pt x="1119" y="257"/>
                    </a:lnTo>
                    <a:lnTo>
                      <a:pt x="1061" y="221"/>
                    </a:lnTo>
                    <a:lnTo>
                      <a:pt x="1005" y="187"/>
                    </a:lnTo>
                    <a:lnTo>
                      <a:pt x="949" y="157"/>
                    </a:lnTo>
                    <a:lnTo>
                      <a:pt x="893" y="129"/>
                    </a:lnTo>
                    <a:lnTo>
                      <a:pt x="837" y="105"/>
                    </a:lnTo>
                    <a:lnTo>
                      <a:pt x="781" y="82"/>
                    </a:lnTo>
                    <a:lnTo>
                      <a:pt x="727" y="62"/>
                    </a:lnTo>
                    <a:lnTo>
                      <a:pt x="677" y="44"/>
                    </a:lnTo>
                    <a:lnTo>
                      <a:pt x="623" y="30"/>
                    </a:lnTo>
                    <a:lnTo>
                      <a:pt x="571" y="20"/>
                    </a:lnTo>
                    <a:lnTo>
                      <a:pt x="521" y="10"/>
                    </a:lnTo>
                    <a:lnTo>
                      <a:pt x="473" y="4"/>
                    </a:lnTo>
                    <a:lnTo>
                      <a:pt x="429" y="0"/>
                    </a:lnTo>
                    <a:lnTo>
                      <a:pt x="386" y="0"/>
                    </a:lnTo>
                    <a:lnTo>
                      <a:pt x="342" y="6"/>
                    </a:lnTo>
                    <a:lnTo>
                      <a:pt x="302" y="10"/>
                    </a:lnTo>
                    <a:lnTo>
                      <a:pt x="264" y="20"/>
                    </a:lnTo>
                    <a:lnTo>
                      <a:pt x="228" y="32"/>
                    </a:lnTo>
                    <a:lnTo>
                      <a:pt x="196" y="48"/>
                    </a:lnTo>
                    <a:lnTo>
                      <a:pt x="162" y="66"/>
                    </a:lnTo>
                    <a:lnTo>
                      <a:pt x="136" y="86"/>
                    </a:lnTo>
                    <a:lnTo>
                      <a:pt x="110" y="109"/>
                    </a:lnTo>
                    <a:lnTo>
                      <a:pt x="86" y="135"/>
                    </a:lnTo>
                    <a:lnTo>
                      <a:pt x="66" y="161"/>
                    </a:lnTo>
                    <a:lnTo>
                      <a:pt x="48" y="195"/>
                    </a:lnTo>
                    <a:lnTo>
                      <a:pt x="32" y="227"/>
                    </a:lnTo>
                    <a:lnTo>
                      <a:pt x="20" y="263"/>
                    </a:lnTo>
                    <a:lnTo>
                      <a:pt x="10" y="301"/>
                    </a:lnTo>
                    <a:lnTo>
                      <a:pt x="6" y="341"/>
                    </a:lnTo>
                    <a:lnTo>
                      <a:pt x="0" y="385"/>
                    </a:lnTo>
                    <a:lnTo>
                      <a:pt x="0" y="429"/>
                    </a:lnTo>
                    <a:lnTo>
                      <a:pt x="4" y="473"/>
                    </a:lnTo>
                    <a:lnTo>
                      <a:pt x="10" y="521"/>
                    </a:lnTo>
                    <a:lnTo>
                      <a:pt x="20" y="571"/>
                    </a:lnTo>
                    <a:lnTo>
                      <a:pt x="30" y="622"/>
                    </a:lnTo>
                    <a:lnTo>
                      <a:pt x="44" y="676"/>
                    </a:lnTo>
                    <a:lnTo>
                      <a:pt x="62" y="726"/>
                    </a:lnTo>
                    <a:lnTo>
                      <a:pt x="82" y="780"/>
                    </a:lnTo>
                    <a:lnTo>
                      <a:pt x="106" y="836"/>
                    </a:lnTo>
                    <a:lnTo>
                      <a:pt x="130" y="892"/>
                    </a:lnTo>
                    <a:lnTo>
                      <a:pt x="158" y="948"/>
                    </a:lnTo>
                    <a:lnTo>
                      <a:pt x="188" y="1004"/>
                    </a:lnTo>
                    <a:lnTo>
                      <a:pt x="222" y="1060"/>
                    </a:lnTo>
                    <a:lnTo>
                      <a:pt x="258" y="1118"/>
                    </a:lnTo>
                    <a:lnTo>
                      <a:pt x="296" y="1175"/>
                    </a:lnTo>
                    <a:lnTo>
                      <a:pt x="336" y="1229"/>
                    </a:lnTo>
                    <a:lnTo>
                      <a:pt x="378" y="1287"/>
                    </a:lnTo>
                    <a:lnTo>
                      <a:pt x="420" y="1341"/>
                    </a:lnTo>
                    <a:lnTo>
                      <a:pt x="465" y="1397"/>
                    </a:lnTo>
                    <a:lnTo>
                      <a:pt x="513" y="1451"/>
                    </a:lnTo>
                    <a:lnTo>
                      <a:pt x="563" y="1503"/>
                    </a:lnTo>
                    <a:lnTo>
                      <a:pt x="613" y="1555"/>
                    </a:lnTo>
                    <a:lnTo>
                      <a:pt x="665" y="1605"/>
                    </a:lnTo>
                    <a:lnTo>
                      <a:pt x="717" y="1654"/>
                    </a:lnTo>
                    <a:lnTo>
                      <a:pt x="771" y="1702"/>
                    </a:lnTo>
                    <a:lnTo>
                      <a:pt x="827" y="1748"/>
                    </a:lnTo>
                    <a:lnTo>
                      <a:pt x="881" y="1790"/>
                    </a:lnTo>
                    <a:lnTo>
                      <a:pt x="939" y="1832"/>
                    </a:lnTo>
                    <a:lnTo>
                      <a:pt x="993" y="1872"/>
                    </a:lnTo>
                    <a:lnTo>
                      <a:pt x="1051" y="1910"/>
                    </a:lnTo>
                    <a:lnTo>
                      <a:pt x="1109" y="1946"/>
                    </a:lnTo>
                    <a:lnTo>
                      <a:pt x="1165" y="1980"/>
                    </a:lnTo>
                    <a:lnTo>
                      <a:pt x="1221" y="2010"/>
                    </a:lnTo>
                    <a:lnTo>
                      <a:pt x="1276" y="2038"/>
                    </a:lnTo>
                    <a:lnTo>
                      <a:pt x="1332" y="2062"/>
                    </a:lnTo>
                    <a:lnTo>
                      <a:pt x="1388" y="2086"/>
                    </a:lnTo>
                    <a:lnTo>
                      <a:pt x="1442" y="2106"/>
                    </a:lnTo>
                    <a:lnTo>
                      <a:pt x="1492" y="2124"/>
                    </a:lnTo>
                    <a:lnTo>
                      <a:pt x="1546" y="2137"/>
                    </a:lnTo>
                    <a:lnTo>
                      <a:pt x="1598" y="2147"/>
                    </a:lnTo>
                    <a:lnTo>
                      <a:pt x="1648" y="2157"/>
                    </a:lnTo>
                    <a:lnTo>
                      <a:pt x="1696" y="2163"/>
                    </a:lnTo>
                    <a:lnTo>
                      <a:pt x="1740" y="2167"/>
                    </a:lnTo>
                    <a:lnTo>
                      <a:pt x="1784" y="2167"/>
                    </a:lnTo>
                    <a:lnTo>
                      <a:pt x="1828" y="2161"/>
                    </a:lnTo>
                    <a:lnTo>
                      <a:pt x="1868" y="2157"/>
                    </a:lnTo>
                    <a:lnTo>
                      <a:pt x="1906" y="2147"/>
                    </a:lnTo>
                    <a:lnTo>
                      <a:pt x="1942" y="2136"/>
                    </a:lnTo>
                    <a:lnTo>
                      <a:pt x="1974" y="2120"/>
                    </a:lnTo>
                    <a:lnTo>
                      <a:pt x="2008" y="2102"/>
                    </a:lnTo>
                    <a:lnTo>
                      <a:pt x="2034" y="2082"/>
                    </a:lnTo>
                    <a:lnTo>
                      <a:pt x="2060" y="2058"/>
                    </a:lnTo>
                    <a:close/>
                  </a:path>
                </a:pathLst>
              </a:custGeom>
              <a:noFill/>
              <a:ln w="12700" cap="flat">
                <a:solidFill>
                  <a:srgbClr val="000000"/>
                </a:solidFill>
                <a:prstDash val="sysDot"/>
                <a:round/>
                <a:headEnd/>
                <a:tailEnd/>
              </a:ln>
            </p:spPr>
            <p:txBody>
              <a:bodyPr/>
              <a:lstStyle/>
              <a:p>
                <a:endParaRPr lang="en-US">
                  <a:latin typeface="Palatino Linotype" pitchFamily="18" charset="0"/>
                </a:endParaRPr>
              </a:p>
            </p:txBody>
          </p:sp>
          <p:sp>
            <p:nvSpPr>
              <p:cNvPr id="772147" name="Rectangle 2089" descr="Newsprint"/>
              <p:cNvSpPr>
                <a:spLocks noChangeArrowheads="1"/>
              </p:cNvSpPr>
              <p:nvPr/>
            </p:nvSpPr>
            <p:spPr bwMode="auto">
              <a:xfrm rot="2700000">
                <a:off x="1464" y="3053"/>
                <a:ext cx="604" cy="155"/>
              </a:xfrm>
              <a:prstGeom prst="rect">
                <a:avLst/>
              </a:prstGeom>
              <a:noFill/>
              <a:ln w="9525">
                <a:noFill/>
                <a:miter lim="800000"/>
                <a:headEnd/>
                <a:tailEnd/>
              </a:ln>
            </p:spPr>
            <p:txBody>
              <a:bodyPr wrap="none" lIns="0" tIns="0" rIns="0" bIns="0">
                <a:spAutoFit/>
              </a:bodyPr>
              <a:lstStyle/>
              <a:p>
                <a:pPr defTabSz="762000"/>
                <a:r>
                  <a:rPr lang="en-US" sz="1600">
                    <a:solidFill>
                      <a:srgbClr val="000000"/>
                    </a:solidFill>
                    <a:latin typeface="Palatino Linotype" pitchFamily="18" charset="0"/>
                  </a:rPr>
                  <a:t>Out-of-pocket</a:t>
                </a:r>
                <a:endParaRPr lang="en-US">
                  <a:latin typeface="Palatino Linotype" pitchFamily="18" charset="0"/>
                </a:endParaRPr>
              </a:p>
            </p:txBody>
          </p:sp>
          <p:sp>
            <p:nvSpPr>
              <p:cNvPr id="772148" name="Rectangle 2090" descr="Newsprint"/>
              <p:cNvSpPr>
                <a:spLocks noChangeArrowheads="1"/>
              </p:cNvSpPr>
              <p:nvPr/>
            </p:nvSpPr>
            <p:spPr bwMode="auto">
              <a:xfrm rot="2700000">
                <a:off x="1539" y="3162"/>
                <a:ext cx="236" cy="155"/>
              </a:xfrm>
              <a:prstGeom prst="rect">
                <a:avLst/>
              </a:prstGeom>
              <a:noFill/>
              <a:ln w="9525">
                <a:noFill/>
                <a:miter lim="800000"/>
                <a:headEnd/>
                <a:tailEnd/>
              </a:ln>
            </p:spPr>
            <p:txBody>
              <a:bodyPr wrap="none" lIns="0" tIns="0" rIns="0" bIns="0">
                <a:spAutoFit/>
              </a:bodyPr>
              <a:lstStyle/>
              <a:p>
                <a:pPr defTabSz="762000"/>
                <a:r>
                  <a:rPr lang="en-US" sz="1600">
                    <a:solidFill>
                      <a:srgbClr val="000000"/>
                    </a:solidFill>
                    <a:latin typeface="Palatino Linotype" pitchFamily="18" charset="0"/>
                  </a:rPr>
                  <a:t>Costs</a:t>
                </a:r>
                <a:endParaRPr lang="en-US">
                  <a:latin typeface="Palatino Linotype" pitchFamily="18" charset="0"/>
                </a:endParaRPr>
              </a:p>
            </p:txBody>
          </p:sp>
        </p:grpSp>
        <p:sp>
          <p:nvSpPr>
            <p:cNvPr id="772135" name="Rectangle 2091"/>
            <p:cNvSpPr>
              <a:spLocks noChangeArrowheads="1"/>
            </p:cNvSpPr>
            <p:nvPr/>
          </p:nvSpPr>
          <p:spPr bwMode="auto">
            <a:xfrm>
              <a:off x="3744" y="960"/>
              <a:ext cx="864" cy="624"/>
            </a:xfrm>
            <a:prstGeom prst="rect">
              <a:avLst/>
            </a:prstGeom>
            <a:noFill/>
            <a:ln w="12700">
              <a:solidFill>
                <a:schemeClr val="tx1"/>
              </a:solidFill>
              <a:miter lim="800000"/>
              <a:headEnd type="none" w="sm" len="sm"/>
              <a:tailEnd type="none" w="sm" len="sm"/>
            </a:ln>
          </p:spPr>
          <p:txBody>
            <a:bodyPr wrap="none" anchor="ctr"/>
            <a:lstStyle/>
            <a:p>
              <a:endParaRPr lang="en-US">
                <a:latin typeface="Palatino Linotype" pitchFamily="18" charset="0"/>
              </a:endParaRPr>
            </a:p>
          </p:txBody>
        </p:sp>
        <p:sp>
          <p:nvSpPr>
            <p:cNvPr id="772136" name="Rectangle 2092"/>
            <p:cNvSpPr>
              <a:spLocks noChangeArrowheads="1"/>
            </p:cNvSpPr>
            <p:nvPr/>
          </p:nvSpPr>
          <p:spPr bwMode="auto">
            <a:xfrm>
              <a:off x="2880" y="1584"/>
              <a:ext cx="864" cy="624"/>
            </a:xfrm>
            <a:prstGeom prst="rect">
              <a:avLst/>
            </a:prstGeom>
            <a:noFill/>
            <a:ln w="12700">
              <a:solidFill>
                <a:schemeClr val="tx1"/>
              </a:solidFill>
              <a:miter lim="800000"/>
              <a:headEnd type="none" w="sm" len="sm"/>
              <a:tailEnd type="none" w="sm" len="sm"/>
            </a:ln>
          </p:spPr>
          <p:txBody>
            <a:bodyPr wrap="none" anchor="ctr"/>
            <a:lstStyle/>
            <a:p>
              <a:endParaRPr lang="en-US">
                <a:latin typeface="Palatino Linotype" pitchFamily="18" charset="0"/>
              </a:endParaRPr>
            </a:p>
          </p:txBody>
        </p:sp>
        <p:sp>
          <p:nvSpPr>
            <p:cNvPr id="772137" name="Rectangle 2093"/>
            <p:cNvSpPr>
              <a:spLocks noChangeArrowheads="1"/>
            </p:cNvSpPr>
            <p:nvPr/>
          </p:nvSpPr>
          <p:spPr bwMode="auto">
            <a:xfrm>
              <a:off x="2016" y="2208"/>
              <a:ext cx="864" cy="624"/>
            </a:xfrm>
            <a:prstGeom prst="rect">
              <a:avLst/>
            </a:prstGeom>
            <a:noFill/>
            <a:ln w="12700">
              <a:solidFill>
                <a:schemeClr val="tx1"/>
              </a:solidFill>
              <a:miter lim="800000"/>
              <a:headEnd type="none" w="sm" len="sm"/>
              <a:tailEnd type="none" w="sm" len="sm"/>
            </a:ln>
          </p:spPr>
          <p:txBody>
            <a:bodyPr wrap="none" anchor="ctr"/>
            <a:lstStyle/>
            <a:p>
              <a:endParaRPr lang="en-US">
                <a:latin typeface="Palatino Linotype" pitchFamily="18" charset="0"/>
              </a:endParaRPr>
            </a:p>
          </p:txBody>
        </p:sp>
        <p:sp>
          <p:nvSpPr>
            <p:cNvPr id="772138" name="Rectangle 2094"/>
            <p:cNvSpPr>
              <a:spLocks noChangeArrowheads="1"/>
            </p:cNvSpPr>
            <p:nvPr/>
          </p:nvSpPr>
          <p:spPr bwMode="auto">
            <a:xfrm>
              <a:off x="1152" y="2832"/>
              <a:ext cx="864" cy="624"/>
            </a:xfrm>
            <a:prstGeom prst="rect">
              <a:avLst/>
            </a:prstGeom>
            <a:noFill/>
            <a:ln w="12700">
              <a:solidFill>
                <a:schemeClr val="tx1"/>
              </a:solidFill>
              <a:miter lim="800000"/>
              <a:headEnd type="none" w="sm" len="sm"/>
              <a:tailEnd type="none" w="sm" len="sm"/>
            </a:ln>
          </p:spPr>
          <p:txBody>
            <a:bodyPr wrap="none" anchor="ctr"/>
            <a:lstStyle/>
            <a:p>
              <a:endParaRPr lang="en-US">
                <a:latin typeface="Palatino Linotype" pitchFamily="18" charset="0"/>
              </a:endParaRPr>
            </a:p>
          </p:txBody>
        </p:sp>
        <p:sp>
          <p:nvSpPr>
            <p:cNvPr id="772139" name="Line 2095"/>
            <p:cNvSpPr>
              <a:spLocks noChangeShapeType="1"/>
            </p:cNvSpPr>
            <p:nvPr/>
          </p:nvSpPr>
          <p:spPr bwMode="auto">
            <a:xfrm>
              <a:off x="1152" y="3456"/>
              <a:ext cx="4080" cy="0"/>
            </a:xfrm>
            <a:prstGeom prst="line">
              <a:avLst/>
            </a:prstGeom>
            <a:noFill/>
            <a:ln w="12700">
              <a:solidFill>
                <a:schemeClr val="tx1"/>
              </a:solidFill>
              <a:round/>
              <a:headEnd type="none" w="sm" len="sm"/>
              <a:tailEnd type="triangle" w="med" len="med"/>
            </a:ln>
          </p:spPr>
          <p:txBody>
            <a:bodyPr wrap="none" anchor="ctr"/>
            <a:lstStyle/>
            <a:p>
              <a:endParaRPr lang="en-US">
                <a:latin typeface="Palatino Linotype" pitchFamily="18" charset="0"/>
              </a:endParaRPr>
            </a:p>
          </p:txBody>
        </p:sp>
        <p:sp>
          <p:nvSpPr>
            <p:cNvPr id="772140" name="Rectangle 2096"/>
            <p:cNvSpPr>
              <a:spLocks noChangeArrowheads="1"/>
            </p:cNvSpPr>
            <p:nvPr/>
          </p:nvSpPr>
          <p:spPr bwMode="auto">
            <a:xfrm>
              <a:off x="4128" y="3514"/>
              <a:ext cx="197" cy="136"/>
            </a:xfrm>
            <a:prstGeom prst="rect">
              <a:avLst/>
            </a:prstGeom>
            <a:noFill/>
            <a:ln w="9525">
              <a:noFill/>
              <a:miter lim="800000"/>
              <a:headEnd/>
              <a:tailEnd/>
            </a:ln>
          </p:spPr>
          <p:txBody>
            <a:bodyPr wrap="none" lIns="0" tIns="0" rIns="0" bIns="0">
              <a:spAutoFit/>
            </a:bodyPr>
            <a:lstStyle/>
            <a:p>
              <a:pPr defTabSz="762000"/>
              <a:r>
                <a:rPr lang="en-US" sz="1400" b="1">
                  <a:solidFill>
                    <a:srgbClr val="000000"/>
                  </a:solidFill>
                  <a:latin typeface="Palatino Linotype" pitchFamily="18" charset="0"/>
                </a:rPr>
                <a:t>High</a:t>
              </a:r>
              <a:endParaRPr lang="en-US" sz="1400" b="1">
                <a:latin typeface="Palatino Linotype" pitchFamily="18" charset="0"/>
              </a:endParaRPr>
            </a:p>
          </p:txBody>
        </p:sp>
        <p:sp>
          <p:nvSpPr>
            <p:cNvPr id="772141" name="Line 2097"/>
            <p:cNvSpPr>
              <a:spLocks noChangeShapeType="1"/>
            </p:cNvSpPr>
            <p:nvPr/>
          </p:nvSpPr>
          <p:spPr bwMode="auto">
            <a:xfrm flipV="1">
              <a:off x="1152" y="624"/>
              <a:ext cx="0" cy="2832"/>
            </a:xfrm>
            <a:prstGeom prst="line">
              <a:avLst/>
            </a:prstGeom>
            <a:noFill/>
            <a:ln w="12700">
              <a:solidFill>
                <a:schemeClr val="tx1"/>
              </a:solidFill>
              <a:round/>
              <a:headEnd type="none" w="sm" len="sm"/>
              <a:tailEnd type="triangle" w="med" len="med"/>
            </a:ln>
          </p:spPr>
          <p:txBody>
            <a:bodyPr wrap="none" anchor="ctr"/>
            <a:lstStyle/>
            <a:p>
              <a:endParaRPr lang="en-US">
                <a:latin typeface="Palatino Linotype" pitchFamily="18" charset="0"/>
              </a:endParaRPr>
            </a:p>
          </p:txBody>
        </p:sp>
        <p:sp>
          <p:nvSpPr>
            <p:cNvPr id="772142" name="Rectangle 2098"/>
            <p:cNvSpPr>
              <a:spLocks noChangeArrowheads="1"/>
            </p:cNvSpPr>
            <p:nvPr/>
          </p:nvSpPr>
          <p:spPr bwMode="auto">
            <a:xfrm>
              <a:off x="864" y="3264"/>
              <a:ext cx="169" cy="136"/>
            </a:xfrm>
            <a:prstGeom prst="rect">
              <a:avLst/>
            </a:prstGeom>
            <a:noFill/>
            <a:ln w="9525">
              <a:noFill/>
              <a:miter lim="800000"/>
              <a:headEnd/>
              <a:tailEnd/>
            </a:ln>
          </p:spPr>
          <p:txBody>
            <a:bodyPr wrap="none" lIns="0" tIns="0" rIns="0" bIns="0">
              <a:spAutoFit/>
            </a:bodyPr>
            <a:lstStyle/>
            <a:p>
              <a:pPr defTabSz="762000"/>
              <a:r>
                <a:rPr lang="en-US" sz="1400" b="1">
                  <a:solidFill>
                    <a:srgbClr val="000000"/>
                  </a:solidFill>
                  <a:latin typeface="Palatino Linotype" pitchFamily="18" charset="0"/>
                </a:rPr>
                <a:t>Low</a:t>
              </a:r>
              <a:endParaRPr lang="en-US" sz="1400" b="1">
                <a:latin typeface="Palatino Linotype" pitchFamily="18" charset="0"/>
              </a:endParaRPr>
            </a:p>
          </p:txBody>
        </p:sp>
        <p:sp>
          <p:nvSpPr>
            <p:cNvPr id="772143" name="Rectangle 2099"/>
            <p:cNvSpPr>
              <a:spLocks noChangeArrowheads="1"/>
            </p:cNvSpPr>
            <p:nvPr/>
          </p:nvSpPr>
          <p:spPr bwMode="auto">
            <a:xfrm>
              <a:off x="864" y="960"/>
              <a:ext cx="197" cy="136"/>
            </a:xfrm>
            <a:prstGeom prst="rect">
              <a:avLst/>
            </a:prstGeom>
            <a:noFill/>
            <a:ln w="9525">
              <a:noFill/>
              <a:miter lim="800000"/>
              <a:headEnd/>
              <a:tailEnd/>
            </a:ln>
          </p:spPr>
          <p:txBody>
            <a:bodyPr wrap="none" lIns="0" tIns="0" rIns="0" bIns="0">
              <a:spAutoFit/>
            </a:bodyPr>
            <a:lstStyle/>
            <a:p>
              <a:pPr defTabSz="762000"/>
              <a:r>
                <a:rPr lang="en-US" sz="1400" b="1">
                  <a:solidFill>
                    <a:srgbClr val="000000"/>
                  </a:solidFill>
                  <a:latin typeface="Palatino Linotype" pitchFamily="18" charset="0"/>
                </a:rPr>
                <a:t>High</a:t>
              </a:r>
              <a:endParaRPr lang="en-US" sz="1400" b="1">
                <a:latin typeface="Palatino Linotype" pitchFamily="18" charset="0"/>
              </a:endParaRPr>
            </a:p>
          </p:txBody>
        </p:sp>
        <p:sp>
          <p:nvSpPr>
            <p:cNvPr id="772144" name="Line 2100"/>
            <p:cNvSpPr>
              <a:spLocks noChangeShapeType="1"/>
            </p:cNvSpPr>
            <p:nvPr/>
          </p:nvSpPr>
          <p:spPr bwMode="auto">
            <a:xfrm>
              <a:off x="4608" y="1584"/>
              <a:ext cx="0" cy="1872"/>
            </a:xfrm>
            <a:prstGeom prst="line">
              <a:avLst/>
            </a:prstGeom>
            <a:noFill/>
            <a:ln w="12700" cap="rnd">
              <a:solidFill>
                <a:schemeClr val="tx1"/>
              </a:solidFill>
              <a:prstDash val="sysDot"/>
              <a:round/>
              <a:headEnd type="none" w="sm" len="sm"/>
              <a:tailEnd type="none" w="sm" len="sm"/>
            </a:ln>
          </p:spPr>
          <p:txBody>
            <a:bodyPr wrap="none" anchor="ctr"/>
            <a:lstStyle/>
            <a:p>
              <a:endParaRPr lang="en-US">
                <a:latin typeface="Palatino Linotype" pitchFamily="18" charset="0"/>
              </a:endParaRPr>
            </a:p>
          </p:txBody>
        </p:sp>
        <p:sp>
          <p:nvSpPr>
            <p:cNvPr id="772145" name="Line 2101"/>
            <p:cNvSpPr>
              <a:spLocks noChangeShapeType="1"/>
            </p:cNvSpPr>
            <p:nvPr/>
          </p:nvSpPr>
          <p:spPr bwMode="auto">
            <a:xfrm flipH="1">
              <a:off x="1152" y="960"/>
              <a:ext cx="2688" cy="0"/>
            </a:xfrm>
            <a:prstGeom prst="line">
              <a:avLst/>
            </a:prstGeom>
            <a:noFill/>
            <a:ln w="12700" cap="rnd">
              <a:solidFill>
                <a:schemeClr val="tx1"/>
              </a:solidFill>
              <a:prstDash val="sysDot"/>
              <a:round/>
              <a:headEnd type="none" w="sm" len="sm"/>
              <a:tailEnd type="none" w="sm" len="sm"/>
            </a:ln>
          </p:spPr>
          <p:txBody>
            <a:bodyPr wrap="none" anchor="ctr"/>
            <a:lstStyle/>
            <a:p>
              <a:endParaRPr lang="en-US">
                <a:latin typeface="Palatino Linotype" pitchFamily="18" charset="0"/>
              </a:endParaRPr>
            </a:p>
          </p:txBody>
        </p:sp>
      </p:grpSp>
      <p:sp>
        <p:nvSpPr>
          <p:cNvPr id="772098" name="Rectangle 2103"/>
          <p:cNvSpPr>
            <a:spLocks noGrp="1" noChangeArrowheads="1"/>
          </p:cNvSpPr>
          <p:nvPr>
            <p:ph type="title"/>
          </p:nvPr>
        </p:nvSpPr>
        <p:spPr/>
        <p:txBody>
          <a:bodyPr/>
          <a:lstStyle/>
          <a:p>
            <a:pPr eaLnBrk="1" hangingPunct="1"/>
            <a:r>
              <a:rPr lang="en-US" sz="3400" dirty="0" smtClean="0">
                <a:solidFill>
                  <a:srgbClr val="0000FF"/>
                </a:solidFill>
                <a:latin typeface="Palatino Linotype" panose="02040502050505030304" pitchFamily="18" charset="0"/>
              </a:rPr>
              <a:t>Matching</a:t>
            </a:r>
            <a:r>
              <a:rPr lang="en-US" dirty="0" smtClean="0"/>
              <a:t> </a:t>
            </a:r>
            <a:r>
              <a:rPr lang="en-US" sz="3400" dirty="0" smtClean="0">
                <a:solidFill>
                  <a:srgbClr val="0000FF"/>
                </a:solidFill>
                <a:latin typeface="Palatino Linotype" panose="02040502050505030304" pitchFamily="18" charset="0"/>
              </a:rPr>
              <a:t>Process Choice with Strategy:</a:t>
            </a:r>
            <a:br>
              <a:rPr lang="en-US" sz="3400" dirty="0" smtClean="0">
                <a:solidFill>
                  <a:srgbClr val="0000FF"/>
                </a:solidFill>
                <a:latin typeface="Palatino Linotype" panose="02040502050505030304" pitchFamily="18" charset="0"/>
              </a:rPr>
            </a:br>
            <a:r>
              <a:rPr lang="en-US" sz="3400" dirty="0" smtClean="0">
                <a:solidFill>
                  <a:srgbClr val="0000FF"/>
                </a:solidFill>
                <a:latin typeface="Palatino Linotype" panose="02040502050505030304" pitchFamily="18" charset="0"/>
              </a:rPr>
              <a:t>	Product-Process Matrix</a:t>
            </a:r>
          </a:p>
        </p:txBody>
      </p:sp>
      <p:sp>
        <p:nvSpPr>
          <p:cNvPr id="57" name="Footer Placeholder 56"/>
          <p:cNvSpPr>
            <a:spLocks noGrp="1"/>
          </p:cNvSpPr>
          <p:nvPr>
            <p:ph type="ftr" sz="quarter" idx="11"/>
          </p:nvPr>
        </p:nvSpPr>
        <p:spPr/>
        <p:txBody>
          <a:bodyPr/>
          <a:lstStyle/>
          <a:p>
            <a:r>
              <a:rPr lang="en-US" smtClean="0"/>
              <a:t>Yabibal A.</a:t>
            </a:r>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6" name="Rectangle 2"/>
          <p:cNvSpPr>
            <a:spLocks noGrp="1" noChangeArrowheads="1"/>
          </p:cNvSpPr>
          <p:nvPr>
            <p:ph type="title"/>
          </p:nvPr>
        </p:nvSpPr>
        <p:spPr/>
        <p:txBody>
          <a:bodyPr/>
          <a:lstStyle/>
          <a:p>
            <a:pPr eaLnBrk="1" hangingPunct="1"/>
            <a:r>
              <a:rPr lang="en-US" sz="4000" dirty="0" smtClean="0"/>
              <a:t>Process Selection Considerations</a:t>
            </a:r>
          </a:p>
        </p:txBody>
      </p:sp>
      <p:sp>
        <p:nvSpPr>
          <p:cNvPr id="28677" name="Rectangle 3"/>
          <p:cNvSpPr>
            <a:spLocks noGrp="1" noChangeArrowheads="1"/>
          </p:cNvSpPr>
          <p:nvPr>
            <p:ph type="body" idx="1"/>
          </p:nvPr>
        </p:nvSpPr>
        <p:spPr>
          <a:xfrm>
            <a:off x="1016000" y="2017713"/>
            <a:ext cx="10769600" cy="4078287"/>
          </a:xfrm>
        </p:spPr>
        <p:txBody>
          <a:bodyPr/>
          <a:lstStyle/>
          <a:p>
            <a:pPr marL="609600" indent="-609600" eaLnBrk="1" hangingPunct="1"/>
            <a:r>
              <a:rPr lang="en-US" b="1" dirty="0" smtClean="0">
                <a:solidFill>
                  <a:schemeClr val="folHlink"/>
                </a:solidFill>
              </a:rPr>
              <a:t>Process selection is based on five considerations</a:t>
            </a:r>
          </a:p>
          <a:p>
            <a:pPr marL="990600" lvl="1" indent="-533400" eaLnBrk="1" hangingPunct="1">
              <a:buSzPct val="85000"/>
              <a:buFont typeface="Wingdings" pitchFamily="2" charset="2"/>
              <a:buAutoNum type="arabicPeriod"/>
            </a:pPr>
            <a:r>
              <a:rPr lang="en-US" dirty="0" smtClean="0"/>
              <a:t>Type of process; range from intermittent to repetitive or continuous</a:t>
            </a:r>
          </a:p>
          <a:p>
            <a:pPr marL="990600" lvl="1" indent="-533400" eaLnBrk="1" hangingPunct="1">
              <a:buSzPct val="85000"/>
              <a:buFont typeface="Wingdings" pitchFamily="2" charset="2"/>
              <a:buAutoNum type="arabicPeriod"/>
            </a:pPr>
            <a:r>
              <a:rPr lang="en-US" dirty="0" smtClean="0"/>
              <a:t>Degree of vertical integration</a:t>
            </a:r>
          </a:p>
          <a:p>
            <a:pPr marL="990600" lvl="1" indent="-533400" eaLnBrk="1" hangingPunct="1">
              <a:buSzPct val="85000"/>
              <a:buFont typeface="Wingdings" pitchFamily="2" charset="2"/>
              <a:buAutoNum type="arabicPeriod"/>
            </a:pPr>
            <a:r>
              <a:rPr lang="en-US" dirty="0" smtClean="0"/>
              <a:t>Flexibility of resources</a:t>
            </a:r>
          </a:p>
          <a:p>
            <a:pPr marL="990600" lvl="1" indent="-533400" eaLnBrk="1" hangingPunct="1">
              <a:buSzPct val="85000"/>
              <a:buFont typeface="Wingdings" pitchFamily="2" charset="2"/>
              <a:buAutoNum type="arabicPeriod"/>
            </a:pPr>
            <a:r>
              <a:rPr lang="en-US" dirty="0" smtClean="0"/>
              <a:t>Mix between capital &amp; human resources</a:t>
            </a:r>
          </a:p>
          <a:p>
            <a:pPr marL="990600" lvl="1" indent="-533400" eaLnBrk="1" hangingPunct="1">
              <a:buSzPct val="85000"/>
              <a:buFont typeface="Wingdings" pitchFamily="2" charset="2"/>
              <a:buAutoNum type="arabicPeriod"/>
            </a:pPr>
            <a:r>
              <a:rPr lang="en-US" dirty="0" smtClean="0"/>
              <a:t>Degree of customer contact</a:t>
            </a:r>
          </a:p>
          <a:p>
            <a:pPr marL="990600" lvl="1" indent="-533400" eaLnBrk="1" hangingPunct="1">
              <a:buFont typeface="Wingdings" pitchFamily="2" charset="2"/>
              <a:buNone/>
            </a:pPr>
            <a:endParaRPr lang="en-US" dirty="0" smtClean="0"/>
          </a:p>
        </p:txBody>
      </p:sp>
      <p:sp>
        <p:nvSpPr>
          <p:cNvPr id="5" name="Footer Placeholder 4"/>
          <p:cNvSpPr>
            <a:spLocks noGrp="1"/>
          </p:cNvSpPr>
          <p:nvPr>
            <p:ph type="ftr" sz="quarter" idx="11"/>
          </p:nvPr>
        </p:nvSpPr>
        <p:spPr/>
        <p:txBody>
          <a:bodyPr/>
          <a:lstStyle/>
          <a:p>
            <a:r>
              <a:rPr lang="en-US" smtClean="0"/>
              <a:t>Yabibal A.</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ctrTitle"/>
          </p:nvPr>
        </p:nvSpPr>
        <p:spPr>
          <a:xfrm>
            <a:off x="624418" y="2060575"/>
            <a:ext cx="10847916" cy="1143000"/>
          </a:xfrm>
        </p:spPr>
        <p:txBody>
          <a:bodyPr>
            <a:normAutofit/>
          </a:bodyPr>
          <a:lstStyle/>
          <a:p>
            <a:pPr eaLnBrk="1" hangingPunct="1"/>
            <a:r>
              <a:rPr lang="en-US" dirty="0" smtClean="0">
                <a:latin typeface="Times New Roman" pitchFamily="18" charset="0"/>
                <a:cs typeface="Times New Roman" pitchFamily="18" charset="0"/>
              </a:rPr>
              <a:t>1. Product design </a:t>
            </a:r>
            <a:endParaRPr smtClean="0">
              <a:latin typeface="Times New Roman" pitchFamily="18" charset="0"/>
              <a:cs typeface="Times New Roman" pitchFamily="18" charset="0"/>
            </a:endParaRPr>
          </a:p>
        </p:txBody>
      </p:sp>
      <p:sp>
        <p:nvSpPr>
          <p:cNvPr id="5" name="Footer Placeholder 4"/>
          <p:cNvSpPr>
            <a:spLocks noGrp="1"/>
          </p:cNvSpPr>
          <p:nvPr>
            <p:ph type="ftr" sz="quarter" idx="11"/>
          </p:nvPr>
        </p:nvSpPr>
        <p:spPr/>
        <p:txBody>
          <a:bodyPr/>
          <a:lstStyle/>
          <a:p>
            <a:r>
              <a:rPr lang="en-US" smtClean="0"/>
              <a:t>Yabibal A.</a:t>
            </a:r>
            <a:endParaRPr lang="en-US"/>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Rectangle 2"/>
          <p:cNvSpPr>
            <a:spLocks noGrp="1" noChangeArrowheads="1"/>
          </p:cNvSpPr>
          <p:nvPr>
            <p:ph type="title"/>
          </p:nvPr>
        </p:nvSpPr>
        <p:spPr>
          <a:xfrm>
            <a:off x="741680" y="214314"/>
            <a:ext cx="11183621" cy="1462087"/>
          </a:xfrm>
        </p:spPr>
        <p:txBody>
          <a:bodyPr vert="horz" lIns="91440" tIns="45720" rIns="91440" bIns="45720" rtlCol="0" anchor="ctr">
            <a:normAutofit/>
          </a:bodyPr>
          <a:lstStyle/>
          <a:p>
            <a:r>
              <a:rPr lang="en-US" sz="4000" dirty="0" smtClean="0">
                <a:solidFill>
                  <a:srgbClr val="0000FF"/>
                </a:solidFill>
                <a:latin typeface="Palatino Linotype" panose="02040502050505030304" pitchFamily="18" charset="0"/>
              </a:rPr>
              <a:t>Process Design Tools</a:t>
            </a:r>
          </a:p>
        </p:txBody>
      </p:sp>
      <p:sp>
        <p:nvSpPr>
          <p:cNvPr id="29701" name="Rectangle 4"/>
          <p:cNvSpPr>
            <a:spLocks noGrp="1" noChangeArrowheads="1"/>
          </p:cNvSpPr>
          <p:nvPr>
            <p:ph type="body" sz="half" idx="1"/>
          </p:nvPr>
        </p:nvSpPr>
        <p:spPr>
          <a:xfrm>
            <a:off x="304800" y="1818640"/>
            <a:ext cx="3657600" cy="4734561"/>
          </a:xfrm>
        </p:spPr>
        <p:txBody>
          <a:bodyPr/>
          <a:lstStyle/>
          <a:p>
            <a:pPr eaLnBrk="1" hangingPunct="1">
              <a:lnSpc>
                <a:spcPct val="90000"/>
              </a:lnSpc>
              <a:buFont typeface="Wingdings" pitchFamily="2" charset="2"/>
              <a:buNone/>
            </a:pPr>
            <a:r>
              <a:rPr lang="en-US" sz="2400" dirty="0" smtClean="0">
                <a:latin typeface="Palatino Linotype" pitchFamily="18" charset="0"/>
              </a:rPr>
              <a:t>    Often stages in the production process can be performed in parallel, as shown here in (c) and (d). The two stages can produce different products (c) or the same product (d).</a:t>
            </a:r>
          </a:p>
          <a:p>
            <a:pPr lvl="1" eaLnBrk="1" hangingPunct="1">
              <a:lnSpc>
                <a:spcPct val="90000"/>
              </a:lnSpc>
            </a:pPr>
            <a:endParaRPr lang="en-US" sz="2000" dirty="0" smtClean="0">
              <a:latin typeface="Palatino Linotype" pitchFamily="18" charset="0"/>
            </a:endParaRPr>
          </a:p>
        </p:txBody>
      </p:sp>
      <p:pic>
        <p:nvPicPr>
          <p:cNvPr id="29702" name="Picture 16"/>
          <p:cNvPicPr>
            <a:picLocks noGrp="1" noChangeAspect="1" noChangeArrowheads="1"/>
          </p:cNvPicPr>
          <p:nvPr>
            <p:ph sz="half" idx="2"/>
          </p:nvPr>
        </p:nvPicPr>
        <p:blipFill>
          <a:blip r:embed="rId3"/>
          <a:srcRect/>
          <a:stretch>
            <a:fillRect/>
          </a:stretch>
        </p:blipFill>
        <p:spPr>
          <a:xfrm>
            <a:off x="3982720" y="1828800"/>
            <a:ext cx="7071784" cy="4495800"/>
          </a:xfrm>
          <a:noFill/>
        </p:spPr>
      </p:pic>
      <p:sp>
        <p:nvSpPr>
          <p:cNvPr id="7" name="Footer Placeholder 6"/>
          <p:cNvSpPr>
            <a:spLocks noGrp="1"/>
          </p:cNvSpPr>
          <p:nvPr>
            <p:ph type="ftr" sz="quarter" idx="11"/>
          </p:nvPr>
        </p:nvSpPr>
        <p:spPr/>
        <p:txBody>
          <a:bodyPr/>
          <a:lstStyle/>
          <a:p>
            <a:pPr>
              <a:defRPr/>
            </a:pPr>
            <a:r>
              <a:rPr lang="en-US" smtClean="0"/>
              <a:t>Yabibal A.</a:t>
            </a:r>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4" name="Rectangle 2"/>
          <p:cNvSpPr>
            <a:spLocks noGrp="1" noChangeArrowheads="1"/>
          </p:cNvSpPr>
          <p:nvPr>
            <p:ph type="title"/>
          </p:nvPr>
        </p:nvSpPr>
        <p:spPr/>
        <p:txBody>
          <a:bodyPr/>
          <a:lstStyle/>
          <a:p>
            <a:pPr eaLnBrk="1" hangingPunct="1"/>
            <a:r>
              <a:rPr lang="en-US" smtClean="0"/>
              <a:t>Designing Processes	</a:t>
            </a:r>
          </a:p>
        </p:txBody>
      </p:sp>
      <p:sp>
        <p:nvSpPr>
          <p:cNvPr id="30725" name="Rectangle 3"/>
          <p:cNvSpPr>
            <a:spLocks noGrp="1" noChangeArrowheads="1"/>
          </p:cNvSpPr>
          <p:nvPr>
            <p:ph type="body" idx="1"/>
          </p:nvPr>
        </p:nvSpPr>
        <p:spPr/>
        <p:txBody>
          <a:bodyPr/>
          <a:lstStyle/>
          <a:p>
            <a:pPr eaLnBrk="1" hangingPunct="1">
              <a:lnSpc>
                <a:spcPct val="90000"/>
              </a:lnSpc>
              <a:buNone/>
            </a:pPr>
            <a:endParaRPr lang="en-US" sz="2400" dirty="0" smtClean="0"/>
          </a:p>
          <a:p>
            <a:pPr eaLnBrk="1" hangingPunct="1">
              <a:lnSpc>
                <a:spcPct val="90000"/>
              </a:lnSpc>
            </a:pPr>
            <a:r>
              <a:rPr lang="en-US" sz="2800" dirty="0" smtClean="0"/>
              <a:t>Design considerations include</a:t>
            </a:r>
          </a:p>
          <a:p>
            <a:pPr lvl="1" eaLnBrk="1" hangingPunct="1">
              <a:lnSpc>
                <a:spcPct val="90000"/>
              </a:lnSpc>
            </a:pPr>
            <a:r>
              <a:rPr lang="en-US" sz="2400" dirty="0" smtClean="0"/>
              <a:t>Make-to-stock strategy</a:t>
            </a:r>
          </a:p>
          <a:p>
            <a:pPr lvl="1" eaLnBrk="1" hangingPunct="1">
              <a:lnSpc>
                <a:spcPct val="90000"/>
              </a:lnSpc>
            </a:pPr>
            <a:r>
              <a:rPr lang="en-US" sz="2400" dirty="0" smtClean="0"/>
              <a:t>Assemble-to-order strategy</a:t>
            </a:r>
          </a:p>
          <a:p>
            <a:pPr lvl="1" eaLnBrk="1" hangingPunct="1">
              <a:lnSpc>
                <a:spcPct val="90000"/>
              </a:lnSpc>
            </a:pPr>
            <a:r>
              <a:rPr lang="en-US" sz="2400" dirty="0" smtClean="0"/>
              <a:t>Make-to-order strategy</a:t>
            </a:r>
          </a:p>
          <a:p>
            <a:pPr eaLnBrk="1" hangingPunct="1">
              <a:lnSpc>
                <a:spcPct val="90000"/>
              </a:lnSpc>
              <a:buFont typeface="Wingdings" pitchFamily="2" charset="2"/>
              <a:buNone/>
            </a:pPr>
            <a:r>
              <a:rPr lang="en-US" sz="2800" dirty="0" smtClean="0"/>
              <a:t>See flowcharts for different product strategies at Antonio’s Pizzeria (next slide)</a:t>
            </a:r>
          </a:p>
          <a:p>
            <a:pPr lvl="1" eaLnBrk="1" hangingPunct="1">
              <a:lnSpc>
                <a:spcPct val="90000"/>
              </a:lnSpc>
            </a:pPr>
            <a:endParaRPr lang="en-US" sz="2400" dirty="0" smtClean="0"/>
          </a:p>
        </p:txBody>
      </p:sp>
      <p:sp>
        <p:nvSpPr>
          <p:cNvPr id="5" name="Footer Placeholder 4"/>
          <p:cNvSpPr>
            <a:spLocks noGrp="1"/>
          </p:cNvSpPr>
          <p:nvPr>
            <p:ph type="ftr" sz="quarter" idx="11"/>
          </p:nvPr>
        </p:nvSpPr>
        <p:spPr/>
        <p:txBody>
          <a:bodyPr/>
          <a:lstStyle/>
          <a:p>
            <a:r>
              <a:rPr lang="en-US" smtClean="0"/>
              <a:t>Yabibal A.</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8" name="Rectangle 2"/>
          <p:cNvSpPr>
            <a:spLocks noGrp="1" noChangeArrowheads="1"/>
          </p:cNvSpPr>
          <p:nvPr>
            <p:ph type="title"/>
          </p:nvPr>
        </p:nvSpPr>
        <p:spPr/>
        <p:txBody>
          <a:bodyPr/>
          <a:lstStyle/>
          <a:p>
            <a:pPr eaLnBrk="1" hangingPunct="1"/>
            <a:r>
              <a:rPr lang="en-US" sz="3600" smtClean="0"/>
              <a:t>Flowchart for Different Product Strategies at Antonio’s Pizzaria</a:t>
            </a:r>
          </a:p>
        </p:txBody>
      </p:sp>
      <p:pic>
        <p:nvPicPr>
          <p:cNvPr id="31749" name="Picture 6"/>
          <p:cNvPicPr>
            <a:picLocks noChangeAspect="1" noChangeArrowheads="1"/>
          </p:cNvPicPr>
          <p:nvPr/>
        </p:nvPicPr>
        <p:blipFill>
          <a:blip r:embed="rId3"/>
          <a:srcRect/>
          <a:stretch>
            <a:fillRect/>
          </a:stretch>
        </p:blipFill>
        <p:spPr bwMode="auto">
          <a:xfrm>
            <a:off x="1016000" y="1981200"/>
            <a:ext cx="10058400" cy="4381500"/>
          </a:xfrm>
          <a:prstGeom prst="rect">
            <a:avLst/>
          </a:prstGeom>
          <a:noFill/>
          <a:ln w="9525">
            <a:noFill/>
            <a:miter lim="800000"/>
            <a:headEnd/>
            <a:tailEnd/>
          </a:ln>
        </p:spPr>
      </p:pic>
      <p:sp>
        <p:nvSpPr>
          <p:cNvPr id="5" name="Footer Placeholder 4"/>
          <p:cNvSpPr>
            <a:spLocks noGrp="1"/>
          </p:cNvSpPr>
          <p:nvPr>
            <p:ph type="ftr" sz="quarter" idx="11"/>
          </p:nvPr>
        </p:nvSpPr>
        <p:spPr/>
        <p:txBody>
          <a:bodyPr/>
          <a:lstStyle/>
          <a:p>
            <a:r>
              <a:rPr lang="en-US" smtClean="0"/>
              <a:t>Yabibal A.</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Rectangle 2"/>
          <p:cNvSpPr>
            <a:spLocks noGrp="1" noChangeArrowheads="1"/>
          </p:cNvSpPr>
          <p:nvPr>
            <p:ph type="title"/>
          </p:nvPr>
        </p:nvSpPr>
        <p:spPr/>
        <p:txBody>
          <a:bodyPr/>
          <a:lstStyle/>
          <a:p>
            <a:pPr eaLnBrk="1" hangingPunct="1"/>
            <a:r>
              <a:rPr lang="en-US" smtClean="0"/>
              <a:t>Process Flowchart of Customer Flow at Antonio’s Pizzeria</a:t>
            </a:r>
          </a:p>
        </p:txBody>
      </p:sp>
      <p:pic>
        <p:nvPicPr>
          <p:cNvPr id="32773" name="Picture 4"/>
          <p:cNvPicPr>
            <a:picLocks noGrp="1" noChangeAspect="1" noChangeArrowheads="1"/>
          </p:cNvPicPr>
          <p:nvPr>
            <p:ph type="body" idx="1"/>
          </p:nvPr>
        </p:nvPicPr>
        <p:blipFill>
          <a:blip r:embed="rId3"/>
          <a:srcRect/>
          <a:stretch>
            <a:fillRect/>
          </a:stretch>
        </p:blipFill>
        <p:spPr>
          <a:xfrm>
            <a:off x="7010400" y="1828800"/>
            <a:ext cx="4885267" cy="4572000"/>
          </a:xfrm>
          <a:noFill/>
        </p:spPr>
      </p:pic>
      <p:sp>
        <p:nvSpPr>
          <p:cNvPr id="32774" name="Rectangle 5"/>
          <p:cNvSpPr>
            <a:spLocks noChangeArrowheads="1"/>
          </p:cNvSpPr>
          <p:nvPr/>
        </p:nvSpPr>
        <p:spPr bwMode="auto">
          <a:xfrm>
            <a:off x="609600" y="1905000"/>
            <a:ext cx="6096000" cy="1938992"/>
          </a:xfrm>
          <a:prstGeom prst="rect">
            <a:avLst/>
          </a:prstGeom>
          <a:noFill/>
          <a:ln w="9525">
            <a:noFill/>
            <a:miter lim="800000"/>
            <a:headEnd/>
            <a:tailEnd/>
          </a:ln>
        </p:spPr>
        <p:txBody>
          <a:bodyPr>
            <a:spAutoFit/>
          </a:bodyPr>
          <a:lstStyle/>
          <a:p>
            <a:r>
              <a:rPr lang="en-US" sz="2400" dirty="0">
                <a:latin typeface="Palatino Linotype" pitchFamily="18" charset="0"/>
              </a:rPr>
              <a:t>A basic process performance metric is </a:t>
            </a:r>
            <a:r>
              <a:rPr lang="en-US" sz="2400" b="1" dirty="0">
                <a:latin typeface="Palatino Linotype" pitchFamily="18" charset="0"/>
              </a:rPr>
              <a:t>throughput time</a:t>
            </a:r>
            <a:r>
              <a:rPr lang="en-US" sz="2400" dirty="0">
                <a:latin typeface="Palatino Linotype" pitchFamily="18" charset="0"/>
              </a:rPr>
              <a:t>. A lower throughput time means that more products can move through the system. One goal of process improvement is to reduce </a:t>
            </a:r>
            <a:r>
              <a:rPr lang="en-US" sz="2400" i="1" dirty="0">
                <a:latin typeface="Palatino Linotype" pitchFamily="18" charset="0"/>
              </a:rPr>
              <a:t>throughput time</a:t>
            </a:r>
            <a:r>
              <a:rPr lang="en-US" sz="2400" dirty="0">
                <a:latin typeface="Palatino Linotype" pitchFamily="18" charset="0"/>
              </a:rPr>
              <a:t>.</a:t>
            </a:r>
            <a:r>
              <a:rPr lang="en-US" sz="1800" dirty="0">
                <a:latin typeface="Palatino Linotype" pitchFamily="18" charset="0"/>
              </a:rPr>
              <a:t> </a:t>
            </a:r>
            <a:endParaRPr lang="en-US" dirty="0">
              <a:latin typeface="Palatino Linotype" pitchFamily="18" charset="0"/>
            </a:endParaRPr>
          </a:p>
        </p:txBody>
      </p:sp>
      <p:sp>
        <p:nvSpPr>
          <p:cNvPr id="6" name="Footer Placeholder 5"/>
          <p:cNvSpPr>
            <a:spLocks noGrp="1"/>
          </p:cNvSpPr>
          <p:nvPr>
            <p:ph type="ftr" sz="quarter" idx="11"/>
          </p:nvPr>
        </p:nvSpPr>
        <p:spPr/>
        <p:txBody>
          <a:bodyPr/>
          <a:lstStyle/>
          <a:p>
            <a:r>
              <a:rPr lang="en-US" smtClean="0"/>
              <a:t>Yabibal A.</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6" name="Rectangle 2"/>
          <p:cNvSpPr>
            <a:spLocks noGrp="1" noChangeArrowheads="1"/>
          </p:cNvSpPr>
          <p:nvPr>
            <p:ph type="title"/>
          </p:nvPr>
        </p:nvSpPr>
        <p:spPr/>
        <p:txBody>
          <a:bodyPr/>
          <a:lstStyle/>
          <a:p>
            <a:pPr eaLnBrk="1" hangingPunct="1"/>
            <a:r>
              <a:rPr lang="en-US" smtClean="0"/>
              <a:t>Process Performance Metrics</a:t>
            </a:r>
          </a:p>
        </p:txBody>
      </p:sp>
      <p:sp>
        <p:nvSpPr>
          <p:cNvPr id="33797" name="Rectangle 3"/>
          <p:cNvSpPr>
            <a:spLocks noGrp="1" noChangeArrowheads="1"/>
          </p:cNvSpPr>
          <p:nvPr>
            <p:ph type="body" idx="1"/>
          </p:nvPr>
        </p:nvSpPr>
        <p:spPr>
          <a:xfrm>
            <a:off x="711200" y="2017713"/>
            <a:ext cx="11228917" cy="4114800"/>
          </a:xfrm>
        </p:spPr>
        <p:txBody>
          <a:bodyPr/>
          <a:lstStyle/>
          <a:p>
            <a:pPr eaLnBrk="1" hangingPunct="1">
              <a:buFont typeface="Wingdings" pitchFamily="2" charset="2"/>
              <a:buNone/>
            </a:pPr>
            <a:r>
              <a:rPr lang="en-US" b="1" smtClean="0"/>
              <a:t>Process performance metrics</a:t>
            </a:r>
            <a:r>
              <a:rPr lang="en-US" smtClean="0"/>
              <a:t> – d</a:t>
            </a:r>
            <a:r>
              <a:rPr lang="en-US" b="1" smtClean="0"/>
              <a:t>efined</a:t>
            </a:r>
            <a:r>
              <a:rPr lang="en-US" smtClean="0"/>
              <a:t>: Measurement of different process characteristics that tell us how a process is performing</a:t>
            </a:r>
          </a:p>
          <a:p>
            <a:pPr lvl="1" eaLnBrk="1" hangingPunct="1"/>
            <a:r>
              <a:rPr lang="en-US" smtClean="0"/>
              <a:t>Determining if a process is functioning properly is required</a:t>
            </a:r>
          </a:p>
          <a:p>
            <a:pPr lvl="1" eaLnBrk="1" hangingPunct="1"/>
            <a:r>
              <a:rPr lang="en-US" smtClean="0"/>
              <a:t>Determination requires measuring performance</a:t>
            </a:r>
          </a:p>
          <a:p>
            <a:pPr lvl="1" eaLnBrk="1" hangingPunct="1"/>
            <a:endParaRPr lang="en-US" smtClean="0"/>
          </a:p>
        </p:txBody>
      </p:sp>
      <p:sp>
        <p:nvSpPr>
          <p:cNvPr id="5" name="Footer Placeholder 4"/>
          <p:cNvSpPr>
            <a:spLocks noGrp="1"/>
          </p:cNvSpPr>
          <p:nvPr>
            <p:ph type="ftr" sz="quarter" idx="11"/>
          </p:nvPr>
        </p:nvSpPr>
        <p:spPr/>
        <p:txBody>
          <a:bodyPr/>
          <a:lstStyle/>
          <a:p>
            <a:r>
              <a:rPr lang="en-US" smtClean="0"/>
              <a:t>Yabibal A.</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2"/>
          <p:cNvSpPr>
            <a:spLocks noGrp="1" noChangeArrowheads="1"/>
          </p:cNvSpPr>
          <p:nvPr>
            <p:ph type="title"/>
          </p:nvPr>
        </p:nvSpPr>
        <p:spPr/>
        <p:txBody>
          <a:bodyPr/>
          <a:lstStyle/>
          <a:p>
            <a:pPr eaLnBrk="1" hangingPunct="1"/>
            <a:r>
              <a:rPr lang="en-US" smtClean="0"/>
              <a:t>Process Performance Metrics</a:t>
            </a:r>
          </a:p>
        </p:txBody>
      </p:sp>
      <p:graphicFrame>
        <p:nvGraphicFramePr>
          <p:cNvPr id="1026" name="Object 5"/>
          <p:cNvGraphicFramePr>
            <a:graphicFrameLocks noChangeAspect="1"/>
          </p:cNvGraphicFramePr>
          <p:nvPr>
            <p:ph idx="1"/>
          </p:nvPr>
        </p:nvGraphicFramePr>
        <p:xfrm>
          <a:off x="609601" y="1941513"/>
          <a:ext cx="11256433" cy="4230687"/>
        </p:xfrm>
        <a:graphic>
          <a:graphicData uri="http://schemas.openxmlformats.org/presentationml/2006/ole">
            <p:oleObj spid="_x0000_s4098" name="Photo Editor Photo" r:id="rId4" imgW="14485714" imgH="7780952" progId="">
              <p:embed/>
            </p:oleObj>
          </a:graphicData>
        </a:graphic>
      </p:graphicFrame>
      <p:sp>
        <p:nvSpPr>
          <p:cNvPr id="5" name="Footer Placeholder 4"/>
          <p:cNvSpPr>
            <a:spLocks noGrp="1"/>
          </p:cNvSpPr>
          <p:nvPr>
            <p:ph type="ftr" sz="quarter" idx="11"/>
          </p:nvPr>
        </p:nvSpPr>
        <p:spPr/>
        <p:txBody>
          <a:bodyPr/>
          <a:lstStyle/>
          <a:p>
            <a:r>
              <a:rPr lang="en-US" smtClean="0"/>
              <a:t>Yabibal A.</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0" name="Rectangle 2"/>
          <p:cNvSpPr>
            <a:spLocks noGrp="1" noChangeArrowheads="1"/>
          </p:cNvSpPr>
          <p:nvPr>
            <p:ph type="title"/>
          </p:nvPr>
        </p:nvSpPr>
        <p:spPr/>
        <p:txBody>
          <a:bodyPr/>
          <a:lstStyle/>
          <a:p>
            <a:r>
              <a:rPr lang="en-US" dirty="0" smtClean="0"/>
              <a:t>Linking Design &amp; Process Selection</a:t>
            </a:r>
          </a:p>
        </p:txBody>
      </p:sp>
      <p:sp>
        <p:nvSpPr>
          <p:cNvPr id="34821" name="Rectangle 3"/>
          <p:cNvSpPr>
            <a:spLocks noGrp="1" noChangeArrowheads="1"/>
          </p:cNvSpPr>
          <p:nvPr>
            <p:ph type="body" idx="1"/>
          </p:nvPr>
        </p:nvSpPr>
        <p:spPr/>
        <p:txBody>
          <a:bodyPr/>
          <a:lstStyle/>
          <a:p>
            <a:pPr eaLnBrk="1" hangingPunct="1">
              <a:lnSpc>
                <a:spcPct val="90000"/>
              </a:lnSpc>
            </a:pPr>
            <a:r>
              <a:rPr lang="en-US" sz="2800" dirty="0" smtClean="0"/>
              <a:t>Product design and process selection are directly linked</a:t>
            </a:r>
          </a:p>
          <a:p>
            <a:pPr eaLnBrk="1" hangingPunct="1">
              <a:lnSpc>
                <a:spcPct val="90000"/>
              </a:lnSpc>
            </a:pPr>
            <a:r>
              <a:rPr lang="en-US" sz="2800" dirty="0" smtClean="0"/>
              <a:t>Type of product selected defines type of operation required</a:t>
            </a:r>
          </a:p>
          <a:p>
            <a:pPr eaLnBrk="1" hangingPunct="1">
              <a:lnSpc>
                <a:spcPct val="90000"/>
              </a:lnSpc>
            </a:pPr>
            <a:r>
              <a:rPr lang="en-US" sz="2800" dirty="0" smtClean="0"/>
              <a:t>Type of operation available defines broader organizational aspects such as</a:t>
            </a:r>
          </a:p>
          <a:p>
            <a:pPr lvl="1" eaLnBrk="1" hangingPunct="1">
              <a:lnSpc>
                <a:spcPct val="90000"/>
              </a:lnSpc>
            </a:pPr>
            <a:r>
              <a:rPr lang="en-US" sz="2400" dirty="0" smtClean="0"/>
              <a:t>Equipment required</a:t>
            </a:r>
          </a:p>
          <a:p>
            <a:pPr lvl="1" eaLnBrk="1" hangingPunct="1">
              <a:lnSpc>
                <a:spcPct val="90000"/>
              </a:lnSpc>
            </a:pPr>
            <a:r>
              <a:rPr lang="en-US" sz="2400" dirty="0" smtClean="0"/>
              <a:t>Facility arrangement</a:t>
            </a:r>
          </a:p>
          <a:p>
            <a:pPr lvl="1" eaLnBrk="1" hangingPunct="1">
              <a:lnSpc>
                <a:spcPct val="90000"/>
              </a:lnSpc>
            </a:pPr>
            <a:r>
              <a:rPr lang="en-US" sz="2400" dirty="0" smtClean="0"/>
              <a:t>Organizational structure</a:t>
            </a:r>
            <a:br>
              <a:rPr lang="en-US" sz="2400" dirty="0" smtClean="0"/>
            </a:br>
            <a:endParaRPr lang="en-US" sz="2400" dirty="0" smtClean="0"/>
          </a:p>
        </p:txBody>
      </p:sp>
      <p:sp>
        <p:nvSpPr>
          <p:cNvPr id="5" name="Footer Placeholder 4"/>
          <p:cNvSpPr>
            <a:spLocks noGrp="1"/>
          </p:cNvSpPr>
          <p:nvPr>
            <p:ph type="ftr" sz="quarter" idx="11"/>
          </p:nvPr>
        </p:nvSpPr>
        <p:spPr/>
        <p:txBody>
          <a:bodyPr/>
          <a:lstStyle/>
          <a:p>
            <a:r>
              <a:rPr lang="en-US" smtClean="0"/>
              <a:t>Yabibal A.</a:t>
            </a: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0" name="Rectangle 2"/>
          <p:cNvSpPr>
            <a:spLocks noGrp="1" noChangeArrowheads="1"/>
          </p:cNvSpPr>
          <p:nvPr>
            <p:ph type="title"/>
          </p:nvPr>
        </p:nvSpPr>
        <p:spPr/>
        <p:txBody>
          <a:bodyPr/>
          <a:lstStyle/>
          <a:p>
            <a:pPr eaLnBrk="1" hangingPunct="1"/>
            <a:r>
              <a:rPr lang="en-US" smtClean="0"/>
              <a:t>Linking Product Design &amp; Process Selection</a:t>
            </a:r>
          </a:p>
        </p:txBody>
      </p:sp>
      <p:sp>
        <p:nvSpPr>
          <p:cNvPr id="34821" name="Rectangle 3"/>
          <p:cNvSpPr>
            <a:spLocks noGrp="1" noChangeArrowheads="1"/>
          </p:cNvSpPr>
          <p:nvPr>
            <p:ph type="body" idx="1"/>
          </p:nvPr>
        </p:nvSpPr>
        <p:spPr/>
        <p:txBody>
          <a:bodyPr/>
          <a:lstStyle/>
          <a:p>
            <a:r>
              <a:rPr lang="en-US" b="1" dirty="0" smtClean="0"/>
              <a:t>Organizational Decisions appropriate for different types of operations</a:t>
            </a:r>
          </a:p>
          <a:p>
            <a:pPr lvl="1" eaLnBrk="1" hangingPunct="1">
              <a:lnSpc>
                <a:spcPct val="90000"/>
              </a:lnSpc>
              <a:buNone/>
            </a:pPr>
            <a:r>
              <a:rPr lang="en-US" sz="2400" dirty="0" smtClean="0"/>
              <a:t/>
            </a:r>
            <a:br>
              <a:rPr lang="en-US" sz="2400" dirty="0" smtClean="0"/>
            </a:br>
            <a:endParaRPr lang="en-US" sz="2400" dirty="0" smtClean="0"/>
          </a:p>
        </p:txBody>
      </p:sp>
      <p:graphicFrame>
        <p:nvGraphicFramePr>
          <p:cNvPr id="75778" name="Object 4"/>
          <p:cNvGraphicFramePr>
            <a:graphicFrameLocks noChangeAspect="1"/>
          </p:cNvGraphicFramePr>
          <p:nvPr/>
        </p:nvGraphicFramePr>
        <p:xfrm>
          <a:off x="304800" y="2438400"/>
          <a:ext cx="11582400" cy="3657600"/>
        </p:xfrm>
        <a:graphic>
          <a:graphicData uri="http://schemas.openxmlformats.org/presentationml/2006/ole">
            <p:oleObj spid="_x0000_s75778" name="Photo Editor Photo" r:id="rId4" imgW="14375232" imgH="5533333" progId="">
              <p:embed/>
            </p:oleObj>
          </a:graphicData>
        </a:graphic>
      </p:graphicFrame>
      <p:sp>
        <p:nvSpPr>
          <p:cNvPr id="6" name="Footer Placeholder 5"/>
          <p:cNvSpPr>
            <a:spLocks noGrp="1"/>
          </p:cNvSpPr>
          <p:nvPr>
            <p:ph type="ftr" sz="quarter" idx="11"/>
          </p:nvPr>
        </p:nvSpPr>
        <p:spPr/>
        <p:txBody>
          <a:bodyPr/>
          <a:lstStyle/>
          <a:p>
            <a:r>
              <a:rPr lang="en-US" smtClean="0"/>
              <a:t>Yabibal A.</a:t>
            </a: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4" name="Rectangle 2"/>
          <p:cNvSpPr>
            <a:spLocks noGrp="1" noChangeArrowheads="1"/>
          </p:cNvSpPr>
          <p:nvPr>
            <p:ph type="title"/>
          </p:nvPr>
        </p:nvSpPr>
        <p:spPr/>
        <p:txBody>
          <a:bodyPr/>
          <a:lstStyle/>
          <a:p>
            <a:pPr eaLnBrk="1" hangingPunct="1"/>
            <a:r>
              <a:rPr lang="en-US" smtClean="0"/>
              <a:t>Linking Product Design &amp; Process Selection con’t</a:t>
            </a:r>
          </a:p>
        </p:txBody>
      </p:sp>
      <p:sp>
        <p:nvSpPr>
          <p:cNvPr id="35845" name="Rectangle 3"/>
          <p:cNvSpPr>
            <a:spLocks noGrp="1" noChangeArrowheads="1"/>
          </p:cNvSpPr>
          <p:nvPr>
            <p:ph type="body" idx="1"/>
          </p:nvPr>
        </p:nvSpPr>
        <p:spPr/>
        <p:txBody>
          <a:bodyPr/>
          <a:lstStyle/>
          <a:p>
            <a:pPr eaLnBrk="1" hangingPunct="1">
              <a:buFont typeface="Wingdings" pitchFamily="2" charset="2"/>
              <a:buNone/>
            </a:pPr>
            <a:r>
              <a:rPr lang="en-US" smtClean="0"/>
              <a:t>Product Design Decisions:</a:t>
            </a:r>
          </a:p>
          <a:p>
            <a:pPr eaLnBrk="1" hangingPunct="1">
              <a:buFont typeface="Wingdings" pitchFamily="2" charset="2"/>
              <a:buNone/>
            </a:pPr>
            <a:r>
              <a:rPr lang="en-US" smtClean="0"/>
              <a:t>Intermittent and repetitive operations typically focus on producing products in different stages of the product life cycle. Intermittent is best for early in product life; repetitive is better for later when demand is more predicable.</a:t>
            </a:r>
          </a:p>
        </p:txBody>
      </p:sp>
      <p:sp>
        <p:nvSpPr>
          <p:cNvPr id="5" name="Footer Placeholder 4"/>
          <p:cNvSpPr>
            <a:spLocks noGrp="1"/>
          </p:cNvSpPr>
          <p:nvPr>
            <p:ph type="ftr" sz="quarter" idx="11"/>
          </p:nvPr>
        </p:nvSpPr>
        <p:spPr/>
        <p:txBody>
          <a:bodyPr/>
          <a:lstStyle/>
          <a:p>
            <a:r>
              <a:rPr lang="en-US" smtClean="0"/>
              <a:t>Yabibal A.</a:t>
            </a: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8" name="Rectangle 2"/>
          <p:cNvSpPr>
            <a:spLocks noGrp="1" noChangeArrowheads="1"/>
          </p:cNvSpPr>
          <p:nvPr>
            <p:ph type="title"/>
          </p:nvPr>
        </p:nvSpPr>
        <p:spPr/>
        <p:txBody>
          <a:bodyPr/>
          <a:lstStyle/>
          <a:p>
            <a:pPr eaLnBrk="1" hangingPunct="1"/>
            <a:r>
              <a:rPr lang="en-US" smtClean="0"/>
              <a:t>Linking Product Design &amp; Process Selection, con’t	</a:t>
            </a:r>
          </a:p>
        </p:txBody>
      </p:sp>
      <p:sp>
        <p:nvSpPr>
          <p:cNvPr id="36869" name="Rectangle 3"/>
          <p:cNvSpPr>
            <a:spLocks noGrp="1" noChangeArrowheads="1"/>
          </p:cNvSpPr>
          <p:nvPr>
            <p:ph type="body" idx="1"/>
          </p:nvPr>
        </p:nvSpPr>
        <p:spPr/>
        <p:txBody>
          <a:bodyPr/>
          <a:lstStyle/>
          <a:p>
            <a:pPr eaLnBrk="1" hangingPunct="1"/>
            <a:r>
              <a:rPr lang="en-US" dirty="0" smtClean="0"/>
              <a:t>Competitive Priorities: decisions of how a company will compete in the marketplace. </a:t>
            </a:r>
          </a:p>
          <a:p>
            <a:pPr eaLnBrk="1" hangingPunct="1"/>
            <a:r>
              <a:rPr lang="en-US" i="1" dirty="0" smtClean="0">
                <a:solidFill>
                  <a:srgbClr val="FF0000"/>
                </a:solidFill>
              </a:rPr>
              <a:t>Intermittent operations are typically less competitive on cost than repetitive operations. </a:t>
            </a:r>
            <a:r>
              <a:rPr lang="en-US" dirty="0" smtClean="0"/>
              <a:t>(Think “off the rack” vs. custom tailored clothing.)</a:t>
            </a:r>
          </a:p>
        </p:txBody>
      </p:sp>
      <p:sp>
        <p:nvSpPr>
          <p:cNvPr id="5" name="Footer Placeholder 4"/>
          <p:cNvSpPr>
            <a:spLocks noGrp="1"/>
          </p:cNvSpPr>
          <p:nvPr>
            <p:ph type="ftr" sz="quarter" idx="11"/>
          </p:nvPr>
        </p:nvSpPr>
        <p:spPr/>
        <p:txBody>
          <a:bodyPr/>
          <a:lstStyle/>
          <a:p>
            <a:r>
              <a:rPr lang="en-US" smtClean="0"/>
              <a:t>Yabibal A.</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2"/>
          <p:cNvSpPr>
            <a:spLocks noGrp="1" noChangeArrowheads="1"/>
          </p:cNvSpPr>
          <p:nvPr>
            <p:ph type="title"/>
          </p:nvPr>
        </p:nvSpPr>
        <p:spPr/>
        <p:txBody>
          <a:bodyPr/>
          <a:lstStyle/>
          <a:p>
            <a:pPr eaLnBrk="1" hangingPunct="1"/>
            <a:r>
              <a:rPr lang="en-US" smtClean="0"/>
              <a:t>Product Design &amp; Process Selection - defined</a:t>
            </a:r>
          </a:p>
        </p:txBody>
      </p:sp>
      <p:sp>
        <p:nvSpPr>
          <p:cNvPr id="9221" name="Rectangle 3"/>
          <p:cNvSpPr>
            <a:spLocks noGrp="1" noChangeArrowheads="1"/>
          </p:cNvSpPr>
          <p:nvPr>
            <p:ph type="body" idx="1"/>
          </p:nvPr>
        </p:nvSpPr>
        <p:spPr>
          <a:xfrm>
            <a:off x="538480" y="1727200"/>
            <a:ext cx="10363200" cy="2113280"/>
          </a:xfrm>
        </p:spPr>
        <p:txBody>
          <a:bodyPr/>
          <a:lstStyle/>
          <a:p>
            <a:pPr eaLnBrk="1" hangingPunct="1">
              <a:lnSpc>
                <a:spcPct val="115000"/>
              </a:lnSpc>
              <a:buFont typeface="Wingdings" pitchFamily="2" charset="2"/>
              <a:buNone/>
            </a:pPr>
            <a:r>
              <a:rPr lang="en-US" sz="2000" dirty="0" smtClean="0"/>
              <a:t>Product design – the process of defining product characteristics </a:t>
            </a:r>
          </a:p>
          <a:p>
            <a:pPr lvl="1" eaLnBrk="1" hangingPunct="1">
              <a:lnSpc>
                <a:spcPct val="115000"/>
              </a:lnSpc>
            </a:pPr>
            <a:r>
              <a:rPr lang="en-US" sz="2000" dirty="0" smtClean="0"/>
              <a:t>Product design must support product manufacturability (the ease with which a product can be made)</a:t>
            </a:r>
          </a:p>
          <a:p>
            <a:pPr lvl="1" eaLnBrk="1" hangingPunct="1">
              <a:lnSpc>
                <a:spcPct val="115000"/>
              </a:lnSpc>
            </a:pPr>
            <a:r>
              <a:rPr lang="en-US" sz="2000" dirty="0" smtClean="0"/>
              <a:t>Product design defines a product’s characteristics of:</a:t>
            </a:r>
          </a:p>
        </p:txBody>
      </p:sp>
      <p:sp>
        <p:nvSpPr>
          <p:cNvPr id="9222" name="Rectangle 4"/>
          <p:cNvSpPr>
            <a:spLocks noChangeArrowheads="1"/>
          </p:cNvSpPr>
          <p:nvPr/>
        </p:nvSpPr>
        <p:spPr bwMode="auto">
          <a:xfrm>
            <a:off x="1930400" y="4038600"/>
            <a:ext cx="3657600" cy="915988"/>
          </a:xfrm>
          <a:prstGeom prst="rect">
            <a:avLst/>
          </a:prstGeom>
          <a:noFill/>
          <a:ln w="9525">
            <a:noFill/>
            <a:miter lim="800000"/>
            <a:headEnd/>
            <a:tailEnd/>
          </a:ln>
        </p:spPr>
        <p:txBody>
          <a:bodyPr>
            <a:spAutoFit/>
          </a:bodyPr>
          <a:lstStyle/>
          <a:p>
            <a:pPr lvl="2">
              <a:buFontTx/>
              <a:buChar char="•"/>
            </a:pPr>
            <a:r>
              <a:rPr lang="en-US" sz="1800" dirty="0">
                <a:solidFill>
                  <a:schemeClr val="folHlink"/>
                </a:solidFill>
              </a:rPr>
              <a:t>appearance, </a:t>
            </a:r>
          </a:p>
          <a:p>
            <a:pPr lvl="2">
              <a:buFontTx/>
              <a:buChar char="•"/>
            </a:pPr>
            <a:r>
              <a:rPr lang="en-US" sz="1800" dirty="0">
                <a:solidFill>
                  <a:schemeClr val="folHlink"/>
                </a:solidFill>
              </a:rPr>
              <a:t>materials, </a:t>
            </a:r>
          </a:p>
          <a:p>
            <a:pPr lvl="2">
              <a:buFontTx/>
              <a:buChar char="•"/>
            </a:pPr>
            <a:r>
              <a:rPr lang="en-US" sz="1800" dirty="0">
                <a:solidFill>
                  <a:schemeClr val="folHlink"/>
                </a:solidFill>
              </a:rPr>
              <a:t>dimensions, </a:t>
            </a:r>
          </a:p>
        </p:txBody>
      </p:sp>
      <p:sp>
        <p:nvSpPr>
          <p:cNvPr id="9223" name="Rectangle 5"/>
          <p:cNvSpPr>
            <a:spLocks noChangeArrowheads="1"/>
          </p:cNvSpPr>
          <p:nvPr/>
        </p:nvSpPr>
        <p:spPr bwMode="auto">
          <a:xfrm>
            <a:off x="6400800" y="3962400"/>
            <a:ext cx="4267200" cy="646331"/>
          </a:xfrm>
          <a:prstGeom prst="rect">
            <a:avLst/>
          </a:prstGeom>
          <a:noFill/>
          <a:ln w="9525">
            <a:noFill/>
            <a:miter lim="800000"/>
            <a:headEnd/>
            <a:tailEnd/>
          </a:ln>
        </p:spPr>
        <p:txBody>
          <a:bodyPr>
            <a:spAutoFit/>
          </a:bodyPr>
          <a:lstStyle/>
          <a:p>
            <a:pPr lvl="2">
              <a:buFontTx/>
              <a:buChar char="•"/>
            </a:pPr>
            <a:r>
              <a:rPr lang="en-US">
                <a:solidFill>
                  <a:schemeClr val="folHlink"/>
                </a:solidFill>
              </a:rPr>
              <a:t>tolerances, and</a:t>
            </a:r>
          </a:p>
          <a:p>
            <a:pPr lvl="2">
              <a:buFontTx/>
              <a:buChar char="•"/>
            </a:pPr>
            <a:r>
              <a:rPr lang="en-US" sz="1800">
                <a:solidFill>
                  <a:schemeClr val="folHlink"/>
                </a:solidFill>
              </a:rPr>
              <a:t>performance</a:t>
            </a:r>
            <a:r>
              <a:rPr lang="en-US">
                <a:solidFill>
                  <a:schemeClr val="folHlink"/>
                </a:solidFill>
              </a:rPr>
              <a:t> standards.</a:t>
            </a:r>
          </a:p>
        </p:txBody>
      </p:sp>
      <p:sp>
        <p:nvSpPr>
          <p:cNvPr id="9224" name="Rectangle 6"/>
          <p:cNvSpPr>
            <a:spLocks noChangeArrowheads="1"/>
          </p:cNvSpPr>
          <p:nvPr/>
        </p:nvSpPr>
        <p:spPr bwMode="auto">
          <a:xfrm>
            <a:off x="812800" y="5029200"/>
            <a:ext cx="10464800" cy="1101840"/>
          </a:xfrm>
          <a:prstGeom prst="rect">
            <a:avLst/>
          </a:prstGeom>
          <a:noFill/>
          <a:ln w="9525">
            <a:noFill/>
            <a:miter lim="800000"/>
            <a:headEnd/>
            <a:tailEnd/>
          </a:ln>
        </p:spPr>
        <p:txBody>
          <a:bodyPr>
            <a:spAutoFit/>
          </a:bodyPr>
          <a:lstStyle/>
          <a:p>
            <a:pPr eaLnBrk="1" hangingPunct="1">
              <a:spcBef>
                <a:spcPct val="20000"/>
              </a:spcBef>
              <a:buClr>
                <a:schemeClr val="folHlink"/>
              </a:buClr>
              <a:buSzPct val="60000"/>
              <a:buFont typeface="Wingdings" pitchFamily="2" charset="2"/>
              <a:buNone/>
            </a:pPr>
            <a:r>
              <a:rPr lang="en-US" sz="2000" dirty="0"/>
              <a:t>Process Selection – the development of the process necessary to produce the designed product.</a:t>
            </a:r>
          </a:p>
          <a:p>
            <a:pPr eaLnBrk="1" hangingPunct="1">
              <a:spcBef>
                <a:spcPct val="20000"/>
              </a:spcBef>
              <a:buClr>
                <a:schemeClr val="folHlink"/>
              </a:buClr>
              <a:buSzPct val="60000"/>
              <a:buFont typeface="Wingdings" pitchFamily="2" charset="2"/>
              <a:buChar char="n"/>
            </a:pPr>
            <a:endParaRPr lang="en-US" sz="2000" dirty="0"/>
          </a:p>
          <a:p>
            <a:pPr eaLnBrk="1" hangingPunct="1">
              <a:spcBef>
                <a:spcPct val="20000"/>
              </a:spcBef>
              <a:buClr>
                <a:schemeClr val="folHlink"/>
              </a:buClr>
              <a:buSzPct val="60000"/>
              <a:buFont typeface="Wingdings" pitchFamily="2" charset="2"/>
              <a:buNone/>
            </a:pPr>
            <a:endParaRPr lang="en-US" dirty="0"/>
          </a:p>
        </p:txBody>
      </p:sp>
      <p:sp>
        <p:nvSpPr>
          <p:cNvPr id="8" name="Footer Placeholder 7"/>
          <p:cNvSpPr>
            <a:spLocks noGrp="1"/>
          </p:cNvSpPr>
          <p:nvPr>
            <p:ph type="ftr" sz="quarter" idx="11"/>
          </p:nvPr>
        </p:nvSpPr>
        <p:spPr/>
        <p:txBody>
          <a:bodyPr/>
          <a:lstStyle/>
          <a:p>
            <a:r>
              <a:rPr lang="en-US" smtClean="0"/>
              <a:t>Yabibal A.</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2" name="Rectangle 2"/>
          <p:cNvSpPr>
            <a:spLocks noGrp="1" noChangeArrowheads="1"/>
          </p:cNvSpPr>
          <p:nvPr>
            <p:ph type="title"/>
          </p:nvPr>
        </p:nvSpPr>
        <p:spPr/>
        <p:txBody>
          <a:bodyPr/>
          <a:lstStyle/>
          <a:p>
            <a:pPr eaLnBrk="1" hangingPunct="1"/>
            <a:r>
              <a:rPr lang="en-US" sz="3600" smtClean="0"/>
              <a:t>Intermittent VS. Repetitive Facility Layouts</a:t>
            </a:r>
            <a:r>
              <a:rPr lang="en-US" smtClean="0"/>
              <a:t> </a:t>
            </a:r>
          </a:p>
        </p:txBody>
      </p:sp>
      <p:pic>
        <p:nvPicPr>
          <p:cNvPr id="37893" name="Picture 4" descr="w0024-n"/>
          <p:cNvPicPr>
            <a:picLocks noGrp="1" noChangeAspect="1" noChangeArrowheads="1"/>
          </p:cNvPicPr>
          <p:nvPr>
            <p:ph idx="1"/>
          </p:nvPr>
        </p:nvPicPr>
        <p:blipFill>
          <a:blip r:embed="rId3"/>
          <a:srcRect/>
          <a:stretch>
            <a:fillRect/>
          </a:stretch>
        </p:blipFill>
        <p:spPr>
          <a:xfrm>
            <a:off x="1016000" y="2057400"/>
            <a:ext cx="10058400" cy="4191000"/>
          </a:xfrm>
          <a:noFill/>
        </p:spPr>
      </p:pic>
      <p:sp>
        <p:nvSpPr>
          <p:cNvPr id="5" name="Footer Placeholder 4"/>
          <p:cNvSpPr>
            <a:spLocks noGrp="1"/>
          </p:cNvSpPr>
          <p:nvPr>
            <p:ph type="ftr" sz="quarter" idx="11"/>
          </p:nvPr>
        </p:nvSpPr>
        <p:spPr/>
        <p:txBody>
          <a:bodyPr/>
          <a:lstStyle/>
          <a:p>
            <a:r>
              <a:rPr lang="en-US" smtClean="0"/>
              <a:t>Yabibal A.</a:t>
            </a:r>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6" name="Rectangle 2"/>
          <p:cNvSpPr>
            <a:spLocks noGrp="1" noChangeArrowheads="1"/>
          </p:cNvSpPr>
          <p:nvPr>
            <p:ph type="title"/>
          </p:nvPr>
        </p:nvSpPr>
        <p:spPr/>
        <p:txBody>
          <a:bodyPr/>
          <a:lstStyle/>
          <a:p>
            <a:pPr eaLnBrk="1" hangingPunct="1"/>
            <a:r>
              <a:rPr lang="en-US" smtClean="0"/>
              <a:t>Product and Service Strategy	</a:t>
            </a:r>
          </a:p>
        </p:txBody>
      </p:sp>
      <p:sp>
        <p:nvSpPr>
          <p:cNvPr id="38917" name="Rectangle 3"/>
          <p:cNvSpPr>
            <a:spLocks noGrp="1" noChangeArrowheads="1"/>
          </p:cNvSpPr>
          <p:nvPr>
            <p:ph type="body" idx="1"/>
          </p:nvPr>
        </p:nvSpPr>
        <p:spPr/>
        <p:txBody>
          <a:bodyPr/>
          <a:lstStyle/>
          <a:p>
            <a:pPr marL="609600" indent="-609600" eaLnBrk="1" hangingPunct="1"/>
            <a:r>
              <a:rPr lang="en-US" smtClean="0"/>
              <a:t>Type of operation is directly related to product and service strategy</a:t>
            </a:r>
          </a:p>
          <a:p>
            <a:pPr marL="609600" indent="-609600" eaLnBrk="1" hangingPunct="1"/>
            <a:r>
              <a:rPr lang="en-US" smtClean="0"/>
              <a:t>Three basic strategies include</a:t>
            </a:r>
          </a:p>
          <a:p>
            <a:pPr marL="990600" lvl="1" indent="-533400" eaLnBrk="1" hangingPunct="1">
              <a:buSzPct val="85000"/>
              <a:buFont typeface="Wingdings" pitchFamily="2" charset="2"/>
              <a:buAutoNum type="arabicPeriod"/>
            </a:pPr>
            <a:r>
              <a:rPr lang="en-US" smtClean="0"/>
              <a:t>Make-to-stock; in anticipation of demand</a:t>
            </a:r>
          </a:p>
          <a:p>
            <a:pPr marL="990600" lvl="1" indent="-533400" eaLnBrk="1" hangingPunct="1">
              <a:buSzPct val="85000"/>
              <a:buFont typeface="Wingdings" pitchFamily="2" charset="2"/>
              <a:buAutoNum type="arabicPeriod"/>
            </a:pPr>
            <a:r>
              <a:rPr lang="en-US" smtClean="0"/>
              <a:t>Assemble-to-order; built from standard components on order</a:t>
            </a:r>
          </a:p>
          <a:p>
            <a:pPr marL="990600" lvl="1" indent="-533400" eaLnBrk="1" hangingPunct="1">
              <a:buSzPct val="85000"/>
              <a:buFont typeface="Wingdings" pitchFamily="2" charset="2"/>
              <a:buAutoNum type="arabicPeriod"/>
            </a:pPr>
            <a:r>
              <a:rPr lang="en-US" smtClean="0"/>
              <a:t>Make-to-order; produce to customer specification at time of order </a:t>
            </a:r>
          </a:p>
        </p:txBody>
      </p:sp>
      <p:sp>
        <p:nvSpPr>
          <p:cNvPr id="5" name="Footer Placeholder 4"/>
          <p:cNvSpPr>
            <a:spLocks noGrp="1"/>
          </p:cNvSpPr>
          <p:nvPr>
            <p:ph type="ftr" sz="quarter" idx="11"/>
          </p:nvPr>
        </p:nvSpPr>
        <p:spPr/>
        <p:txBody>
          <a:bodyPr/>
          <a:lstStyle/>
          <a:p>
            <a:r>
              <a:rPr lang="en-US" smtClean="0"/>
              <a:t>Yabibal A.</a:t>
            </a:r>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Rectangle 2"/>
          <p:cNvSpPr>
            <a:spLocks noGrp="1" noChangeArrowheads="1"/>
          </p:cNvSpPr>
          <p:nvPr>
            <p:ph type="title"/>
          </p:nvPr>
        </p:nvSpPr>
        <p:spPr/>
        <p:txBody>
          <a:bodyPr/>
          <a:lstStyle/>
          <a:p>
            <a:pPr eaLnBrk="1" hangingPunct="1"/>
            <a:r>
              <a:rPr lang="en-US" sz="3600" smtClean="0"/>
              <a:t>Product and Service Strategy Options</a:t>
            </a:r>
          </a:p>
        </p:txBody>
      </p:sp>
      <p:graphicFrame>
        <p:nvGraphicFramePr>
          <p:cNvPr id="3074" name="Object 6"/>
          <p:cNvGraphicFramePr>
            <a:graphicFrameLocks noChangeAspect="1"/>
          </p:cNvGraphicFramePr>
          <p:nvPr>
            <p:ph idx="4294967295"/>
          </p:nvPr>
        </p:nvGraphicFramePr>
        <p:xfrm>
          <a:off x="4957234" y="2017713"/>
          <a:ext cx="7234767" cy="4114800"/>
        </p:xfrm>
        <a:graphic>
          <a:graphicData uri="http://schemas.openxmlformats.org/presentationml/2006/ole">
            <p:oleObj spid="_x0000_s6146" name="Chart" r:id="rId4" imgW="7803022" imgH="5913010" progId="MSGraph.Chart.8">
              <p:embed followColorScheme="full"/>
            </p:oleObj>
          </a:graphicData>
        </a:graphic>
      </p:graphicFrame>
      <p:pic>
        <p:nvPicPr>
          <p:cNvPr id="3078" name="Picture 8" descr="w0025-n"/>
          <p:cNvPicPr>
            <a:picLocks noGrp="1" noChangeAspect="1" noChangeArrowheads="1"/>
          </p:cNvPicPr>
          <p:nvPr>
            <p:ph idx="1"/>
          </p:nvPr>
        </p:nvPicPr>
        <p:blipFill>
          <a:blip r:embed="rId5"/>
          <a:srcRect/>
          <a:stretch>
            <a:fillRect/>
          </a:stretch>
        </p:blipFill>
        <p:spPr>
          <a:xfrm>
            <a:off x="812800" y="1981200"/>
            <a:ext cx="10566400" cy="4038600"/>
          </a:xfrm>
          <a:noFill/>
        </p:spPr>
      </p:pic>
      <p:sp>
        <p:nvSpPr>
          <p:cNvPr id="6" name="Footer Placeholder 5"/>
          <p:cNvSpPr>
            <a:spLocks noGrp="1"/>
          </p:cNvSpPr>
          <p:nvPr>
            <p:ph type="ftr" sz="quarter" idx="11"/>
          </p:nvPr>
        </p:nvSpPr>
        <p:spPr/>
        <p:txBody>
          <a:bodyPr/>
          <a:lstStyle/>
          <a:p>
            <a:r>
              <a:rPr lang="en-US" smtClean="0"/>
              <a:t>Yabibal A.</a:t>
            </a:r>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2" name="Rectangle 2"/>
          <p:cNvSpPr>
            <a:spLocks noGrp="1" noChangeArrowheads="1"/>
          </p:cNvSpPr>
          <p:nvPr>
            <p:ph type="title"/>
          </p:nvPr>
        </p:nvSpPr>
        <p:spPr/>
        <p:txBody>
          <a:bodyPr/>
          <a:lstStyle/>
          <a:p>
            <a:pPr eaLnBrk="1" hangingPunct="1"/>
            <a:r>
              <a:rPr lang="en-US" sz="4000" dirty="0" smtClean="0"/>
              <a:t>Designing Services: How do they Differ from Manufacturing?</a:t>
            </a:r>
          </a:p>
        </p:txBody>
      </p:sp>
      <p:sp>
        <p:nvSpPr>
          <p:cNvPr id="43013" name="Rectangle 3"/>
          <p:cNvSpPr>
            <a:spLocks noGrp="1" noChangeArrowheads="1"/>
          </p:cNvSpPr>
          <p:nvPr>
            <p:ph type="body" idx="1"/>
          </p:nvPr>
        </p:nvSpPr>
        <p:spPr/>
        <p:txBody>
          <a:bodyPr/>
          <a:lstStyle/>
          <a:p>
            <a:pPr eaLnBrk="1" hangingPunct="1"/>
            <a:r>
              <a:rPr lang="en-US" dirty="0" smtClean="0"/>
              <a:t>Services are different from manufacturing as they;</a:t>
            </a:r>
          </a:p>
          <a:p>
            <a:pPr lvl="1" eaLnBrk="1" hangingPunct="1"/>
            <a:r>
              <a:rPr lang="en-US" dirty="0" smtClean="0"/>
              <a:t>Produce intangible products</a:t>
            </a:r>
          </a:p>
          <a:p>
            <a:pPr lvl="1" eaLnBrk="1" hangingPunct="1"/>
            <a:r>
              <a:rPr lang="en-US" dirty="0" smtClean="0"/>
              <a:t>Involve a high degree of customer contact</a:t>
            </a:r>
          </a:p>
          <a:p>
            <a:pPr lvl="1" eaLnBrk="1" hangingPunct="1"/>
            <a:r>
              <a:rPr lang="en-US" dirty="0" smtClean="0"/>
              <a:t>They are not </a:t>
            </a:r>
            <a:r>
              <a:rPr lang="en-US" dirty="0" err="1" smtClean="0"/>
              <a:t>inventorable</a:t>
            </a:r>
            <a:r>
              <a:rPr lang="en-US" dirty="0" smtClean="0"/>
              <a:t> </a:t>
            </a:r>
          </a:p>
          <a:p>
            <a:r>
              <a:rPr lang="en-US" dirty="0" smtClean="0"/>
              <a:t>But often, we find services and products in an integrated manner. </a:t>
            </a:r>
          </a:p>
          <a:p>
            <a:pPr lvl="1" eaLnBrk="1" hangingPunct="1">
              <a:buNone/>
            </a:pPr>
            <a:endParaRPr lang="en-US" dirty="0" smtClean="0"/>
          </a:p>
        </p:txBody>
      </p:sp>
      <p:sp>
        <p:nvSpPr>
          <p:cNvPr id="5" name="Footer Placeholder 4"/>
          <p:cNvSpPr>
            <a:spLocks noGrp="1"/>
          </p:cNvSpPr>
          <p:nvPr>
            <p:ph type="ftr" sz="quarter" idx="11"/>
          </p:nvPr>
        </p:nvSpPr>
        <p:spPr/>
        <p:txBody>
          <a:bodyPr/>
          <a:lstStyle/>
          <a:p>
            <a:r>
              <a:rPr lang="en-US" smtClean="0"/>
              <a:t>Yabibal A.</a:t>
            </a:r>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pPr eaLnBrk="1" hangingPunct="1"/>
            <a:r>
              <a:rPr lang="en-US" sz="4000" dirty="0" smtClean="0"/>
              <a:t>Service</a:t>
            </a:r>
            <a:r>
              <a:rPr lang="en-US" b="1" dirty="0" smtClean="0">
                <a:solidFill>
                  <a:schemeClr val="tx1"/>
                </a:solidFill>
                <a:latin typeface="Times New Roman" pitchFamily="18" charset="0"/>
                <a:cs typeface="Times New Roman" pitchFamily="18" charset="0"/>
              </a:rPr>
              <a:t> </a:t>
            </a:r>
            <a:r>
              <a:rPr lang="en-US" sz="4000" dirty="0" smtClean="0"/>
              <a:t>classification</a:t>
            </a:r>
          </a:p>
        </p:txBody>
      </p:sp>
      <p:sp>
        <p:nvSpPr>
          <p:cNvPr id="3" name="Content Placeholder 2"/>
          <p:cNvSpPr>
            <a:spLocks noGrp="1"/>
          </p:cNvSpPr>
          <p:nvPr>
            <p:ph sz="quarter" idx="1"/>
          </p:nvPr>
        </p:nvSpPr>
        <p:spPr>
          <a:xfrm>
            <a:off x="447039" y="1645919"/>
            <a:ext cx="10593071" cy="4453255"/>
          </a:xfrm>
        </p:spPr>
        <p:txBody>
          <a:bodyPr>
            <a:normAutofit/>
          </a:bodyPr>
          <a:lstStyle/>
          <a:p>
            <a:pPr eaLnBrk="1" hangingPunct="1"/>
            <a:r>
              <a:rPr lang="en-US" sz="2400" dirty="0" smtClean="0">
                <a:latin typeface="Times New Roman" pitchFamily="18" charset="0"/>
                <a:cs typeface="Times New Roman" pitchFamily="18" charset="0"/>
              </a:rPr>
              <a:t>Services can be classified based on:</a:t>
            </a:r>
          </a:p>
          <a:p>
            <a:pPr eaLnBrk="1" hangingPunct="1">
              <a:buFont typeface="Wingdings" pitchFamily="2" charset="2"/>
              <a:buNone/>
            </a:pPr>
            <a:r>
              <a:rPr lang="en-US" sz="2400" b="1" dirty="0" smtClean="0">
                <a:solidFill>
                  <a:srgbClr val="C00000"/>
                </a:solidFill>
                <a:latin typeface="Times New Roman" pitchFamily="18" charset="0"/>
                <a:cs typeface="Times New Roman" pitchFamily="18" charset="0"/>
              </a:rPr>
              <a:t>1. The volume of activities</a:t>
            </a:r>
          </a:p>
          <a:p>
            <a:pPr lvl="1">
              <a:buFont typeface="Georgia" pitchFamily="18" charset="0"/>
              <a:buAutoNum type="romanLcPeriod"/>
            </a:pPr>
            <a:r>
              <a:rPr lang="en-US" sz="2000" dirty="0" smtClean="0">
                <a:latin typeface="Times New Roman" pitchFamily="18" charset="0"/>
                <a:cs typeface="Times New Roman" pitchFamily="18" charset="0"/>
              </a:rPr>
              <a:t>Service factory e.g. banks and insurances </a:t>
            </a:r>
          </a:p>
          <a:p>
            <a:pPr lvl="1">
              <a:buFont typeface="Georgia" pitchFamily="18" charset="0"/>
              <a:buAutoNum type="romanLcPeriod"/>
            </a:pPr>
            <a:r>
              <a:rPr lang="en-US" sz="2000" dirty="0" smtClean="0">
                <a:latin typeface="Times New Roman" pitchFamily="18" charset="0"/>
                <a:cs typeface="Times New Roman" pitchFamily="18" charset="0"/>
              </a:rPr>
              <a:t>Service shop e.g. cafeteria, gymnastics </a:t>
            </a:r>
          </a:p>
          <a:p>
            <a:pPr eaLnBrk="1" hangingPunct="1">
              <a:buFont typeface="Wingdings" pitchFamily="2" charset="2"/>
              <a:buNone/>
            </a:pPr>
            <a:r>
              <a:rPr lang="en-US" sz="2400" b="1" dirty="0" smtClean="0">
                <a:solidFill>
                  <a:srgbClr val="C00000"/>
                </a:solidFill>
                <a:latin typeface="Times New Roman" pitchFamily="18" charset="0"/>
                <a:cs typeface="Times New Roman" pitchFamily="18" charset="0"/>
              </a:rPr>
              <a:t>2. The degree of professional skill and knowledge required </a:t>
            </a:r>
          </a:p>
          <a:p>
            <a:pPr lvl="1">
              <a:buFont typeface="Georgia" pitchFamily="18" charset="0"/>
              <a:buAutoNum type="romanLcPeriod"/>
            </a:pPr>
            <a:r>
              <a:rPr lang="en-US" sz="2000" dirty="0" smtClean="0">
                <a:latin typeface="Times New Roman" pitchFamily="18" charset="0"/>
                <a:cs typeface="Times New Roman" pitchFamily="18" charset="0"/>
              </a:rPr>
              <a:t>Professional services e.g. pharmacist</a:t>
            </a:r>
          </a:p>
          <a:p>
            <a:pPr lvl="1">
              <a:buFont typeface="Georgia" pitchFamily="18" charset="0"/>
              <a:buAutoNum type="romanLcPeriod"/>
            </a:pPr>
            <a:r>
              <a:rPr lang="en-US" sz="2000" dirty="0" smtClean="0">
                <a:latin typeface="Times New Roman" pitchFamily="18" charset="0"/>
                <a:cs typeface="Times New Roman" pitchFamily="18" charset="0"/>
              </a:rPr>
              <a:t>Nonprofessional services</a:t>
            </a:r>
          </a:p>
          <a:p>
            <a:pPr eaLnBrk="1" hangingPunct="1">
              <a:buFont typeface="Wingdings" pitchFamily="2" charset="2"/>
              <a:buNone/>
            </a:pPr>
            <a:r>
              <a:rPr lang="en-US" sz="2400" b="1" dirty="0" smtClean="0">
                <a:solidFill>
                  <a:srgbClr val="C00000"/>
                </a:solidFill>
                <a:latin typeface="Times New Roman" pitchFamily="18" charset="0"/>
                <a:cs typeface="Times New Roman" pitchFamily="18" charset="0"/>
              </a:rPr>
              <a:t>3.  The type of service takers</a:t>
            </a:r>
          </a:p>
          <a:p>
            <a:pPr lvl="1">
              <a:buFont typeface="Georgia" pitchFamily="18" charset="0"/>
              <a:buAutoNum type="romanLcPeriod"/>
            </a:pPr>
            <a:r>
              <a:rPr lang="en-US" sz="2000" dirty="0" smtClean="0">
                <a:latin typeface="Times New Roman" pitchFamily="18" charset="0"/>
                <a:cs typeface="Times New Roman" pitchFamily="18" charset="0"/>
              </a:rPr>
              <a:t>Mass service e.g. buses, college</a:t>
            </a:r>
          </a:p>
          <a:p>
            <a:pPr lvl="1">
              <a:buFont typeface="Georgia" pitchFamily="18" charset="0"/>
              <a:buAutoNum type="romanLcPeriod"/>
            </a:pPr>
            <a:r>
              <a:rPr lang="en-US" sz="2000" dirty="0" smtClean="0">
                <a:latin typeface="Times New Roman" pitchFamily="18" charset="0"/>
                <a:cs typeface="Times New Roman" pitchFamily="18" charset="0"/>
              </a:rPr>
              <a:t>Personal service e.g.  beauty salons</a:t>
            </a:r>
          </a:p>
          <a:p>
            <a:pPr eaLnBrk="1" hangingPunct="1"/>
            <a:endParaRPr lang="en-US" dirty="0" smtClean="0"/>
          </a:p>
        </p:txBody>
      </p:sp>
      <p:sp>
        <p:nvSpPr>
          <p:cNvPr id="5" name="Footer Placeholder 4"/>
          <p:cNvSpPr>
            <a:spLocks noGrp="1"/>
          </p:cNvSpPr>
          <p:nvPr>
            <p:ph type="ftr" sz="quarter" idx="11"/>
          </p:nvPr>
        </p:nvSpPr>
        <p:spPr/>
        <p:txBody>
          <a:bodyPr/>
          <a:lstStyle/>
          <a:p>
            <a:r>
              <a:rPr lang="en-US" smtClean="0"/>
              <a:t>Yabibal A.</a:t>
            </a:r>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0" name="Rectangle 2"/>
          <p:cNvSpPr>
            <a:spLocks noGrp="1" noChangeArrowheads="1"/>
          </p:cNvSpPr>
          <p:nvPr>
            <p:ph type="title"/>
          </p:nvPr>
        </p:nvSpPr>
        <p:spPr/>
        <p:txBody>
          <a:bodyPr/>
          <a:lstStyle/>
          <a:p>
            <a:pPr eaLnBrk="1" hangingPunct="1"/>
            <a:r>
              <a:rPr lang="en-US" sz="4000" smtClean="0"/>
              <a:t>Product Design and Process Selection Across the Organization</a:t>
            </a:r>
          </a:p>
        </p:txBody>
      </p:sp>
      <p:sp>
        <p:nvSpPr>
          <p:cNvPr id="45061" name="Rectangle 3"/>
          <p:cNvSpPr>
            <a:spLocks noGrp="1" noChangeArrowheads="1"/>
          </p:cNvSpPr>
          <p:nvPr>
            <p:ph type="body" idx="1"/>
          </p:nvPr>
        </p:nvSpPr>
        <p:spPr/>
        <p:txBody>
          <a:bodyPr/>
          <a:lstStyle/>
          <a:p>
            <a:pPr eaLnBrk="1" hangingPunct="1">
              <a:lnSpc>
                <a:spcPct val="90000"/>
              </a:lnSpc>
            </a:pPr>
            <a:r>
              <a:rPr lang="en-US" dirty="0" smtClean="0"/>
              <a:t>Strategic and financial of product design and process selection mandates operations work closely across the organization</a:t>
            </a:r>
          </a:p>
          <a:p>
            <a:pPr lvl="1" eaLnBrk="1" hangingPunct="1">
              <a:lnSpc>
                <a:spcPct val="90000"/>
              </a:lnSpc>
            </a:pPr>
            <a:r>
              <a:rPr lang="en-US" dirty="0" smtClean="0">
                <a:solidFill>
                  <a:srgbClr val="FF0000"/>
                </a:solidFill>
              </a:rPr>
              <a:t>Marketing </a:t>
            </a:r>
            <a:r>
              <a:rPr lang="en-US" dirty="0" smtClean="0"/>
              <a:t>is impacted by product that is produced</a:t>
            </a:r>
          </a:p>
          <a:p>
            <a:pPr lvl="1" eaLnBrk="1" hangingPunct="1">
              <a:lnSpc>
                <a:spcPct val="90000"/>
              </a:lnSpc>
            </a:pPr>
            <a:r>
              <a:rPr lang="en-US" dirty="0" smtClean="0">
                <a:solidFill>
                  <a:srgbClr val="FF0000"/>
                </a:solidFill>
              </a:rPr>
              <a:t>Finance</a:t>
            </a:r>
            <a:r>
              <a:rPr lang="en-US" dirty="0" smtClean="0"/>
              <a:t> is integral to the product design and process selection issues due to frequent large financial outlays</a:t>
            </a:r>
          </a:p>
        </p:txBody>
      </p:sp>
      <p:sp>
        <p:nvSpPr>
          <p:cNvPr id="5" name="Footer Placeholder 4"/>
          <p:cNvSpPr>
            <a:spLocks noGrp="1"/>
          </p:cNvSpPr>
          <p:nvPr>
            <p:ph type="ftr" sz="quarter" idx="11"/>
          </p:nvPr>
        </p:nvSpPr>
        <p:spPr/>
        <p:txBody>
          <a:bodyPr/>
          <a:lstStyle/>
          <a:p>
            <a:r>
              <a:rPr lang="en-US" smtClean="0"/>
              <a:t>Yabibal A.</a:t>
            </a:r>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4" name="Rectangle 2"/>
          <p:cNvSpPr>
            <a:spLocks noGrp="1" noChangeArrowheads="1"/>
          </p:cNvSpPr>
          <p:nvPr>
            <p:ph type="title"/>
          </p:nvPr>
        </p:nvSpPr>
        <p:spPr/>
        <p:txBody>
          <a:bodyPr/>
          <a:lstStyle/>
          <a:p>
            <a:pPr eaLnBrk="1" hangingPunct="1"/>
            <a:r>
              <a:rPr lang="en-US" sz="3600" smtClean="0"/>
              <a:t>Product Design and Process Selection Across the Organization – con’t</a:t>
            </a:r>
          </a:p>
        </p:txBody>
      </p:sp>
      <p:sp>
        <p:nvSpPr>
          <p:cNvPr id="46085" name="Rectangle 3"/>
          <p:cNvSpPr>
            <a:spLocks noGrp="1" noChangeArrowheads="1"/>
          </p:cNvSpPr>
          <p:nvPr>
            <p:ph type="body" idx="1"/>
          </p:nvPr>
        </p:nvSpPr>
        <p:spPr/>
        <p:txBody>
          <a:bodyPr/>
          <a:lstStyle/>
          <a:p>
            <a:pPr eaLnBrk="1" hangingPunct="1"/>
            <a:r>
              <a:rPr lang="en-US" sz="2800" smtClean="0"/>
              <a:t>Strategic and financial of product design and process selection mandates operations work closely across the organization</a:t>
            </a:r>
          </a:p>
          <a:p>
            <a:pPr lvl="1" eaLnBrk="1" hangingPunct="1"/>
            <a:r>
              <a:rPr lang="en-US" sz="2400" smtClean="0"/>
              <a:t>Information services has to be developed to match the needs of the production process</a:t>
            </a:r>
          </a:p>
          <a:p>
            <a:pPr lvl="1" eaLnBrk="1" hangingPunct="1"/>
            <a:r>
              <a:rPr lang="en-US" sz="2400" smtClean="0"/>
              <a:t>Human resources provides important input to the process selection decisions for staffing needs</a:t>
            </a:r>
          </a:p>
        </p:txBody>
      </p:sp>
      <p:sp>
        <p:nvSpPr>
          <p:cNvPr id="5" name="Footer Placeholder 4"/>
          <p:cNvSpPr>
            <a:spLocks noGrp="1"/>
          </p:cNvSpPr>
          <p:nvPr>
            <p:ph type="ftr" sz="quarter" idx="11"/>
          </p:nvPr>
        </p:nvSpPr>
        <p:spPr/>
        <p:txBody>
          <a:bodyPr/>
          <a:lstStyle/>
          <a:p>
            <a:r>
              <a:rPr lang="en-US" smtClean="0"/>
              <a:t>Yabibal A.</a:t>
            </a:r>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3. Capacity Planning </a:t>
            </a:r>
            <a:endParaRPr lang="en-US" dirty="0"/>
          </a:p>
        </p:txBody>
      </p:sp>
      <p:sp>
        <p:nvSpPr>
          <p:cNvPr id="6" name="Footer Placeholder 5"/>
          <p:cNvSpPr>
            <a:spLocks noGrp="1"/>
          </p:cNvSpPr>
          <p:nvPr>
            <p:ph type="ftr" sz="quarter" idx="11"/>
          </p:nvPr>
        </p:nvSpPr>
        <p:spPr/>
        <p:txBody>
          <a:bodyPr/>
          <a:lstStyle/>
          <a:p>
            <a:r>
              <a:rPr lang="en-US" smtClean="0"/>
              <a:t>Yabibal A.</a:t>
            </a:r>
            <a:endParaRPr lang="en-U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Meaning of capacity planning</a:t>
            </a:r>
            <a:endParaRPr lang="en-US" dirty="0"/>
          </a:p>
        </p:txBody>
      </p:sp>
      <p:sp>
        <p:nvSpPr>
          <p:cNvPr id="3" name="Content Placeholder 2"/>
          <p:cNvSpPr>
            <a:spLocks noGrp="1"/>
          </p:cNvSpPr>
          <p:nvPr>
            <p:ph sz="quarter" idx="1"/>
          </p:nvPr>
        </p:nvSpPr>
        <p:spPr/>
        <p:txBody>
          <a:bodyPr/>
          <a:lstStyle/>
          <a:p>
            <a:r>
              <a:rPr lang="en-US" dirty="0" smtClean="0"/>
              <a:t>Capacity is a measure  of the </a:t>
            </a:r>
            <a:r>
              <a:rPr lang="en-US" dirty="0" smtClean="0">
                <a:solidFill>
                  <a:srgbClr val="0070C0"/>
                </a:solidFill>
              </a:rPr>
              <a:t>ability to produce or to serve.</a:t>
            </a:r>
          </a:p>
          <a:p>
            <a:r>
              <a:rPr lang="en-US" dirty="0" smtClean="0"/>
              <a:t>It is about having enough </a:t>
            </a:r>
            <a:r>
              <a:rPr lang="en-US" dirty="0" smtClean="0">
                <a:solidFill>
                  <a:srgbClr val="0070C0"/>
                </a:solidFill>
              </a:rPr>
              <a:t>equipment, worker, time </a:t>
            </a:r>
            <a:r>
              <a:rPr lang="en-US" dirty="0" smtClean="0"/>
              <a:t>and other production factors.</a:t>
            </a:r>
          </a:p>
          <a:p>
            <a:r>
              <a:rPr lang="en-US" dirty="0" smtClean="0"/>
              <a:t>It can be measured by </a:t>
            </a:r>
            <a:r>
              <a:rPr lang="en-US" dirty="0" smtClean="0">
                <a:solidFill>
                  <a:srgbClr val="0070C0"/>
                </a:solidFill>
              </a:rPr>
              <a:t>output per unit </a:t>
            </a:r>
            <a:r>
              <a:rPr lang="en-US" dirty="0" smtClean="0"/>
              <a:t>of time or in </a:t>
            </a:r>
            <a:r>
              <a:rPr lang="en-US" dirty="0" smtClean="0">
                <a:solidFill>
                  <a:srgbClr val="0070C0"/>
                </a:solidFill>
              </a:rPr>
              <a:t>monetary terms</a:t>
            </a:r>
            <a:r>
              <a:rPr lang="en-US" dirty="0" smtClean="0"/>
              <a:t> per unit time.</a:t>
            </a:r>
          </a:p>
          <a:p>
            <a:endParaRPr lang="en-US" dirty="0"/>
          </a:p>
        </p:txBody>
      </p:sp>
      <p:sp>
        <p:nvSpPr>
          <p:cNvPr id="6" name="Footer Placeholder 5"/>
          <p:cNvSpPr>
            <a:spLocks noGrp="1"/>
          </p:cNvSpPr>
          <p:nvPr>
            <p:ph type="ftr" sz="quarter" idx="11"/>
          </p:nvPr>
        </p:nvSpPr>
        <p:spPr/>
        <p:txBody>
          <a:bodyPr/>
          <a:lstStyle/>
          <a:p>
            <a:r>
              <a:rPr lang="en-US" smtClean="0"/>
              <a:t>Yabibal A.</a:t>
            </a:r>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Important Capacity Concepts </a:t>
            </a:r>
            <a:endParaRPr lang="en-US" dirty="0"/>
          </a:p>
        </p:txBody>
      </p:sp>
      <p:sp>
        <p:nvSpPr>
          <p:cNvPr id="3" name="Content Placeholder 2"/>
          <p:cNvSpPr>
            <a:spLocks noGrp="1"/>
          </p:cNvSpPr>
          <p:nvPr>
            <p:ph sz="quarter" idx="1"/>
          </p:nvPr>
        </p:nvSpPr>
        <p:spPr/>
        <p:txBody>
          <a:bodyPr>
            <a:normAutofit fontScale="92500" lnSpcReduction="10000"/>
          </a:bodyPr>
          <a:lstStyle/>
          <a:p>
            <a:pPr marL="514350" indent="-514350">
              <a:buNone/>
            </a:pPr>
            <a:r>
              <a:rPr lang="en-US" b="1" i="1" dirty="0" smtClean="0">
                <a:solidFill>
                  <a:srgbClr val="0070C0"/>
                </a:solidFill>
              </a:rPr>
              <a:t>1. Economies of scale: </a:t>
            </a:r>
            <a:r>
              <a:rPr lang="en-US" dirty="0" smtClean="0"/>
              <a:t>as plant size gets larger and volume of production increases, the average unit cost drops because each succeeding unit absorbs part of the fixed cost.</a:t>
            </a:r>
          </a:p>
          <a:p>
            <a:pPr marL="514350" indent="-514350">
              <a:buNone/>
            </a:pPr>
            <a:r>
              <a:rPr lang="en-US" b="1" i="1" dirty="0" smtClean="0">
                <a:solidFill>
                  <a:srgbClr val="0070C0"/>
                </a:solidFill>
              </a:rPr>
              <a:t>2. Best operating level: </a:t>
            </a:r>
            <a:r>
              <a:rPr lang="en-US" dirty="0" smtClean="0"/>
              <a:t>the level of production at which average cost is at its minimum point.</a:t>
            </a:r>
          </a:p>
          <a:p>
            <a:pPr marL="514350" indent="-514350">
              <a:buFont typeface="Wingdings" pitchFamily="2" charset="2"/>
              <a:buChar char="§"/>
            </a:pPr>
            <a:r>
              <a:rPr lang="en-US" dirty="0" smtClean="0"/>
              <a:t>The point at which Economies of scale ends and Diseconomies of scale starts.</a:t>
            </a:r>
          </a:p>
          <a:p>
            <a:pPr marL="514350" indent="-514350">
              <a:buNone/>
            </a:pPr>
            <a:r>
              <a:rPr lang="en-US" b="1" i="1" dirty="0" smtClean="0">
                <a:solidFill>
                  <a:srgbClr val="0070C0"/>
                </a:solidFill>
              </a:rPr>
              <a:t>3. Capacity utilization rate: </a:t>
            </a:r>
            <a:r>
              <a:rPr lang="en-US" dirty="0" smtClean="0"/>
              <a:t>refers the extent to which the company uses its capacity.</a:t>
            </a:r>
          </a:p>
          <a:p>
            <a:pPr marL="514350" indent="-514350">
              <a:buFont typeface="Wingdings" pitchFamily="2" charset="2"/>
              <a:buChar char="§"/>
            </a:pPr>
            <a:r>
              <a:rPr lang="en-US" dirty="0" smtClean="0"/>
              <a:t> It is the ratio of Capacity used(Output) to the designed capacity  expressed in percentage.</a:t>
            </a:r>
          </a:p>
        </p:txBody>
      </p:sp>
      <p:sp>
        <p:nvSpPr>
          <p:cNvPr id="6" name="Footer Placeholder 5"/>
          <p:cNvSpPr>
            <a:spLocks noGrp="1"/>
          </p:cNvSpPr>
          <p:nvPr>
            <p:ph type="ftr" sz="quarter" idx="11"/>
          </p:nvPr>
        </p:nvSpPr>
        <p:spPr/>
        <p:txBody>
          <a:bodyPr/>
          <a:lstStyle/>
          <a:p>
            <a:r>
              <a:rPr lang="en-US" smtClean="0"/>
              <a:t>Yabibal A.</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2"/>
          <p:cNvSpPr>
            <a:spLocks noGrp="1" noChangeArrowheads="1"/>
          </p:cNvSpPr>
          <p:nvPr>
            <p:ph type="title"/>
          </p:nvPr>
        </p:nvSpPr>
        <p:spPr/>
        <p:txBody>
          <a:bodyPr/>
          <a:lstStyle/>
          <a:p>
            <a:pPr eaLnBrk="1" hangingPunct="1"/>
            <a:r>
              <a:rPr lang="en-US" smtClean="0"/>
              <a:t>Design of Services versus Goods</a:t>
            </a:r>
          </a:p>
        </p:txBody>
      </p:sp>
      <p:sp>
        <p:nvSpPr>
          <p:cNvPr id="10245" name="Rectangle 3"/>
          <p:cNvSpPr>
            <a:spLocks noGrp="1" noChangeArrowheads="1"/>
          </p:cNvSpPr>
          <p:nvPr>
            <p:ph type="body" idx="1"/>
          </p:nvPr>
        </p:nvSpPr>
        <p:spPr/>
        <p:txBody>
          <a:bodyPr/>
          <a:lstStyle/>
          <a:p>
            <a:pPr eaLnBrk="1" hangingPunct="1">
              <a:lnSpc>
                <a:spcPct val="115000"/>
              </a:lnSpc>
            </a:pPr>
            <a:r>
              <a:rPr lang="en-US" sz="2800" dirty="0" smtClean="0"/>
              <a:t>Service design is unique in that the service and entire service concept are being designed</a:t>
            </a:r>
          </a:p>
          <a:p>
            <a:pPr lvl="1" eaLnBrk="1" hangingPunct="1">
              <a:lnSpc>
                <a:spcPct val="115000"/>
              </a:lnSpc>
            </a:pPr>
            <a:r>
              <a:rPr lang="en-US" sz="2400" dirty="0" smtClean="0"/>
              <a:t>must define both the service and concept</a:t>
            </a:r>
          </a:p>
          <a:p>
            <a:pPr lvl="1" eaLnBrk="1" hangingPunct="1">
              <a:lnSpc>
                <a:spcPct val="115000"/>
              </a:lnSpc>
              <a:buFont typeface="Wingdings" pitchFamily="2" charset="2"/>
              <a:buNone/>
            </a:pPr>
            <a:r>
              <a:rPr lang="en-US" sz="2400" dirty="0" smtClean="0"/>
              <a:t>        - </a:t>
            </a:r>
            <a:r>
              <a:rPr lang="en-US" sz="2400" dirty="0" smtClean="0">
                <a:solidFill>
                  <a:schemeClr val="folHlink"/>
                </a:solidFill>
              </a:rPr>
              <a:t>Physical elements, aesthetic &amp; psychological benefits</a:t>
            </a:r>
          </a:p>
          <a:p>
            <a:pPr lvl="1" eaLnBrk="1" hangingPunct="1">
              <a:lnSpc>
                <a:spcPct val="115000"/>
              </a:lnSpc>
              <a:buFont typeface="Wingdings" pitchFamily="2" charset="2"/>
              <a:buNone/>
            </a:pPr>
            <a:r>
              <a:rPr lang="en-US" sz="2400" dirty="0" smtClean="0">
                <a:solidFill>
                  <a:schemeClr val="folHlink"/>
                </a:solidFill>
              </a:rPr>
              <a:t>          e.g. promptness, friendliness, ambiance </a:t>
            </a:r>
          </a:p>
          <a:p>
            <a:pPr lvl="1" eaLnBrk="1" hangingPunct="1">
              <a:lnSpc>
                <a:spcPct val="115000"/>
              </a:lnSpc>
            </a:pPr>
            <a:r>
              <a:rPr lang="en-US" sz="2400" dirty="0" smtClean="0"/>
              <a:t>Product and service design must match the needs and preferences of the targeted customer group</a:t>
            </a:r>
            <a:endParaRPr lang="en-US" sz="2000" dirty="0" smtClean="0"/>
          </a:p>
        </p:txBody>
      </p:sp>
      <p:sp>
        <p:nvSpPr>
          <p:cNvPr id="5" name="Footer Placeholder 4"/>
          <p:cNvSpPr>
            <a:spLocks noGrp="1"/>
          </p:cNvSpPr>
          <p:nvPr>
            <p:ph type="ftr" sz="quarter" idx="11"/>
          </p:nvPr>
        </p:nvSpPr>
        <p:spPr/>
        <p:txBody>
          <a:bodyPr/>
          <a:lstStyle/>
          <a:p>
            <a:r>
              <a:rPr lang="en-US" smtClean="0"/>
              <a:t>Yabibal A.</a:t>
            </a:r>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Continued…</a:t>
            </a:r>
            <a:endParaRPr lang="en-US" dirty="0"/>
          </a:p>
        </p:txBody>
      </p:sp>
      <p:sp>
        <p:nvSpPr>
          <p:cNvPr id="3" name="Content Placeholder 2"/>
          <p:cNvSpPr>
            <a:spLocks noGrp="1"/>
          </p:cNvSpPr>
          <p:nvPr>
            <p:ph sz="quarter" idx="1"/>
          </p:nvPr>
        </p:nvSpPr>
        <p:spPr/>
        <p:txBody>
          <a:bodyPr>
            <a:noAutofit/>
          </a:bodyPr>
          <a:lstStyle/>
          <a:p>
            <a:pPr>
              <a:buNone/>
            </a:pPr>
            <a:r>
              <a:rPr lang="en-US" sz="2600" b="1" i="1" dirty="0" smtClean="0">
                <a:solidFill>
                  <a:srgbClr val="0070C0"/>
                </a:solidFill>
              </a:rPr>
              <a:t>4. Capacity cushion:</a:t>
            </a:r>
            <a:r>
              <a:rPr lang="en-US" sz="2600" dirty="0" smtClean="0"/>
              <a:t> the amount of capacity in excess of demand.</a:t>
            </a:r>
          </a:p>
          <a:p>
            <a:pPr>
              <a:buFont typeface="Wingdings" pitchFamily="2" charset="2"/>
              <a:buChar char="§"/>
            </a:pPr>
            <a:r>
              <a:rPr lang="en-US" sz="2600" dirty="0" smtClean="0"/>
              <a:t>There can be a negative capacity cushion when the firm designs its capacity less than the demand.</a:t>
            </a:r>
          </a:p>
          <a:p>
            <a:pPr>
              <a:buFont typeface="Wingdings" pitchFamily="2" charset="2"/>
              <a:buChar char="§"/>
            </a:pPr>
            <a:r>
              <a:rPr lang="en-US" sz="2600" dirty="0" smtClean="0">
                <a:solidFill>
                  <a:srgbClr val="002060"/>
                </a:solidFill>
              </a:rPr>
              <a:t>Example: demand= birr one million worth of products. Design capacity = birr 1.2 million worth of products</a:t>
            </a:r>
          </a:p>
          <a:p>
            <a:pPr>
              <a:buFont typeface="Wingdings" pitchFamily="2" charset="2"/>
              <a:buChar char="§"/>
            </a:pPr>
            <a:r>
              <a:rPr lang="en-US" sz="2600" dirty="0" smtClean="0">
                <a:solidFill>
                  <a:srgbClr val="FF0000"/>
                </a:solidFill>
              </a:rPr>
              <a:t>What is the capacity utilization rate and capacity cushion?</a:t>
            </a:r>
            <a:endParaRPr lang="en-US" sz="2600" dirty="0">
              <a:solidFill>
                <a:srgbClr val="FF0000"/>
              </a:solidFill>
            </a:endParaRPr>
          </a:p>
        </p:txBody>
      </p:sp>
      <p:sp>
        <p:nvSpPr>
          <p:cNvPr id="6" name="Footer Placeholder 5"/>
          <p:cNvSpPr>
            <a:spLocks noGrp="1"/>
          </p:cNvSpPr>
          <p:nvPr>
            <p:ph type="ftr" sz="quarter" idx="11"/>
          </p:nvPr>
        </p:nvSpPr>
        <p:spPr/>
        <p:txBody>
          <a:bodyPr/>
          <a:lstStyle/>
          <a:p>
            <a:r>
              <a:rPr lang="en-US" smtClean="0"/>
              <a:t>Yabibal A.</a:t>
            </a:r>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Continued…</a:t>
            </a:r>
            <a:endParaRPr lang="en-US" dirty="0"/>
          </a:p>
        </p:txBody>
      </p:sp>
      <p:sp>
        <p:nvSpPr>
          <p:cNvPr id="3" name="Content Placeholder 2"/>
          <p:cNvSpPr>
            <a:spLocks noGrp="1"/>
          </p:cNvSpPr>
          <p:nvPr>
            <p:ph sz="quarter" idx="1"/>
          </p:nvPr>
        </p:nvSpPr>
        <p:spPr/>
        <p:txBody>
          <a:bodyPr>
            <a:normAutofit/>
          </a:bodyPr>
          <a:lstStyle/>
          <a:p>
            <a:pPr>
              <a:buNone/>
            </a:pPr>
            <a:r>
              <a:rPr lang="en-US" b="1" i="1" dirty="0" smtClean="0">
                <a:solidFill>
                  <a:srgbClr val="0070C0"/>
                </a:solidFill>
              </a:rPr>
              <a:t>5. Capacity flexibility: </a:t>
            </a:r>
            <a:r>
              <a:rPr lang="en-US" dirty="0" smtClean="0"/>
              <a:t>refers  the ability of providing what customers want within a LT  shorter than competitors.</a:t>
            </a:r>
          </a:p>
          <a:p>
            <a:pPr>
              <a:buFont typeface="Wingdings" pitchFamily="2" charset="2"/>
              <a:buChar char="§"/>
            </a:pPr>
            <a:r>
              <a:rPr lang="en-US" dirty="0" smtClean="0"/>
              <a:t>Can be: </a:t>
            </a:r>
          </a:p>
          <a:p>
            <a:pPr marL="514350" indent="-514350">
              <a:buAutoNum type="alphaLcPeriod"/>
            </a:pPr>
            <a:r>
              <a:rPr lang="en-US" dirty="0" smtClean="0"/>
              <a:t>Flexible plant - for minimum (zero) changeover time.</a:t>
            </a:r>
          </a:p>
          <a:p>
            <a:pPr marL="514350" indent="-514350">
              <a:buAutoNum type="alphaLcPeriod"/>
            </a:pPr>
            <a:r>
              <a:rPr lang="en-US" dirty="0" smtClean="0"/>
              <a:t>Flexible process – to achieve economies of scope</a:t>
            </a:r>
          </a:p>
          <a:p>
            <a:pPr marL="514350" indent="-514350">
              <a:buAutoNum type="alphaLcPeriod"/>
            </a:pPr>
            <a:r>
              <a:rPr lang="en-US" dirty="0" smtClean="0"/>
              <a:t>Using external capacity – by either sub-contracting or capacity sharing. </a:t>
            </a:r>
          </a:p>
        </p:txBody>
      </p:sp>
      <p:sp>
        <p:nvSpPr>
          <p:cNvPr id="6" name="Footer Placeholder 5"/>
          <p:cNvSpPr>
            <a:spLocks noGrp="1"/>
          </p:cNvSpPr>
          <p:nvPr>
            <p:ph type="ftr" sz="quarter" idx="11"/>
          </p:nvPr>
        </p:nvSpPr>
        <p:spPr/>
        <p:txBody>
          <a:bodyPr/>
          <a:lstStyle/>
          <a:p>
            <a:r>
              <a:rPr lang="en-US" smtClean="0"/>
              <a:t>Yabibal A.</a:t>
            </a:r>
            <a:endParaRPr 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000" y="0"/>
            <a:ext cx="10972800" cy="1143000"/>
          </a:xfrm>
        </p:spPr>
        <p:txBody>
          <a:bodyPr/>
          <a:lstStyle/>
          <a:p>
            <a:r>
              <a:rPr lang="en-US" dirty="0" smtClean="0"/>
              <a:t>Continued…</a:t>
            </a:r>
            <a:endParaRPr lang="en-US" dirty="0"/>
          </a:p>
        </p:txBody>
      </p:sp>
      <p:sp>
        <p:nvSpPr>
          <p:cNvPr id="3" name="Content Placeholder 2"/>
          <p:cNvSpPr>
            <a:spLocks noGrp="1"/>
          </p:cNvSpPr>
          <p:nvPr>
            <p:ph sz="quarter" idx="1"/>
          </p:nvPr>
        </p:nvSpPr>
        <p:spPr>
          <a:xfrm>
            <a:off x="402336" y="1527048"/>
            <a:ext cx="11338560" cy="4873752"/>
          </a:xfrm>
        </p:spPr>
        <p:txBody>
          <a:bodyPr>
            <a:normAutofit/>
          </a:bodyPr>
          <a:lstStyle/>
          <a:p>
            <a:pPr>
              <a:buNone/>
            </a:pPr>
            <a:r>
              <a:rPr lang="en-US" b="1" i="1" dirty="0" smtClean="0">
                <a:solidFill>
                  <a:srgbClr val="0070C0"/>
                </a:solidFill>
              </a:rPr>
              <a:t>6. Capacity balance: </a:t>
            </a:r>
            <a:r>
              <a:rPr lang="en-US" dirty="0" smtClean="0"/>
              <a:t>when the output of  a certain stage is exactly equal to the input of the next stage.</a:t>
            </a:r>
          </a:p>
          <a:p>
            <a:pPr>
              <a:buFont typeface="Wingdings" pitchFamily="2" charset="2"/>
              <a:buChar char="§"/>
            </a:pPr>
            <a:r>
              <a:rPr lang="en-US" dirty="0" smtClean="0"/>
              <a:t>It is neither always achievable nor always desirable because:</a:t>
            </a:r>
          </a:p>
          <a:p>
            <a:pPr marL="1028700" lvl="1" indent="-571500">
              <a:buAutoNum type="romanLcPeriod"/>
            </a:pPr>
            <a:r>
              <a:rPr lang="en-US" dirty="0" smtClean="0"/>
              <a:t>Best operating level differs among production stages</a:t>
            </a:r>
          </a:p>
          <a:p>
            <a:pPr marL="1028700" lvl="1" indent="-571500">
              <a:buAutoNum type="romanLcPeriod"/>
            </a:pPr>
            <a:r>
              <a:rPr lang="en-US" dirty="0" smtClean="0"/>
              <a:t>Variability in demand </a:t>
            </a:r>
          </a:p>
          <a:p>
            <a:pPr marL="571500" indent="-571500">
              <a:buFont typeface="Wingdings" pitchFamily="2" charset="2"/>
              <a:buChar char="§"/>
            </a:pPr>
            <a:r>
              <a:rPr lang="en-US" dirty="0" smtClean="0"/>
              <a:t>However, there are 3 ways of handling imbalance</a:t>
            </a:r>
          </a:p>
          <a:p>
            <a:pPr marL="571500" indent="-571500">
              <a:buAutoNum type="alphaLcPeriod"/>
            </a:pPr>
            <a:r>
              <a:rPr lang="en-US" dirty="0" smtClean="0"/>
              <a:t>Adding capacity to bottlenecks</a:t>
            </a:r>
          </a:p>
          <a:p>
            <a:pPr marL="571500" indent="-571500">
              <a:buAutoNum type="alphaLcPeriod"/>
            </a:pPr>
            <a:r>
              <a:rPr lang="en-US" dirty="0" smtClean="0"/>
              <a:t>Using buffer inventory </a:t>
            </a:r>
          </a:p>
          <a:p>
            <a:pPr marL="571500" indent="-571500">
              <a:buAutoNum type="alphaLcPeriod"/>
            </a:pPr>
            <a:r>
              <a:rPr lang="en-US" dirty="0" smtClean="0"/>
              <a:t>Duplication of the facilities for the department that causes imbalance</a:t>
            </a:r>
            <a:endParaRPr lang="en-US" dirty="0"/>
          </a:p>
        </p:txBody>
      </p:sp>
      <p:sp>
        <p:nvSpPr>
          <p:cNvPr id="6" name="Footer Placeholder 5"/>
          <p:cNvSpPr>
            <a:spLocks noGrp="1"/>
          </p:cNvSpPr>
          <p:nvPr>
            <p:ph type="ftr" sz="quarter" idx="11"/>
          </p:nvPr>
        </p:nvSpPr>
        <p:spPr/>
        <p:txBody>
          <a:bodyPr/>
          <a:lstStyle/>
          <a:p>
            <a:r>
              <a:rPr lang="en-US" smtClean="0"/>
              <a:t>Yabibal A.</a:t>
            </a:r>
            <a:endParaRPr 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need for capacity planning</a:t>
            </a:r>
            <a:endParaRPr lang="en-US" dirty="0"/>
          </a:p>
        </p:txBody>
      </p:sp>
      <p:sp>
        <p:nvSpPr>
          <p:cNvPr id="5" name="Content Placeholder 4"/>
          <p:cNvSpPr>
            <a:spLocks noGrp="1"/>
          </p:cNvSpPr>
          <p:nvPr>
            <p:ph sz="quarter" idx="1"/>
          </p:nvPr>
        </p:nvSpPr>
        <p:spPr/>
        <p:txBody>
          <a:bodyPr>
            <a:normAutofit/>
          </a:bodyPr>
          <a:lstStyle/>
          <a:p>
            <a:r>
              <a:rPr lang="en-US" dirty="0" smtClean="0"/>
              <a:t>It is necessary because a company’s </a:t>
            </a:r>
            <a:r>
              <a:rPr lang="en-US" dirty="0" smtClean="0">
                <a:solidFill>
                  <a:srgbClr val="0070C0"/>
                </a:solidFill>
              </a:rPr>
              <a:t>competitiveness determined by its capacity.</a:t>
            </a:r>
          </a:p>
          <a:p>
            <a:r>
              <a:rPr lang="en-US" dirty="0" smtClean="0"/>
              <a:t>It reflects the </a:t>
            </a:r>
            <a:r>
              <a:rPr lang="en-US" dirty="0" smtClean="0">
                <a:solidFill>
                  <a:schemeClr val="accent5">
                    <a:lumMod val="75000"/>
                  </a:schemeClr>
                </a:solidFill>
              </a:rPr>
              <a:t>cost structure, work force composition and capability, level of technology, level of response to the market</a:t>
            </a:r>
            <a:r>
              <a:rPr lang="en-US" dirty="0" smtClean="0"/>
              <a:t> and other competitive dimensions of businesses. </a:t>
            </a:r>
          </a:p>
          <a:p>
            <a:r>
              <a:rPr lang="en-US" dirty="0" smtClean="0"/>
              <a:t>Excess capacity is costly and under capacity causes customer dissatisfaction.</a:t>
            </a:r>
          </a:p>
          <a:p>
            <a:r>
              <a:rPr lang="en-US" dirty="0" smtClean="0"/>
              <a:t>Its objective is to specify the level of capacity that meets market demand in a cost efficient way.</a:t>
            </a:r>
            <a:endParaRPr lang="en-US" dirty="0"/>
          </a:p>
        </p:txBody>
      </p:sp>
      <p:sp>
        <p:nvSpPr>
          <p:cNvPr id="6" name="Footer Placeholder 5"/>
          <p:cNvSpPr>
            <a:spLocks noGrp="1"/>
          </p:cNvSpPr>
          <p:nvPr>
            <p:ph type="ftr" sz="quarter" idx="11"/>
          </p:nvPr>
        </p:nvSpPr>
        <p:spPr/>
        <p:txBody>
          <a:bodyPr/>
          <a:lstStyle/>
          <a:p>
            <a:r>
              <a:rPr lang="en-US" smtClean="0"/>
              <a:t>Yabibal A.</a:t>
            </a:r>
            <a:endParaRPr 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6400" y="304800"/>
            <a:ext cx="11379200" cy="838200"/>
          </a:xfrm>
        </p:spPr>
        <p:txBody>
          <a:bodyPr>
            <a:normAutofit/>
          </a:bodyPr>
          <a:lstStyle/>
          <a:p>
            <a:r>
              <a:rPr lang="en-US" dirty="0" smtClean="0"/>
              <a:t>Types of capacity planning  based on time duration</a:t>
            </a:r>
            <a:endParaRPr lang="en-US" dirty="0"/>
          </a:p>
        </p:txBody>
      </p:sp>
      <p:sp>
        <p:nvSpPr>
          <p:cNvPr id="5" name="Content Placeholder 4"/>
          <p:cNvSpPr>
            <a:spLocks noGrp="1"/>
          </p:cNvSpPr>
          <p:nvPr>
            <p:ph sz="quarter" idx="1"/>
          </p:nvPr>
        </p:nvSpPr>
        <p:spPr/>
        <p:txBody>
          <a:bodyPr>
            <a:normAutofit lnSpcReduction="10000"/>
          </a:bodyPr>
          <a:lstStyle/>
          <a:p>
            <a:pPr marL="514350" indent="-514350">
              <a:buNone/>
            </a:pPr>
            <a:r>
              <a:rPr lang="en-US" b="1" i="1" dirty="0" smtClean="0"/>
              <a:t>1. Long-range capacity strategies</a:t>
            </a:r>
          </a:p>
          <a:p>
            <a:pPr marL="514350" indent="-514350">
              <a:buFont typeface="Wingdings" pitchFamily="2" charset="2"/>
              <a:buChar char="§"/>
            </a:pPr>
            <a:r>
              <a:rPr lang="en-US" dirty="0" smtClean="0"/>
              <a:t>Top management decisions to develop a new product line, phasing-in capacity, and phasing-out capacity.</a:t>
            </a:r>
          </a:p>
          <a:p>
            <a:pPr marL="514350" indent="-514350">
              <a:buNone/>
            </a:pPr>
            <a:r>
              <a:rPr lang="en-US" b="1" i="1" dirty="0" smtClean="0"/>
              <a:t>2. Medium range capacity planning:</a:t>
            </a:r>
          </a:p>
          <a:p>
            <a:pPr marL="514350" indent="-514350">
              <a:buFont typeface="Wingdings" pitchFamily="2" charset="2"/>
              <a:buChar char="§"/>
            </a:pPr>
            <a:r>
              <a:rPr lang="en-US" dirty="0" smtClean="0"/>
              <a:t>Resource requirement planning such as  capacity requirement planning (CRP) in terms of labor and facility, master production schedule (MPS), material requirement planning (MRP) etc. </a:t>
            </a:r>
          </a:p>
          <a:p>
            <a:pPr marL="514350" indent="-514350">
              <a:buNone/>
            </a:pPr>
            <a:r>
              <a:rPr lang="en-US" b="1" i="1" dirty="0" smtClean="0"/>
              <a:t>3. Short range capacity strategies</a:t>
            </a:r>
          </a:p>
          <a:p>
            <a:pPr marL="514350" indent="-514350">
              <a:buFont typeface="Wingdings" pitchFamily="2" charset="2"/>
              <a:buChar char="§"/>
            </a:pPr>
            <a:r>
              <a:rPr lang="en-US" dirty="0" smtClean="0"/>
              <a:t>Capacity control of input-output, operation sequencing, using over time, idle time management, etc.</a:t>
            </a:r>
          </a:p>
          <a:p>
            <a:pPr marL="514350" indent="-514350">
              <a:buNone/>
            </a:pPr>
            <a:endParaRPr lang="en-US" dirty="0" smtClean="0"/>
          </a:p>
          <a:p>
            <a:pPr marL="514350" indent="-514350">
              <a:buNone/>
            </a:pPr>
            <a:endParaRPr lang="en-US" dirty="0"/>
          </a:p>
        </p:txBody>
      </p:sp>
      <p:sp>
        <p:nvSpPr>
          <p:cNvPr id="6" name="Footer Placeholder 5"/>
          <p:cNvSpPr>
            <a:spLocks noGrp="1"/>
          </p:cNvSpPr>
          <p:nvPr>
            <p:ph type="ftr" sz="quarter" idx="11"/>
          </p:nvPr>
        </p:nvSpPr>
        <p:spPr/>
        <p:txBody>
          <a:bodyPr/>
          <a:lstStyle/>
          <a:p>
            <a:r>
              <a:rPr lang="en-US" smtClean="0"/>
              <a:t>Yabibal A.</a:t>
            </a:r>
            <a:endParaRPr lang="en-U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Measures of capacity</a:t>
            </a:r>
            <a:endParaRPr lang="en-US" dirty="0"/>
          </a:p>
        </p:txBody>
      </p:sp>
      <p:sp>
        <p:nvSpPr>
          <p:cNvPr id="5" name="Content Placeholder 4"/>
          <p:cNvSpPr>
            <a:spLocks noGrp="1"/>
          </p:cNvSpPr>
          <p:nvPr>
            <p:ph sz="quarter" idx="1"/>
          </p:nvPr>
        </p:nvSpPr>
        <p:spPr/>
        <p:txBody>
          <a:bodyPr>
            <a:normAutofit/>
          </a:bodyPr>
          <a:lstStyle/>
          <a:p>
            <a:pPr marL="514350" indent="-514350">
              <a:buFont typeface="Wingdings" pitchFamily="2" charset="2"/>
              <a:buChar char="q"/>
            </a:pPr>
            <a:r>
              <a:rPr lang="en-US" i="1" dirty="0" smtClean="0">
                <a:solidFill>
                  <a:srgbClr val="0070C0"/>
                </a:solidFill>
              </a:rPr>
              <a:t>Design capacity: </a:t>
            </a:r>
            <a:r>
              <a:rPr lang="en-US" dirty="0" smtClean="0"/>
              <a:t>a designed/ engineered production capacity under normal/full scale operating conditions.</a:t>
            </a:r>
          </a:p>
          <a:p>
            <a:pPr marL="514350" indent="-514350">
              <a:buFont typeface="Wingdings" pitchFamily="2" charset="2"/>
              <a:buChar char="q"/>
            </a:pPr>
            <a:r>
              <a:rPr lang="en-US" i="1" dirty="0" smtClean="0">
                <a:solidFill>
                  <a:srgbClr val="0070C0"/>
                </a:solidFill>
              </a:rPr>
              <a:t>System capacity (SC):  </a:t>
            </a:r>
            <a:r>
              <a:rPr lang="en-US" dirty="0" smtClean="0"/>
              <a:t>the maximum output of a system given factors that determine production capacity. This factors include imbalance of labor and equipment, lunch and coffee and others that determine productivity of a given capacity.</a:t>
            </a:r>
          </a:p>
          <a:p>
            <a:pPr marL="514350" indent="-514350">
              <a:buFont typeface="Wingdings" pitchFamily="2" charset="2"/>
              <a:buChar char="q"/>
            </a:pPr>
            <a:r>
              <a:rPr lang="en-US" i="1" dirty="0" smtClean="0">
                <a:solidFill>
                  <a:srgbClr val="0070C0"/>
                </a:solidFill>
              </a:rPr>
              <a:t>Actual output capacity: </a:t>
            </a:r>
            <a:r>
              <a:rPr lang="en-US" dirty="0" smtClean="0"/>
              <a:t>the actual out put of a system at a given point in time.</a:t>
            </a:r>
          </a:p>
          <a:p>
            <a:pPr marL="514350" indent="-514350">
              <a:buFont typeface="Wingdings" pitchFamily="2" charset="2"/>
              <a:buChar char="§"/>
            </a:pPr>
            <a:r>
              <a:rPr lang="en-US" dirty="0" smtClean="0"/>
              <a:t>It is normally less than system capacity.</a:t>
            </a:r>
            <a:endParaRPr lang="en-US" dirty="0"/>
          </a:p>
        </p:txBody>
      </p:sp>
      <p:sp>
        <p:nvSpPr>
          <p:cNvPr id="6" name="Footer Placeholder 5"/>
          <p:cNvSpPr>
            <a:spLocks noGrp="1"/>
          </p:cNvSpPr>
          <p:nvPr>
            <p:ph type="ftr" sz="quarter" idx="11"/>
          </p:nvPr>
        </p:nvSpPr>
        <p:spPr/>
        <p:txBody>
          <a:bodyPr/>
          <a:lstStyle/>
          <a:p>
            <a:r>
              <a:rPr lang="en-US" smtClean="0"/>
              <a:t>Yabibal A.</a:t>
            </a:r>
            <a:endParaRPr lang="en-US"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Continued…</a:t>
            </a:r>
            <a:endParaRPr lang="en-US" dirty="0"/>
          </a:p>
        </p:txBody>
      </p:sp>
      <p:sp>
        <p:nvSpPr>
          <p:cNvPr id="5" name="Content Placeholder 4"/>
          <p:cNvSpPr>
            <a:spLocks noGrp="1"/>
          </p:cNvSpPr>
          <p:nvPr>
            <p:ph sz="quarter" idx="1"/>
          </p:nvPr>
        </p:nvSpPr>
        <p:spPr/>
        <p:txBody>
          <a:bodyPr>
            <a:normAutofit lnSpcReduction="10000"/>
          </a:bodyPr>
          <a:lstStyle/>
          <a:p>
            <a:pPr>
              <a:buFont typeface="Wingdings" pitchFamily="2" charset="2"/>
              <a:buChar char="q"/>
            </a:pPr>
            <a:r>
              <a:rPr lang="en-US" i="1" dirty="0" smtClean="0">
                <a:solidFill>
                  <a:srgbClr val="0070C0"/>
                </a:solidFill>
              </a:rPr>
              <a:t>System efficiency (SE): </a:t>
            </a:r>
            <a:r>
              <a:rPr lang="en-US" dirty="0" smtClean="0"/>
              <a:t>the ratio of actual output to system capacity</a:t>
            </a:r>
          </a:p>
          <a:p>
            <a:pPr>
              <a:buNone/>
            </a:pPr>
            <a:endParaRPr lang="en-US" dirty="0" smtClean="0"/>
          </a:p>
          <a:p>
            <a:pPr>
              <a:buNone/>
            </a:pPr>
            <a:endParaRPr lang="en-US" dirty="0" smtClean="0"/>
          </a:p>
          <a:p>
            <a:pPr>
              <a:buFont typeface="Wingdings" pitchFamily="2" charset="2"/>
              <a:buChar char="q"/>
            </a:pPr>
            <a:r>
              <a:rPr lang="en-US" i="1" dirty="0" smtClean="0">
                <a:solidFill>
                  <a:srgbClr val="0070C0"/>
                </a:solidFill>
              </a:rPr>
              <a:t>Utilization rate (UR): </a:t>
            </a:r>
            <a:r>
              <a:rPr lang="en-US" dirty="0" smtClean="0"/>
              <a:t>the ratio of actual output to design capacity.</a:t>
            </a:r>
          </a:p>
          <a:p>
            <a:endParaRPr lang="en-US" dirty="0" smtClean="0"/>
          </a:p>
          <a:p>
            <a:endParaRPr lang="en-US" dirty="0" smtClean="0"/>
          </a:p>
          <a:p>
            <a:r>
              <a:rPr lang="en-US" i="1" dirty="0" smtClean="0">
                <a:solidFill>
                  <a:srgbClr val="0070C0"/>
                </a:solidFill>
              </a:rPr>
              <a:t>Rated capacity: </a:t>
            </a:r>
            <a:r>
              <a:rPr lang="en-US" dirty="0" smtClean="0"/>
              <a:t>a measure of maximum usable capacity of a facility.</a:t>
            </a:r>
          </a:p>
          <a:p>
            <a:pPr>
              <a:buNone/>
            </a:pPr>
            <a:endParaRPr lang="en-US" dirty="0"/>
          </a:p>
        </p:txBody>
      </p:sp>
      <p:graphicFrame>
        <p:nvGraphicFramePr>
          <p:cNvPr id="1026" name="Object 2"/>
          <p:cNvGraphicFramePr>
            <a:graphicFrameLocks noChangeAspect="1"/>
          </p:cNvGraphicFramePr>
          <p:nvPr/>
        </p:nvGraphicFramePr>
        <p:xfrm>
          <a:off x="4368800" y="2209800"/>
          <a:ext cx="3657600" cy="838200"/>
        </p:xfrm>
        <a:graphic>
          <a:graphicData uri="http://schemas.openxmlformats.org/presentationml/2006/ole">
            <p:oleObj spid="_x0000_s90114" name="Equation" r:id="rId3" imgW="1346040" imgH="419040" progId="Equation.DSMT4">
              <p:embed/>
            </p:oleObj>
          </a:graphicData>
        </a:graphic>
      </p:graphicFrame>
      <p:graphicFrame>
        <p:nvGraphicFramePr>
          <p:cNvPr id="1027" name="Object 3"/>
          <p:cNvGraphicFramePr>
            <a:graphicFrameLocks noChangeAspect="1"/>
          </p:cNvGraphicFramePr>
          <p:nvPr/>
        </p:nvGraphicFramePr>
        <p:xfrm>
          <a:off x="4368800" y="3962400"/>
          <a:ext cx="3759200" cy="838200"/>
        </p:xfrm>
        <a:graphic>
          <a:graphicData uri="http://schemas.openxmlformats.org/presentationml/2006/ole">
            <p:oleObj spid="_x0000_s90115" name="Equation" r:id="rId4" imgW="1371600" imgH="419040" progId="Equation.DSMT4">
              <p:embed/>
            </p:oleObj>
          </a:graphicData>
        </a:graphic>
      </p:graphicFrame>
      <p:graphicFrame>
        <p:nvGraphicFramePr>
          <p:cNvPr id="1028" name="Object 4"/>
          <p:cNvGraphicFramePr>
            <a:graphicFrameLocks noChangeAspect="1"/>
          </p:cNvGraphicFramePr>
          <p:nvPr/>
        </p:nvGraphicFramePr>
        <p:xfrm>
          <a:off x="2407920" y="5582920"/>
          <a:ext cx="9347200" cy="533400"/>
        </p:xfrm>
        <a:graphic>
          <a:graphicData uri="http://schemas.openxmlformats.org/presentationml/2006/ole">
            <p:oleObj spid="_x0000_s90116" name="Equation" r:id="rId5" imgW="2641320" imgH="203040" progId="Equation.DSMT4">
              <p:embed/>
            </p:oleObj>
          </a:graphicData>
        </a:graphic>
      </p:graphicFrame>
      <p:sp>
        <p:nvSpPr>
          <p:cNvPr id="8" name="Footer Placeholder 7"/>
          <p:cNvSpPr>
            <a:spLocks noGrp="1"/>
          </p:cNvSpPr>
          <p:nvPr>
            <p:ph type="ftr" sz="quarter" idx="11"/>
          </p:nvPr>
        </p:nvSpPr>
        <p:spPr/>
        <p:txBody>
          <a:bodyPr/>
          <a:lstStyle/>
          <a:p>
            <a:r>
              <a:rPr lang="en-US" smtClean="0"/>
              <a:t>Yabibal A.</a:t>
            </a:r>
            <a:endParaRPr lang="en-US"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a:t>
            </a:r>
            <a:endParaRPr lang="en-US" dirty="0"/>
          </a:p>
        </p:txBody>
      </p:sp>
      <p:sp>
        <p:nvSpPr>
          <p:cNvPr id="5" name="Content Placeholder 4"/>
          <p:cNvSpPr>
            <a:spLocks noGrp="1"/>
          </p:cNvSpPr>
          <p:nvPr>
            <p:ph sz="quarter" idx="1"/>
          </p:nvPr>
        </p:nvSpPr>
        <p:spPr/>
        <p:txBody>
          <a:bodyPr/>
          <a:lstStyle/>
          <a:p>
            <a:pPr>
              <a:buNone/>
            </a:pPr>
            <a:r>
              <a:rPr lang="en-US" dirty="0" smtClean="0"/>
              <a:t>The following diagram shows the three work stations along with their production capacity of </a:t>
            </a:r>
            <a:r>
              <a:rPr lang="en-US" dirty="0" err="1" smtClean="0"/>
              <a:t>Tikur</a:t>
            </a:r>
            <a:r>
              <a:rPr lang="en-US" dirty="0" smtClean="0"/>
              <a:t> </a:t>
            </a:r>
            <a:r>
              <a:rPr lang="en-US" dirty="0" err="1" smtClean="0"/>
              <a:t>Abay</a:t>
            </a:r>
            <a:r>
              <a:rPr lang="en-US" dirty="0" smtClean="0"/>
              <a:t> shoe manufacturing share company.</a:t>
            </a:r>
          </a:p>
          <a:p>
            <a:pPr>
              <a:buNone/>
            </a:pPr>
            <a:r>
              <a:rPr lang="en-US" dirty="0" smtClean="0"/>
              <a:t>     A                   B                       C</a:t>
            </a:r>
          </a:p>
          <a:p>
            <a:pPr>
              <a:buNone/>
            </a:pPr>
            <a:r>
              <a:rPr lang="en-US" dirty="0" smtClean="0"/>
              <a:t>                                                                         actual output=240</a:t>
            </a:r>
          </a:p>
          <a:p>
            <a:pPr>
              <a:buNone/>
            </a:pPr>
            <a:endParaRPr lang="en-US" dirty="0" smtClean="0"/>
          </a:p>
          <a:p>
            <a:pPr>
              <a:buFont typeface="Wingdings" pitchFamily="2" charset="2"/>
              <a:buChar char="v"/>
            </a:pPr>
            <a:r>
              <a:rPr lang="en-US" dirty="0" smtClean="0"/>
              <a:t>Calculate the system capacity and system efficiency.</a:t>
            </a:r>
          </a:p>
          <a:p>
            <a:pPr>
              <a:buNone/>
            </a:pPr>
            <a:endParaRPr lang="en-US" dirty="0" smtClean="0"/>
          </a:p>
        </p:txBody>
      </p:sp>
      <p:sp>
        <p:nvSpPr>
          <p:cNvPr id="6" name="Rectangle 5"/>
          <p:cNvSpPr/>
          <p:nvPr/>
        </p:nvSpPr>
        <p:spPr>
          <a:xfrm>
            <a:off x="812800" y="3276600"/>
            <a:ext cx="12192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290</a:t>
            </a:r>
            <a:endParaRPr lang="en-US" dirty="0"/>
          </a:p>
        </p:txBody>
      </p:sp>
      <p:sp>
        <p:nvSpPr>
          <p:cNvPr id="7" name="Rectangle 6"/>
          <p:cNvSpPr/>
          <p:nvPr/>
        </p:nvSpPr>
        <p:spPr>
          <a:xfrm>
            <a:off x="3048000" y="3276600"/>
            <a:ext cx="12192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270</a:t>
            </a:r>
            <a:endParaRPr lang="en-US" dirty="0"/>
          </a:p>
        </p:txBody>
      </p:sp>
      <p:sp>
        <p:nvSpPr>
          <p:cNvPr id="8" name="Rectangle 7"/>
          <p:cNvSpPr/>
          <p:nvPr/>
        </p:nvSpPr>
        <p:spPr>
          <a:xfrm>
            <a:off x="5283200" y="3276600"/>
            <a:ext cx="12192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320</a:t>
            </a:r>
            <a:endParaRPr lang="en-US" dirty="0"/>
          </a:p>
        </p:txBody>
      </p:sp>
      <p:cxnSp>
        <p:nvCxnSpPr>
          <p:cNvPr id="10" name="Straight Arrow Connector 9"/>
          <p:cNvCxnSpPr/>
          <p:nvPr/>
        </p:nvCxnSpPr>
        <p:spPr>
          <a:xfrm>
            <a:off x="2133600" y="3733800"/>
            <a:ext cx="711200" cy="0"/>
          </a:xfrm>
          <a:prstGeom prst="straightConnector1">
            <a:avLst/>
          </a:prstGeom>
          <a:ln w="22225" cmpd="sng">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4368800" y="3733800"/>
            <a:ext cx="711200" cy="0"/>
          </a:xfrm>
          <a:prstGeom prst="straightConnector1">
            <a:avLst/>
          </a:prstGeom>
          <a:ln w="22225" cmpd="sng">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6604000" y="3657600"/>
            <a:ext cx="711200" cy="0"/>
          </a:xfrm>
          <a:prstGeom prst="straightConnector1">
            <a:avLst/>
          </a:prstGeom>
          <a:ln w="22225" cmpd="sng">
            <a:tailEnd type="arrow"/>
          </a:ln>
        </p:spPr>
        <p:style>
          <a:lnRef idx="1">
            <a:schemeClr val="accent1"/>
          </a:lnRef>
          <a:fillRef idx="0">
            <a:schemeClr val="accent1"/>
          </a:fillRef>
          <a:effectRef idx="0">
            <a:schemeClr val="accent1"/>
          </a:effectRef>
          <a:fontRef idx="minor">
            <a:schemeClr val="tx1"/>
          </a:fontRef>
        </p:style>
      </p:cxnSp>
      <p:sp>
        <p:nvSpPr>
          <p:cNvPr id="13" name="Footer Placeholder 12"/>
          <p:cNvSpPr>
            <a:spLocks noGrp="1"/>
          </p:cNvSpPr>
          <p:nvPr>
            <p:ph type="ftr" sz="quarter" idx="11"/>
          </p:nvPr>
        </p:nvSpPr>
        <p:spPr/>
        <p:txBody>
          <a:bodyPr/>
          <a:lstStyle/>
          <a:p>
            <a:r>
              <a:rPr lang="en-US" smtClean="0"/>
              <a:t>Yabibal A.</a:t>
            </a:r>
            <a:endParaRPr lang="en-US"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Determining Equipment requirement </a:t>
            </a:r>
            <a:endParaRPr lang="en-US" dirty="0"/>
          </a:p>
        </p:txBody>
      </p:sp>
      <p:sp>
        <p:nvSpPr>
          <p:cNvPr id="5" name="Content Placeholder 4"/>
          <p:cNvSpPr>
            <a:spLocks noGrp="1"/>
          </p:cNvSpPr>
          <p:nvPr>
            <p:ph sz="quarter" idx="1"/>
          </p:nvPr>
        </p:nvSpPr>
        <p:spPr/>
        <p:txBody>
          <a:bodyPr/>
          <a:lstStyle/>
          <a:p>
            <a:r>
              <a:rPr lang="en-US" dirty="0" smtClean="0"/>
              <a:t>If the </a:t>
            </a:r>
            <a:r>
              <a:rPr lang="en-US" dirty="0" smtClean="0">
                <a:solidFill>
                  <a:srgbClr val="0070C0"/>
                </a:solidFill>
              </a:rPr>
              <a:t>actual output</a:t>
            </a:r>
            <a:r>
              <a:rPr lang="en-US" dirty="0" smtClean="0"/>
              <a:t> requirements of a system and its </a:t>
            </a:r>
            <a:r>
              <a:rPr lang="en-US" dirty="0" smtClean="0">
                <a:solidFill>
                  <a:srgbClr val="0070C0"/>
                </a:solidFill>
              </a:rPr>
              <a:t>efficiency</a:t>
            </a:r>
            <a:r>
              <a:rPr lang="en-US" dirty="0" smtClean="0"/>
              <a:t> are known, it is easy to determine the size of the equipment needed by calculating the </a:t>
            </a:r>
            <a:r>
              <a:rPr lang="en-US" dirty="0" smtClean="0">
                <a:solidFill>
                  <a:srgbClr val="0070C0"/>
                </a:solidFill>
              </a:rPr>
              <a:t>system capacity </a:t>
            </a:r>
            <a:r>
              <a:rPr lang="en-US" dirty="0" smtClean="0"/>
              <a:t>back.</a:t>
            </a:r>
          </a:p>
          <a:p>
            <a:endParaRPr lang="en-US" dirty="0" smtClean="0">
              <a:latin typeface="Baskerville Old Face" pitchFamily="18" charset="0"/>
              <a:cs typeface="AngsanaUPC" pitchFamily="18" charset="-34"/>
            </a:endParaRPr>
          </a:p>
          <a:p>
            <a:endParaRPr lang="en-US" dirty="0" smtClean="0">
              <a:latin typeface="Baskerville Old Face" pitchFamily="18" charset="0"/>
              <a:cs typeface="AngsanaUPC" pitchFamily="18" charset="-34"/>
            </a:endParaRPr>
          </a:p>
          <a:p>
            <a:endParaRPr lang="en-US" dirty="0" smtClean="0">
              <a:latin typeface="Baskerville Old Face" pitchFamily="18" charset="0"/>
              <a:cs typeface="AngsanaUPC" pitchFamily="18" charset="-34"/>
            </a:endParaRPr>
          </a:p>
          <a:p>
            <a:endParaRPr lang="en-US" dirty="0" smtClean="0">
              <a:latin typeface="Baskerville Old Face" pitchFamily="18" charset="0"/>
              <a:cs typeface="AngsanaUPC" pitchFamily="18" charset="-34"/>
            </a:endParaRPr>
          </a:p>
          <a:p>
            <a:r>
              <a:rPr lang="en-US" dirty="0" smtClean="0">
                <a:latin typeface="Baskerville Old Face" pitchFamily="18" charset="0"/>
                <a:cs typeface="AngsanaUPC" pitchFamily="18" charset="-34"/>
              </a:rPr>
              <a:t>How many molders does it need if each one is available for 2,000hrs per year?</a:t>
            </a:r>
            <a:endParaRPr lang="en-US" dirty="0">
              <a:latin typeface="Baskerville Old Face" pitchFamily="18" charset="0"/>
              <a:cs typeface="AngsanaUPC" pitchFamily="18" charset="-34"/>
            </a:endParaRPr>
          </a:p>
        </p:txBody>
      </p:sp>
      <p:sp>
        <p:nvSpPr>
          <p:cNvPr id="6" name="Footer Placeholder 5"/>
          <p:cNvSpPr>
            <a:spLocks noGrp="1"/>
          </p:cNvSpPr>
          <p:nvPr>
            <p:ph type="ftr" sz="quarter" idx="11"/>
          </p:nvPr>
        </p:nvSpPr>
        <p:spPr/>
        <p:txBody>
          <a:bodyPr/>
          <a:lstStyle/>
          <a:p>
            <a:r>
              <a:rPr lang="en-US" smtClean="0"/>
              <a:t>Yabibal A.</a:t>
            </a:r>
            <a:endParaRPr lang="en-US" dirty="0"/>
          </a:p>
        </p:txBody>
      </p:sp>
      <p:sp>
        <p:nvSpPr>
          <p:cNvPr id="7" name="Title 1"/>
          <p:cNvSpPr txBox="1">
            <a:spLocks/>
          </p:cNvSpPr>
          <p:nvPr/>
        </p:nvSpPr>
        <p:spPr>
          <a:xfrm>
            <a:off x="822960" y="2946400"/>
            <a:ext cx="10657840" cy="1940560"/>
          </a:xfrm>
          <a:prstGeom prst="rect">
            <a:avLst/>
          </a:prstGeom>
          <a:solidFill>
            <a:schemeClr val="bg1">
              <a:lumMod val="75000"/>
            </a:schemeClr>
          </a:solidFill>
        </p:spPr>
        <p:txBody>
          <a:bodyPr vert="horz" lIns="91440" tIns="45720" rIns="91440" bIns="45720" rtlCol="0" anchor="ctr">
            <a:normAutofit fontScale="92500" lnSpcReduction="10000"/>
          </a:bodyPr>
          <a:lstStyle/>
          <a:p>
            <a:r>
              <a:rPr lang="en-US" sz="3600" dirty="0" smtClean="0">
                <a:latin typeface="Baskerville Old Face" pitchFamily="18" charset="0"/>
                <a:cs typeface="AngsanaUPC" pitchFamily="18" charset="-34"/>
              </a:rPr>
              <a:t>Example: A metal processing firm wishes to install automatic molders to produce 250,000 units per year. The molding operation takes 1.5mts per units. About 3% of its outputs are defective.</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Factors affecting capacity </a:t>
            </a:r>
            <a:endParaRPr lang="en-US" dirty="0"/>
          </a:p>
        </p:txBody>
      </p:sp>
      <p:sp>
        <p:nvSpPr>
          <p:cNvPr id="5" name="Content Placeholder 4"/>
          <p:cNvSpPr>
            <a:spLocks noGrp="1"/>
          </p:cNvSpPr>
          <p:nvPr>
            <p:ph sz="quarter" idx="1"/>
          </p:nvPr>
        </p:nvSpPr>
        <p:spPr/>
        <p:txBody>
          <a:bodyPr>
            <a:normAutofit/>
          </a:bodyPr>
          <a:lstStyle/>
          <a:p>
            <a:r>
              <a:rPr lang="en-US" dirty="0" smtClean="0"/>
              <a:t>They can be grouped as controllable and less controllable factors.</a:t>
            </a:r>
          </a:p>
          <a:p>
            <a:r>
              <a:rPr lang="en-US" i="1" dirty="0" smtClean="0">
                <a:solidFill>
                  <a:srgbClr val="0070C0"/>
                </a:solidFill>
              </a:rPr>
              <a:t>Controllable factors : </a:t>
            </a:r>
            <a:r>
              <a:rPr lang="en-US" dirty="0" smtClean="0"/>
              <a:t>include amount of labor, facility, machine, overtime, shifts per day, maintenance, etc.</a:t>
            </a:r>
          </a:p>
          <a:p>
            <a:r>
              <a:rPr lang="en-US" i="1" dirty="0" smtClean="0">
                <a:solidFill>
                  <a:srgbClr val="0070C0"/>
                </a:solidFill>
              </a:rPr>
              <a:t>Less controllable factors: </a:t>
            </a:r>
            <a:r>
              <a:rPr lang="en-US" dirty="0" smtClean="0"/>
              <a:t>include absenteeism, labor performance, material shortage, machine breakdown etc.</a:t>
            </a:r>
          </a:p>
          <a:p>
            <a:r>
              <a:rPr lang="en-US" dirty="0" smtClean="0"/>
              <a:t>We can also classify them as </a:t>
            </a:r>
            <a:r>
              <a:rPr lang="en-US" i="1" dirty="0" smtClean="0">
                <a:solidFill>
                  <a:srgbClr val="0070C0"/>
                </a:solidFill>
              </a:rPr>
              <a:t>external</a:t>
            </a:r>
            <a:r>
              <a:rPr lang="en-US" i="1" dirty="0" smtClean="0"/>
              <a:t> </a:t>
            </a:r>
            <a:r>
              <a:rPr lang="en-US" dirty="0" smtClean="0"/>
              <a:t>(government regulations, union agreements, supplier capacity) or </a:t>
            </a:r>
            <a:r>
              <a:rPr lang="en-US" i="1" dirty="0" smtClean="0">
                <a:solidFill>
                  <a:srgbClr val="0070C0"/>
                </a:solidFill>
              </a:rPr>
              <a:t>internal</a:t>
            </a:r>
            <a:r>
              <a:rPr lang="en-US" dirty="0" smtClean="0"/>
              <a:t> (training and development, motivation, plant layout, equipment capabilities etc.</a:t>
            </a:r>
            <a:endParaRPr lang="en-US" dirty="0"/>
          </a:p>
        </p:txBody>
      </p:sp>
      <p:sp>
        <p:nvSpPr>
          <p:cNvPr id="6" name="Footer Placeholder 5"/>
          <p:cNvSpPr>
            <a:spLocks noGrp="1"/>
          </p:cNvSpPr>
          <p:nvPr>
            <p:ph type="ftr" sz="quarter" idx="11"/>
          </p:nvPr>
        </p:nvSpPr>
        <p:spPr/>
        <p:txBody>
          <a:bodyPr/>
          <a:lstStyle/>
          <a:p>
            <a:r>
              <a:rPr lang="en-US" smtClean="0"/>
              <a:t>Yabibal A.</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Rectangle 2"/>
          <p:cNvSpPr>
            <a:spLocks noGrp="1" noChangeArrowheads="1"/>
          </p:cNvSpPr>
          <p:nvPr>
            <p:ph type="title"/>
          </p:nvPr>
        </p:nvSpPr>
        <p:spPr/>
        <p:txBody>
          <a:bodyPr/>
          <a:lstStyle/>
          <a:p>
            <a:pPr eaLnBrk="1" hangingPunct="1"/>
            <a:r>
              <a:rPr lang="en-US" smtClean="0"/>
              <a:t>The Product Design Process	</a:t>
            </a:r>
          </a:p>
        </p:txBody>
      </p:sp>
      <p:sp>
        <p:nvSpPr>
          <p:cNvPr id="11269" name="Rectangle 3"/>
          <p:cNvSpPr>
            <a:spLocks noGrp="1" noChangeArrowheads="1"/>
          </p:cNvSpPr>
          <p:nvPr>
            <p:ph type="body" idx="1"/>
          </p:nvPr>
        </p:nvSpPr>
        <p:spPr/>
        <p:txBody>
          <a:bodyPr/>
          <a:lstStyle/>
          <a:p>
            <a:pPr eaLnBrk="1" hangingPunct="1">
              <a:lnSpc>
                <a:spcPct val="90000"/>
              </a:lnSpc>
              <a:buFont typeface="Wingdings" pitchFamily="2" charset="2"/>
              <a:buNone/>
            </a:pPr>
            <a:r>
              <a:rPr lang="en-US" smtClean="0">
                <a:solidFill>
                  <a:schemeClr val="folHlink"/>
                </a:solidFill>
              </a:rPr>
              <a:t>Idea development:</a:t>
            </a:r>
            <a:r>
              <a:rPr lang="en-US" smtClean="0"/>
              <a:t> all products begin with an idea whether from:</a:t>
            </a:r>
          </a:p>
          <a:p>
            <a:pPr lvl="1" eaLnBrk="1" hangingPunct="1">
              <a:lnSpc>
                <a:spcPct val="90000"/>
              </a:lnSpc>
            </a:pPr>
            <a:r>
              <a:rPr lang="en-US" smtClean="0"/>
              <a:t>customers, </a:t>
            </a:r>
          </a:p>
          <a:p>
            <a:pPr lvl="1" eaLnBrk="1" hangingPunct="1">
              <a:lnSpc>
                <a:spcPct val="90000"/>
              </a:lnSpc>
            </a:pPr>
            <a:r>
              <a:rPr lang="en-US" smtClean="0"/>
              <a:t>competitors or</a:t>
            </a:r>
          </a:p>
          <a:p>
            <a:pPr lvl="1" eaLnBrk="1" hangingPunct="1">
              <a:lnSpc>
                <a:spcPct val="90000"/>
              </a:lnSpc>
            </a:pPr>
            <a:r>
              <a:rPr lang="en-US" smtClean="0"/>
              <a:t> suppliers</a:t>
            </a:r>
          </a:p>
          <a:p>
            <a:pPr lvl="1" eaLnBrk="1" hangingPunct="1">
              <a:lnSpc>
                <a:spcPct val="90000"/>
              </a:lnSpc>
              <a:buFont typeface="Wingdings" pitchFamily="2" charset="2"/>
              <a:buNone/>
            </a:pPr>
            <a:endParaRPr lang="en-US" smtClean="0"/>
          </a:p>
          <a:p>
            <a:pPr eaLnBrk="1" hangingPunct="1">
              <a:lnSpc>
                <a:spcPct val="90000"/>
              </a:lnSpc>
              <a:buFont typeface="Wingdings" pitchFamily="2" charset="2"/>
              <a:buNone/>
            </a:pPr>
            <a:r>
              <a:rPr lang="en-US" smtClean="0">
                <a:solidFill>
                  <a:schemeClr val="folHlink"/>
                </a:solidFill>
              </a:rPr>
              <a:t>Reverse engineering:</a:t>
            </a:r>
            <a:r>
              <a:rPr lang="en-US" smtClean="0"/>
              <a:t> buying a competitor’s product</a:t>
            </a:r>
          </a:p>
        </p:txBody>
      </p:sp>
      <p:sp>
        <p:nvSpPr>
          <p:cNvPr id="5" name="Footer Placeholder 4"/>
          <p:cNvSpPr>
            <a:spLocks noGrp="1"/>
          </p:cNvSpPr>
          <p:nvPr>
            <p:ph type="ftr" sz="quarter" idx="11"/>
          </p:nvPr>
        </p:nvSpPr>
        <p:spPr/>
        <p:txBody>
          <a:bodyPr/>
          <a:lstStyle/>
          <a:p>
            <a:r>
              <a:rPr lang="en-US" smtClean="0"/>
              <a:t>Yabibal A.</a:t>
            </a:r>
            <a:endParaRPr lang="en-U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ctrTitle"/>
          </p:nvPr>
        </p:nvSpPr>
        <p:spPr>
          <a:xfrm>
            <a:off x="624418" y="2060575"/>
            <a:ext cx="10847916" cy="1143000"/>
          </a:xfrm>
        </p:spPr>
        <p:txBody>
          <a:bodyPr>
            <a:normAutofit/>
          </a:bodyPr>
          <a:lstStyle/>
          <a:p>
            <a:pPr eaLnBrk="1" hangingPunct="1"/>
            <a:r>
              <a:rPr lang="en-US" dirty="0" smtClean="0">
                <a:latin typeface="Times New Roman" pitchFamily="18" charset="0"/>
                <a:cs typeface="Times New Roman" pitchFamily="18" charset="0"/>
              </a:rPr>
              <a:t>4. </a:t>
            </a:r>
            <a:r>
              <a:rPr smtClean="0">
                <a:latin typeface="Times New Roman" pitchFamily="18" charset="0"/>
                <a:cs typeface="Times New Roman" pitchFamily="18" charset="0"/>
              </a:rPr>
              <a:t>Facility Location Decisions </a:t>
            </a:r>
          </a:p>
        </p:txBody>
      </p:sp>
      <p:sp>
        <p:nvSpPr>
          <p:cNvPr id="5" name="Footer Placeholder 4"/>
          <p:cNvSpPr>
            <a:spLocks noGrp="1"/>
          </p:cNvSpPr>
          <p:nvPr>
            <p:ph type="ftr" sz="quarter" idx="11"/>
          </p:nvPr>
        </p:nvSpPr>
        <p:spPr/>
        <p:txBody>
          <a:bodyPr/>
          <a:lstStyle/>
          <a:p>
            <a:r>
              <a:rPr lang="en-US" smtClean="0"/>
              <a:t>Yabibal A.</a:t>
            </a:r>
            <a:endParaRPr lang="en-US"/>
          </a:p>
        </p:txBody>
      </p:sp>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2800" y="467678"/>
            <a:ext cx="10495280" cy="1015682"/>
          </a:xfrm>
          <a:solidFill>
            <a:schemeClr val="bg1">
              <a:lumMod val="75000"/>
            </a:schemeClr>
          </a:solidFill>
        </p:spPr>
        <p:txBody>
          <a:bodyPr>
            <a:normAutofit/>
          </a:bodyPr>
          <a:lstStyle/>
          <a:p>
            <a:pPr eaLnBrk="1" fontAlgn="auto" hangingPunct="1">
              <a:spcAft>
                <a:spcPts val="0"/>
              </a:spcAft>
              <a:defRPr/>
            </a:pPr>
            <a:r>
              <a:rPr lang="en-US" dirty="0" smtClean="0">
                <a:solidFill>
                  <a:srgbClr val="002060"/>
                </a:solidFill>
                <a:latin typeface="Times New Roman" pitchFamily="18" charset="0"/>
                <a:ea typeface="+mj-ea"/>
                <a:cs typeface="Times New Roman" pitchFamily="18" charset="0"/>
              </a:rPr>
              <a:t>The Need for Location Decision </a:t>
            </a:r>
            <a:endParaRPr lang="en-US" dirty="0">
              <a:solidFill>
                <a:srgbClr val="002060"/>
              </a:solidFill>
              <a:latin typeface="Times New Roman" pitchFamily="18" charset="0"/>
              <a:ea typeface="+mj-ea"/>
              <a:cs typeface="Times New Roman" pitchFamily="18" charset="0"/>
            </a:endParaRPr>
          </a:p>
        </p:txBody>
      </p:sp>
      <p:sp>
        <p:nvSpPr>
          <p:cNvPr id="3" name="Content Placeholder 2"/>
          <p:cNvSpPr>
            <a:spLocks noGrp="1"/>
          </p:cNvSpPr>
          <p:nvPr>
            <p:ph sz="quarter" idx="1"/>
          </p:nvPr>
        </p:nvSpPr>
        <p:spPr>
          <a:xfrm>
            <a:off x="619760" y="1592898"/>
            <a:ext cx="10957984" cy="5000625"/>
          </a:xfrm>
        </p:spPr>
        <p:txBody>
          <a:bodyPr>
            <a:normAutofit/>
          </a:bodyPr>
          <a:lstStyle/>
          <a:p>
            <a:pPr eaLnBrk="1" hangingPunct="1"/>
            <a:r>
              <a:rPr lang="en-US" sz="2800" dirty="0" smtClean="0">
                <a:latin typeface="Times New Roman" pitchFamily="18" charset="0"/>
                <a:cs typeface="Times New Roman" pitchFamily="18" charset="0"/>
              </a:rPr>
              <a:t>It is a </a:t>
            </a:r>
            <a:r>
              <a:rPr lang="en-US" sz="2800" dirty="0" smtClean="0">
                <a:solidFill>
                  <a:srgbClr val="FF0000"/>
                </a:solidFill>
                <a:latin typeface="Times New Roman" pitchFamily="18" charset="0"/>
                <a:cs typeface="Times New Roman" pitchFamily="18" charset="0"/>
              </a:rPr>
              <a:t>strategic decision </a:t>
            </a:r>
            <a:r>
              <a:rPr lang="en-US" sz="2800" dirty="0" smtClean="0">
                <a:latin typeface="Times New Roman" pitchFamily="18" charset="0"/>
                <a:cs typeface="Times New Roman" pitchFamily="18" charset="0"/>
              </a:rPr>
              <a:t>to determine the location or  </a:t>
            </a:r>
            <a:r>
              <a:rPr lang="en-US" sz="2800" dirty="0" smtClean="0">
                <a:solidFill>
                  <a:srgbClr val="FF0000"/>
                </a:solidFill>
                <a:latin typeface="Times New Roman" pitchFamily="18" charset="0"/>
                <a:cs typeface="Times New Roman" pitchFamily="18" charset="0"/>
              </a:rPr>
              <a:t>geographical site </a:t>
            </a:r>
            <a:r>
              <a:rPr lang="en-US" sz="2800" dirty="0" smtClean="0">
                <a:latin typeface="Times New Roman" pitchFamily="18" charset="0"/>
                <a:cs typeface="Times New Roman" pitchFamily="18" charset="0"/>
              </a:rPr>
              <a:t>of operations.</a:t>
            </a:r>
          </a:p>
          <a:p>
            <a:pPr eaLnBrk="1" hangingPunct="1"/>
            <a:r>
              <a:rPr lang="en-US" sz="2800" dirty="0" smtClean="0">
                <a:latin typeface="Times New Roman" pitchFamily="18" charset="0"/>
                <a:cs typeface="Times New Roman" pitchFamily="18" charset="0"/>
              </a:rPr>
              <a:t>It is important for 3 major reasons</a:t>
            </a:r>
          </a:p>
          <a:p>
            <a:pPr eaLnBrk="1" hangingPunct="1">
              <a:buFont typeface="Franklin Gothic Book" pitchFamily="34" charset="0"/>
              <a:buAutoNum type="arabicPeriod"/>
            </a:pPr>
            <a:r>
              <a:rPr lang="en-US" sz="2800" dirty="0" smtClean="0">
                <a:latin typeface="Times New Roman" pitchFamily="18" charset="0"/>
                <a:cs typeface="Times New Roman" pitchFamily="18" charset="0"/>
              </a:rPr>
              <a:t>Location decisions are more of </a:t>
            </a:r>
            <a:r>
              <a:rPr lang="en-US" sz="2800" dirty="0" smtClean="0">
                <a:solidFill>
                  <a:srgbClr val="002060"/>
                </a:solidFill>
                <a:latin typeface="Times New Roman" pitchFamily="18" charset="0"/>
                <a:cs typeface="Times New Roman" pitchFamily="18" charset="0"/>
              </a:rPr>
              <a:t>irreversible decisions </a:t>
            </a:r>
          </a:p>
          <a:p>
            <a:pPr eaLnBrk="1" hangingPunct="1">
              <a:buFont typeface="Franklin Gothic Book" pitchFamily="34" charset="0"/>
              <a:buAutoNum type="arabicPeriod"/>
            </a:pPr>
            <a:r>
              <a:rPr lang="en-US" sz="2800" dirty="0" smtClean="0">
                <a:latin typeface="Times New Roman" pitchFamily="18" charset="0"/>
                <a:cs typeface="Times New Roman" pitchFamily="18" charset="0"/>
              </a:rPr>
              <a:t>Location decisions affect </a:t>
            </a:r>
            <a:r>
              <a:rPr lang="en-US" sz="2800" dirty="0" smtClean="0">
                <a:solidFill>
                  <a:srgbClr val="002060"/>
                </a:solidFill>
                <a:latin typeface="Times New Roman" pitchFamily="18" charset="0"/>
                <a:cs typeface="Times New Roman" pitchFamily="18" charset="0"/>
              </a:rPr>
              <a:t>cost of production and transportation</a:t>
            </a:r>
            <a:r>
              <a:rPr lang="en-US" sz="2800" dirty="0" smtClean="0">
                <a:latin typeface="Times New Roman" pitchFamily="18" charset="0"/>
                <a:cs typeface="Times New Roman" pitchFamily="18" charset="0"/>
              </a:rPr>
              <a:t> (direct materials, land, energy, labor, overhead etc.)</a:t>
            </a:r>
          </a:p>
          <a:p>
            <a:pPr eaLnBrk="1" hangingPunct="1">
              <a:buFont typeface="Franklin Gothic Book" pitchFamily="34" charset="0"/>
              <a:buAutoNum type="arabicPeriod"/>
            </a:pPr>
            <a:r>
              <a:rPr lang="en-US" sz="2800" dirty="0" smtClean="0">
                <a:solidFill>
                  <a:srgbClr val="002060"/>
                </a:solidFill>
                <a:latin typeface="Times New Roman" pitchFamily="18" charset="0"/>
                <a:cs typeface="Times New Roman" pitchFamily="18" charset="0"/>
              </a:rPr>
              <a:t>Marketing effectiveness </a:t>
            </a:r>
            <a:r>
              <a:rPr lang="en-US" sz="2800" dirty="0" smtClean="0">
                <a:latin typeface="Times New Roman" pitchFamily="18" charset="0"/>
                <a:cs typeface="Times New Roman" pitchFamily="18" charset="0"/>
              </a:rPr>
              <a:t>depends on the location of a facility/ operation.</a:t>
            </a:r>
          </a:p>
          <a:p>
            <a:pPr eaLnBrk="1" hangingPunct="1">
              <a:buFont typeface="Wingdings 2" pitchFamily="18" charset="2"/>
              <a:buNone/>
            </a:pPr>
            <a:endParaRPr lang="en-US" sz="2800" dirty="0" smtClean="0">
              <a:latin typeface="Times New Roman" pitchFamily="18" charset="0"/>
              <a:cs typeface="Times New Roman" pitchFamily="18" charset="0"/>
            </a:endParaRPr>
          </a:p>
          <a:p>
            <a:pPr eaLnBrk="1" hangingPunct="1">
              <a:buFont typeface="Franklin Gothic Book" pitchFamily="34" charset="0"/>
              <a:buAutoNum type="arabicPeriod"/>
            </a:pPr>
            <a:endParaRPr lang="en-US" sz="2800" dirty="0" smtClean="0">
              <a:latin typeface="Times New Roman" pitchFamily="18" charset="0"/>
              <a:cs typeface="Times New Roman" pitchFamily="18" charset="0"/>
            </a:endParaRPr>
          </a:p>
        </p:txBody>
      </p:sp>
      <p:sp>
        <p:nvSpPr>
          <p:cNvPr id="5" name="Footer Placeholder 4"/>
          <p:cNvSpPr>
            <a:spLocks noGrp="1"/>
          </p:cNvSpPr>
          <p:nvPr>
            <p:ph type="ftr" sz="quarter" idx="11"/>
          </p:nvPr>
        </p:nvSpPr>
        <p:spPr/>
        <p:txBody>
          <a:bodyPr/>
          <a:lstStyle/>
          <a:p>
            <a:r>
              <a:rPr lang="en-US" smtClean="0"/>
              <a:t>Yabibal A.</a:t>
            </a:r>
            <a:endParaRPr lang="en-US" dirty="0"/>
          </a:p>
        </p:txBody>
      </p:sp>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8944" y="595630"/>
            <a:ext cx="10469456" cy="882650"/>
          </a:xfrm>
          <a:solidFill>
            <a:schemeClr val="bg1">
              <a:lumMod val="75000"/>
            </a:schemeClr>
          </a:solidFill>
        </p:spPr>
        <p:txBody>
          <a:bodyPr>
            <a:normAutofit/>
          </a:bodyPr>
          <a:lstStyle/>
          <a:p>
            <a:pPr eaLnBrk="1" fontAlgn="auto" hangingPunct="1">
              <a:spcAft>
                <a:spcPts val="0"/>
              </a:spcAft>
              <a:defRPr/>
            </a:pPr>
            <a:r>
              <a:rPr lang="en-US" dirty="0" smtClean="0">
                <a:solidFill>
                  <a:srgbClr val="002060"/>
                </a:solidFill>
                <a:latin typeface="Times New Roman" pitchFamily="18" charset="0"/>
                <a:ea typeface="+mj-ea"/>
                <a:cs typeface="Times New Roman" pitchFamily="18" charset="0"/>
              </a:rPr>
              <a:t>Alternatives of Plant Location Decisions </a:t>
            </a:r>
            <a:endParaRPr lang="en-US" dirty="0">
              <a:solidFill>
                <a:srgbClr val="002060"/>
              </a:solidFill>
              <a:latin typeface="Times New Roman" pitchFamily="18" charset="0"/>
              <a:ea typeface="+mj-ea"/>
              <a:cs typeface="Times New Roman" pitchFamily="18" charset="0"/>
            </a:endParaRPr>
          </a:p>
        </p:txBody>
      </p:sp>
      <p:sp>
        <p:nvSpPr>
          <p:cNvPr id="9219" name="Content Placeholder 2"/>
          <p:cNvSpPr>
            <a:spLocks noGrp="1"/>
          </p:cNvSpPr>
          <p:nvPr>
            <p:ph sz="quarter" idx="1"/>
          </p:nvPr>
        </p:nvSpPr>
        <p:spPr>
          <a:xfrm>
            <a:off x="709507" y="1806577"/>
            <a:ext cx="11040533" cy="4086224"/>
          </a:xfrm>
        </p:spPr>
        <p:txBody>
          <a:bodyPr/>
          <a:lstStyle/>
          <a:p>
            <a:pPr marL="514350" indent="-514350" eaLnBrk="1" hangingPunct="1"/>
            <a:r>
              <a:rPr lang="en-US" dirty="0" smtClean="0">
                <a:latin typeface="Times New Roman" pitchFamily="18" charset="0"/>
                <a:cs typeface="Times New Roman" pitchFamily="18" charset="0"/>
              </a:rPr>
              <a:t>There are </a:t>
            </a:r>
            <a:r>
              <a:rPr lang="en-US" dirty="0" smtClean="0">
                <a:solidFill>
                  <a:srgbClr val="FF0000"/>
                </a:solidFill>
                <a:latin typeface="Times New Roman" pitchFamily="18" charset="0"/>
                <a:cs typeface="Times New Roman" pitchFamily="18" charset="0"/>
              </a:rPr>
              <a:t>four alternative </a:t>
            </a:r>
            <a:r>
              <a:rPr lang="en-US" dirty="0" smtClean="0">
                <a:latin typeface="Times New Roman" pitchFamily="18" charset="0"/>
                <a:cs typeface="Times New Roman" pitchFamily="18" charset="0"/>
              </a:rPr>
              <a:t>options for operation managers to determine the location of facilities. </a:t>
            </a:r>
          </a:p>
          <a:p>
            <a:pPr marL="514350" indent="-514350" eaLnBrk="1" hangingPunct="1">
              <a:buFont typeface="Wingdings 2" pitchFamily="18" charset="2"/>
              <a:buAutoNum type="arabicPeriod"/>
            </a:pPr>
            <a:r>
              <a:rPr lang="en-US" dirty="0" smtClean="0">
                <a:latin typeface="Times New Roman" pitchFamily="18" charset="0"/>
                <a:cs typeface="Times New Roman" pitchFamily="18" charset="0"/>
              </a:rPr>
              <a:t>Operating with present location and subcontracting for additional demand</a:t>
            </a:r>
          </a:p>
          <a:p>
            <a:pPr marL="514350" indent="-514350" eaLnBrk="1" hangingPunct="1">
              <a:buFont typeface="Wingdings 2" pitchFamily="18" charset="2"/>
              <a:buAutoNum type="arabicPeriod"/>
            </a:pPr>
            <a:r>
              <a:rPr lang="en-US" dirty="0" smtClean="0">
                <a:latin typeface="Times New Roman" pitchFamily="18" charset="0"/>
                <a:cs typeface="Times New Roman" pitchFamily="18" charset="0"/>
              </a:rPr>
              <a:t>Expand the present plant on the present site (if there is free space).</a:t>
            </a:r>
          </a:p>
          <a:p>
            <a:pPr marL="514350" indent="-514350" eaLnBrk="1" hangingPunct="1">
              <a:buFont typeface="Wingdings 2" pitchFamily="18" charset="2"/>
              <a:buAutoNum type="arabicPeriod"/>
            </a:pPr>
            <a:r>
              <a:rPr lang="en-US" dirty="0" smtClean="0">
                <a:latin typeface="Times New Roman" pitchFamily="18" charset="0"/>
                <a:cs typeface="Times New Roman" pitchFamily="18" charset="0"/>
              </a:rPr>
              <a:t>Keeping the present plant and building a new one elsewhere.</a:t>
            </a:r>
          </a:p>
          <a:p>
            <a:pPr marL="514350" indent="-514350" eaLnBrk="1" hangingPunct="1">
              <a:buFont typeface="Wingdings 2" pitchFamily="18" charset="2"/>
              <a:buAutoNum type="arabicPeriod"/>
            </a:pPr>
            <a:r>
              <a:rPr lang="en-US" dirty="0" smtClean="0">
                <a:latin typeface="Times New Roman" pitchFamily="18" charset="0"/>
                <a:cs typeface="Times New Roman" pitchFamily="18" charset="0"/>
              </a:rPr>
              <a:t>Sell the present plant and relocate the entire operation.</a:t>
            </a:r>
          </a:p>
        </p:txBody>
      </p:sp>
      <p:sp>
        <p:nvSpPr>
          <p:cNvPr id="5" name="Footer Placeholder 4"/>
          <p:cNvSpPr>
            <a:spLocks noGrp="1"/>
          </p:cNvSpPr>
          <p:nvPr>
            <p:ph type="ftr" sz="quarter" idx="11"/>
          </p:nvPr>
        </p:nvSpPr>
        <p:spPr/>
        <p:txBody>
          <a:bodyPr/>
          <a:lstStyle/>
          <a:p>
            <a:r>
              <a:rPr lang="en-US" smtClean="0"/>
              <a:t>Yabibal A.</a:t>
            </a:r>
            <a:endParaRPr lang="en-US" dirty="0"/>
          </a:p>
        </p:txBody>
      </p:sp>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812800" y="670878"/>
            <a:ext cx="10525760" cy="850900"/>
          </a:xfrm>
          <a:solidFill>
            <a:schemeClr val="bg1">
              <a:lumMod val="75000"/>
            </a:schemeClr>
          </a:solidFill>
        </p:spPr>
        <p:txBody>
          <a:bodyPr/>
          <a:lstStyle/>
          <a:p>
            <a:pPr eaLnBrk="1" hangingPunct="1">
              <a:defRPr/>
            </a:pPr>
            <a:r>
              <a:rPr lang="en-US" dirty="0" smtClean="0">
                <a:solidFill>
                  <a:srgbClr val="002060"/>
                </a:solidFill>
                <a:latin typeface="Times New Roman" pitchFamily="18" charset="0"/>
                <a:ea typeface="바탕" pitchFamily="18" charset="-127"/>
                <a:cs typeface="Times New Roman" pitchFamily="18" charset="0"/>
              </a:rPr>
              <a:t>Steps of Making Location Decisions </a:t>
            </a:r>
          </a:p>
        </p:txBody>
      </p:sp>
      <p:sp>
        <p:nvSpPr>
          <p:cNvPr id="3" name="Content Placeholder 2"/>
          <p:cNvSpPr>
            <a:spLocks noGrp="1"/>
          </p:cNvSpPr>
          <p:nvPr>
            <p:ph sz="quarter" idx="1"/>
          </p:nvPr>
        </p:nvSpPr>
        <p:spPr>
          <a:xfrm>
            <a:off x="1219200" y="1849119"/>
            <a:ext cx="10363200" cy="4459605"/>
          </a:xfrm>
        </p:spPr>
        <p:txBody>
          <a:bodyPr>
            <a:normAutofit/>
          </a:bodyPr>
          <a:lstStyle/>
          <a:p>
            <a:pPr eaLnBrk="1" hangingPunct="1">
              <a:lnSpc>
                <a:spcPct val="90000"/>
              </a:lnSpc>
            </a:pPr>
            <a:r>
              <a:rPr lang="en-US" dirty="0" smtClean="0">
                <a:latin typeface="Times New Roman" pitchFamily="18" charset="0"/>
                <a:cs typeface="Times New Roman" pitchFamily="18" charset="0"/>
              </a:rPr>
              <a:t>Location decision depends on the </a:t>
            </a:r>
            <a:r>
              <a:rPr lang="en-US" dirty="0" smtClean="0">
                <a:solidFill>
                  <a:srgbClr val="FF0000"/>
                </a:solidFill>
                <a:latin typeface="Times New Roman" pitchFamily="18" charset="0"/>
                <a:cs typeface="Times New Roman" pitchFamily="18" charset="0"/>
              </a:rPr>
              <a:t>size and nature of operation.</a:t>
            </a:r>
          </a:p>
          <a:p>
            <a:pPr eaLnBrk="1" hangingPunct="1">
              <a:lnSpc>
                <a:spcPct val="90000"/>
              </a:lnSpc>
            </a:pPr>
            <a:r>
              <a:rPr lang="en-US" dirty="0" smtClean="0">
                <a:latin typeface="Times New Roman" pitchFamily="18" charset="0"/>
                <a:cs typeface="Times New Roman" pitchFamily="18" charset="0"/>
              </a:rPr>
              <a:t>Generally, making location decision follows the following procedures.</a:t>
            </a:r>
          </a:p>
          <a:p>
            <a:pPr eaLnBrk="1" hangingPunct="1">
              <a:lnSpc>
                <a:spcPct val="90000"/>
              </a:lnSpc>
              <a:buFont typeface="Wingdings" pitchFamily="2" charset="2"/>
              <a:buChar char="Ø"/>
            </a:pPr>
            <a:r>
              <a:rPr lang="en-US" dirty="0" smtClean="0">
                <a:solidFill>
                  <a:srgbClr val="002060"/>
                </a:solidFill>
                <a:latin typeface="Times New Roman" pitchFamily="18" charset="0"/>
                <a:cs typeface="Times New Roman" pitchFamily="18" charset="0"/>
              </a:rPr>
              <a:t>Setting criteria for location evaluation </a:t>
            </a:r>
            <a:r>
              <a:rPr lang="en-US" dirty="0" smtClean="0">
                <a:latin typeface="Times New Roman" pitchFamily="18" charset="0"/>
                <a:cs typeface="Times New Roman" pitchFamily="18" charset="0"/>
              </a:rPr>
              <a:t>(</a:t>
            </a:r>
            <a:r>
              <a:rPr lang="en-US" dirty="0" smtClean="0">
                <a:solidFill>
                  <a:srgbClr val="FF0000"/>
                </a:solidFill>
                <a:latin typeface="Times New Roman" pitchFamily="18" charset="0"/>
                <a:cs typeface="Times New Roman" pitchFamily="18" charset="0"/>
              </a:rPr>
              <a:t>to increase revenue, to minimize cost, to serve the community best…)</a:t>
            </a:r>
          </a:p>
          <a:p>
            <a:pPr eaLnBrk="1" hangingPunct="1">
              <a:lnSpc>
                <a:spcPct val="90000"/>
              </a:lnSpc>
              <a:buFont typeface="Wingdings" pitchFamily="2" charset="2"/>
              <a:buChar char="Ø"/>
            </a:pPr>
            <a:r>
              <a:rPr lang="en-US" dirty="0" smtClean="0">
                <a:solidFill>
                  <a:srgbClr val="002060"/>
                </a:solidFill>
                <a:latin typeface="Times New Roman" pitchFamily="18" charset="0"/>
                <a:cs typeface="Times New Roman" pitchFamily="18" charset="0"/>
              </a:rPr>
              <a:t>Identification of important factors </a:t>
            </a:r>
            <a:r>
              <a:rPr lang="en-US" dirty="0" smtClean="0">
                <a:latin typeface="Times New Roman" pitchFamily="18" charset="0"/>
                <a:cs typeface="Times New Roman" pitchFamily="18" charset="0"/>
              </a:rPr>
              <a:t>(location of materials, location of market…)</a:t>
            </a:r>
          </a:p>
          <a:p>
            <a:pPr eaLnBrk="1" hangingPunct="1">
              <a:lnSpc>
                <a:spcPct val="90000"/>
              </a:lnSpc>
              <a:buFont typeface="Wingdings" pitchFamily="2" charset="2"/>
              <a:buChar char="Ø"/>
            </a:pPr>
            <a:r>
              <a:rPr lang="en-US" dirty="0" smtClean="0">
                <a:solidFill>
                  <a:srgbClr val="002060"/>
                </a:solidFill>
                <a:latin typeface="Times New Roman" pitchFamily="18" charset="0"/>
                <a:cs typeface="Times New Roman" pitchFamily="18" charset="0"/>
              </a:rPr>
              <a:t>Develop location alternatives </a:t>
            </a:r>
            <a:r>
              <a:rPr lang="en-US" dirty="0" smtClean="0">
                <a:latin typeface="Times New Roman" pitchFamily="18" charset="0"/>
                <a:cs typeface="Times New Roman" pitchFamily="18" charset="0"/>
              </a:rPr>
              <a:t>(</a:t>
            </a:r>
            <a:r>
              <a:rPr lang="en-US" dirty="0" smtClean="0">
                <a:solidFill>
                  <a:srgbClr val="FF0000"/>
                </a:solidFill>
                <a:latin typeface="Times New Roman" pitchFamily="18" charset="0"/>
                <a:cs typeface="Times New Roman" pitchFamily="18" charset="0"/>
              </a:rPr>
              <a:t>region     community     site).</a:t>
            </a:r>
          </a:p>
          <a:p>
            <a:pPr eaLnBrk="1" hangingPunct="1">
              <a:lnSpc>
                <a:spcPct val="90000"/>
              </a:lnSpc>
              <a:buFont typeface="Wingdings" pitchFamily="2" charset="2"/>
              <a:buChar char="Ø"/>
            </a:pPr>
            <a:r>
              <a:rPr lang="en-US" dirty="0" smtClean="0">
                <a:solidFill>
                  <a:srgbClr val="002060"/>
                </a:solidFill>
                <a:latin typeface="Times New Roman" pitchFamily="18" charset="0"/>
                <a:cs typeface="Times New Roman" pitchFamily="18" charset="0"/>
              </a:rPr>
              <a:t>Evaluation of alternatives and selection</a:t>
            </a:r>
          </a:p>
          <a:p>
            <a:pPr eaLnBrk="1" hangingPunct="1">
              <a:lnSpc>
                <a:spcPct val="90000"/>
              </a:lnSpc>
              <a:buFont typeface="Wingdings" pitchFamily="2" charset="2"/>
              <a:buChar char="Ø"/>
            </a:pPr>
            <a:endParaRPr lang="en-US" dirty="0" smtClean="0">
              <a:latin typeface="Times New Roman" pitchFamily="18" charset="0"/>
              <a:cs typeface="Times New Roman" pitchFamily="18" charset="0"/>
            </a:endParaRPr>
          </a:p>
          <a:p>
            <a:pPr eaLnBrk="1" hangingPunct="1">
              <a:lnSpc>
                <a:spcPct val="90000"/>
              </a:lnSpc>
              <a:buFont typeface="Wingdings" pitchFamily="2" charset="2"/>
              <a:buChar char="Ø"/>
            </a:pPr>
            <a:endParaRPr lang="en-US" dirty="0" smtClean="0">
              <a:latin typeface="Times New Roman" pitchFamily="18" charset="0"/>
              <a:cs typeface="Times New Roman" pitchFamily="18" charset="0"/>
            </a:endParaRPr>
          </a:p>
        </p:txBody>
      </p:sp>
      <p:cxnSp>
        <p:nvCxnSpPr>
          <p:cNvPr id="7" name="Straight Arrow Connector 6"/>
          <p:cNvCxnSpPr/>
          <p:nvPr/>
        </p:nvCxnSpPr>
        <p:spPr>
          <a:xfrm>
            <a:off x="6921078" y="5338128"/>
            <a:ext cx="383116"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8969587" y="5327968"/>
            <a:ext cx="383117"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 name="Footer Placeholder 7"/>
          <p:cNvSpPr>
            <a:spLocks noGrp="1"/>
          </p:cNvSpPr>
          <p:nvPr>
            <p:ph type="ftr" sz="quarter" idx="11"/>
          </p:nvPr>
        </p:nvSpPr>
        <p:spPr/>
        <p:txBody>
          <a:bodyPr/>
          <a:lstStyle/>
          <a:p>
            <a:r>
              <a:rPr lang="en-US" smtClean="0"/>
              <a:t>Yabibal A.</a:t>
            </a:r>
            <a:endParaRPr lang="en-US" dirty="0"/>
          </a:p>
        </p:txBody>
      </p:sp>
    </p:spTree>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3280" y="388303"/>
            <a:ext cx="10495280" cy="1123950"/>
          </a:xfrm>
          <a:solidFill>
            <a:schemeClr val="bg1">
              <a:lumMod val="75000"/>
            </a:schemeClr>
          </a:solidFill>
        </p:spPr>
        <p:txBody>
          <a:bodyPr>
            <a:normAutofit/>
          </a:bodyPr>
          <a:lstStyle/>
          <a:p>
            <a:pPr eaLnBrk="1" fontAlgn="auto" hangingPunct="1">
              <a:spcAft>
                <a:spcPts val="0"/>
              </a:spcAft>
              <a:defRPr/>
            </a:pPr>
            <a:r>
              <a:rPr lang="en-US" sz="3200" dirty="0" smtClean="0">
                <a:solidFill>
                  <a:srgbClr val="002060"/>
                </a:solidFill>
                <a:latin typeface="Times New Roman" pitchFamily="18" charset="0"/>
                <a:ea typeface="+mj-ea"/>
                <a:cs typeface="Times New Roman" pitchFamily="18" charset="0"/>
              </a:rPr>
              <a:t>Considerations in Plant/Facility location Decisions</a:t>
            </a:r>
            <a:endParaRPr lang="en-US" sz="3200" dirty="0">
              <a:solidFill>
                <a:srgbClr val="002060"/>
              </a:solidFill>
              <a:latin typeface="Times New Roman" pitchFamily="18" charset="0"/>
              <a:ea typeface="+mj-ea"/>
              <a:cs typeface="Times New Roman" pitchFamily="18" charset="0"/>
            </a:endParaRPr>
          </a:p>
        </p:txBody>
      </p:sp>
      <p:sp>
        <p:nvSpPr>
          <p:cNvPr id="10245" name="Content Placeholder 4"/>
          <p:cNvSpPr>
            <a:spLocks noGrp="1"/>
          </p:cNvSpPr>
          <p:nvPr>
            <p:ph sz="quarter" idx="1"/>
          </p:nvPr>
        </p:nvSpPr>
        <p:spPr>
          <a:xfrm>
            <a:off x="833120" y="1664654"/>
            <a:ext cx="10363200" cy="4751387"/>
          </a:xfrm>
        </p:spPr>
        <p:txBody>
          <a:bodyPr>
            <a:normAutofit fontScale="92500" lnSpcReduction="10000"/>
          </a:bodyPr>
          <a:lstStyle/>
          <a:p>
            <a:pPr marL="514350" indent="-514350" eaLnBrk="1" hangingPunct="1">
              <a:buFont typeface="Wingdings 2" pitchFamily="18" charset="2"/>
              <a:buNone/>
              <a:defRPr/>
            </a:pPr>
            <a:r>
              <a:rPr lang="en-US" b="1" u="sng" dirty="0" smtClean="0">
                <a:latin typeface="Times New Roman" pitchFamily="18" charset="0"/>
                <a:ea typeface="맑은 고딕" pitchFamily="50" charset="-127"/>
                <a:cs typeface="Times New Roman" pitchFamily="18" charset="0"/>
              </a:rPr>
              <a:t>1. Regional Considerations</a:t>
            </a:r>
          </a:p>
          <a:p>
            <a:pPr marL="514350" indent="-514350" eaLnBrk="1" hangingPunct="1">
              <a:defRPr/>
            </a:pPr>
            <a:r>
              <a:rPr lang="en-US" dirty="0" smtClean="0">
                <a:latin typeface="Times New Roman" pitchFamily="18" charset="0"/>
                <a:ea typeface="맑은 고딕" pitchFamily="50" charset="-127"/>
                <a:cs typeface="Times New Roman" pitchFamily="18" charset="0"/>
              </a:rPr>
              <a:t>Concerning to the region where to locate a plant, the following factors must be considered</a:t>
            </a:r>
          </a:p>
          <a:p>
            <a:pPr marL="571500" indent="-571500" eaLnBrk="1" hangingPunct="1">
              <a:buFont typeface="+mj-lt"/>
              <a:buAutoNum type="romanLcPeriod"/>
              <a:defRPr/>
            </a:pPr>
            <a:r>
              <a:rPr lang="en-US" i="1" u="sng" dirty="0" smtClean="0">
                <a:solidFill>
                  <a:srgbClr val="002060"/>
                </a:solidFill>
                <a:latin typeface="Times New Roman" pitchFamily="18" charset="0"/>
                <a:ea typeface="맑은 고딕" pitchFamily="50" charset="-127"/>
                <a:cs typeface="Times New Roman" pitchFamily="18" charset="0"/>
              </a:rPr>
              <a:t>Proximity to market: </a:t>
            </a:r>
            <a:r>
              <a:rPr lang="en-US" dirty="0" smtClean="0">
                <a:latin typeface="Times New Roman" pitchFamily="18" charset="0"/>
                <a:ea typeface="맑은 고딕" pitchFamily="50" charset="-127"/>
                <a:cs typeface="Times New Roman" pitchFamily="18" charset="0"/>
              </a:rPr>
              <a:t>there are reasons to locate near to the market such as in case of:</a:t>
            </a:r>
          </a:p>
          <a:p>
            <a:pPr marL="571500" indent="-571500" eaLnBrk="1" hangingPunct="1">
              <a:buFont typeface="Wingdings" pitchFamily="2" charset="2"/>
              <a:buChar char="v"/>
              <a:defRPr/>
            </a:pPr>
            <a:r>
              <a:rPr lang="en-US" dirty="0" smtClean="0">
                <a:latin typeface="Times New Roman" pitchFamily="18" charset="0"/>
                <a:ea typeface="맑은 고딕" pitchFamily="50" charset="-127"/>
                <a:cs typeface="Times New Roman" pitchFamily="18" charset="0"/>
              </a:rPr>
              <a:t>Perishable products</a:t>
            </a:r>
          </a:p>
          <a:p>
            <a:pPr marL="571500" indent="-571500" eaLnBrk="1" hangingPunct="1">
              <a:buFont typeface="Wingdings" pitchFamily="2" charset="2"/>
              <a:buChar char="v"/>
              <a:defRPr/>
            </a:pPr>
            <a:r>
              <a:rPr lang="en-US" dirty="0" smtClean="0">
                <a:latin typeface="Times New Roman" pitchFamily="18" charset="0"/>
                <a:ea typeface="맑은 고딕" pitchFamily="50" charset="-127"/>
                <a:cs typeface="Times New Roman" pitchFamily="18" charset="0"/>
              </a:rPr>
              <a:t>Fragile products</a:t>
            </a:r>
          </a:p>
          <a:p>
            <a:pPr marL="571500" indent="-571500" eaLnBrk="1" hangingPunct="1">
              <a:buFont typeface="Wingdings" pitchFamily="2" charset="2"/>
              <a:buChar char="v"/>
              <a:defRPr/>
            </a:pPr>
            <a:r>
              <a:rPr lang="en-US" dirty="0" smtClean="0">
                <a:latin typeface="Times New Roman" pitchFamily="18" charset="0"/>
                <a:ea typeface="맑은 고딕" pitchFamily="50" charset="-127"/>
                <a:cs typeface="Times New Roman" pitchFamily="18" charset="0"/>
              </a:rPr>
              <a:t>Need for larger space during transportation</a:t>
            </a:r>
          </a:p>
          <a:p>
            <a:pPr marL="571500" indent="-571500" eaLnBrk="1" hangingPunct="1">
              <a:buFont typeface="Wingdings" pitchFamily="2" charset="2"/>
              <a:buChar char="v"/>
              <a:defRPr/>
            </a:pPr>
            <a:r>
              <a:rPr lang="en-US" dirty="0" smtClean="0">
                <a:latin typeface="Times New Roman" pitchFamily="18" charset="0"/>
                <a:ea typeface="맑은 고딕" pitchFamily="50" charset="-127"/>
                <a:cs typeface="Times New Roman" pitchFamily="18" charset="0"/>
              </a:rPr>
              <a:t>Service products</a:t>
            </a:r>
          </a:p>
          <a:p>
            <a:pPr marL="571500" indent="-571500" eaLnBrk="1" hangingPunct="1">
              <a:buFont typeface="Wingdings" pitchFamily="2" charset="2"/>
              <a:buChar char="v"/>
              <a:defRPr/>
            </a:pPr>
            <a:r>
              <a:rPr lang="en-US" dirty="0" smtClean="0">
                <a:latin typeface="Times New Roman" pitchFamily="18" charset="0"/>
                <a:ea typeface="맑은 고딕" pitchFamily="50" charset="-127"/>
                <a:cs typeface="Times New Roman" pitchFamily="18" charset="0"/>
              </a:rPr>
              <a:t>Customized products </a:t>
            </a:r>
          </a:p>
          <a:p>
            <a:pPr marL="571500" indent="-571500" eaLnBrk="1" hangingPunct="1">
              <a:buFont typeface="Wingdings" pitchFamily="2" charset="2"/>
              <a:buChar char="v"/>
              <a:defRPr/>
            </a:pPr>
            <a:r>
              <a:rPr lang="en-US" dirty="0" smtClean="0">
                <a:latin typeface="Times New Roman" pitchFamily="18" charset="0"/>
                <a:ea typeface="맑은 고딕" pitchFamily="50" charset="-127"/>
                <a:cs typeface="Times New Roman" pitchFamily="18" charset="0"/>
              </a:rPr>
              <a:t>Inexpensive but high transportation cost products</a:t>
            </a:r>
          </a:p>
        </p:txBody>
      </p:sp>
      <p:sp>
        <p:nvSpPr>
          <p:cNvPr id="5" name="Footer Placeholder 4"/>
          <p:cNvSpPr>
            <a:spLocks noGrp="1"/>
          </p:cNvSpPr>
          <p:nvPr>
            <p:ph type="ftr" sz="quarter" idx="11"/>
          </p:nvPr>
        </p:nvSpPr>
        <p:spPr/>
        <p:txBody>
          <a:bodyPr/>
          <a:lstStyle/>
          <a:p>
            <a:r>
              <a:rPr lang="en-US" smtClean="0"/>
              <a:t>Yabibal A.</a:t>
            </a:r>
            <a:endParaRPr lang="en-US" dirty="0"/>
          </a:p>
        </p:txBody>
      </p:sp>
    </p:spTree>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833120" y="447358"/>
            <a:ext cx="10515600" cy="1066800"/>
          </a:xfrm>
          <a:solidFill>
            <a:schemeClr val="bg1">
              <a:lumMod val="75000"/>
            </a:schemeClr>
          </a:solidFill>
        </p:spPr>
        <p:txBody>
          <a:bodyPr/>
          <a:lstStyle/>
          <a:p>
            <a:pPr eaLnBrk="1" hangingPunct="1"/>
            <a:r>
              <a:rPr lang="en-US" smtClean="0">
                <a:solidFill>
                  <a:srgbClr val="002060"/>
                </a:solidFill>
                <a:latin typeface="Times New Roman" pitchFamily="18" charset="0"/>
                <a:cs typeface="Times New Roman" pitchFamily="18" charset="0"/>
              </a:rPr>
              <a:t>Continued… </a:t>
            </a:r>
          </a:p>
        </p:txBody>
      </p:sp>
      <p:sp>
        <p:nvSpPr>
          <p:cNvPr id="12291" name="Content Placeholder 2"/>
          <p:cNvSpPr>
            <a:spLocks noGrp="1"/>
          </p:cNvSpPr>
          <p:nvPr>
            <p:ph sz="quarter" idx="1"/>
          </p:nvPr>
        </p:nvSpPr>
        <p:spPr/>
        <p:txBody>
          <a:bodyPr/>
          <a:lstStyle/>
          <a:p>
            <a:pPr eaLnBrk="1" hangingPunct="1">
              <a:buFont typeface="Wingdings 2" pitchFamily="18" charset="2"/>
              <a:buNone/>
            </a:pPr>
            <a:r>
              <a:rPr lang="en-US" i="1" smtClean="0">
                <a:solidFill>
                  <a:srgbClr val="002060"/>
                </a:solidFill>
                <a:latin typeface="Times New Roman" pitchFamily="18" charset="0"/>
                <a:cs typeface="Times New Roman" pitchFamily="18" charset="0"/>
              </a:rPr>
              <a:t>ii. </a:t>
            </a:r>
            <a:r>
              <a:rPr lang="en-US" i="1" u="sng" smtClean="0">
                <a:solidFill>
                  <a:srgbClr val="002060"/>
                </a:solidFill>
                <a:latin typeface="Times New Roman" pitchFamily="18" charset="0"/>
                <a:cs typeface="Times New Roman" pitchFamily="18" charset="0"/>
              </a:rPr>
              <a:t>Proximity to materials</a:t>
            </a:r>
            <a:r>
              <a:rPr lang="en-US" i="1" smtClean="0">
                <a:solidFill>
                  <a:srgbClr val="002060"/>
                </a:solidFill>
                <a:latin typeface="Times New Roman" pitchFamily="18" charset="0"/>
                <a:cs typeface="Times New Roman" pitchFamily="18" charset="0"/>
              </a:rPr>
              <a:t>: </a:t>
            </a:r>
            <a:r>
              <a:rPr lang="en-US" smtClean="0">
                <a:latin typeface="Times New Roman" pitchFamily="18" charset="0"/>
                <a:cs typeface="Times New Roman" pitchFamily="18" charset="0"/>
              </a:rPr>
              <a:t>reasons to locate near to RM, supplies and semi-finished items are: </a:t>
            </a:r>
          </a:p>
          <a:p>
            <a:pPr eaLnBrk="1" hangingPunct="1">
              <a:buFont typeface="Wingdings" pitchFamily="2" charset="2"/>
              <a:buChar char="v"/>
            </a:pPr>
            <a:r>
              <a:rPr lang="en-US" smtClean="0">
                <a:latin typeface="Times New Roman" pitchFamily="18" charset="0"/>
                <a:cs typeface="Times New Roman" pitchFamily="18" charset="0"/>
              </a:rPr>
              <a:t>If the weight of items decrease by further processing</a:t>
            </a:r>
          </a:p>
          <a:p>
            <a:pPr eaLnBrk="1" hangingPunct="1">
              <a:buFont typeface="Wingdings" pitchFamily="2" charset="2"/>
              <a:buChar char="v"/>
            </a:pPr>
            <a:r>
              <a:rPr lang="en-US" smtClean="0">
                <a:latin typeface="Times New Roman" pitchFamily="18" charset="0"/>
                <a:cs typeface="Times New Roman" pitchFamily="18" charset="0"/>
              </a:rPr>
              <a:t>If perishability of items can be reduced trough further processing </a:t>
            </a:r>
          </a:p>
          <a:p>
            <a:pPr eaLnBrk="1" hangingPunct="1">
              <a:buFont typeface="Wingdings" pitchFamily="2" charset="2"/>
              <a:buChar char="v"/>
            </a:pPr>
            <a:r>
              <a:rPr lang="en-US" smtClean="0">
                <a:latin typeface="Times New Roman" pitchFamily="18" charset="0"/>
                <a:cs typeface="Times New Roman" pitchFamily="18" charset="0"/>
              </a:rPr>
              <a:t>If transportation of materials is high</a:t>
            </a:r>
          </a:p>
          <a:p>
            <a:pPr eaLnBrk="1" hangingPunct="1">
              <a:buFont typeface="Wingdings 2" pitchFamily="18" charset="2"/>
              <a:buNone/>
            </a:pPr>
            <a:r>
              <a:rPr lang="en-US" i="1" smtClean="0">
                <a:solidFill>
                  <a:srgbClr val="002060"/>
                </a:solidFill>
                <a:latin typeface="Times New Roman" pitchFamily="18" charset="0"/>
                <a:cs typeface="Times New Roman" pitchFamily="18" charset="0"/>
              </a:rPr>
              <a:t>iii. </a:t>
            </a:r>
            <a:r>
              <a:rPr lang="en-US" i="1" u="sng" smtClean="0">
                <a:solidFill>
                  <a:srgbClr val="002060"/>
                </a:solidFill>
                <a:latin typeface="Times New Roman" pitchFamily="18" charset="0"/>
                <a:cs typeface="Times New Roman" pitchFamily="18" charset="0"/>
              </a:rPr>
              <a:t>Adequate transportation facilities</a:t>
            </a:r>
          </a:p>
          <a:p>
            <a:pPr eaLnBrk="1" hangingPunct="1">
              <a:buFont typeface="Wingdings 2" pitchFamily="18" charset="2"/>
              <a:buNone/>
            </a:pPr>
            <a:r>
              <a:rPr lang="en-US" i="1" smtClean="0">
                <a:solidFill>
                  <a:srgbClr val="002060"/>
                </a:solidFill>
                <a:latin typeface="Times New Roman" pitchFamily="18" charset="0"/>
                <a:cs typeface="Times New Roman" pitchFamily="18" charset="0"/>
              </a:rPr>
              <a:t>iv. </a:t>
            </a:r>
            <a:r>
              <a:rPr lang="en-US" i="1" u="sng" smtClean="0">
                <a:solidFill>
                  <a:srgbClr val="002060"/>
                </a:solidFill>
                <a:latin typeface="Times New Roman" pitchFamily="18" charset="0"/>
                <a:cs typeface="Times New Roman" pitchFamily="18" charset="0"/>
              </a:rPr>
              <a:t>Labor supply</a:t>
            </a:r>
          </a:p>
          <a:p>
            <a:pPr eaLnBrk="1" hangingPunct="1">
              <a:buFont typeface="Wingdings 2" pitchFamily="18" charset="2"/>
              <a:buNone/>
            </a:pPr>
            <a:r>
              <a:rPr lang="en-US" i="1" smtClean="0">
                <a:solidFill>
                  <a:srgbClr val="002060"/>
                </a:solidFill>
                <a:latin typeface="Times New Roman" pitchFamily="18" charset="0"/>
                <a:cs typeface="Times New Roman" pitchFamily="18" charset="0"/>
              </a:rPr>
              <a:t>v. </a:t>
            </a:r>
            <a:r>
              <a:rPr lang="en-US" i="1" u="sng" smtClean="0">
                <a:solidFill>
                  <a:srgbClr val="002060"/>
                </a:solidFill>
                <a:latin typeface="Times New Roman" pitchFamily="18" charset="0"/>
                <a:cs typeface="Times New Roman" pitchFamily="18" charset="0"/>
              </a:rPr>
              <a:t>Climate</a:t>
            </a:r>
          </a:p>
          <a:p>
            <a:pPr eaLnBrk="1" hangingPunct="1">
              <a:buFont typeface="Wingdings 2" pitchFamily="18" charset="2"/>
              <a:buNone/>
            </a:pPr>
            <a:endParaRPr lang="en-US" smtClean="0">
              <a:latin typeface="Times New Roman" pitchFamily="18" charset="0"/>
              <a:cs typeface="Times New Roman" pitchFamily="18" charset="0"/>
            </a:endParaRPr>
          </a:p>
        </p:txBody>
      </p:sp>
      <p:sp>
        <p:nvSpPr>
          <p:cNvPr id="5" name="Footer Placeholder 4"/>
          <p:cNvSpPr>
            <a:spLocks noGrp="1"/>
          </p:cNvSpPr>
          <p:nvPr>
            <p:ph type="ftr" sz="quarter" idx="11"/>
          </p:nvPr>
        </p:nvSpPr>
        <p:spPr/>
        <p:txBody>
          <a:bodyPr/>
          <a:lstStyle/>
          <a:p>
            <a:r>
              <a:rPr lang="en-US" smtClean="0"/>
              <a:t>Yabibal A.</a:t>
            </a:r>
            <a:endParaRPr lang="en-US" dirty="0"/>
          </a:p>
        </p:txBody>
      </p:sp>
    </p:spTree>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838200" y="365126"/>
            <a:ext cx="10515600" cy="1108074"/>
          </a:xfrm>
          <a:solidFill>
            <a:schemeClr val="bg1">
              <a:lumMod val="75000"/>
            </a:schemeClr>
          </a:solidFill>
        </p:spPr>
        <p:txBody>
          <a:bodyPr/>
          <a:lstStyle/>
          <a:p>
            <a:pPr>
              <a:defRPr/>
            </a:pPr>
            <a:r>
              <a:rPr lang="en-US" dirty="0" smtClean="0">
                <a:solidFill>
                  <a:srgbClr val="002060"/>
                </a:solidFill>
                <a:latin typeface="Times New Roman" pitchFamily="18" charset="0"/>
                <a:ea typeface="Segoe UI Symbol" pitchFamily="34" charset="0"/>
                <a:cs typeface="Times New Roman" pitchFamily="18" charset="0"/>
              </a:rPr>
              <a:t>Continued…</a:t>
            </a:r>
          </a:p>
        </p:txBody>
      </p:sp>
      <p:sp>
        <p:nvSpPr>
          <p:cNvPr id="12291" name="Content Placeholder 2"/>
          <p:cNvSpPr>
            <a:spLocks noGrp="1"/>
          </p:cNvSpPr>
          <p:nvPr>
            <p:ph sz="quarter" idx="1"/>
          </p:nvPr>
        </p:nvSpPr>
        <p:spPr/>
        <p:txBody>
          <a:bodyPr/>
          <a:lstStyle/>
          <a:p>
            <a:pPr>
              <a:buFont typeface="Wingdings 2" pitchFamily="18" charset="2"/>
              <a:buNone/>
              <a:defRPr/>
            </a:pPr>
            <a:r>
              <a:rPr lang="en-US" sz="2800" b="1" u="sng" dirty="0" smtClean="0">
                <a:ea typeface="맑은 고딕" pitchFamily="50" charset="-127"/>
              </a:rPr>
              <a:t>2. Community consideration</a:t>
            </a:r>
          </a:p>
          <a:p>
            <a:pPr>
              <a:defRPr/>
            </a:pPr>
            <a:r>
              <a:rPr lang="en-US" dirty="0" smtClean="0">
                <a:ea typeface="맑은 고딕" pitchFamily="50" charset="-127"/>
              </a:rPr>
              <a:t>Choice of community must consider the following factors</a:t>
            </a:r>
          </a:p>
          <a:p>
            <a:pPr marL="571500" indent="-571500">
              <a:buFont typeface="+mj-lt"/>
              <a:buAutoNum type="romanLcPeriod"/>
              <a:defRPr/>
            </a:pPr>
            <a:r>
              <a:rPr lang="en-US" dirty="0" smtClean="0">
                <a:ea typeface="맑은 고딕" pitchFamily="50" charset="-127"/>
              </a:rPr>
              <a:t>Managerial and owners preference</a:t>
            </a:r>
          </a:p>
          <a:p>
            <a:pPr marL="571500" indent="-571500">
              <a:buFont typeface="+mj-lt"/>
              <a:buAutoNum type="romanLcPeriod"/>
              <a:defRPr/>
            </a:pPr>
            <a:r>
              <a:rPr lang="en-US" dirty="0" smtClean="0">
                <a:ea typeface="맑은 고딕" pitchFamily="50" charset="-127"/>
              </a:rPr>
              <a:t>Community facility </a:t>
            </a:r>
          </a:p>
          <a:p>
            <a:pPr marL="571500" indent="-571500">
              <a:buFont typeface="+mj-lt"/>
              <a:buAutoNum type="romanLcPeriod"/>
              <a:defRPr/>
            </a:pPr>
            <a:r>
              <a:rPr lang="en-US" dirty="0" smtClean="0">
                <a:ea typeface="맑은 고딕" pitchFamily="50" charset="-127"/>
              </a:rPr>
              <a:t>Community attitude towards the business</a:t>
            </a:r>
          </a:p>
          <a:p>
            <a:pPr marL="571500" indent="-571500">
              <a:buFont typeface="+mj-lt"/>
              <a:buAutoNum type="romanLcPeriod"/>
              <a:defRPr/>
            </a:pPr>
            <a:r>
              <a:rPr lang="en-US" dirty="0" smtClean="0">
                <a:ea typeface="맑은 고딕" pitchFamily="50" charset="-127"/>
              </a:rPr>
              <a:t>Community governance and taxation</a:t>
            </a:r>
          </a:p>
          <a:p>
            <a:pPr marL="571500" indent="-571500">
              <a:buFont typeface="+mj-lt"/>
              <a:buAutoNum type="romanLcPeriod"/>
              <a:defRPr/>
            </a:pPr>
            <a:r>
              <a:rPr lang="en-US" dirty="0" smtClean="0">
                <a:ea typeface="맑은 고딕" pitchFamily="50" charset="-127"/>
              </a:rPr>
              <a:t>Availability and cost of sites</a:t>
            </a:r>
          </a:p>
        </p:txBody>
      </p:sp>
      <p:sp>
        <p:nvSpPr>
          <p:cNvPr id="5" name="Footer Placeholder 4"/>
          <p:cNvSpPr>
            <a:spLocks noGrp="1"/>
          </p:cNvSpPr>
          <p:nvPr>
            <p:ph type="ftr" sz="quarter" idx="11"/>
          </p:nvPr>
        </p:nvSpPr>
        <p:spPr/>
        <p:txBody>
          <a:bodyPr/>
          <a:lstStyle/>
          <a:p>
            <a:r>
              <a:rPr lang="en-US" smtClean="0"/>
              <a:t>Yabibal A.</a:t>
            </a:r>
            <a:endParaRPr lang="en-US" dirty="0"/>
          </a:p>
        </p:txBody>
      </p:sp>
    </p:spTree>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863600" y="325438"/>
            <a:ext cx="10495280" cy="1143000"/>
          </a:xfrm>
          <a:solidFill>
            <a:schemeClr val="bg1">
              <a:lumMod val="75000"/>
            </a:schemeClr>
          </a:solidFill>
        </p:spPr>
        <p:txBody>
          <a:bodyPr/>
          <a:lstStyle/>
          <a:p>
            <a:r>
              <a:rPr lang="en-US" dirty="0" smtClean="0">
                <a:solidFill>
                  <a:srgbClr val="002060"/>
                </a:solidFill>
                <a:latin typeface="Times New Roman" pitchFamily="18" charset="0"/>
                <a:cs typeface="Times New Roman" pitchFamily="18" charset="0"/>
              </a:rPr>
              <a:t>Continued…</a:t>
            </a:r>
          </a:p>
        </p:txBody>
      </p:sp>
      <p:sp>
        <p:nvSpPr>
          <p:cNvPr id="3" name="Content Placeholder 2"/>
          <p:cNvSpPr>
            <a:spLocks noGrp="1"/>
          </p:cNvSpPr>
          <p:nvPr>
            <p:ph sz="quarter" idx="1"/>
          </p:nvPr>
        </p:nvSpPr>
        <p:spPr/>
        <p:txBody>
          <a:bodyPr/>
          <a:lstStyle/>
          <a:p>
            <a:pPr>
              <a:buFont typeface="Wingdings 2" pitchFamily="18" charset="2"/>
              <a:buNone/>
              <a:defRPr/>
            </a:pPr>
            <a:r>
              <a:rPr lang="en-US" sz="2800" b="1" u="sng" dirty="0" smtClean="0">
                <a:ea typeface="+mn-ea"/>
              </a:rPr>
              <a:t>3. Site consideration </a:t>
            </a:r>
          </a:p>
          <a:p>
            <a:pPr>
              <a:defRPr/>
            </a:pPr>
            <a:r>
              <a:rPr lang="en-US" dirty="0" smtClean="0">
                <a:ea typeface="+mn-ea"/>
              </a:rPr>
              <a:t>Includes consideration of </a:t>
            </a:r>
          </a:p>
          <a:p>
            <a:pPr marL="571500" indent="-571500">
              <a:buFont typeface="+mj-lt"/>
              <a:buAutoNum type="romanLcPeriod"/>
              <a:defRPr/>
            </a:pPr>
            <a:r>
              <a:rPr lang="en-US" dirty="0" smtClean="0">
                <a:ea typeface="+mn-ea"/>
              </a:rPr>
              <a:t>Size of the site</a:t>
            </a:r>
          </a:p>
          <a:p>
            <a:pPr marL="571500" indent="-571500">
              <a:buFont typeface="+mj-lt"/>
              <a:buAutoNum type="romanLcPeriod"/>
              <a:defRPr/>
            </a:pPr>
            <a:r>
              <a:rPr lang="en-US" dirty="0" smtClean="0">
                <a:ea typeface="+mn-ea"/>
              </a:rPr>
              <a:t>Drainage and soil conditions</a:t>
            </a:r>
          </a:p>
          <a:p>
            <a:pPr marL="571500" indent="-571500">
              <a:buFont typeface="+mj-lt"/>
              <a:buAutoNum type="romanLcPeriod"/>
              <a:defRPr/>
            </a:pPr>
            <a:r>
              <a:rPr lang="en-US" dirty="0" smtClean="0">
                <a:ea typeface="+mn-ea"/>
              </a:rPr>
              <a:t>Water supply</a:t>
            </a:r>
          </a:p>
          <a:p>
            <a:pPr marL="571500" indent="-571500">
              <a:buFont typeface="+mj-lt"/>
              <a:buAutoNum type="romanLcPeriod"/>
              <a:defRPr/>
            </a:pPr>
            <a:r>
              <a:rPr lang="en-US" dirty="0" smtClean="0">
                <a:ea typeface="+mn-ea"/>
              </a:rPr>
              <a:t>Cost and availability of utilities and other infrastructures</a:t>
            </a:r>
          </a:p>
          <a:p>
            <a:pPr marL="571500" indent="-571500">
              <a:buFont typeface="+mj-lt"/>
              <a:buAutoNum type="romanLcPeriod"/>
              <a:defRPr/>
            </a:pPr>
            <a:r>
              <a:rPr lang="en-US" dirty="0" smtClean="0">
                <a:ea typeface="+mn-ea"/>
              </a:rPr>
              <a:t>Land and development cost</a:t>
            </a:r>
          </a:p>
          <a:p>
            <a:pPr marL="571500" indent="-571500">
              <a:buFont typeface="+mj-lt"/>
              <a:buAutoNum type="romanLcPeriod"/>
              <a:defRPr/>
            </a:pPr>
            <a:r>
              <a:rPr lang="en-US" dirty="0" smtClean="0">
                <a:ea typeface="+mn-ea"/>
              </a:rPr>
              <a:t>Waste disposal and environmental considerations </a:t>
            </a:r>
            <a:endParaRPr lang="en-US" dirty="0">
              <a:ea typeface="+mn-ea"/>
            </a:endParaRPr>
          </a:p>
        </p:txBody>
      </p:sp>
      <p:sp>
        <p:nvSpPr>
          <p:cNvPr id="5" name="Footer Placeholder 4"/>
          <p:cNvSpPr>
            <a:spLocks noGrp="1"/>
          </p:cNvSpPr>
          <p:nvPr>
            <p:ph type="ftr" sz="quarter" idx="11"/>
          </p:nvPr>
        </p:nvSpPr>
        <p:spPr/>
        <p:txBody>
          <a:bodyPr/>
          <a:lstStyle/>
          <a:p>
            <a:r>
              <a:rPr lang="en-US" smtClean="0"/>
              <a:t>Yabibal A.</a:t>
            </a:r>
            <a:endParaRPr lang="en-US" dirty="0"/>
          </a:p>
        </p:txBody>
      </p:sp>
    </p:spTree>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2"/>
          <p:cNvSpPr>
            <a:spLocks noGrp="1"/>
          </p:cNvSpPr>
          <p:nvPr>
            <p:ph type="ctrTitle"/>
          </p:nvPr>
        </p:nvSpPr>
        <p:spPr>
          <a:xfrm>
            <a:off x="609600" y="1557339"/>
            <a:ext cx="10972800" cy="1470025"/>
          </a:xfrm>
        </p:spPr>
        <p:txBody>
          <a:bodyPr>
            <a:normAutofit fontScale="90000"/>
          </a:bodyPr>
          <a:lstStyle/>
          <a:p>
            <a:r>
              <a:rPr smtClean="0">
                <a:latin typeface="Times New Roman" pitchFamily="18" charset="0"/>
                <a:cs typeface="Times New Roman" pitchFamily="18" charset="0"/>
              </a:rPr>
              <a:t>Location Decision Making Approaches </a:t>
            </a:r>
            <a:endParaRPr smtClean="0"/>
          </a:p>
        </p:txBody>
      </p:sp>
      <p:sp>
        <p:nvSpPr>
          <p:cNvPr id="5" name="Footer Placeholder 4"/>
          <p:cNvSpPr>
            <a:spLocks noGrp="1"/>
          </p:cNvSpPr>
          <p:nvPr>
            <p:ph type="ftr" sz="quarter" idx="11"/>
          </p:nvPr>
        </p:nvSpPr>
        <p:spPr/>
        <p:txBody>
          <a:bodyPr/>
          <a:lstStyle/>
          <a:p>
            <a:r>
              <a:rPr lang="en-US" smtClean="0"/>
              <a:t>Yabibal A.</a:t>
            </a:r>
            <a:endParaRPr lang="en-US"/>
          </a:p>
        </p:txBody>
      </p:sp>
    </p:spTree>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AutoShape 4"/>
          <p:cNvSpPr>
            <a:spLocks noChangeArrowheads="1"/>
          </p:cNvSpPr>
          <p:nvPr/>
        </p:nvSpPr>
        <p:spPr bwMode="auto">
          <a:xfrm>
            <a:off x="431801" y="2294366"/>
            <a:ext cx="1325033" cy="1782333"/>
          </a:xfrm>
          <a:prstGeom prst="roundRect">
            <a:avLst>
              <a:gd name="adj" fmla="val 16667"/>
            </a:avLst>
          </a:prstGeom>
          <a:gradFill rotWithShape="1">
            <a:gsLst>
              <a:gs pos="0">
                <a:srgbClr val="FF8080"/>
              </a:gs>
              <a:gs pos="50000">
                <a:srgbClr val="FFB3B3"/>
              </a:gs>
              <a:gs pos="100000">
                <a:srgbClr val="FFDADA"/>
              </a:gs>
            </a:gsLst>
            <a:lin ang="5400000" scaled="1"/>
          </a:gradFill>
          <a:ln w="19050" algn="ctr">
            <a:solidFill>
              <a:srgbClr val="993366"/>
            </a:solidFill>
            <a:round/>
            <a:headEnd/>
            <a:tailEnd/>
          </a:ln>
        </p:spPr>
        <p:txBody>
          <a:bodyPr vert="eaVert" lIns="0" tIns="0" rIns="0" bIns="0" anchor="ctr"/>
          <a:lstStyle/>
          <a:p>
            <a:pPr marL="133350" indent="-133350" algn="ctr" defTabSz="979488" eaLnBrk="0" latinLnBrk="0" hangingPunct="0">
              <a:spcBef>
                <a:spcPts val="575"/>
              </a:spcBef>
              <a:buClr>
                <a:schemeClr val="tx1"/>
              </a:buClr>
              <a:buSzPct val="60000"/>
              <a:buFont typeface="Wingdings" pitchFamily="2" charset="2"/>
              <a:buNone/>
            </a:pPr>
            <a:r>
              <a:rPr kumimoji="0" lang="en-US" altLang="ko-KR" sz="2800" b="1">
                <a:latin typeface="HY헤드라인M"/>
                <a:ea typeface="Arial "/>
                <a:cs typeface="Arial "/>
              </a:rPr>
              <a:t>Steps </a:t>
            </a:r>
            <a:endParaRPr kumimoji="0" lang="ko-KR" altLang="en-US" sz="2800" b="1">
              <a:latin typeface="HY헤드라인M"/>
              <a:ea typeface="Arial "/>
              <a:cs typeface="Arial "/>
            </a:endParaRPr>
          </a:p>
        </p:txBody>
      </p:sp>
      <p:sp>
        <p:nvSpPr>
          <p:cNvPr id="8" name="AutoShape 4"/>
          <p:cNvSpPr txBox="1">
            <a:spLocks noChangeArrowheads="1"/>
          </p:cNvSpPr>
          <p:nvPr/>
        </p:nvSpPr>
        <p:spPr bwMode="auto">
          <a:xfrm>
            <a:off x="431800" y="4432994"/>
            <a:ext cx="1439333" cy="2008446"/>
          </a:xfrm>
          <a:prstGeom prst="roundRect">
            <a:avLst>
              <a:gd name="adj" fmla="val 16667"/>
            </a:avLst>
          </a:prstGeom>
          <a:gradFill flip="none" rotWithShape="1">
            <a:gsLst>
              <a:gs pos="0">
                <a:schemeClr val="accent3">
                  <a:lumMod val="60000"/>
                  <a:lumOff val="40000"/>
                </a:schemeClr>
              </a:gs>
              <a:gs pos="50000">
                <a:srgbClr val="FF0000">
                  <a:tint val="44500"/>
                  <a:satMod val="160000"/>
                </a:srgbClr>
              </a:gs>
              <a:gs pos="100000">
                <a:srgbClr val="FF0000">
                  <a:tint val="23500"/>
                  <a:satMod val="160000"/>
                </a:srgbClr>
              </a:gs>
            </a:gsLst>
            <a:lin ang="5400000" scaled="1"/>
            <a:tileRect/>
          </a:gradFill>
          <a:ln w="19050" algn="ctr">
            <a:solidFill>
              <a:srgbClr val="993366"/>
            </a:solidFill>
            <a:round/>
            <a:headEnd/>
            <a:tailEnd/>
          </a:ln>
        </p:spPr>
        <p:txBody>
          <a:bodyPr vert="eaVert" lIns="0" tIns="0" rIns="0" bIns="0" anchor="ctr"/>
          <a:lstStyle/>
          <a:p>
            <a:pPr marL="133350" indent="-133350" algn="ctr" defTabSz="979488" eaLnBrk="0" latinLnBrk="0" hangingPunct="0">
              <a:spcBef>
                <a:spcPts val="575"/>
              </a:spcBef>
              <a:buClr>
                <a:schemeClr val="tx1"/>
              </a:buClr>
              <a:buSzPct val="60000"/>
              <a:buFont typeface="Wingdings" pitchFamily="2" charset="2"/>
              <a:buNone/>
              <a:defRPr/>
            </a:pPr>
            <a:r>
              <a:rPr kumimoji="0" lang="en-US" altLang="ko-KR" sz="2000" b="1" dirty="0">
                <a:latin typeface="HY헤드라인M" pitchFamily="18" charset="-127"/>
                <a:ea typeface="Arial "/>
                <a:cs typeface="Arial "/>
              </a:rPr>
              <a:t>Assumptions</a:t>
            </a:r>
            <a:r>
              <a:rPr kumimoji="0" lang="en-US" altLang="ko-KR" b="1" dirty="0">
                <a:latin typeface="HY헤드라인M" pitchFamily="18" charset="-127"/>
                <a:ea typeface="Arial "/>
                <a:cs typeface="Arial "/>
              </a:rPr>
              <a:t> </a:t>
            </a:r>
            <a:endParaRPr kumimoji="0" lang="ko-KR" altLang="en-US" b="1" dirty="0">
              <a:latin typeface="HY헤드라인M" pitchFamily="18" charset="-127"/>
              <a:ea typeface="Arial "/>
              <a:cs typeface="Arial "/>
            </a:endParaRPr>
          </a:p>
        </p:txBody>
      </p:sp>
      <p:sp>
        <p:nvSpPr>
          <p:cNvPr id="16390" name="Content Placeholder 8"/>
          <p:cNvSpPr>
            <a:spLocks noGrp="1"/>
          </p:cNvSpPr>
          <p:nvPr>
            <p:ph sz="quarter" idx="1"/>
          </p:nvPr>
        </p:nvSpPr>
        <p:spPr>
          <a:xfrm>
            <a:off x="792480" y="1562735"/>
            <a:ext cx="10363200" cy="4968875"/>
          </a:xfrm>
        </p:spPr>
        <p:txBody>
          <a:bodyPr/>
          <a:lstStyle/>
          <a:p>
            <a:pPr>
              <a:buFont typeface="Wingdings 2" pitchFamily="18" charset="2"/>
              <a:buNone/>
            </a:pPr>
            <a:r>
              <a:rPr lang="en-US" sz="2400" dirty="0" smtClean="0"/>
              <a:t>It is the use of </a:t>
            </a:r>
            <a:r>
              <a:rPr lang="en-US" sz="2400" dirty="0" smtClean="0">
                <a:solidFill>
                  <a:srgbClr val="FF0000"/>
                </a:solidFill>
              </a:rPr>
              <a:t>cost-volume</a:t>
            </a:r>
            <a:r>
              <a:rPr lang="en-US" sz="2400" dirty="0" smtClean="0"/>
              <a:t> analysis to make an economic comparison between location alternatives</a:t>
            </a:r>
          </a:p>
          <a:p>
            <a:pPr>
              <a:buFont typeface="Wingdings 2" pitchFamily="18" charset="2"/>
              <a:buNone/>
            </a:pPr>
            <a:endParaRPr lang="en-US" dirty="0" smtClean="0"/>
          </a:p>
        </p:txBody>
      </p:sp>
      <p:sp>
        <p:nvSpPr>
          <p:cNvPr id="10" name="Rounded Rectangle 9"/>
          <p:cNvSpPr/>
          <p:nvPr/>
        </p:nvSpPr>
        <p:spPr>
          <a:xfrm>
            <a:off x="2159000" y="2306320"/>
            <a:ext cx="9120717" cy="1914844"/>
          </a:xfrm>
          <a:prstGeom prst="roundRect">
            <a:avLst/>
          </a:prstGeom>
          <a:solidFill>
            <a:schemeClr val="bg2"/>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514350" indent="-514350">
              <a:buFont typeface="+mj-lt"/>
              <a:buAutoNum type="arabicPeriod"/>
              <a:defRPr/>
            </a:pPr>
            <a:r>
              <a:rPr lang="en-US" sz="2400" dirty="0">
                <a:solidFill>
                  <a:schemeClr val="tx1"/>
                </a:solidFill>
              </a:rPr>
              <a:t>Determination of both fixed and variable costs for      locations</a:t>
            </a:r>
          </a:p>
          <a:p>
            <a:pPr marL="514350" indent="-514350">
              <a:buFont typeface="+mj-lt"/>
              <a:buAutoNum type="arabicPeriod"/>
              <a:defRPr/>
            </a:pPr>
            <a:r>
              <a:rPr lang="en-US" sz="2400" dirty="0">
                <a:solidFill>
                  <a:schemeClr val="tx1"/>
                </a:solidFill>
              </a:rPr>
              <a:t>Plotting the total cost curve for each locations</a:t>
            </a:r>
          </a:p>
          <a:p>
            <a:pPr marL="514350" indent="-514350">
              <a:buFont typeface="+mj-lt"/>
              <a:buAutoNum type="arabicPeriod"/>
              <a:defRPr/>
            </a:pPr>
            <a:r>
              <a:rPr lang="en-US" sz="2400" dirty="0">
                <a:solidFill>
                  <a:schemeClr val="tx1"/>
                </a:solidFill>
              </a:rPr>
              <a:t>Selecting the location with the lowest cost for a  given production volume</a:t>
            </a:r>
          </a:p>
          <a:p>
            <a:pPr algn="ctr">
              <a:defRPr/>
            </a:pPr>
            <a:endParaRPr lang="en-US" dirty="0"/>
          </a:p>
        </p:txBody>
      </p:sp>
      <p:sp>
        <p:nvSpPr>
          <p:cNvPr id="11" name="Rounded Rectangle 10"/>
          <p:cNvSpPr/>
          <p:nvPr/>
        </p:nvSpPr>
        <p:spPr>
          <a:xfrm>
            <a:off x="2256367" y="4429761"/>
            <a:ext cx="9120717" cy="1878964"/>
          </a:xfrm>
          <a:prstGeom prst="roundRect">
            <a:avLst/>
          </a:prstGeom>
          <a:solidFill>
            <a:schemeClr val="bg2"/>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514350" indent="-514350">
              <a:buFont typeface="Courier New" pitchFamily="49" charset="0"/>
              <a:buChar char="o"/>
            </a:pPr>
            <a:r>
              <a:rPr lang="en-US" sz="2400" dirty="0">
                <a:solidFill>
                  <a:schemeClr val="tx1"/>
                </a:solidFill>
                <a:ea typeface="Gulim" pitchFamily="34" charset="-127"/>
              </a:rPr>
              <a:t>Fixed costs are constant</a:t>
            </a:r>
          </a:p>
          <a:p>
            <a:pPr marL="514350" indent="-514350">
              <a:buFont typeface="Courier New" pitchFamily="49" charset="0"/>
              <a:buChar char="o"/>
            </a:pPr>
            <a:r>
              <a:rPr lang="en-US" sz="2400" dirty="0">
                <a:solidFill>
                  <a:schemeClr val="tx1"/>
                </a:solidFill>
                <a:ea typeface="Gulim" pitchFamily="34" charset="-127"/>
              </a:rPr>
              <a:t>Variable cost linearly related with unit production</a:t>
            </a:r>
          </a:p>
          <a:p>
            <a:pPr marL="514350" indent="-514350">
              <a:buFont typeface="Courier New" pitchFamily="49" charset="0"/>
              <a:buChar char="o"/>
            </a:pPr>
            <a:r>
              <a:rPr lang="en-US" sz="2400" dirty="0">
                <a:solidFill>
                  <a:schemeClr val="tx1"/>
                </a:solidFill>
                <a:ea typeface="Gulim" pitchFamily="34" charset="-127"/>
              </a:rPr>
              <a:t>The required level of output can be closely estimated</a:t>
            </a:r>
          </a:p>
          <a:p>
            <a:pPr marL="514350" indent="-514350">
              <a:buFont typeface="Courier New" pitchFamily="49" charset="0"/>
              <a:buChar char="o"/>
            </a:pPr>
            <a:r>
              <a:rPr lang="en-US" sz="2400" dirty="0">
                <a:solidFill>
                  <a:schemeClr val="tx1"/>
                </a:solidFill>
                <a:ea typeface="Gulim" pitchFamily="34" charset="-127"/>
              </a:rPr>
              <a:t>A single product is involved</a:t>
            </a:r>
          </a:p>
          <a:p>
            <a:pPr marL="514350" indent="-514350" algn="ctr"/>
            <a:endParaRPr lang="en-US" dirty="0">
              <a:solidFill>
                <a:schemeClr val="tx1"/>
              </a:solidFill>
              <a:ea typeface="Gulim" pitchFamily="34" charset="-127"/>
            </a:endParaRPr>
          </a:p>
        </p:txBody>
      </p:sp>
      <p:sp>
        <p:nvSpPr>
          <p:cNvPr id="12" name="Title 1"/>
          <p:cNvSpPr>
            <a:spLocks noGrp="1"/>
          </p:cNvSpPr>
          <p:nvPr>
            <p:ph type="title"/>
          </p:nvPr>
        </p:nvSpPr>
        <p:spPr>
          <a:xfrm>
            <a:off x="751840" y="620078"/>
            <a:ext cx="10576560" cy="850900"/>
          </a:xfrm>
          <a:solidFill>
            <a:schemeClr val="bg1">
              <a:lumMod val="75000"/>
            </a:schemeClr>
          </a:solidFill>
        </p:spPr>
        <p:txBody>
          <a:bodyPr/>
          <a:lstStyle/>
          <a:p>
            <a:pPr>
              <a:defRPr/>
            </a:pPr>
            <a:r>
              <a:rPr lang="en-US" dirty="0" smtClean="0">
                <a:solidFill>
                  <a:srgbClr val="002060"/>
                </a:solidFill>
                <a:latin typeface="Times New Roman" pitchFamily="18" charset="0"/>
                <a:ea typeface="바탕" pitchFamily="18" charset="-127"/>
                <a:cs typeface="Times New Roman" pitchFamily="18" charset="0"/>
              </a:rPr>
              <a:t>1. Break – Even Analysis Technique </a:t>
            </a:r>
          </a:p>
        </p:txBody>
      </p:sp>
      <p:sp>
        <p:nvSpPr>
          <p:cNvPr id="9" name="Footer Placeholder 8"/>
          <p:cNvSpPr>
            <a:spLocks noGrp="1"/>
          </p:cNvSpPr>
          <p:nvPr>
            <p:ph type="ftr" sz="quarter" idx="11"/>
          </p:nvPr>
        </p:nvSpPr>
        <p:spPr/>
        <p:txBody>
          <a:bodyPr/>
          <a:lstStyle/>
          <a:p>
            <a:r>
              <a:rPr lang="en-US" smtClean="0"/>
              <a:t>Yabibal A.</a:t>
            </a:r>
            <a:endParaRPr lang="en-US" dirty="0"/>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2"/>
          <p:cNvSpPr>
            <a:spLocks noGrp="1" noChangeArrowheads="1"/>
          </p:cNvSpPr>
          <p:nvPr>
            <p:ph type="title"/>
          </p:nvPr>
        </p:nvSpPr>
        <p:spPr/>
        <p:txBody>
          <a:bodyPr/>
          <a:lstStyle/>
          <a:p>
            <a:pPr eaLnBrk="1" hangingPunct="1"/>
            <a:r>
              <a:rPr lang="en-US" smtClean="0"/>
              <a:t>Product Design Process</a:t>
            </a:r>
          </a:p>
        </p:txBody>
      </p:sp>
      <p:sp>
        <p:nvSpPr>
          <p:cNvPr id="75779" name="Rectangle 3"/>
          <p:cNvSpPr>
            <a:spLocks noGrp="1" noChangeArrowheads="1"/>
          </p:cNvSpPr>
          <p:nvPr>
            <p:ph type="body" idx="1"/>
          </p:nvPr>
        </p:nvSpPr>
        <p:spPr/>
        <p:txBody>
          <a:bodyPr/>
          <a:lstStyle/>
          <a:p>
            <a:pPr eaLnBrk="1" hangingPunct="1">
              <a:lnSpc>
                <a:spcPct val="115000"/>
              </a:lnSpc>
            </a:pPr>
            <a:r>
              <a:rPr lang="en-US" dirty="0" smtClean="0"/>
              <a:t>Idea developments selection affects</a:t>
            </a:r>
          </a:p>
          <a:p>
            <a:pPr lvl="1" eaLnBrk="1" hangingPunct="1">
              <a:lnSpc>
                <a:spcPct val="115000"/>
              </a:lnSpc>
            </a:pPr>
            <a:r>
              <a:rPr lang="en-US" dirty="0" smtClean="0"/>
              <a:t>Product quality</a:t>
            </a:r>
          </a:p>
          <a:p>
            <a:pPr lvl="1" eaLnBrk="1" hangingPunct="1">
              <a:lnSpc>
                <a:spcPct val="115000"/>
              </a:lnSpc>
            </a:pPr>
            <a:r>
              <a:rPr lang="en-US" dirty="0" smtClean="0"/>
              <a:t>Product cost</a:t>
            </a:r>
          </a:p>
          <a:p>
            <a:pPr lvl="1" eaLnBrk="1" hangingPunct="1">
              <a:lnSpc>
                <a:spcPct val="115000"/>
              </a:lnSpc>
            </a:pPr>
            <a:r>
              <a:rPr lang="en-US" dirty="0" smtClean="0"/>
              <a:t>Customer satisfaction</a:t>
            </a:r>
          </a:p>
          <a:p>
            <a:pPr lvl="1" eaLnBrk="1" hangingPunct="1">
              <a:lnSpc>
                <a:spcPct val="115000"/>
              </a:lnSpc>
            </a:pPr>
            <a:r>
              <a:rPr lang="en-US" dirty="0" smtClean="0"/>
              <a:t>Overall </a:t>
            </a:r>
            <a:r>
              <a:rPr lang="en-US" b="1" dirty="0" smtClean="0"/>
              <a:t>manufacturability</a:t>
            </a:r>
            <a:r>
              <a:rPr lang="en-US" dirty="0" smtClean="0"/>
              <a:t> – the ease with which the product can be made </a:t>
            </a:r>
          </a:p>
          <a:p>
            <a:pPr eaLnBrk="1" hangingPunct="1">
              <a:buFont typeface="Wingdings" pitchFamily="2" charset="2"/>
              <a:buNone/>
            </a:pPr>
            <a:endParaRPr lang="en-US" sz="2800" dirty="0" smtClean="0"/>
          </a:p>
        </p:txBody>
      </p:sp>
      <p:sp>
        <p:nvSpPr>
          <p:cNvPr id="5" name="Footer Placeholder 4"/>
          <p:cNvSpPr>
            <a:spLocks noGrp="1"/>
          </p:cNvSpPr>
          <p:nvPr>
            <p:ph type="ftr" sz="quarter" idx="11"/>
          </p:nvPr>
        </p:nvSpPr>
        <p:spPr/>
        <p:txBody>
          <a:bodyPr/>
          <a:lstStyle/>
          <a:p>
            <a:r>
              <a:rPr lang="en-US" smtClean="0"/>
              <a:t>Yabibal A.</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5779">
                                            <p:txEl>
                                              <p:pRg st="0" end="0"/>
                                            </p:txEl>
                                          </p:spTgt>
                                        </p:tgtEl>
                                        <p:attrNameLst>
                                          <p:attrName>style.visibility</p:attrName>
                                        </p:attrNameLst>
                                      </p:cBhvr>
                                      <p:to>
                                        <p:strVal val="visible"/>
                                      </p:to>
                                    </p:set>
                                    <p:animEffect transition="in" filter="fade">
                                      <p:cBhvr>
                                        <p:cTn id="7" dur="1000"/>
                                        <p:tgtEl>
                                          <p:spTgt spid="75779">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5779">
                                            <p:txEl>
                                              <p:pRg st="1" end="1"/>
                                            </p:txEl>
                                          </p:spTgt>
                                        </p:tgtEl>
                                        <p:attrNameLst>
                                          <p:attrName>style.visibility</p:attrName>
                                        </p:attrNameLst>
                                      </p:cBhvr>
                                      <p:to>
                                        <p:strVal val="visible"/>
                                      </p:to>
                                    </p:set>
                                    <p:animEffect transition="in" filter="fade">
                                      <p:cBhvr>
                                        <p:cTn id="10" dur="1000"/>
                                        <p:tgtEl>
                                          <p:spTgt spid="75779">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5779">
                                            <p:txEl>
                                              <p:pRg st="2" end="2"/>
                                            </p:txEl>
                                          </p:spTgt>
                                        </p:tgtEl>
                                        <p:attrNameLst>
                                          <p:attrName>style.visibility</p:attrName>
                                        </p:attrNameLst>
                                      </p:cBhvr>
                                      <p:to>
                                        <p:strVal val="visible"/>
                                      </p:to>
                                    </p:set>
                                    <p:animEffect transition="in" filter="fade">
                                      <p:cBhvr>
                                        <p:cTn id="13" dur="1000"/>
                                        <p:tgtEl>
                                          <p:spTgt spid="75779">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5779">
                                            <p:txEl>
                                              <p:pRg st="3" end="3"/>
                                            </p:txEl>
                                          </p:spTgt>
                                        </p:tgtEl>
                                        <p:attrNameLst>
                                          <p:attrName>style.visibility</p:attrName>
                                        </p:attrNameLst>
                                      </p:cBhvr>
                                      <p:to>
                                        <p:strVal val="visible"/>
                                      </p:to>
                                    </p:set>
                                    <p:animEffect transition="in" filter="fade">
                                      <p:cBhvr>
                                        <p:cTn id="16" dur="1000"/>
                                        <p:tgtEl>
                                          <p:spTgt spid="75779">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75779">
                                            <p:txEl>
                                              <p:pRg st="4" end="4"/>
                                            </p:txEl>
                                          </p:spTgt>
                                        </p:tgtEl>
                                        <p:attrNameLst>
                                          <p:attrName>style.visibility</p:attrName>
                                        </p:attrNameLst>
                                      </p:cBhvr>
                                      <p:to>
                                        <p:strVal val="visible"/>
                                      </p:to>
                                    </p:set>
                                    <p:animEffect transition="in" filter="fade">
                                      <p:cBhvr>
                                        <p:cTn id="19" dur="1000"/>
                                        <p:tgtEl>
                                          <p:spTgt spid="7577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79"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812800" y="670561"/>
            <a:ext cx="10495280" cy="828676"/>
          </a:xfrm>
          <a:solidFill>
            <a:schemeClr val="bg1">
              <a:lumMod val="75000"/>
            </a:schemeClr>
          </a:solidFill>
        </p:spPr>
        <p:txBody>
          <a:bodyPr/>
          <a:lstStyle/>
          <a:p>
            <a:pPr>
              <a:defRPr/>
            </a:pPr>
            <a:r>
              <a:rPr lang="en-US" dirty="0" smtClean="0">
                <a:solidFill>
                  <a:srgbClr val="002060"/>
                </a:solidFill>
                <a:latin typeface="Times New Roman" pitchFamily="18" charset="0"/>
                <a:ea typeface="바탕" pitchFamily="18" charset="-127"/>
                <a:cs typeface="Times New Roman" pitchFamily="18" charset="0"/>
              </a:rPr>
              <a:t>Example of LBE Analysis</a:t>
            </a:r>
          </a:p>
        </p:txBody>
      </p:sp>
      <p:sp>
        <p:nvSpPr>
          <p:cNvPr id="3" name="Content Placeholder 2"/>
          <p:cNvSpPr>
            <a:spLocks noGrp="1"/>
          </p:cNvSpPr>
          <p:nvPr>
            <p:ph sz="quarter" idx="1"/>
          </p:nvPr>
        </p:nvSpPr>
        <p:spPr>
          <a:xfrm>
            <a:off x="558800" y="1666240"/>
            <a:ext cx="11480800" cy="4490720"/>
          </a:xfrm>
        </p:spPr>
        <p:txBody>
          <a:bodyPr>
            <a:normAutofit fontScale="92500" lnSpcReduction="20000"/>
          </a:bodyPr>
          <a:lstStyle/>
          <a:p>
            <a:r>
              <a:rPr lang="en-US" dirty="0" smtClean="0"/>
              <a:t>The operation manager has narrowed his location options to three different communities. The annual fixed and variable costs for the three communities are given in the following table.</a:t>
            </a:r>
          </a:p>
          <a:p>
            <a:endParaRPr lang="en-US" dirty="0" smtClean="0"/>
          </a:p>
          <a:p>
            <a:endParaRPr lang="en-US" dirty="0" smtClean="0"/>
          </a:p>
          <a:p>
            <a:endParaRPr lang="en-US" dirty="0" smtClean="0"/>
          </a:p>
          <a:p>
            <a:endParaRPr lang="en-US" dirty="0" smtClean="0"/>
          </a:p>
          <a:p>
            <a:pPr>
              <a:buFont typeface="Franklin Gothic Book" pitchFamily="34" charset="0"/>
              <a:buAutoNum type="alphaUcPeriod"/>
            </a:pPr>
            <a:r>
              <a:rPr lang="en-US" sz="2600" dirty="0" smtClean="0"/>
              <a:t>Plot the cost curve for the 3 communities on a single graph</a:t>
            </a:r>
          </a:p>
          <a:p>
            <a:pPr>
              <a:buFont typeface="Franklin Gothic Book" pitchFamily="34" charset="0"/>
              <a:buAutoNum type="alphaUcPeriod"/>
            </a:pPr>
            <a:r>
              <a:rPr lang="en-US" sz="2600" dirty="0" smtClean="0"/>
              <a:t>Using the break-even technique, calculate the BE quantities over the relevant range</a:t>
            </a:r>
          </a:p>
          <a:p>
            <a:pPr>
              <a:buFont typeface="Franklin Gothic Book" pitchFamily="34" charset="0"/>
              <a:buAutoNum type="alphaUcPeriod"/>
            </a:pPr>
            <a:r>
              <a:rPr lang="en-US" sz="2600" dirty="0" smtClean="0"/>
              <a:t>If expected demand is 2,000 units per year, which community is the best solution?</a:t>
            </a:r>
          </a:p>
          <a:p>
            <a:pPr>
              <a:buFont typeface="Wingdings 2" pitchFamily="18" charset="2"/>
              <a:buNone/>
            </a:pPr>
            <a:endParaRPr lang="en-US" dirty="0" smtClean="0"/>
          </a:p>
        </p:txBody>
      </p:sp>
      <p:graphicFrame>
        <p:nvGraphicFramePr>
          <p:cNvPr id="6" name="Table 5"/>
          <p:cNvGraphicFramePr>
            <a:graphicFrameLocks noGrp="1"/>
          </p:cNvGraphicFramePr>
          <p:nvPr/>
        </p:nvGraphicFramePr>
        <p:xfrm>
          <a:off x="2495551" y="2717800"/>
          <a:ext cx="6096000" cy="1485900"/>
        </p:xfrm>
        <a:graphic>
          <a:graphicData uri="http://schemas.openxmlformats.org/drawingml/2006/table">
            <a:tbl>
              <a:tblPr/>
              <a:tblGrid>
                <a:gridCol w="2032000"/>
                <a:gridCol w="2032000"/>
                <a:gridCol w="2032000"/>
              </a:tblGrid>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FFFF"/>
                          </a:solidFill>
                          <a:effectLst/>
                          <a:latin typeface="Perpetua" pitchFamily="18" charset="0"/>
                          <a:ea typeface="Gulim" pitchFamily="34" charset="-127"/>
                        </a:rPr>
                        <a:t>Community </a:t>
                      </a:r>
                    </a:p>
                  </a:txBody>
                  <a:tcPr marL="121920" marR="12192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Perpetua" pitchFamily="18" charset="0"/>
                          <a:ea typeface="Gulim" pitchFamily="34" charset="-127"/>
                        </a:rPr>
                        <a:t>FC (in Birr)</a:t>
                      </a:r>
                    </a:p>
                  </a:txBody>
                  <a:tcPr marL="121920" marR="12192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Perpetua" pitchFamily="18" charset="0"/>
                          <a:ea typeface="Gulim" pitchFamily="34" charset="-127"/>
                        </a:rPr>
                        <a:t>VC (in Birr)</a:t>
                      </a:r>
                    </a:p>
                  </a:txBody>
                  <a:tcPr marL="121920" marR="12192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Perpetua" pitchFamily="18" charset="0"/>
                          <a:ea typeface="Gulim" pitchFamily="34" charset="-127"/>
                        </a:rPr>
                        <a:t>A</a:t>
                      </a:r>
                    </a:p>
                  </a:txBody>
                  <a:tcPr marL="121920" marR="12192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CD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Perpetua" pitchFamily="18" charset="0"/>
                          <a:ea typeface="Gulim" pitchFamily="34" charset="-127"/>
                        </a:rPr>
                        <a:t>10,000</a:t>
                      </a:r>
                    </a:p>
                  </a:txBody>
                  <a:tcPr marL="121920" marR="12192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CD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Perpetua" pitchFamily="18" charset="0"/>
                          <a:ea typeface="Gulim" pitchFamily="34" charset="-127"/>
                        </a:rPr>
                        <a:t>60</a:t>
                      </a:r>
                    </a:p>
                  </a:txBody>
                  <a:tcPr marL="121920" marR="12192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CD2"/>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Perpetua" pitchFamily="18" charset="0"/>
                          <a:ea typeface="Gulim" pitchFamily="34" charset="-127"/>
                        </a:rPr>
                        <a:t>B</a:t>
                      </a:r>
                    </a:p>
                  </a:txBody>
                  <a:tcPr marL="121920" marR="12192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Perpetua" pitchFamily="18" charset="0"/>
                          <a:ea typeface="Gulim" pitchFamily="34" charset="-127"/>
                        </a:rPr>
                        <a:t>30,000</a:t>
                      </a:r>
                    </a:p>
                  </a:txBody>
                  <a:tcPr marL="121920" marR="12192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Perpetua" pitchFamily="18" charset="0"/>
                          <a:ea typeface="Gulim" pitchFamily="34" charset="-127"/>
                        </a:rPr>
                        <a:t>40</a:t>
                      </a:r>
                    </a:p>
                  </a:txBody>
                  <a:tcPr marL="121920" marR="12192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A"/>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Perpetua" pitchFamily="18" charset="0"/>
                          <a:ea typeface="Gulim" pitchFamily="34" charset="-127"/>
                        </a:rPr>
                        <a:t>C</a:t>
                      </a:r>
                    </a:p>
                  </a:txBody>
                  <a:tcPr marL="121920" marR="12192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CD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Perpetua" pitchFamily="18" charset="0"/>
                          <a:ea typeface="Gulim" pitchFamily="34" charset="-127"/>
                        </a:rPr>
                        <a:t>90,000</a:t>
                      </a:r>
                      <a:endParaRPr kumimoji="0" lang="en-US" sz="1800" b="0" i="0" u="none" strike="noStrike" cap="none" normalizeH="0" baseline="0" dirty="0" smtClean="0">
                        <a:ln>
                          <a:noFill/>
                        </a:ln>
                        <a:solidFill>
                          <a:srgbClr val="000000"/>
                        </a:solidFill>
                        <a:effectLst/>
                        <a:latin typeface="Perpetua" pitchFamily="18" charset="0"/>
                        <a:ea typeface="Gulim" pitchFamily="34" charset="-127"/>
                      </a:endParaRPr>
                    </a:p>
                  </a:txBody>
                  <a:tcPr marL="121920" marR="12192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CD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Perpetua" pitchFamily="18" charset="0"/>
                          <a:ea typeface="Gulim" pitchFamily="34" charset="-127"/>
                        </a:rPr>
                        <a:t>20</a:t>
                      </a:r>
                    </a:p>
                  </a:txBody>
                  <a:tcPr marL="121920" marR="12192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CD2"/>
                    </a:solidFill>
                  </a:tcPr>
                </a:tc>
              </a:tr>
            </a:tbl>
          </a:graphicData>
        </a:graphic>
      </p:graphicFrame>
      <p:sp>
        <p:nvSpPr>
          <p:cNvPr id="7" name="Footer Placeholder 6"/>
          <p:cNvSpPr>
            <a:spLocks noGrp="1"/>
          </p:cNvSpPr>
          <p:nvPr>
            <p:ph type="ftr" sz="quarter" idx="11"/>
          </p:nvPr>
        </p:nvSpPr>
        <p:spPr/>
        <p:txBody>
          <a:bodyPr/>
          <a:lstStyle/>
          <a:p>
            <a:r>
              <a:rPr lang="en-US" smtClean="0"/>
              <a:t>Yabibal A.</a:t>
            </a:r>
            <a:endParaRPr lang="en-US" dirty="0"/>
          </a:p>
        </p:txBody>
      </p:sp>
    </p:spTree>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822960" y="701359"/>
            <a:ext cx="10515600" cy="777875"/>
          </a:xfrm>
          <a:solidFill>
            <a:schemeClr val="bg1">
              <a:lumMod val="75000"/>
            </a:schemeClr>
          </a:solidFill>
        </p:spPr>
        <p:txBody>
          <a:bodyPr/>
          <a:lstStyle/>
          <a:p>
            <a:pPr>
              <a:defRPr/>
            </a:pPr>
            <a:r>
              <a:rPr lang="en-US" dirty="0" smtClean="0">
                <a:solidFill>
                  <a:srgbClr val="002060"/>
                </a:solidFill>
                <a:latin typeface="Times New Roman" pitchFamily="18" charset="0"/>
                <a:ea typeface="바탕" pitchFamily="18" charset="-127"/>
                <a:cs typeface="Times New Roman" pitchFamily="18" charset="0"/>
              </a:rPr>
              <a:t>2. Factor Rating Method</a:t>
            </a:r>
          </a:p>
        </p:txBody>
      </p:sp>
      <p:sp>
        <p:nvSpPr>
          <p:cNvPr id="17411" name="Content Placeholder 2"/>
          <p:cNvSpPr>
            <a:spLocks noGrp="1"/>
          </p:cNvSpPr>
          <p:nvPr>
            <p:ph sz="quarter" idx="1"/>
          </p:nvPr>
        </p:nvSpPr>
        <p:spPr>
          <a:xfrm>
            <a:off x="772160" y="1725296"/>
            <a:ext cx="10363200" cy="4822825"/>
          </a:xfrm>
        </p:spPr>
        <p:txBody>
          <a:bodyPr>
            <a:normAutofit/>
          </a:bodyPr>
          <a:lstStyle/>
          <a:p>
            <a:r>
              <a:rPr lang="en-US" sz="2400" dirty="0" smtClean="0"/>
              <a:t>A method to measure both qualitative and quantitative factors objectively.</a:t>
            </a:r>
          </a:p>
          <a:p>
            <a:r>
              <a:rPr lang="en-US" sz="2400" dirty="0" smtClean="0"/>
              <a:t>Steps to be followed:</a:t>
            </a:r>
          </a:p>
          <a:p>
            <a:pPr>
              <a:buFont typeface="Franklin Gothic Book" pitchFamily="34" charset="0"/>
              <a:buAutoNum type="arabicPeriod"/>
            </a:pPr>
            <a:r>
              <a:rPr lang="en-US" sz="2400" dirty="0" smtClean="0"/>
              <a:t>Develop </a:t>
            </a:r>
            <a:r>
              <a:rPr lang="en-US" sz="2400" smtClean="0"/>
              <a:t>a </a:t>
            </a:r>
            <a:r>
              <a:rPr lang="en-US" sz="2400" smtClean="0"/>
              <a:t>list </a:t>
            </a:r>
            <a:r>
              <a:rPr lang="en-US" sz="2400" dirty="0" smtClean="0"/>
              <a:t>of factors (labor cost, materials cost, market proximity …)</a:t>
            </a:r>
          </a:p>
          <a:p>
            <a:pPr>
              <a:buFont typeface="Franklin Gothic Book" pitchFamily="34" charset="0"/>
              <a:buAutoNum type="arabicPeriod"/>
            </a:pPr>
            <a:r>
              <a:rPr lang="en-US" sz="2400" dirty="0" smtClean="0"/>
              <a:t>Assign a weight to each factors based on their relative importance</a:t>
            </a:r>
          </a:p>
          <a:p>
            <a:pPr>
              <a:buFont typeface="Franklin Gothic Book" pitchFamily="34" charset="0"/>
              <a:buAutoNum type="arabicPeriod"/>
            </a:pPr>
            <a:r>
              <a:rPr lang="en-US" sz="2400" dirty="0" smtClean="0"/>
              <a:t>Develop a scale for each factor (1-10 or 1-100)</a:t>
            </a:r>
          </a:p>
          <a:p>
            <a:pPr>
              <a:buFont typeface="Franklin Gothic Book" pitchFamily="34" charset="0"/>
              <a:buAutoNum type="arabicPeriod"/>
            </a:pPr>
            <a:r>
              <a:rPr lang="en-US" sz="2400" dirty="0" smtClean="0"/>
              <a:t>Calculate a weighed score for each location </a:t>
            </a:r>
          </a:p>
          <a:p>
            <a:pPr>
              <a:buFont typeface="Franklin Gothic Book" pitchFamily="34" charset="0"/>
              <a:buAutoNum type="arabicPeriod"/>
            </a:pPr>
            <a:r>
              <a:rPr lang="en-US" sz="2400" dirty="0" smtClean="0"/>
              <a:t>Make a decision/ choosing a location with highest weighted score </a:t>
            </a:r>
          </a:p>
        </p:txBody>
      </p:sp>
      <p:sp>
        <p:nvSpPr>
          <p:cNvPr id="5" name="Footer Placeholder 4"/>
          <p:cNvSpPr>
            <a:spLocks noGrp="1"/>
          </p:cNvSpPr>
          <p:nvPr>
            <p:ph type="ftr" sz="quarter" idx="11"/>
          </p:nvPr>
        </p:nvSpPr>
        <p:spPr/>
        <p:txBody>
          <a:bodyPr/>
          <a:lstStyle/>
          <a:p>
            <a:r>
              <a:rPr lang="en-US" smtClean="0"/>
              <a:t>Yabibal A.</a:t>
            </a:r>
            <a:endParaRPr lang="en-US" dirty="0"/>
          </a:p>
        </p:txBody>
      </p:sp>
    </p:spTree>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1219200" y="-171450"/>
            <a:ext cx="10363200" cy="863600"/>
          </a:xfrm>
        </p:spPr>
        <p:txBody>
          <a:bodyPr/>
          <a:lstStyle/>
          <a:p>
            <a:r>
              <a:rPr lang="en-US" sz="3600" b="1" smtClean="0">
                <a:solidFill>
                  <a:srgbClr val="002060"/>
                </a:solidFill>
              </a:rPr>
              <a:t>Example</a:t>
            </a:r>
            <a:r>
              <a:rPr lang="en-US" smtClean="0"/>
              <a:t> </a:t>
            </a:r>
          </a:p>
        </p:txBody>
      </p:sp>
      <p:graphicFrame>
        <p:nvGraphicFramePr>
          <p:cNvPr id="6" name="Content Placeholder 5"/>
          <p:cNvGraphicFramePr>
            <a:graphicFrameLocks noGrp="1"/>
          </p:cNvGraphicFramePr>
          <p:nvPr>
            <p:ph sz="quarter" idx="1"/>
          </p:nvPr>
        </p:nvGraphicFramePr>
        <p:xfrm>
          <a:off x="334434" y="2060576"/>
          <a:ext cx="11521017" cy="4499928"/>
        </p:xfrm>
        <a:graphic>
          <a:graphicData uri="http://schemas.openxmlformats.org/drawingml/2006/table">
            <a:tbl>
              <a:tblPr/>
              <a:tblGrid>
                <a:gridCol w="1947333"/>
                <a:gridCol w="990600"/>
                <a:gridCol w="1174751"/>
                <a:gridCol w="1708149"/>
                <a:gridCol w="1176867"/>
                <a:gridCol w="1816100"/>
                <a:gridCol w="1198033"/>
                <a:gridCol w="1509184"/>
              </a:tblGrid>
              <a:tr h="3683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Perpetua" pitchFamily="18" charset="0"/>
                          <a:ea typeface="Gulim" pitchFamily="34" charset="-127"/>
                        </a:rPr>
                        <a:t>Factors </a:t>
                      </a:r>
                    </a:p>
                  </a:txBody>
                  <a:tcPr marL="121920" marR="12192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Perpetua" pitchFamily="18" charset="0"/>
                          <a:ea typeface="Gulim" pitchFamily="34" charset="-127"/>
                        </a:rPr>
                        <a:t>Weight </a:t>
                      </a:r>
                    </a:p>
                  </a:txBody>
                  <a:tcPr marL="121920" marR="12192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Perpetua" pitchFamily="18" charset="0"/>
                          <a:ea typeface="Gulim" pitchFamily="34" charset="-127"/>
                        </a:rPr>
                        <a:t>Nairobi</a:t>
                      </a:r>
                    </a:p>
                  </a:txBody>
                  <a:tcPr marL="121920" marR="12192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Perpetua" pitchFamily="18" charset="0"/>
                          <a:ea typeface="Gulim" pitchFamily="34" charset="-127"/>
                        </a:rPr>
                        <a:t>Weighted score </a:t>
                      </a:r>
                    </a:p>
                  </a:txBody>
                  <a:tcPr marL="121920" marR="12192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Perpetua" pitchFamily="18" charset="0"/>
                          <a:ea typeface="Gulim" pitchFamily="34" charset="-127"/>
                        </a:rPr>
                        <a:t>Khartoum</a:t>
                      </a:r>
                    </a:p>
                  </a:txBody>
                  <a:tcPr marL="121920" marR="12192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Perpetua" pitchFamily="18" charset="0"/>
                          <a:ea typeface="Gulim" pitchFamily="34" charset="-127"/>
                        </a:rPr>
                        <a:t>Weighted score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rgbClr val="FFFFFF"/>
                        </a:solidFill>
                        <a:effectLst/>
                        <a:latin typeface="Perpetua" pitchFamily="18" charset="0"/>
                        <a:ea typeface="Gulim" pitchFamily="34" charset="-127"/>
                      </a:endParaRPr>
                    </a:p>
                  </a:txBody>
                  <a:tcPr marL="121920" marR="12192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Perpetua" pitchFamily="18" charset="0"/>
                          <a:ea typeface="Gulim" pitchFamily="34" charset="-127"/>
                        </a:rPr>
                        <a:t>Daresalam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rgbClr val="FFFFFF"/>
                        </a:solidFill>
                        <a:effectLst/>
                        <a:latin typeface="Perpetua" pitchFamily="18" charset="0"/>
                        <a:ea typeface="Gulim" pitchFamily="34" charset="-127"/>
                      </a:endParaRPr>
                    </a:p>
                  </a:txBody>
                  <a:tcPr marL="121920" marR="12192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Perpetua" pitchFamily="18" charset="0"/>
                          <a:ea typeface="Gulim" pitchFamily="34" charset="-127"/>
                        </a:rPr>
                        <a:t>Weighted score </a:t>
                      </a:r>
                    </a:p>
                  </a:txBody>
                  <a:tcPr marL="121920" marR="12192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6842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Perpetua" pitchFamily="18" charset="0"/>
                          <a:ea typeface="Gulim" pitchFamily="34" charset="-127"/>
                        </a:rPr>
                        <a:t>Supplier proximity </a:t>
                      </a:r>
                    </a:p>
                  </a:txBody>
                  <a:tcPr marL="121920" marR="12192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6A6A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2060"/>
                          </a:solidFill>
                          <a:effectLst/>
                          <a:latin typeface="Perpetua" pitchFamily="18" charset="0"/>
                          <a:ea typeface="Gulim" pitchFamily="34" charset="-127"/>
                        </a:rPr>
                        <a:t>.20</a:t>
                      </a:r>
                    </a:p>
                  </a:txBody>
                  <a:tcPr marL="121920" marR="12192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CD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Perpetua" pitchFamily="18" charset="0"/>
                          <a:ea typeface="Gulim" pitchFamily="34" charset="-127"/>
                        </a:rPr>
                        <a:t>80</a:t>
                      </a:r>
                    </a:p>
                  </a:txBody>
                  <a:tcPr marL="121920" marR="12192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CD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Perpetua" pitchFamily="18" charset="0"/>
                          <a:ea typeface="Gulim" pitchFamily="34" charset="-127"/>
                        </a:rPr>
                        <a:t>.2(80)=16</a:t>
                      </a:r>
                    </a:p>
                  </a:txBody>
                  <a:tcPr marL="121920" marR="12192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6A6A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Perpetua" pitchFamily="18" charset="0"/>
                          <a:ea typeface="Gulim" pitchFamily="34" charset="-127"/>
                        </a:rPr>
                        <a:t>70</a:t>
                      </a:r>
                    </a:p>
                  </a:txBody>
                  <a:tcPr marL="121920" marR="12192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CD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Perpetua" pitchFamily="18" charset="0"/>
                          <a:ea typeface="Gulim" pitchFamily="34" charset="-127"/>
                        </a:rPr>
                        <a:t>.2(70)=14</a:t>
                      </a:r>
                    </a:p>
                  </a:txBody>
                  <a:tcPr marL="121920" marR="12192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6A6A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Perpetua" pitchFamily="18" charset="0"/>
                          <a:ea typeface="Gulim" pitchFamily="34" charset="-127"/>
                        </a:rPr>
                        <a:t>50</a:t>
                      </a:r>
                    </a:p>
                  </a:txBody>
                  <a:tcPr marL="121920" marR="12192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CD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Perpetua" pitchFamily="18" charset="0"/>
                          <a:ea typeface="Gulim" pitchFamily="34" charset="-127"/>
                        </a:rPr>
                        <a:t>.2(50)=10</a:t>
                      </a:r>
                    </a:p>
                  </a:txBody>
                  <a:tcPr marL="121920" marR="12192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6A6A6"/>
                    </a:solidFill>
                  </a:tcPr>
                </a:tc>
              </a:tr>
              <a:tr h="5270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Perpetua" pitchFamily="18" charset="0"/>
                          <a:ea typeface="Gulim" pitchFamily="34" charset="-127"/>
                        </a:rPr>
                        <a:t>Tax structure </a:t>
                      </a:r>
                    </a:p>
                  </a:txBody>
                  <a:tcPr marL="121920" marR="12192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6A6A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2060"/>
                          </a:solidFill>
                          <a:effectLst/>
                          <a:latin typeface="Perpetua" pitchFamily="18" charset="0"/>
                          <a:ea typeface="Gulim" pitchFamily="34" charset="-127"/>
                        </a:rPr>
                        <a:t>.30</a:t>
                      </a:r>
                    </a:p>
                  </a:txBody>
                  <a:tcPr marL="121920" marR="12192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Perpetua" pitchFamily="18" charset="0"/>
                          <a:ea typeface="Gulim" pitchFamily="34" charset="-127"/>
                        </a:rPr>
                        <a:t>65</a:t>
                      </a:r>
                    </a:p>
                  </a:txBody>
                  <a:tcPr marL="121920" marR="12192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Perpetua" pitchFamily="18" charset="0"/>
                          <a:ea typeface="Gulim" pitchFamily="34" charset="-127"/>
                        </a:rPr>
                        <a:t>20</a:t>
                      </a:r>
                    </a:p>
                  </a:txBody>
                  <a:tcPr marL="121920" marR="12192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6A6A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Perpetua" pitchFamily="18" charset="0"/>
                          <a:ea typeface="Gulim" pitchFamily="34" charset="-127"/>
                        </a:rPr>
                        <a:t>55</a:t>
                      </a:r>
                    </a:p>
                  </a:txBody>
                  <a:tcPr marL="121920" marR="12192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Perpetua" pitchFamily="18" charset="0"/>
                          <a:ea typeface="Gulim" pitchFamily="34" charset="-127"/>
                        </a:rPr>
                        <a:t>17</a:t>
                      </a:r>
                    </a:p>
                  </a:txBody>
                  <a:tcPr marL="121920" marR="12192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6A6A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Perpetua" pitchFamily="18" charset="0"/>
                          <a:ea typeface="Gulim" pitchFamily="34" charset="-127"/>
                        </a:rPr>
                        <a:t>70</a:t>
                      </a:r>
                    </a:p>
                  </a:txBody>
                  <a:tcPr marL="121920" marR="12192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Perpetua" pitchFamily="18" charset="0"/>
                          <a:ea typeface="Gulim" pitchFamily="34" charset="-127"/>
                        </a:rPr>
                        <a:t>21</a:t>
                      </a:r>
                    </a:p>
                  </a:txBody>
                  <a:tcPr marL="121920" marR="12192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6A6A6"/>
                    </a:solidFill>
                  </a:tcPr>
                </a:tc>
              </a:tr>
              <a:tr h="5270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Perpetua" pitchFamily="18" charset="0"/>
                          <a:ea typeface="Gulim" pitchFamily="34" charset="-127"/>
                        </a:rPr>
                        <a:t>Labor availability</a:t>
                      </a:r>
                    </a:p>
                  </a:txBody>
                  <a:tcPr marL="121920" marR="12192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6A6A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2060"/>
                          </a:solidFill>
                          <a:effectLst/>
                          <a:latin typeface="Perpetua" pitchFamily="18" charset="0"/>
                          <a:ea typeface="Gulim" pitchFamily="34" charset="-127"/>
                        </a:rPr>
                        <a:t>.18</a:t>
                      </a:r>
                    </a:p>
                  </a:txBody>
                  <a:tcPr marL="121920" marR="12192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CD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Perpetua" pitchFamily="18" charset="0"/>
                          <a:ea typeface="Gulim" pitchFamily="34" charset="-127"/>
                        </a:rPr>
                        <a:t>80</a:t>
                      </a:r>
                    </a:p>
                  </a:txBody>
                  <a:tcPr marL="121920" marR="12192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CD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Perpetua" pitchFamily="18" charset="0"/>
                          <a:ea typeface="Gulim" pitchFamily="34" charset="-127"/>
                        </a:rPr>
                        <a:t>14</a:t>
                      </a:r>
                    </a:p>
                  </a:txBody>
                  <a:tcPr marL="121920" marR="12192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6A6A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Perpetua" pitchFamily="18" charset="0"/>
                          <a:ea typeface="Gulim" pitchFamily="34" charset="-127"/>
                        </a:rPr>
                        <a:t>70</a:t>
                      </a:r>
                    </a:p>
                  </a:txBody>
                  <a:tcPr marL="121920" marR="12192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CD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Perpetua" pitchFamily="18" charset="0"/>
                          <a:ea typeface="Gulim" pitchFamily="34" charset="-127"/>
                        </a:rPr>
                        <a:t>13</a:t>
                      </a:r>
                    </a:p>
                  </a:txBody>
                  <a:tcPr marL="121920" marR="12192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6A6A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Perpetua" pitchFamily="18" charset="0"/>
                          <a:ea typeface="Gulim" pitchFamily="34" charset="-127"/>
                        </a:rPr>
                        <a:t>85</a:t>
                      </a:r>
                    </a:p>
                  </a:txBody>
                  <a:tcPr marL="121920" marR="12192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CD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Perpetua" pitchFamily="18" charset="0"/>
                          <a:ea typeface="Gulim" pitchFamily="34" charset="-127"/>
                        </a:rPr>
                        <a:t>15</a:t>
                      </a:r>
                    </a:p>
                  </a:txBody>
                  <a:tcPr marL="121920" marR="12192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6A6A6"/>
                    </a:solidFill>
                  </a:tcPr>
                </a:tc>
              </a:tr>
              <a:tr h="3683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Perpetua" pitchFamily="18" charset="0"/>
                          <a:ea typeface="Gulim" pitchFamily="34" charset="-127"/>
                        </a:rPr>
                        <a:t>Site cost</a:t>
                      </a:r>
                    </a:p>
                  </a:txBody>
                  <a:tcPr marL="121920" marR="12192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6A6A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2060"/>
                          </a:solidFill>
                          <a:effectLst/>
                          <a:latin typeface="Perpetua" pitchFamily="18" charset="0"/>
                          <a:ea typeface="Gulim" pitchFamily="34" charset="-127"/>
                        </a:rPr>
                        <a:t>.10</a:t>
                      </a:r>
                    </a:p>
                  </a:txBody>
                  <a:tcPr marL="121920" marR="12192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Perpetua" pitchFamily="18" charset="0"/>
                          <a:ea typeface="Gulim" pitchFamily="34" charset="-127"/>
                        </a:rPr>
                        <a:t>70</a:t>
                      </a:r>
                    </a:p>
                  </a:txBody>
                  <a:tcPr marL="121920" marR="12192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Perpetua" pitchFamily="18" charset="0"/>
                          <a:ea typeface="Gulim" pitchFamily="34" charset="-127"/>
                        </a:rPr>
                        <a:t>7</a:t>
                      </a:r>
                    </a:p>
                  </a:txBody>
                  <a:tcPr marL="121920" marR="12192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6A6A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Perpetua" pitchFamily="18" charset="0"/>
                          <a:ea typeface="Gulim" pitchFamily="34" charset="-127"/>
                        </a:rPr>
                        <a:t>65</a:t>
                      </a:r>
                    </a:p>
                  </a:txBody>
                  <a:tcPr marL="121920" marR="12192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Perpetua" pitchFamily="18" charset="0"/>
                          <a:ea typeface="Gulim" pitchFamily="34" charset="-127"/>
                        </a:rPr>
                        <a:t>7</a:t>
                      </a:r>
                    </a:p>
                  </a:txBody>
                  <a:tcPr marL="121920" marR="12192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6A6A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Perpetua" pitchFamily="18" charset="0"/>
                          <a:ea typeface="Gulim" pitchFamily="34" charset="-127"/>
                        </a:rPr>
                        <a:t>70</a:t>
                      </a:r>
                    </a:p>
                  </a:txBody>
                  <a:tcPr marL="121920" marR="12192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Perpetua" pitchFamily="18" charset="0"/>
                          <a:ea typeface="Gulim" pitchFamily="34" charset="-127"/>
                        </a:rPr>
                        <a:t>7</a:t>
                      </a:r>
                    </a:p>
                  </a:txBody>
                  <a:tcPr marL="121920" marR="12192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6A6A6"/>
                    </a:solidFill>
                  </a:tcPr>
                </a:tc>
              </a:tr>
              <a:tr h="5270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Perpetua" pitchFamily="18" charset="0"/>
                          <a:ea typeface="Gulim" pitchFamily="34" charset="-127"/>
                        </a:rPr>
                        <a:t>Education and health </a:t>
                      </a:r>
                    </a:p>
                  </a:txBody>
                  <a:tcPr marL="121920" marR="12192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6A6A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2060"/>
                          </a:solidFill>
                          <a:effectLst/>
                          <a:latin typeface="Perpetua" pitchFamily="18" charset="0"/>
                          <a:ea typeface="Gulim" pitchFamily="34" charset="-127"/>
                        </a:rPr>
                        <a:t>.14</a:t>
                      </a:r>
                    </a:p>
                  </a:txBody>
                  <a:tcPr marL="121920" marR="12192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CD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Perpetua" pitchFamily="18" charset="0"/>
                          <a:ea typeface="Gulim" pitchFamily="34" charset="-127"/>
                        </a:rPr>
                        <a:t>80</a:t>
                      </a:r>
                    </a:p>
                  </a:txBody>
                  <a:tcPr marL="121920" marR="12192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CD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Perpetua" pitchFamily="18" charset="0"/>
                          <a:ea typeface="Gulim" pitchFamily="34" charset="-127"/>
                        </a:rPr>
                        <a:t>11</a:t>
                      </a:r>
                    </a:p>
                  </a:txBody>
                  <a:tcPr marL="121920" marR="12192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6A6A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Perpetua" pitchFamily="18" charset="0"/>
                          <a:ea typeface="Gulim" pitchFamily="34" charset="-127"/>
                        </a:rPr>
                        <a:t>80</a:t>
                      </a:r>
                    </a:p>
                  </a:txBody>
                  <a:tcPr marL="121920" marR="12192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CD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Perpetua" pitchFamily="18" charset="0"/>
                          <a:ea typeface="Gulim" pitchFamily="34" charset="-127"/>
                        </a:rPr>
                        <a:t>11</a:t>
                      </a:r>
                    </a:p>
                  </a:txBody>
                  <a:tcPr marL="121920" marR="12192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6A6A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Perpetua" pitchFamily="18" charset="0"/>
                          <a:ea typeface="Gulim" pitchFamily="34" charset="-127"/>
                        </a:rPr>
                        <a:t>80</a:t>
                      </a:r>
                    </a:p>
                  </a:txBody>
                  <a:tcPr marL="121920" marR="12192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CD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Perpetua" pitchFamily="18" charset="0"/>
                          <a:ea typeface="Gulim" pitchFamily="34" charset="-127"/>
                        </a:rPr>
                        <a:t>11</a:t>
                      </a:r>
                    </a:p>
                  </a:txBody>
                  <a:tcPr marL="121920" marR="12192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6A6A6"/>
                    </a:solidFill>
                  </a:tcPr>
                </a:tc>
              </a:tr>
              <a:tr h="4730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Perpetua" pitchFamily="18" charset="0"/>
                          <a:ea typeface="Gulim" pitchFamily="34" charset="-127"/>
                        </a:rPr>
                        <a:t>Per capita income</a:t>
                      </a:r>
                    </a:p>
                  </a:txBody>
                  <a:tcPr marL="121920" marR="12192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6A6A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2060"/>
                          </a:solidFill>
                          <a:effectLst/>
                          <a:latin typeface="Perpetua" pitchFamily="18" charset="0"/>
                          <a:ea typeface="Gulim" pitchFamily="34" charset="-127"/>
                        </a:rPr>
                        <a:t>.08</a:t>
                      </a:r>
                    </a:p>
                  </a:txBody>
                  <a:tcPr marL="121920" marR="12192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Perpetua" pitchFamily="18" charset="0"/>
                          <a:ea typeface="Gulim" pitchFamily="34" charset="-127"/>
                        </a:rPr>
                        <a:t>60</a:t>
                      </a:r>
                    </a:p>
                  </a:txBody>
                  <a:tcPr marL="121920" marR="12192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Perpetua" pitchFamily="18" charset="0"/>
                          <a:ea typeface="Gulim" pitchFamily="34" charset="-127"/>
                        </a:rPr>
                        <a:t>5</a:t>
                      </a:r>
                    </a:p>
                  </a:txBody>
                  <a:tcPr marL="121920" marR="12192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6A6A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Perpetua" pitchFamily="18" charset="0"/>
                          <a:ea typeface="Gulim" pitchFamily="34" charset="-127"/>
                        </a:rPr>
                        <a:t>70</a:t>
                      </a:r>
                    </a:p>
                  </a:txBody>
                  <a:tcPr marL="121920" marR="12192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Perpetua" pitchFamily="18" charset="0"/>
                          <a:ea typeface="Gulim" pitchFamily="34" charset="-127"/>
                        </a:rPr>
                        <a:t>5</a:t>
                      </a:r>
                    </a:p>
                  </a:txBody>
                  <a:tcPr marL="121920" marR="12192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6A6A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Perpetua" pitchFamily="18" charset="0"/>
                          <a:ea typeface="Gulim" pitchFamily="34" charset="-127"/>
                        </a:rPr>
                        <a:t>50</a:t>
                      </a:r>
                    </a:p>
                  </a:txBody>
                  <a:tcPr marL="121920" marR="12192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Perpetua" pitchFamily="18" charset="0"/>
                          <a:ea typeface="Gulim" pitchFamily="34" charset="-127"/>
                        </a:rPr>
                        <a:t>4</a:t>
                      </a:r>
                    </a:p>
                  </a:txBody>
                  <a:tcPr marL="121920" marR="12192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6A6A6"/>
                    </a:solidFill>
                  </a:tcPr>
                </a:tc>
              </a:tr>
              <a:tr h="2143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Perpetua" pitchFamily="18" charset="0"/>
                          <a:ea typeface="Gulim" pitchFamily="34" charset="-127"/>
                        </a:rPr>
                        <a:t>Total </a:t>
                      </a:r>
                    </a:p>
                  </a:txBody>
                  <a:tcPr marL="121920" marR="12192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CD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2060"/>
                          </a:solidFill>
                          <a:effectLst/>
                          <a:latin typeface="Perpetua" pitchFamily="18" charset="0"/>
                          <a:ea typeface="Gulim" pitchFamily="34" charset="-127"/>
                        </a:rPr>
                        <a:t>1.00</a:t>
                      </a:r>
                    </a:p>
                  </a:txBody>
                  <a:tcPr marL="121920" marR="12192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CD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rgbClr val="000000"/>
                        </a:solidFill>
                        <a:effectLst/>
                        <a:latin typeface="Perpetua" pitchFamily="18" charset="0"/>
                        <a:ea typeface="Gulim" pitchFamily="34" charset="-127"/>
                      </a:endParaRPr>
                    </a:p>
                  </a:txBody>
                  <a:tcPr marL="121920" marR="12192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CD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0000"/>
                          </a:solidFill>
                          <a:effectLst/>
                          <a:latin typeface="Perpetua" pitchFamily="18" charset="0"/>
                          <a:ea typeface="Gulim" pitchFamily="34" charset="-127"/>
                        </a:rPr>
                        <a:t>73.0</a:t>
                      </a:r>
                    </a:p>
                  </a:txBody>
                  <a:tcPr marL="121920" marR="12192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6A6A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rgbClr val="000000"/>
                        </a:solidFill>
                        <a:effectLst/>
                        <a:latin typeface="Perpetua" pitchFamily="18" charset="0"/>
                        <a:ea typeface="Gulim" pitchFamily="34" charset="-127"/>
                      </a:endParaRPr>
                    </a:p>
                  </a:txBody>
                  <a:tcPr marL="121920" marR="12192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CD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Perpetua" pitchFamily="18" charset="0"/>
                          <a:ea typeface="Gulim" pitchFamily="34" charset="-127"/>
                        </a:rPr>
                        <a:t>68.0</a:t>
                      </a:r>
                    </a:p>
                  </a:txBody>
                  <a:tcPr marL="121920" marR="12192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6A6A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rgbClr val="000000"/>
                        </a:solidFill>
                        <a:effectLst/>
                        <a:latin typeface="Perpetua" pitchFamily="18" charset="0"/>
                        <a:ea typeface="Gulim" pitchFamily="34" charset="-127"/>
                      </a:endParaRPr>
                    </a:p>
                  </a:txBody>
                  <a:tcPr marL="121920" marR="12192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CD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Perpetua" pitchFamily="18" charset="0"/>
                          <a:ea typeface="Gulim" pitchFamily="34" charset="-127"/>
                        </a:rPr>
                        <a:t>68.0</a:t>
                      </a:r>
                    </a:p>
                  </a:txBody>
                  <a:tcPr marL="121920" marR="12192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6A6A6"/>
                    </a:solidFill>
                  </a:tcPr>
                </a:tc>
              </a:tr>
            </a:tbl>
          </a:graphicData>
        </a:graphic>
      </p:graphicFrame>
      <p:sp>
        <p:nvSpPr>
          <p:cNvPr id="7" name="Rounded Rectangle 6"/>
          <p:cNvSpPr/>
          <p:nvPr/>
        </p:nvSpPr>
        <p:spPr>
          <a:xfrm>
            <a:off x="239185" y="498475"/>
            <a:ext cx="11713633" cy="1490663"/>
          </a:xfrm>
          <a:prstGeom prst="round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a:solidFill>
                  <a:schemeClr val="tx1"/>
                </a:solidFill>
              </a:rPr>
              <a:t>A company wants to expand its production center to East  Africa . It has </a:t>
            </a:r>
            <a:r>
              <a:rPr lang="en-US" sz="2400" dirty="0" smtClean="0">
                <a:solidFill>
                  <a:schemeClr val="tx1"/>
                </a:solidFill>
              </a:rPr>
              <a:t>identified </a:t>
            </a:r>
            <a:r>
              <a:rPr lang="en-US" sz="2400" dirty="0">
                <a:solidFill>
                  <a:schemeClr val="tx1"/>
                </a:solidFill>
              </a:rPr>
              <a:t>the following 3 cities. </a:t>
            </a:r>
            <a:r>
              <a:rPr lang="en-US" sz="2400" dirty="0" smtClean="0">
                <a:solidFill>
                  <a:schemeClr val="tx1"/>
                </a:solidFill>
              </a:rPr>
              <a:t>The </a:t>
            </a:r>
            <a:r>
              <a:rPr lang="en-US" sz="2400" dirty="0">
                <a:solidFill>
                  <a:schemeClr val="tx1"/>
                </a:solidFill>
              </a:rPr>
              <a:t>following   factors with different  weights along with their scores have </a:t>
            </a:r>
            <a:r>
              <a:rPr lang="en-US" sz="2400" dirty="0" smtClean="0">
                <a:solidFill>
                  <a:schemeClr val="tx1"/>
                </a:solidFill>
              </a:rPr>
              <a:t>been developed</a:t>
            </a:r>
            <a:r>
              <a:rPr lang="en-US" sz="2400" dirty="0">
                <a:solidFill>
                  <a:schemeClr val="tx1"/>
                </a:solidFill>
              </a:rPr>
              <a:t>.    Which city is preferable to locate the facility?</a:t>
            </a:r>
          </a:p>
        </p:txBody>
      </p:sp>
      <p:sp>
        <p:nvSpPr>
          <p:cNvPr id="8" name="Footer Placeholder 7"/>
          <p:cNvSpPr>
            <a:spLocks noGrp="1"/>
          </p:cNvSpPr>
          <p:nvPr>
            <p:ph type="ftr" sz="quarter" idx="11"/>
          </p:nvPr>
        </p:nvSpPr>
        <p:spPr>
          <a:xfrm>
            <a:off x="4069080" y="6492875"/>
            <a:ext cx="4114800" cy="365125"/>
          </a:xfrm>
        </p:spPr>
        <p:txBody>
          <a:bodyPr/>
          <a:lstStyle/>
          <a:p>
            <a:r>
              <a:rPr lang="en-US" dirty="0" err="1" smtClean="0"/>
              <a:t>Yabibal</a:t>
            </a:r>
            <a:r>
              <a:rPr lang="en-US" dirty="0" smtClean="0"/>
              <a:t> A.</a:t>
            </a:r>
            <a:endParaRPr lang="en-US" dirty="0"/>
          </a:p>
        </p:txBody>
      </p:sp>
    </p:spTree>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4070" y="707390"/>
            <a:ext cx="10554969" cy="777875"/>
          </a:xfrm>
          <a:solidFill>
            <a:schemeClr val="bg1">
              <a:lumMod val="85000"/>
            </a:schemeClr>
          </a:solidFill>
        </p:spPr>
        <p:txBody>
          <a:bodyPr/>
          <a:lstStyle/>
          <a:p>
            <a:pPr>
              <a:defRPr/>
            </a:pPr>
            <a:r>
              <a:rPr lang="en-US" dirty="0" smtClean="0">
                <a:solidFill>
                  <a:srgbClr val="002060"/>
                </a:solidFill>
                <a:latin typeface="Times New Roman" pitchFamily="18" charset="0"/>
                <a:ea typeface="+mj-ea"/>
                <a:cs typeface="Times New Roman" pitchFamily="18" charset="0"/>
              </a:rPr>
              <a:t>3. Center for Gravity Technique</a:t>
            </a:r>
            <a:endParaRPr lang="en-US" dirty="0">
              <a:solidFill>
                <a:srgbClr val="002060"/>
              </a:solidFill>
              <a:latin typeface="Times New Roman" pitchFamily="18" charset="0"/>
              <a:ea typeface="+mj-ea"/>
              <a:cs typeface="Times New Roman" pitchFamily="18" charset="0"/>
            </a:endParaRPr>
          </a:p>
        </p:txBody>
      </p:sp>
      <p:sp>
        <p:nvSpPr>
          <p:cNvPr id="1029" name="Content Placeholder 2"/>
          <p:cNvSpPr>
            <a:spLocks noGrp="1"/>
          </p:cNvSpPr>
          <p:nvPr>
            <p:ph sz="quarter" idx="1"/>
          </p:nvPr>
        </p:nvSpPr>
        <p:spPr>
          <a:xfrm>
            <a:off x="719667" y="1615440"/>
            <a:ext cx="10752667" cy="4612640"/>
          </a:xfrm>
        </p:spPr>
        <p:txBody>
          <a:bodyPr/>
          <a:lstStyle/>
          <a:p>
            <a:r>
              <a:rPr lang="en-US" sz="2400" dirty="0" smtClean="0"/>
              <a:t>It is a technique for locating a single facility that considers existing facilities, the distance between them and the volume of goods to b shipped.</a:t>
            </a:r>
          </a:p>
          <a:p>
            <a:r>
              <a:rPr lang="en-US" sz="2400" dirty="0" smtClean="0"/>
              <a:t>The center of gravity can be obtained by the X and Y coordinates that provide the minimum cost using the following formulas.</a:t>
            </a:r>
          </a:p>
          <a:p>
            <a:pPr>
              <a:buFont typeface="Wingdings 2" pitchFamily="18" charset="2"/>
              <a:buNone/>
            </a:pPr>
            <a:endParaRPr lang="en-US" dirty="0" smtClean="0"/>
          </a:p>
          <a:p>
            <a:pPr>
              <a:buFont typeface="Wingdings 2" pitchFamily="18" charset="2"/>
              <a:buNone/>
            </a:pPr>
            <a:endParaRPr lang="en-US" dirty="0" smtClean="0"/>
          </a:p>
        </p:txBody>
      </p:sp>
      <p:graphicFrame>
        <p:nvGraphicFramePr>
          <p:cNvPr id="1026" name="Object 6"/>
          <p:cNvGraphicFramePr>
            <a:graphicFrameLocks noChangeAspect="1"/>
          </p:cNvGraphicFramePr>
          <p:nvPr/>
        </p:nvGraphicFramePr>
        <p:xfrm>
          <a:off x="624418" y="3429001"/>
          <a:ext cx="3551767" cy="1152525"/>
        </p:xfrm>
        <a:graphic>
          <a:graphicData uri="http://schemas.openxmlformats.org/presentationml/2006/ole">
            <p:oleObj spid="_x0000_s91138" name="Equation" r:id="rId3" imgW="901440" imgH="482400" progId="Equation.DSMT4">
              <p:embed/>
            </p:oleObj>
          </a:graphicData>
        </a:graphic>
      </p:graphicFrame>
      <p:graphicFrame>
        <p:nvGraphicFramePr>
          <p:cNvPr id="1027" name="Object 7"/>
          <p:cNvGraphicFramePr>
            <a:graphicFrameLocks noChangeAspect="1"/>
          </p:cNvGraphicFramePr>
          <p:nvPr/>
        </p:nvGraphicFramePr>
        <p:xfrm>
          <a:off x="624418" y="4724401"/>
          <a:ext cx="3551767" cy="1152525"/>
        </p:xfrm>
        <a:graphic>
          <a:graphicData uri="http://schemas.openxmlformats.org/presentationml/2006/ole">
            <p:oleObj spid="_x0000_s91139" name="Equation" r:id="rId4" imgW="901440" imgH="482400" progId="Equation.DSMT4">
              <p:embed/>
            </p:oleObj>
          </a:graphicData>
        </a:graphic>
      </p:graphicFrame>
      <p:sp>
        <p:nvSpPr>
          <p:cNvPr id="8" name="Rectangle 7"/>
          <p:cNvSpPr/>
          <p:nvPr/>
        </p:nvSpPr>
        <p:spPr>
          <a:xfrm>
            <a:off x="5615517" y="3429000"/>
            <a:ext cx="5856816" cy="2376488"/>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rPr>
              <a:t>Where:</a:t>
            </a:r>
          </a:p>
          <a:p>
            <a:pPr>
              <a:defRPr/>
            </a:pPr>
            <a:r>
              <a:rPr lang="en-US" dirty="0" err="1">
                <a:solidFill>
                  <a:schemeClr val="tx1"/>
                </a:solidFill>
              </a:rPr>
              <a:t>Cx</a:t>
            </a:r>
            <a:r>
              <a:rPr lang="en-US" dirty="0">
                <a:solidFill>
                  <a:schemeClr val="tx1"/>
                </a:solidFill>
              </a:rPr>
              <a:t> it the X coordinate of the center of gravity</a:t>
            </a:r>
          </a:p>
          <a:p>
            <a:pPr>
              <a:defRPr/>
            </a:pPr>
            <a:r>
              <a:rPr lang="en-US" dirty="0">
                <a:solidFill>
                  <a:schemeClr val="tx1"/>
                </a:solidFill>
              </a:rPr>
              <a:t>Cy it the Y coordinate of the center of gravity</a:t>
            </a:r>
          </a:p>
          <a:p>
            <a:pPr>
              <a:defRPr/>
            </a:pPr>
            <a:r>
              <a:rPr lang="en-US" dirty="0" err="1">
                <a:solidFill>
                  <a:schemeClr val="tx1"/>
                </a:solidFill>
              </a:rPr>
              <a:t>dix</a:t>
            </a:r>
            <a:r>
              <a:rPr lang="en-US" dirty="0">
                <a:solidFill>
                  <a:schemeClr val="tx1"/>
                </a:solidFill>
              </a:rPr>
              <a:t> it the X coordinate o the </a:t>
            </a:r>
            <a:r>
              <a:rPr lang="en-US" dirty="0" err="1">
                <a:solidFill>
                  <a:schemeClr val="tx1"/>
                </a:solidFill>
              </a:rPr>
              <a:t>ith</a:t>
            </a:r>
            <a:r>
              <a:rPr lang="en-US" dirty="0">
                <a:solidFill>
                  <a:schemeClr val="tx1"/>
                </a:solidFill>
              </a:rPr>
              <a:t> location</a:t>
            </a:r>
          </a:p>
          <a:p>
            <a:pPr>
              <a:defRPr/>
            </a:pPr>
            <a:r>
              <a:rPr lang="en-US" dirty="0" err="1">
                <a:solidFill>
                  <a:schemeClr val="tx1"/>
                </a:solidFill>
              </a:rPr>
              <a:t>Dyi</a:t>
            </a:r>
            <a:r>
              <a:rPr lang="en-US" dirty="0">
                <a:solidFill>
                  <a:schemeClr val="tx1"/>
                </a:solidFill>
              </a:rPr>
              <a:t> is the Y coordinate of the </a:t>
            </a:r>
            <a:r>
              <a:rPr lang="en-US" dirty="0" err="1">
                <a:solidFill>
                  <a:schemeClr val="tx1"/>
                </a:solidFill>
              </a:rPr>
              <a:t>ith</a:t>
            </a:r>
            <a:r>
              <a:rPr lang="en-US" dirty="0">
                <a:solidFill>
                  <a:schemeClr val="tx1"/>
                </a:solidFill>
              </a:rPr>
              <a:t> location</a:t>
            </a:r>
          </a:p>
          <a:p>
            <a:pPr>
              <a:defRPr/>
            </a:pPr>
            <a:r>
              <a:rPr lang="en-US" dirty="0">
                <a:solidFill>
                  <a:schemeClr val="tx1"/>
                </a:solidFill>
              </a:rPr>
              <a:t>Vi it the volume of shipment to or from the </a:t>
            </a:r>
            <a:r>
              <a:rPr lang="en-US" dirty="0" err="1">
                <a:solidFill>
                  <a:schemeClr val="tx1"/>
                </a:solidFill>
              </a:rPr>
              <a:t>ith</a:t>
            </a:r>
            <a:r>
              <a:rPr lang="en-US" dirty="0">
                <a:solidFill>
                  <a:schemeClr val="tx1"/>
                </a:solidFill>
              </a:rPr>
              <a:t> location  </a:t>
            </a:r>
          </a:p>
        </p:txBody>
      </p:sp>
      <p:sp>
        <p:nvSpPr>
          <p:cNvPr id="9" name="Rectangle 8"/>
          <p:cNvSpPr/>
          <p:nvPr/>
        </p:nvSpPr>
        <p:spPr>
          <a:xfrm>
            <a:off x="4368801" y="3429000"/>
            <a:ext cx="7488767" cy="2376488"/>
          </a:xfrm>
          <a:prstGeom prst="rect">
            <a:avLst/>
          </a:prstGeom>
          <a:solidFill>
            <a:schemeClr val="accent2">
              <a:lumMod val="20000"/>
              <a:lumOff val="80000"/>
            </a:schemeClr>
          </a:solidFill>
          <a:ln cmpd="sng">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000" dirty="0">
                <a:solidFill>
                  <a:schemeClr val="tx1"/>
                </a:solidFill>
                <a:latin typeface="Palatino Linotype" pitchFamily="18" charset="0"/>
              </a:rPr>
              <a:t>Where:</a:t>
            </a:r>
          </a:p>
          <a:p>
            <a:pPr>
              <a:buFont typeface="Wingdings" pitchFamily="2" charset="2"/>
              <a:buChar char="Ø"/>
              <a:defRPr/>
            </a:pPr>
            <a:r>
              <a:rPr lang="en-US" sz="2000" b="1" i="1" dirty="0" err="1">
                <a:solidFill>
                  <a:schemeClr val="tx1"/>
                </a:solidFill>
                <a:latin typeface="Palatino Linotype" pitchFamily="18" charset="0"/>
              </a:rPr>
              <a:t>Cx</a:t>
            </a:r>
            <a:r>
              <a:rPr lang="en-US" sz="2000" b="1" i="1" dirty="0">
                <a:solidFill>
                  <a:schemeClr val="tx1"/>
                </a:solidFill>
                <a:latin typeface="Palatino Linotype" pitchFamily="18" charset="0"/>
              </a:rPr>
              <a:t> </a:t>
            </a:r>
            <a:r>
              <a:rPr lang="en-US" sz="2000" dirty="0">
                <a:solidFill>
                  <a:schemeClr val="tx1"/>
                </a:solidFill>
                <a:latin typeface="Palatino Linotype" pitchFamily="18" charset="0"/>
              </a:rPr>
              <a:t>it the </a:t>
            </a:r>
            <a:r>
              <a:rPr lang="en-US" sz="2000" i="1" dirty="0">
                <a:solidFill>
                  <a:schemeClr val="tx1"/>
                </a:solidFill>
                <a:latin typeface="Palatino Linotype" pitchFamily="18" charset="0"/>
              </a:rPr>
              <a:t>X</a:t>
            </a:r>
            <a:r>
              <a:rPr lang="en-US" sz="2000" dirty="0">
                <a:solidFill>
                  <a:schemeClr val="tx1"/>
                </a:solidFill>
                <a:latin typeface="Palatino Linotype" pitchFamily="18" charset="0"/>
              </a:rPr>
              <a:t> coordinate of the center of gravity</a:t>
            </a:r>
          </a:p>
          <a:p>
            <a:pPr>
              <a:buFont typeface="Wingdings" pitchFamily="2" charset="2"/>
              <a:buChar char="Ø"/>
              <a:defRPr/>
            </a:pPr>
            <a:r>
              <a:rPr lang="en-US" sz="2000" b="1" i="1" dirty="0">
                <a:solidFill>
                  <a:schemeClr val="tx1"/>
                </a:solidFill>
                <a:latin typeface="Palatino Linotype" pitchFamily="18" charset="0"/>
              </a:rPr>
              <a:t>Cy</a:t>
            </a:r>
            <a:r>
              <a:rPr lang="en-US" sz="2000" dirty="0">
                <a:solidFill>
                  <a:schemeClr val="tx1"/>
                </a:solidFill>
                <a:latin typeface="Palatino Linotype" pitchFamily="18" charset="0"/>
              </a:rPr>
              <a:t> it the </a:t>
            </a:r>
            <a:r>
              <a:rPr lang="en-US" sz="2000" i="1" dirty="0">
                <a:solidFill>
                  <a:schemeClr val="tx1"/>
                </a:solidFill>
                <a:latin typeface="Palatino Linotype" pitchFamily="18" charset="0"/>
              </a:rPr>
              <a:t>Y</a:t>
            </a:r>
            <a:r>
              <a:rPr lang="en-US" sz="2000" dirty="0">
                <a:solidFill>
                  <a:schemeClr val="tx1"/>
                </a:solidFill>
                <a:latin typeface="Palatino Linotype" pitchFamily="18" charset="0"/>
              </a:rPr>
              <a:t> coordinate of the center of gravity</a:t>
            </a:r>
          </a:p>
          <a:p>
            <a:pPr>
              <a:buFont typeface="Wingdings" pitchFamily="2" charset="2"/>
              <a:buChar char="Ø"/>
              <a:defRPr/>
            </a:pPr>
            <a:r>
              <a:rPr lang="en-US" sz="2000" b="1" i="1" dirty="0" err="1">
                <a:solidFill>
                  <a:schemeClr val="tx1"/>
                </a:solidFill>
                <a:latin typeface="Palatino Linotype" pitchFamily="18" charset="0"/>
              </a:rPr>
              <a:t>dix</a:t>
            </a:r>
            <a:r>
              <a:rPr lang="en-US" sz="2000" b="1" dirty="0">
                <a:solidFill>
                  <a:schemeClr val="tx1"/>
                </a:solidFill>
                <a:latin typeface="Palatino Linotype" pitchFamily="18" charset="0"/>
              </a:rPr>
              <a:t> </a:t>
            </a:r>
            <a:r>
              <a:rPr lang="en-US" sz="2000" dirty="0">
                <a:solidFill>
                  <a:schemeClr val="tx1"/>
                </a:solidFill>
                <a:latin typeface="Palatino Linotype" pitchFamily="18" charset="0"/>
              </a:rPr>
              <a:t>it the </a:t>
            </a:r>
            <a:r>
              <a:rPr lang="en-US" sz="2000" i="1" dirty="0">
                <a:solidFill>
                  <a:schemeClr val="tx1"/>
                </a:solidFill>
                <a:latin typeface="Palatino Linotype" pitchFamily="18" charset="0"/>
              </a:rPr>
              <a:t>X</a:t>
            </a:r>
            <a:r>
              <a:rPr lang="en-US" sz="2000" dirty="0">
                <a:solidFill>
                  <a:schemeClr val="tx1"/>
                </a:solidFill>
                <a:latin typeface="Palatino Linotype" pitchFamily="18" charset="0"/>
              </a:rPr>
              <a:t> coordinate o the </a:t>
            </a:r>
            <a:r>
              <a:rPr lang="en-US" sz="2000" i="1" dirty="0" err="1">
                <a:solidFill>
                  <a:schemeClr val="tx1"/>
                </a:solidFill>
                <a:latin typeface="Palatino Linotype" pitchFamily="18" charset="0"/>
              </a:rPr>
              <a:t>i</a:t>
            </a:r>
            <a:r>
              <a:rPr lang="en-US" sz="2000" i="1" baseline="30000" dirty="0" err="1">
                <a:solidFill>
                  <a:schemeClr val="tx1"/>
                </a:solidFill>
                <a:latin typeface="Palatino Linotype" pitchFamily="18" charset="0"/>
              </a:rPr>
              <a:t>th</a:t>
            </a:r>
            <a:r>
              <a:rPr lang="en-US" sz="2000" dirty="0">
                <a:solidFill>
                  <a:schemeClr val="tx1"/>
                </a:solidFill>
                <a:latin typeface="Palatino Linotype" pitchFamily="18" charset="0"/>
              </a:rPr>
              <a:t> location</a:t>
            </a:r>
          </a:p>
          <a:p>
            <a:pPr>
              <a:buFont typeface="Wingdings" pitchFamily="2" charset="2"/>
              <a:buChar char="Ø"/>
              <a:defRPr/>
            </a:pPr>
            <a:r>
              <a:rPr lang="en-US" sz="2000" b="1" i="1" dirty="0" err="1">
                <a:solidFill>
                  <a:schemeClr val="tx1"/>
                </a:solidFill>
                <a:latin typeface="Palatino Linotype" pitchFamily="18" charset="0"/>
              </a:rPr>
              <a:t>dyi</a:t>
            </a:r>
            <a:r>
              <a:rPr lang="en-US" sz="2000" dirty="0">
                <a:solidFill>
                  <a:schemeClr val="tx1"/>
                </a:solidFill>
                <a:latin typeface="Palatino Linotype" pitchFamily="18" charset="0"/>
              </a:rPr>
              <a:t> is the </a:t>
            </a:r>
            <a:r>
              <a:rPr lang="en-US" sz="2000" i="1" dirty="0">
                <a:solidFill>
                  <a:schemeClr val="tx1"/>
                </a:solidFill>
                <a:latin typeface="Palatino Linotype" pitchFamily="18" charset="0"/>
              </a:rPr>
              <a:t>Y</a:t>
            </a:r>
            <a:r>
              <a:rPr lang="en-US" sz="2000" dirty="0">
                <a:solidFill>
                  <a:schemeClr val="tx1"/>
                </a:solidFill>
                <a:latin typeface="Palatino Linotype" pitchFamily="18" charset="0"/>
              </a:rPr>
              <a:t> coordinate of the </a:t>
            </a:r>
            <a:r>
              <a:rPr lang="en-US" sz="2000" i="1" dirty="0" err="1">
                <a:solidFill>
                  <a:schemeClr val="tx1"/>
                </a:solidFill>
                <a:latin typeface="Palatino Linotype" pitchFamily="18" charset="0"/>
              </a:rPr>
              <a:t>i</a:t>
            </a:r>
            <a:r>
              <a:rPr lang="en-US" sz="2000" i="1" baseline="30000" dirty="0" err="1">
                <a:solidFill>
                  <a:schemeClr val="tx1"/>
                </a:solidFill>
                <a:latin typeface="Palatino Linotype" pitchFamily="18" charset="0"/>
              </a:rPr>
              <a:t>th</a:t>
            </a:r>
            <a:r>
              <a:rPr lang="en-US" sz="2000" dirty="0">
                <a:solidFill>
                  <a:schemeClr val="tx1"/>
                </a:solidFill>
                <a:latin typeface="Palatino Linotype" pitchFamily="18" charset="0"/>
              </a:rPr>
              <a:t> location</a:t>
            </a:r>
          </a:p>
          <a:p>
            <a:pPr>
              <a:buFont typeface="Wingdings" pitchFamily="2" charset="2"/>
              <a:buChar char="Ø"/>
              <a:defRPr/>
            </a:pPr>
            <a:r>
              <a:rPr lang="en-US" sz="2000" b="1" i="1" dirty="0">
                <a:solidFill>
                  <a:schemeClr val="tx1"/>
                </a:solidFill>
                <a:latin typeface="Palatino Linotype" pitchFamily="18" charset="0"/>
              </a:rPr>
              <a:t>Vi</a:t>
            </a:r>
            <a:r>
              <a:rPr lang="en-US" sz="2000" dirty="0">
                <a:solidFill>
                  <a:schemeClr val="tx1"/>
                </a:solidFill>
                <a:latin typeface="Palatino Linotype" pitchFamily="18" charset="0"/>
              </a:rPr>
              <a:t>  is the volume of shipment to or from th</a:t>
            </a:r>
            <a:r>
              <a:rPr lang="en-US" sz="2000" i="1" dirty="0">
                <a:solidFill>
                  <a:schemeClr val="tx1"/>
                </a:solidFill>
                <a:latin typeface="Palatino Linotype" pitchFamily="18" charset="0"/>
              </a:rPr>
              <a:t>e </a:t>
            </a:r>
            <a:r>
              <a:rPr lang="en-US" sz="2000" i="1" dirty="0" err="1">
                <a:solidFill>
                  <a:schemeClr val="tx1"/>
                </a:solidFill>
                <a:latin typeface="Palatino Linotype" pitchFamily="18" charset="0"/>
              </a:rPr>
              <a:t>i</a:t>
            </a:r>
            <a:r>
              <a:rPr lang="en-US" sz="2000" i="1" baseline="30000" dirty="0" err="1">
                <a:solidFill>
                  <a:schemeClr val="tx1"/>
                </a:solidFill>
                <a:latin typeface="Palatino Linotype" pitchFamily="18" charset="0"/>
              </a:rPr>
              <a:t>th</a:t>
            </a:r>
            <a:r>
              <a:rPr lang="en-US" sz="2000" i="1" dirty="0">
                <a:solidFill>
                  <a:schemeClr val="tx1"/>
                </a:solidFill>
                <a:latin typeface="Palatino Linotype" pitchFamily="18" charset="0"/>
              </a:rPr>
              <a:t> </a:t>
            </a:r>
            <a:r>
              <a:rPr lang="en-US" sz="2000" dirty="0">
                <a:solidFill>
                  <a:schemeClr val="tx1"/>
                </a:solidFill>
                <a:latin typeface="Palatino Linotype" pitchFamily="18" charset="0"/>
              </a:rPr>
              <a:t>location  </a:t>
            </a:r>
          </a:p>
        </p:txBody>
      </p:sp>
      <p:sp>
        <p:nvSpPr>
          <p:cNvPr id="10" name="Footer Placeholder 9"/>
          <p:cNvSpPr>
            <a:spLocks noGrp="1"/>
          </p:cNvSpPr>
          <p:nvPr>
            <p:ph type="ftr" sz="quarter" idx="11"/>
          </p:nvPr>
        </p:nvSpPr>
        <p:spPr/>
        <p:txBody>
          <a:bodyPr/>
          <a:lstStyle/>
          <a:p>
            <a:r>
              <a:rPr lang="en-US" smtClean="0"/>
              <a:t>Yabibal A.</a:t>
            </a:r>
            <a:endParaRPr lang="en-US" dirty="0"/>
          </a:p>
        </p:txBody>
      </p:sp>
    </p:spTree>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719667" y="260350"/>
            <a:ext cx="10363200" cy="633413"/>
          </a:xfrm>
        </p:spPr>
        <p:txBody>
          <a:bodyPr/>
          <a:lstStyle/>
          <a:p>
            <a:r>
              <a:rPr lang="en-US" smtClean="0">
                <a:solidFill>
                  <a:srgbClr val="002060"/>
                </a:solidFill>
                <a:latin typeface="Times New Roman" pitchFamily="18" charset="0"/>
                <a:cs typeface="Times New Roman" pitchFamily="18" charset="0"/>
              </a:rPr>
              <a:t>Example </a:t>
            </a:r>
          </a:p>
        </p:txBody>
      </p:sp>
      <p:sp>
        <p:nvSpPr>
          <p:cNvPr id="20483" name="Content Placeholder 2"/>
          <p:cNvSpPr>
            <a:spLocks noGrp="1"/>
          </p:cNvSpPr>
          <p:nvPr>
            <p:ph sz="quarter" idx="1"/>
          </p:nvPr>
        </p:nvSpPr>
        <p:spPr>
          <a:xfrm>
            <a:off x="334434" y="908050"/>
            <a:ext cx="11523133" cy="5111750"/>
          </a:xfrm>
        </p:spPr>
        <p:txBody>
          <a:bodyPr>
            <a:normAutofit lnSpcReduction="10000"/>
          </a:bodyPr>
          <a:lstStyle/>
          <a:p>
            <a:pPr algn="just"/>
            <a:r>
              <a:rPr lang="en-US" dirty="0" err="1" smtClean="0"/>
              <a:t>Moha</a:t>
            </a:r>
            <a:r>
              <a:rPr lang="en-US" dirty="0" smtClean="0"/>
              <a:t> soft drinks factory has stores located in Gondar, Addis Ababa, </a:t>
            </a:r>
            <a:r>
              <a:rPr lang="en-US" dirty="0" err="1" smtClean="0"/>
              <a:t>Kombolcha</a:t>
            </a:r>
            <a:r>
              <a:rPr lang="en-US" dirty="0" smtClean="0"/>
              <a:t>  and </a:t>
            </a:r>
            <a:r>
              <a:rPr lang="en-US" dirty="0" err="1" smtClean="0"/>
              <a:t>Hawasa</a:t>
            </a:r>
            <a:r>
              <a:rPr lang="en-US" dirty="0" smtClean="0"/>
              <a:t>. The X and Y coordinates of the locations along with the amount of demand  is given in the following table.</a:t>
            </a:r>
          </a:p>
          <a:p>
            <a:pPr algn="just">
              <a:buFont typeface="Wingdings 2" pitchFamily="18" charset="2"/>
              <a:buNone/>
            </a:pPr>
            <a:endParaRPr lang="en-US" dirty="0" smtClean="0"/>
          </a:p>
          <a:p>
            <a:pPr algn="just"/>
            <a:endParaRPr lang="en-US" dirty="0" smtClean="0"/>
          </a:p>
          <a:p>
            <a:pPr algn="just"/>
            <a:endParaRPr lang="en-US" dirty="0" smtClean="0"/>
          </a:p>
          <a:p>
            <a:pPr algn="just"/>
            <a:endParaRPr lang="en-US" dirty="0" smtClean="0"/>
          </a:p>
          <a:p>
            <a:pPr algn="just"/>
            <a:endParaRPr lang="en-US" dirty="0" smtClean="0"/>
          </a:p>
          <a:p>
            <a:pPr algn="just"/>
            <a:r>
              <a:rPr lang="en-US" dirty="0" smtClean="0"/>
              <a:t>Currently, they are being supplied from an old warehouse located in Addis. </a:t>
            </a:r>
          </a:p>
          <a:p>
            <a:pPr algn="just">
              <a:buFont typeface="Wingdings 2" pitchFamily="18" charset="2"/>
              <a:buNone/>
            </a:pPr>
            <a:r>
              <a:rPr lang="en-US" dirty="0" smtClean="0"/>
              <a:t>Where shall the factory locate its new facility based on center of gravity technique?</a:t>
            </a:r>
          </a:p>
        </p:txBody>
      </p:sp>
      <p:graphicFrame>
        <p:nvGraphicFramePr>
          <p:cNvPr id="6" name="Table 5"/>
          <p:cNvGraphicFramePr>
            <a:graphicFrameLocks noGrp="1"/>
          </p:cNvGraphicFramePr>
          <p:nvPr/>
        </p:nvGraphicFramePr>
        <p:xfrm>
          <a:off x="1102784" y="2276475"/>
          <a:ext cx="8864532" cy="2123440"/>
        </p:xfrm>
        <a:graphic>
          <a:graphicData uri="http://schemas.openxmlformats.org/drawingml/2006/table">
            <a:tbl>
              <a:tblPr firstRow="1" bandRow="1">
                <a:tableStyleId>{5C22544A-7EE6-4342-B048-85BDC9FD1C3A}</a:tableStyleId>
              </a:tblPr>
              <a:tblGrid>
                <a:gridCol w="2216133"/>
                <a:gridCol w="2216133"/>
                <a:gridCol w="2216133"/>
                <a:gridCol w="2216133"/>
              </a:tblGrid>
              <a:tr h="139040">
                <a:tc>
                  <a:txBody>
                    <a:bodyPr/>
                    <a:lstStyle/>
                    <a:p>
                      <a:r>
                        <a:rPr lang="en-US" b="1" dirty="0" smtClean="0"/>
                        <a:t>location</a:t>
                      </a:r>
                      <a:endParaRPr lang="en-US" b="1" dirty="0"/>
                    </a:p>
                  </a:txBody>
                  <a:tcPr marL="121920" marR="121920"/>
                </a:tc>
                <a:tc>
                  <a:txBody>
                    <a:bodyPr/>
                    <a:lstStyle/>
                    <a:p>
                      <a:r>
                        <a:rPr lang="en-US" b="1" dirty="0" err="1" smtClean="0"/>
                        <a:t>dix</a:t>
                      </a:r>
                      <a:endParaRPr lang="en-US" b="1" dirty="0"/>
                    </a:p>
                  </a:txBody>
                  <a:tcPr marL="121920" marR="121920"/>
                </a:tc>
                <a:tc>
                  <a:txBody>
                    <a:bodyPr/>
                    <a:lstStyle/>
                    <a:p>
                      <a:r>
                        <a:rPr lang="en-US" b="1" dirty="0" err="1" smtClean="0"/>
                        <a:t>diy</a:t>
                      </a:r>
                      <a:endParaRPr lang="en-US" b="1" dirty="0"/>
                    </a:p>
                  </a:txBody>
                  <a:tcPr marL="121920" marR="121920"/>
                </a:tc>
                <a:tc>
                  <a:txBody>
                    <a:bodyPr/>
                    <a:lstStyle/>
                    <a:p>
                      <a:r>
                        <a:rPr lang="en-US" b="1" dirty="0" smtClean="0"/>
                        <a:t>No. of boxes</a:t>
                      </a:r>
                      <a:r>
                        <a:rPr lang="en-US" b="1" baseline="0" dirty="0" smtClean="0"/>
                        <a:t> shipped/week</a:t>
                      </a:r>
                      <a:endParaRPr lang="en-US" b="1" dirty="0"/>
                    </a:p>
                  </a:txBody>
                  <a:tcPr marL="121920" marR="121920"/>
                </a:tc>
              </a:tr>
              <a:tr h="370840">
                <a:tc>
                  <a:txBody>
                    <a:bodyPr/>
                    <a:lstStyle/>
                    <a:p>
                      <a:r>
                        <a:rPr lang="en-US" b="1" dirty="0" smtClean="0"/>
                        <a:t>Gondar</a:t>
                      </a:r>
                      <a:endParaRPr lang="en-US" b="1" dirty="0"/>
                    </a:p>
                  </a:txBody>
                  <a:tcPr marL="121920" marR="121920"/>
                </a:tc>
                <a:tc>
                  <a:txBody>
                    <a:bodyPr/>
                    <a:lstStyle/>
                    <a:p>
                      <a:r>
                        <a:rPr lang="en-US" dirty="0" smtClean="0"/>
                        <a:t>30</a:t>
                      </a:r>
                      <a:endParaRPr lang="en-US" dirty="0"/>
                    </a:p>
                  </a:txBody>
                  <a:tcPr marL="121920" marR="121920"/>
                </a:tc>
                <a:tc>
                  <a:txBody>
                    <a:bodyPr/>
                    <a:lstStyle/>
                    <a:p>
                      <a:r>
                        <a:rPr lang="en-US" dirty="0" smtClean="0"/>
                        <a:t>120</a:t>
                      </a:r>
                      <a:endParaRPr lang="en-US" dirty="0"/>
                    </a:p>
                  </a:txBody>
                  <a:tcPr marL="121920" marR="121920"/>
                </a:tc>
                <a:tc>
                  <a:txBody>
                    <a:bodyPr/>
                    <a:lstStyle/>
                    <a:p>
                      <a:r>
                        <a:rPr lang="en-US" dirty="0" smtClean="0"/>
                        <a:t>2000</a:t>
                      </a:r>
                      <a:endParaRPr lang="en-US" dirty="0"/>
                    </a:p>
                  </a:txBody>
                  <a:tcPr marL="121920" marR="121920"/>
                </a:tc>
              </a:tr>
              <a:tr h="370840">
                <a:tc>
                  <a:txBody>
                    <a:bodyPr/>
                    <a:lstStyle/>
                    <a:p>
                      <a:r>
                        <a:rPr lang="en-US" b="1" dirty="0" smtClean="0"/>
                        <a:t>Addis Ababa</a:t>
                      </a:r>
                      <a:endParaRPr lang="en-US" b="1" dirty="0"/>
                    </a:p>
                  </a:txBody>
                  <a:tcPr marL="121920" marR="121920"/>
                </a:tc>
                <a:tc>
                  <a:txBody>
                    <a:bodyPr/>
                    <a:lstStyle/>
                    <a:p>
                      <a:r>
                        <a:rPr lang="en-US" dirty="0" smtClean="0"/>
                        <a:t>90</a:t>
                      </a:r>
                      <a:endParaRPr lang="en-US" dirty="0"/>
                    </a:p>
                  </a:txBody>
                  <a:tcPr marL="121920" marR="121920"/>
                </a:tc>
                <a:tc>
                  <a:txBody>
                    <a:bodyPr/>
                    <a:lstStyle/>
                    <a:p>
                      <a:r>
                        <a:rPr lang="en-US" dirty="0" smtClean="0"/>
                        <a:t>110</a:t>
                      </a:r>
                      <a:endParaRPr lang="en-US" dirty="0"/>
                    </a:p>
                  </a:txBody>
                  <a:tcPr marL="121920" marR="121920"/>
                </a:tc>
                <a:tc>
                  <a:txBody>
                    <a:bodyPr/>
                    <a:lstStyle/>
                    <a:p>
                      <a:r>
                        <a:rPr lang="en-US" dirty="0" smtClean="0"/>
                        <a:t>1000</a:t>
                      </a:r>
                      <a:endParaRPr lang="en-US" dirty="0"/>
                    </a:p>
                  </a:txBody>
                  <a:tcPr marL="121920" marR="121920"/>
                </a:tc>
              </a:tr>
              <a:tr h="370840">
                <a:tc>
                  <a:txBody>
                    <a:bodyPr/>
                    <a:lstStyle/>
                    <a:p>
                      <a:r>
                        <a:rPr lang="en-US" b="1" dirty="0" err="1" smtClean="0"/>
                        <a:t>Kombolcha</a:t>
                      </a:r>
                      <a:endParaRPr lang="en-US" b="1" dirty="0"/>
                    </a:p>
                  </a:txBody>
                  <a:tcPr marL="121920" marR="121920"/>
                </a:tc>
                <a:tc>
                  <a:txBody>
                    <a:bodyPr/>
                    <a:lstStyle/>
                    <a:p>
                      <a:r>
                        <a:rPr lang="en-US" dirty="0" smtClean="0"/>
                        <a:t>130</a:t>
                      </a:r>
                      <a:endParaRPr lang="en-US" dirty="0"/>
                    </a:p>
                  </a:txBody>
                  <a:tcPr marL="121920" marR="121920"/>
                </a:tc>
                <a:tc>
                  <a:txBody>
                    <a:bodyPr/>
                    <a:lstStyle/>
                    <a:p>
                      <a:r>
                        <a:rPr lang="en-US" dirty="0" smtClean="0"/>
                        <a:t>130</a:t>
                      </a:r>
                      <a:endParaRPr lang="en-US" dirty="0"/>
                    </a:p>
                  </a:txBody>
                  <a:tcPr marL="121920" marR="121920"/>
                </a:tc>
                <a:tc>
                  <a:txBody>
                    <a:bodyPr/>
                    <a:lstStyle/>
                    <a:p>
                      <a:r>
                        <a:rPr lang="en-US" dirty="0" smtClean="0"/>
                        <a:t>1000</a:t>
                      </a:r>
                      <a:endParaRPr lang="en-US" dirty="0"/>
                    </a:p>
                  </a:txBody>
                  <a:tcPr marL="121920" marR="121920"/>
                </a:tc>
              </a:tr>
              <a:tr h="370840">
                <a:tc>
                  <a:txBody>
                    <a:bodyPr/>
                    <a:lstStyle/>
                    <a:p>
                      <a:r>
                        <a:rPr lang="en-US" b="1" dirty="0" err="1" smtClean="0"/>
                        <a:t>Hawassa</a:t>
                      </a:r>
                      <a:endParaRPr lang="en-US" b="1" dirty="0"/>
                    </a:p>
                  </a:txBody>
                  <a:tcPr marL="121920" marR="121920"/>
                </a:tc>
                <a:tc>
                  <a:txBody>
                    <a:bodyPr/>
                    <a:lstStyle/>
                    <a:p>
                      <a:r>
                        <a:rPr lang="en-US" dirty="0" smtClean="0"/>
                        <a:t>60</a:t>
                      </a:r>
                      <a:endParaRPr lang="en-US" dirty="0"/>
                    </a:p>
                  </a:txBody>
                  <a:tcPr marL="121920" marR="121920"/>
                </a:tc>
                <a:tc>
                  <a:txBody>
                    <a:bodyPr/>
                    <a:lstStyle/>
                    <a:p>
                      <a:r>
                        <a:rPr lang="en-US" dirty="0" smtClean="0"/>
                        <a:t>40</a:t>
                      </a:r>
                      <a:endParaRPr lang="en-US" dirty="0"/>
                    </a:p>
                  </a:txBody>
                  <a:tcPr marL="121920" marR="121920"/>
                </a:tc>
                <a:tc>
                  <a:txBody>
                    <a:bodyPr/>
                    <a:lstStyle/>
                    <a:p>
                      <a:r>
                        <a:rPr lang="en-US" dirty="0" smtClean="0"/>
                        <a:t>2000</a:t>
                      </a:r>
                      <a:endParaRPr lang="en-US" dirty="0"/>
                    </a:p>
                  </a:txBody>
                  <a:tcPr marL="121920" marR="121920"/>
                </a:tc>
              </a:tr>
            </a:tbl>
          </a:graphicData>
        </a:graphic>
      </p:graphicFrame>
      <p:sp>
        <p:nvSpPr>
          <p:cNvPr id="7" name="Footer Placeholder 6"/>
          <p:cNvSpPr>
            <a:spLocks noGrp="1"/>
          </p:cNvSpPr>
          <p:nvPr>
            <p:ph type="ftr" sz="quarter" idx="11"/>
          </p:nvPr>
        </p:nvSpPr>
        <p:spPr/>
        <p:txBody>
          <a:bodyPr/>
          <a:lstStyle/>
          <a:p>
            <a:r>
              <a:rPr lang="en-US" smtClean="0"/>
              <a:t>Yabibal A.</a:t>
            </a:r>
            <a:endParaRPr lang="en-US" dirty="0"/>
          </a:p>
        </p:txBody>
      </p:sp>
    </p:spTree>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912284" y="274639"/>
            <a:ext cx="10363200" cy="777875"/>
          </a:xfrm>
          <a:solidFill>
            <a:schemeClr val="bg1">
              <a:lumMod val="85000"/>
            </a:schemeClr>
          </a:solidFill>
        </p:spPr>
        <p:txBody>
          <a:bodyPr/>
          <a:lstStyle/>
          <a:p>
            <a:pPr>
              <a:defRPr/>
            </a:pPr>
            <a:r>
              <a:rPr lang="en-US" dirty="0" smtClean="0">
                <a:solidFill>
                  <a:srgbClr val="002060"/>
                </a:solidFill>
                <a:latin typeface="Times New Roman" pitchFamily="18" charset="0"/>
                <a:ea typeface="바탕" pitchFamily="18" charset="-127"/>
                <a:cs typeface="Times New Roman" pitchFamily="18" charset="0"/>
              </a:rPr>
              <a:t>4. The Transportation Model</a:t>
            </a:r>
          </a:p>
        </p:txBody>
      </p:sp>
      <p:sp>
        <p:nvSpPr>
          <p:cNvPr id="3" name="Content Placeholder 2"/>
          <p:cNvSpPr>
            <a:spLocks noGrp="1"/>
          </p:cNvSpPr>
          <p:nvPr>
            <p:ph sz="quarter" idx="1"/>
          </p:nvPr>
        </p:nvSpPr>
        <p:spPr>
          <a:xfrm>
            <a:off x="822960" y="1686560"/>
            <a:ext cx="10759440" cy="4333241"/>
          </a:xfrm>
        </p:spPr>
        <p:txBody>
          <a:bodyPr/>
          <a:lstStyle/>
          <a:p>
            <a:r>
              <a:rPr lang="en-US" dirty="0" smtClean="0"/>
              <a:t>It helps to find the </a:t>
            </a:r>
            <a:r>
              <a:rPr lang="en-US" dirty="0" smtClean="0">
                <a:solidFill>
                  <a:srgbClr val="C00000"/>
                </a:solidFill>
              </a:rPr>
              <a:t>lowest cost</a:t>
            </a:r>
            <a:r>
              <a:rPr lang="en-US" dirty="0" smtClean="0"/>
              <a:t> for distribution of items from </a:t>
            </a:r>
            <a:r>
              <a:rPr lang="en-US" dirty="0" smtClean="0">
                <a:solidFill>
                  <a:srgbClr val="C00000"/>
                </a:solidFill>
              </a:rPr>
              <a:t>multiple origins to multiple destinations.</a:t>
            </a:r>
          </a:p>
          <a:p>
            <a:pPr>
              <a:buFont typeface="Wingdings 2" pitchFamily="18" charset="2"/>
              <a:buNone/>
            </a:pPr>
            <a:r>
              <a:rPr lang="en-US" dirty="0" smtClean="0">
                <a:solidFill>
                  <a:srgbClr val="C00000"/>
                </a:solidFill>
              </a:rPr>
              <a:t> </a:t>
            </a:r>
          </a:p>
          <a:p>
            <a:endParaRPr lang="en-US" dirty="0" smtClean="0"/>
          </a:p>
          <a:p>
            <a:endParaRPr lang="en-US" dirty="0" smtClean="0"/>
          </a:p>
          <a:p>
            <a:endParaRPr lang="en-US" dirty="0" smtClean="0"/>
          </a:p>
          <a:p>
            <a:endParaRPr lang="en-US" dirty="0" smtClean="0"/>
          </a:p>
          <a:p>
            <a:pPr>
              <a:buFont typeface="Franklin Gothic Book" pitchFamily="34" charset="0"/>
              <a:buAutoNum type="romanLcPeriod"/>
            </a:pPr>
            <a:endParaRPr lang="en-US" dirty="0" smtClean="0"/>
          </a:p>
          <a:p>
            <a:endParaRPr lang="en-US" dirty="0" smtClean="0"/>
          </a:p>
        </p:txBody>
      </p:sp>
      <p:sp>
        <p:nvSpPr>
          <p:cNvPr id="21510" name="AutoShape 4"/>
          <p:cNvSpPr>
            <a:spLocks noChangeArrowheads="1"/>
          </p:cNvSpPr>
          <p:nvPr/>
        </p:nvSpPr>
        <p:spPr bwMode="auto">
          <a:xfrm>
            <a:off x="431801" y="2600961"/>
            <a:ext cx="1422218" cy="1885284"/>
          </a:xfrm>
          <a:prstGeom prst="roundRect">
            <a:avLst>
              <a:gd name="adj" fmla="val 16667"/>
            </a:avLst>
          </a:prstGeom>
          <a:solidFill>
            <a:srgbClr val="A4D76B"/>
          </a:solidFill>
          <a:ln w="19050" algn="ctr">
            <a:solidFill>
              <a:srgbClr val="993366"/>
            </a:solidFill>
            <a:round/>
            <a:headEnd/>
            <a:tailEnd/>
          </a:ln>
        </p:spPr>
        <p:txBody>
          <a:bodyPr vert="eaVert" lIns="0" tIns="0" rIns="0" bIns="0" anchor="ctr"/>
          <a:lstStyle/>
          <a:p>
            <a:pPr marL="133350" indent="-133350" algn="ctr" defTabSz="979488" eaLnBrk="0" latinLnBrk="0" hangingPunct="0">
              <a:spcBef>
                <a:spcPts val="575"/>
              </a:spcBef>
              <a:buClr>
                <a:schemeClr val="tx1"/>
              </a:buClr>
              <a:buSzPct val="60000"/>
              <a:buFont typeface="Wingdings" pitchFamily="2" charset="2"/>
              <a:buNone/>
            </a:pPr>
            <a:r>
              <a:rPr kumimoji="0" lang="en-US" altLang="ko-KR" sz="2400" b="1">
                <a:latin typeface="Times New Roman" pitchFamily="18" charset="0"/>
                <a:ea typeface="Arial "/>
                <a:cs typeface="Times New Roman" pitchFamily="18" charset="0"/>
              </a:rPr>
              <a:t>Assumptions</a:t>
            </a:r>
            <a:r>
              <a:rPr kumimoji="0" lang="en-US" altLang="ko-KR" sz="2000" b="1">
                <a:latin typeface="Times New Roman" pitchFamily="18" charset="0"/>
                <a:ea typeface="Arial "/>
                <a:cs typeface="Times New Roman" pitchFamily="18" charset="0"/>
              </a:rPr>
              <a:t> </a:t>
            </a:r>
            <a:endParaRPr kumimoji="0" lang="ko-KR" altLang="en-US" sz="2000" b="1">
              <a:latin typeface="Times New Roman" pitchFamily="18" charset="0"/>
              <a:ea typeface="Arial "/>
              <a:cs typeface="Times New Roman" pitchFamily="18" charset="0"/>
            </a:endParaRPr>
          </a:p>
        </p:txBody>
      </p:sp>
      <p:sp>
        <p:nvSpPr>
          <p:cNvPr id="8" name="Rounded Rectangle 7"/>
          <p:cNvSpPr/>
          <p:nvPr/>
        </p:nvSpPr>
        <p:spPr>
          <a:xfrm>
            <a:off x="2159001" y="2733040"/>
            <a:ext cx="9392919" cy="1680393"/>
          </a:xfrm>
          <a:prstGeom prst="roundRect">
            <a:avLst/>
          </a:prstGeom>
          <a:solidFill>
            <a:schemeClr val="bg2"/>
          </a:solidFill>
          <a:ln>
            <a:solidFill>
              <a:schemeClr val="accent1">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571500" indent="-571500">
              <a:buFont typeface="+mj-lt"/>
              <a:buAutoNum type="romanLcPeriod"/>
              <a:defRPr/>
            </a:pPr>
            <a:r>
              <a:rPr lang="en-US" sz="2400" dirty="0">
                <a:solidFill>
                  <a:schemeClr val="tx1"/>
                </a:solidFill>
              </a:rPr>
              <a:t>Shipment of homogeneous items </a:t>
            </a:r>
          </a:p>
          <a:p>
            <a:pPr marL="571500" indent="-571500">
              <a:buFont typeface="+mj-lt"/>
              <a:buAutoNum type="romanLcPeriod"/>
              <a:defRPr/>
            </a:pPr>
            <a:r>
              <a:rPr lang="en-US" sz="2400" dirty="0">
                <a:solidFill>
                  <a:schemeClr val="tx1"/>
                </a:solidFill>
              </a:rPr>
              <a:t>Similar shipment cost regardless of the quantity shipped </a:t>
            </a:r>
          </a:p>
          <a:p>
            <a:pPr marL="571500" indent="-571500">
              <a:buFont typeface="+mj-lt"/>
              <a:buAutoNum type="romanLcPeriod"/>
              <a:defRPr/>
            </a:pPr>
            <a:r>
              <a:rPr lang="en-US" sz="2400" dirty="0">
                <a:solidFill>
                  <a:schemeClr val="tx1"/>
                </a:solidFill>
              </a:rPr>
              <a:t>Only one mode of transportation used between each     source and destination</a:t>
            </a:r>
          </a:p>
        </p:txBody>
      </p:sp>
      <p:sp>
        <p:nvSpPr>
          <p:cNvPr id="21512" name="AutoShape 4"/>
          <p:cNvSpPr>
            <a:spLocks noChangeArrowheads="1"/>
          </p:cNvSpPr>
          <p:nvPr/>
        </p:nvSpPr>
        <p:spPr bwMode="auto">
          <a:xfrm>
            <a:off x="431801" y="4582160"/>
            <a:ext cx="1422218" cy="1757681"/>
          </a:xfrm>
          <a:prstGeom prst="roundRect">
            <a:avLst>
              <a:gd name="adj" fmla="val 16667"/>
            </a:avLst>
          </a:prstGeom>
          <a:solidFill>
            <a:srgbClr val="A4D76B"/>
          </a:solidFill>
          <a:ln w="19050" algn="ctr">
            <a:solidFill>
              <a:srgbClr val="993366"/>
            </a:solidFill>
            <a:round/>
            <a:headEnd/>
            <a:tailEnd/>
          </a:ln>
        </p:spPr>
        <p:txBody>
          <a:bodyPr vert="eaVert" lIns="0" tIns="0" rIns="0" bIns="0" anchor="ctr"/>
          <a:lstStyle/>
          <a:p>
            <a:r>
              <a:rPr lang="en-US" sz="2400" b="1" dirty="0">
                <a:latin typeface="Times New Roman" pitchFamily="18" charset="0"/>
                <a:cs typeface="Times New Roman" pitchFamily="18" charset="0"/>
              </a:rPr>
              <a:t>Needed </a:t>
            </a:r>
          </a:p>
          <a:p>
            <a:r>
              <a:rPr lang="en-US" sz="2400" b="1" dirty="0">
                <a:latin typeface="Times New Roman" pitchFamily="18" charset="0"/>
                <a:cs typeface="Times New Roman" pitchFamily="18" charset="0"/>
              </a:rPr>
              <a:t>information</a:t>
            </a:r>
          </a:p>
        </p:txBody>
      </p:sp>
      <p:sp>
        <p:nvSpPr>
          <p:cNvPr id="10" name="Rounded Rectangle 9"/>
          <p:cNvSpPr/>
          <p:nvPr/>
        </p:nvSpPr>
        <p:spPr>
          <a:xfrm>
            <a:off x="2159001" y="4721227"/>
            <a:ext cx="9392919" cy="1618614"/>
          </a:xfrm>
          <a:prstGeom prst="roundRect">
            <a:avLst/>
          </a:prstGeom>
          <a:solidFill>
            <a:schemeClr val="bg2"/>
          </a:solidFill>
          <a:ln>
            <a:solidFill>
              <a:schemeClr val="accent1">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514350" indent="-514350">
              <a:buFont typeface="+mj-lt"/>
              <a:buAutoNum type="arabicPeriod"/>
              <a:defRPr/>
            </a:pPr>
            <a:r>
              <a:rPr lang="en-US" sz="2400" dirty="0">
                <a:solidFill>
                  <a:schemeClr val="tx1"/>
                </a:solidFill>
              </a:rPr>
              <a:t>List of origins and their capacity (quantity) of supply</a:t>
            </a:r>
          </a:p>
          <a:p>
            <a:pPr marL="514350" indent="-514350">
              <a:buFont typeface="+mj-lt"/>
              <a:buAutoNum type="arabicPeriod"/>
              <a:defRPr/>
            </a:pPr>
            <a:r>
              <a:rPr lang="en-US" sz="2400" dirty="0">
                <a:solidFill>
                  <a:schemeClr val="tx1"/>
                </a:solidFill>
              </a:rPr>
              <a:t>List of destinations and their demand</a:t>
            </a:r>
          </a:p>
          <a:p>
            <a:pPr marL="514350" indent="-514350">
              <a:buFont typeface="+mj-lt"/>
              <a:buAutoNum type="arabicPeriod"/>
              <a:defRPr/>
            </a:pPr>
            <a:r>
              <a:rPr lang="en-US" sz="2400" dirty="0">
                <a:solidFill>
                  <a:schemeClr val="tx1"/>
                </a:solidFill>
              </a:rPr>
              <a:t>The unit cost of shipment </a:t>
            </a:r>
          </a:p>
        </p:txBody>
      </p:sp>
      <p:sp>
        <p:nvSpPr>
          <p:cNvPr id="9" name="Footer Placeholder 8"/>
          <p:cNvSpPr>
            <a:spLocks noGrp="1"/>
          </p:cNvSpPr>
          <p:nvPr>
            <p:ph type="ftr" sz="quarter" idx="11"/>
          </p:nvPr>
        </p:nvSpPr>
        <p:spPr/>
        <p:txBody>
          <a:bodyPr/>
          <a:lstStyle/>
          <a:p>
            <a:r>
              <a:rPr lang="en-US" smtClean="0"/>
              <a:t>Yabibal A.</a:t>
            </a:r>
            <a:endParaRPr lang="en-US" dirty="0"/>
          </a:p>
        </p:txBody>
      </p:sp>
    </p:spTree>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792480" y="752158"/>
            <a:ext cx="10546080" cy="741362"/>
          </a:xfrm>
          <a:solidFill>
            <a:schemeClr val="bg1">
              <a:lumMod val="85000"/>
            </a:schemeClr>
          </a:solidFill>
        </p:spPr>
        <p:txBody>
          <a:bodyPr/>
          <a:lstStyle/>
          <a:p>
            <a:pPr>
              <a:defRPr/>
            </a:pPr>
            <a:r>
              <a:rPr lang="en-US" dirty="0" smtClean="0">
                <a:solidFill>
                  <a:srgbClr val="002060"/>
                </a:solidFill>
                <a:latin typeface="Times New Roman" pitchFamily="18" charset="0"/>
                <a:ea typeface="바탕" pitchFamily="18" charset="-127"/>
                <a:cs typeface="Times New Roman" pitchFamily="18" charset="0"/>
              </a:rPr>
              <a:t>Transportation Model (continued)</a:t>
            </a:r>
          </a:p>
        </p:txBody>
      </p:sp>
      <p:sp>
        <p:nvSpPr>
          <p:cNvPr id="22531" name="Content Placeholder 2"/>
          <p:cNvSpPr>
            <a:spLocks noGrp="1"/>
          </p:cNvSpPr>
          <p:nvPr>
            <p:ph sz="quarter" idx="1"/>
          </p:nvPr>
        </p:nvSpPr>
        <p:spPr>
          <a:xfrm>
            <a:off x="835237" y="1580834"/>
            <a:ext cx="10767483" cy="4967287"/>
          </a:xfrm>
        </p:spPr>
        <p:txBody>
          <a:bodyPr/>
          <a:lstStyle/>
          <a:p>
            <a:pPr>
              <a:defRPr/>
            </a:pPr>
            <a:r>
              <a:rPr lang="en-US" dirty="0" smtClean="0">
                <a:ea typeface="맑은 고딕" pitchFamily="50" charset="-127"/>
              </a:rPr>
              <a:t>Steps to be followed</a:t>
            </a:r>
          </a:p>
          <a:p>
            <a:pPr marL="514350" indent="-514350">
              <a:buFont typeface="Wingdings 2" pitchFamily="18" charset="2"/>
              <a:buNone/>
              <a:defRPr/>
            </a:pPr>
            <a:r>
              <a:rPr lang="en-US" dirty="0" err="1" smtClean="0">
                <a:ea typeface="맑은 고딕" pitchFamily="50" charset="-127"/>
              </a:rPr>
              <a:t>i</a:t>
            </a:r>
            <a:r>
              <a:rPr lang="en-US" dirty="0" smtClean="0">
                <a:ea typeface="맑은 고딕" pitchFamily="50" charset="-127"/>
              </a:rPr>
              <a:t>. Obtaining an initial solution : three different approaches</a:t>
            </a:r>
          </a:p>
          <a:p>
            <a:pPr marL="788988" lvl="1" indent="-514350">
              <a:buFont typeface="+mj-lt"/>
              <a:buAutoNum type="alphaLcParenR"/>
              <a:defRPr/>
            </a:pPr>
            <a:r>
              <a:rPr lang="en-US" dirty="0" smtClean="0">
                <a:ea typeface="맑은 고딕" pitchFamily="50" charset="-127"/>
              </a:rPr>
              <a:t>North west corner method</a:t>
            </a:r>
          </a:p>
          <a:p>
            <a:pPr marL="788988" lvl="1" indent="-514350">
              <a:buFont typeface="+mj-lt"/>
              <a:buAutoNum type="alphaLcParenR"/>
              <a:defRPr/>
            </a:pPr>
            <a:r>
              <a:rPr lang="en-US" dirty="0" smtClean="0">
                <a:solidFill>
                  <a:srgbClr val="FF0000"/>
                </a:solidFill>
                <a:ea typeface="맑은 고딕" pitchFamily="50" charset="-127"/>
              </a:rPr>
              <a:t>Least cost approach </a:t>
            </a:r>
          </a:p>
          <a:p>
            <a:pPr marL="788988" lvl="1" indent="-514350">
              <a:buFont typeface="+mj-lt"/>
              <a:buAutoNum type="alphaLcParenR"/>
              <a:defRPr/>
            </a:pPr>
            <a:r>
              <a:rPr lang="en-US" dirty="0" smtClean="0">
                <a:ea typeface="맑은 고딕" pitchFamily="50" charset="-127"/>
              </a:rPr>
              <a:t>Vogel’s  Approximation Method</a:t>
            </a:r>
          </a:p>
          <a:p>
            <a:pPr marL="571500" indent="-571500">
              <a:buFont typeface="Wingdings 2" pitchFamily="18" charset="2"/>
              <a:buNone/>
              <a:defRPr/>
            </a:pPr>
            <a:r>
              <a:rPr lang="en-US" dirty="0" smtClean="0">
                <a:ea typeface="맑은 고딕" pitchFamily="50" charset="-127"/>
              </a:rPr>
              <a:t>ii. Testing for optimality: two methods</a:t>
            </a:r>
          </a:p>
          <a:p>
            <a:pPr marL="846138" lvl="1" indent="-571500">
              <a:buFont typeface="+mj-lt"/>
              <a:buAutoNum type="alphaLcPeriod"/>
              <a:defRPr/>
            </a:pPr>
            <a:r>
              <a:rPr lang="en-US" dirty="0" smtClean="0">
                <a:ea typeface="맑은 고딕" pitchFamily="50" charset="-127"/>
              </a:rPr>
              <a:t>Stepping stone method</a:t>
            </a:r>
          </a:p>
          <a:p>
            <a:pPr marL="846138" lvl="1" indent="-571500">
              <a:buFont typeface="+mj-lt"/>
              <a:buAutoNum type="alphaLcPeriod"/>
              <a:defRPr/>
            </a:pPr>
            <a:r>
              <a:rPr lang="en-US" dirty="0" smtClean="0">
                <a:solidFill>
                  <a:srgbClr val="FF0000"/>
                </a:solidFill>
                <a:ea typeface="맑은 고딕" pitchFamily="50" charset="-127"/>
              </a:rPr>
              <a:t>Modified distribution (MODI) method</a:t>
            </a:r>
          </a:p>
          <a:p>
            <a:pPr marL="571500" indent="-571500">
              <a:buFont typeface="Wingdings 2" pitchFamily="18" charset="2"/>
              <a:buNone/>
              <a:defRPr/>
            </a:pPr>
            <a:r>
              <a:rPr lang="en-US" dirty="0" smtClean="0">
                <a:ea typeface="맑은 고딕" pitchFamily="50" charset="-127"/>
              </a:rPr>
              <a:t>iii. Obtaining the optimal solution </a:t>
            </a:r>
          </a:p>
        </p:txBody>
      </p:sp>
      <p:sp>
        <p:nvSpPr>
          <p:cNvPr id="5" name="Footer Placeholder 4"/>
          <p:cNvSpPr>
            <a:spLocks noGrp="1"/>
          </p:cNvSpPr>
          <p:nvPr>
            <p:ph type="ftr" sz="quarter" idx="11"/>
          </p:nvPr>
        </p:nvSpPr>
        <p:spPr/>
        <p:txBody>
          <a:bodyPr/>
          <a:lstStyle/>
          <a:p>
            <a:r>
              <a:rPr lang="en-US" smtClean="0"/>
              <a:t>Yabibal A.</a:t>
            </a:r>
            <a:endParaRPr lang="en-US" dirty="0"/>
          </a:p>
        </p:txBody>
      </p:sp>
    </p:spTree>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3120" y="640398"/>
            <a:ext cx="10495280" cy="850900"/>
          </a:xfrm>
          <a:solidFill>
            <a:schemeClr val="bg1">
              <a:lumMod val="85000"/>
            </a:schemeClr>
          </a:solidFill>
        </p:spPr>
        <p:txBody>
          <a:bodyPr/>
          <a:lstStyle/>
          <a:p>
            <a:pPr>
              <a:defRPr/>
            </a:pPr>
            <a:r>
              <a:rPr lang="en-US" dirty="0" smtClean="0">
                <a:solidFill>
                  <a:srgbClr val="002060"/>
                </a:solidFill>
                <a:ea typeface="+mj-ea"/>
              </a:rPr>
              <a:t>Example </a:t>
            </a:r>
            <a:endParaRPr lang="en-US" dirty="0">
              <a:solidFill>
                <a:srgbClr val="002060"/>
              </a:solidFill>
              <a:ea typeface="+mj-ea"/>
            </a:endParaRPr>
          </a:p>
        </p:txBody>
      </p:sp>
      <p:sp>
        <p:nvSpPr>
          <p:cNvPr id="23555" name="Content Placeholder 2"/>
          <p:cNvSpPr>
            <a:spLocks noGrp="1"/>
          </p:cNvSpPr>
          <p:nvPr>
            <p:ph sz="quarter" idx="1"/>
          </p:nvPr>
        </p:nvSpPr>
        <p:spPr>
          <a:xfrm>
            <a:off x="1219200" y="1574800"/>
            <a:ext cx="10363200" cy="4445001"/>
          </a:xfrm>
        </p:spPr>
        <p:txBody>
          <a:bodyPr/>
          <a:lstStyle/>
          <a:p>
            <a:r>
              <a:rPr lang="en-US" dirty="0" smtClean="0">
                <a:solidFill>
                  <a:srgbClr val="002060"/>
                </a:solidFill>
              </a:rPr>
              <a:t>Company A has 3 factories and 4 warehouses in different locations. The production capacity of each factory and the demand of each warehouse is given in the following tables.</a:t>
            </a:r>
          </a:p>
          <a:p>
            <a:endParaRPr lang="en-US" dirty="0" smtClean="0">
              <a:solidFill>
                <a:srgbClr val="002060"/>
              </a:solidFill>
            </a:endParaRPr>
          </a:p>
          <a:p>
            <a:endParaRPr lang="en-US" dirty="0" smtClean="0">
              <a:solidFill>
                <a:srgbClr val="002060"/>
              </a:solidFill>
            </a:endParaRPr>
          </a:p>
          <a:p>
            <a:endParaRPr lang="en-US" dirty="0" smtClean="0">
              <a:solidFill>
                <a:srgbClr val="002060"/>
              </a:solidFill>
            </a:endParaRPr>
          </a:p>
          <a:p>
            <a:endParaRPr lang="en-US" dirty="0" smtClean="0">
              <a:solidFill>
                <a:srgbClr val="002060"/>
              </a:solidFill>
            </a:endParaRPr>
          </a:p>
          <a:p>
            <a:pPr>
              <a:buFont typeface="Wingdings 2" pitchFamily="18" charset="2"/>
              <a:buNone/>
            </a:pPr>
            <a:endParaRPr lang="en-US" dirty="0" smtClean="0">
              <a:solidFill>
                <a:srgbClr val="002060"/>
              </a:solidFill>
            </a:endParaRPr>
          </a:p>
          <a:p>
            <a:pPr>
              <a:buFont typeface="Wingdings 2" pitchFamily="18" charset="2"/>
              <a:buNone/>
            </a:pPr>
            <a:endParaRPr lang="en-US" dirty="0" smtClean="0">
              <a:solidFill>
                <a:srgbClr val="002060"/>
              </a:solidFill>
            </a:endParaRPr>
          </a:p>
        </p:txBody>
      </p:sp>
      <p:graphicFrame>
        <p:nvGraphicFramePr>
          <p:cNvPr id="6" name="Table 5"/>
          <p:cNvGraphicFramePr>
            <a:graphicFrameLocks noGrp="1"/>
          </p:cNvGraphicFramePr>
          <p:nvPr/>
        </p:nvGraphicFramePr>
        <p:xfrm>
          <a:off x="1678517" y="2840038"/>
          <a:ext cx="7873866" cy="1483360"/>
        </p:xfrm>
        <a:graphic>
          <a:graphicData uri="http://schemas.openxmlformats.org/drawingml/2006/table">
            <a:tbl>
              <a:tblPr firstRow="1" bandRow="1">
                <a:tableStyleId>{5C22544A-7EE6-4342-B048-85BDC9FD1C3A}</a:tableStyleId>
              </a:tblPr>
              <a:tblGrid>
                <a:gridCol w="3936933"/>
                <a:gridCol w="3936933"/>
              </a:tblGrid>
              <a:tr h="370840">
                <a:tc>
                  <a:txBody>
                    <a:bodyPr/>
                    <a:lstStyle/>
                    <a:p>
                      <a:r>
                        <a:rPr lang="en-US" dirty="0" smtClean="0"/>
                        <a:t>Factory </a:t>
                      </a:r>
                      <a:endParaRPr lang="en-US" dirty="0"/>
                    </a:p>
                  </a:txBody>
                  <a:tcPr marL="121920" marR="121920"/>
                </a:tc>
                <a:tc>
                  <a:txBody>
                    <a:bodyPr/>
                    <a:lstStyle/>
                    <a:p>
                      <a:r>
                        <a:rPr lang="en-US" dirty="0" smtClean="0"/>
                        <a:t>Weekly production/SS</a:t>
                      </a:r>
                      <a:endParaRPr lang="en-US" dirty="0"/>
                    </a:p>
                  </a:txBody>
                  <a:tcPr marL="121920" marR="121920"/>
                </a:tc>
              </a:tr>
              <a:tr h="370840">
                <a:tc>
                  <a:txBody>
                    <a:bodyPr/>
                    <a:lstStyle/>
                    <a:p>
                      <a:r>
                        <a:rPr lang="en-US" dirty="0" smtClean="0"/>
                        <a:t>F1</a:t>
                      </a:r>
                      <a:endParaRPr lang="en-US" dirty="0"/>
                    </a:p>
                  </a:txBody>
                  <a:tcPr marL="121920" marR="121920"/>
                </a:tc>
                <a:tc>
                  <a:txBody>
                    <a:bodyPr/>
                    <a:lstStyle/>
                    <a:p>
                      <a:r>
                        <a:rPr lang="en-US" dirty="0" smtClean="0"/>
                        <a:t>5000</a:t>
                      </a:r>
                      <a:endParaRPr lang="en-US" dirty="0"/>
                    </a:p>
                  </a:txBody>
                  <a:tcPr marL="121920" marR="121920"/>
                </a:tc>
              </a:tr>
              <a:tr h="370840">
                <a:tc>
                  <a:txBody>
                    <a:bodyPr/>
                    <a:lstStyle/>
                    <a:p>
                      <a:r>
                        <a:rPr lang="en-US" dirty="0" smtClean="0"/>
                        <a:t>F2</a:t>
                      </a:r>
                      <a:endParaRPr lang="en-US" dirty="0"/>
                    </a:p>
                  </a:txBody>
                  <a:tcPr marL="121920" marR="121920"/>
                </a:tc>
                <a:tc>
                  <a:txBody>
                    <a:bodyPr/>
                    <a:lstStyle/>
                    <a:p>
                      <a:r>
                        <a:rPr lang="en-US" dirty="0" smtClean="0"/>
                        <a:t>6000</a:t>
                      </a:r>
                      <a:endParaRPr lang="en-US" dirty="0"/>
                    </a:p>
                  </a:txBody>
                  <a:tcPr marL="121920" marR="121920"/>
                </a:tc>
              </a:tr>
              <a:tr h="370840">
                <a:tc>
                  <a:txBody>
                    <a:bodyPr/>
                    <a:lstStyle/>
                    <a:p>
                      <a:r>
                        <a:rPr lang="en-US" dirty="0" smtClean="0"/>
                        <a:t>F3</a:t>
                      </a:r>
                      <a:endParaRPr lang="en-US" dirty="0"/>
                    </a:p>
                  </a:txBody>
                  <a:tcPr marL="121920" marR="121920"/>
                </a:tc>
                <a:tc>
                  <a:txBody>
                    <a:bodyPr/>
                    <a:lstStyle/>
                    <a:p>
                      <a:r>
                        <a:rPr lang="en-US" dirty="0" smtClean="0"/>
                        <a:t>2500</a:t>
                      </a:r>
                      <a:endParaRPr lang="en-US" dirty="0"/>
                    </a:p>
                  </a:txBody>
                  <a:tcPr marL="121920" marR="121920"/>
                </a:tc>
              </a:tr>
            </a:tbl>
          </a:graphicData>
        </a:graphic>
      </p:graphicFrame>
      <p:graphicFrame>
        <p:nvGraphicFramePr>
          <p:cNvPr id="7" name="Table 6"/>
          <p:cNvGraphicFramePr>
            <a:graphicFrameLocks noGrp="1"/>
          </p:cNvGraphicFramePr>
          <p:nvPr/>
        </p:nvGraphicFramePr>
        <p:xfrm>
          <a:off x="1678518" y="4365625"/>
          <a:ext cx="7968886" cy="1854200"/>
        </p:xfrm>
        <a:graphic>
          <a:graphicData uri="http://schemas.openxmlformats.org/drawingml/2006/table">
            <a:tbl>
              <a:tblPr firstRow="1" bandRow="1">
                <a:tableStyleId>{21E4AEA4-8DFA-4A89-87EB-49C32662AFE0}</a:tableStyleId>
              </a:tblPr>
              <a:tblGrid>
                <a:gridCol w="3984443"/>
                <a:gridCol w="3984443"/>
              </a:tblGrid>
              <a:tr h="370840">
                <a:tc>
                  <a:txBody>
                    <a:bodyPr/>
                    <a:lstStyle/>
                    <a:p>
                      <a:r>
                        <a:rPr lang="en-US" dirty="0" smtClean="0"/>
                        <a:t>Warehouse </a:t>
                      </a:r>
                      <a:endParaRPr lang="en-US" dirty="0"/>
                    </a:p>
                  </a:txBody>
                  <a:tcPr marL="121920" marR="121920"/>
                </a:tc>
                <a:tc>
                  <a:txBody>
                    <a:bodyPr/>
                    <a:lstStyle/>
                    <a:p>
                      <a:r>
                        <a:rPr lang="en-US" dirty="0" smtClean="0"/>
                        <a:t>Weekly</a:t>
                      </a:r>
                      <a:r>
                        <a:rPr lang="en-US" baseline="0" dirty="0" smtClean="0"/>
                        <a:t> Demand/DD</a:t>
                      </a:r>
                      <a:endParaRPr lang="en-US" dirty="0"/>
                    </a:p>
                  </a:txBody>
                  <a:tcPr marL="121920" marR="121920"/>
                </a:tc>
              </a:tr>
              <a:tr h="370840">
                <a:tc>
                  <a:txBody>
                    <a:bodyPr/>
                    <a:lstStyle/>
                    <a:p>
                      <a:r>
                        <a:rPr lang="en-US" dirty="0" smtClean="0"/>
                        <a:t>W1</a:t>
                      </a:r>
                      <a:endParaRPr lang="en-US" dirty="0"/>
                    </a:p>
                  </a:txBody>
                  <a:tcPr marL="121920" marR="121920"/>
                </a:tc>
                <a:tc>
                  <a:txBody>
                    <a:bodyPr/>
                    <a:lstStyle/>
                    <a:p>
                      <a:r>
                        <a:rPr lang="en-US" dirty="0" smtClean="0"/>
                        <a:t>6000</a:t>
                      </a:r>
                      <a:endParaRPr lang="en-US" dirty="0"/>
                    </a:p>
                  </a:txBody>
                  <a:tcPr marL="121920" marR="121920"/>
                </a:tc>
              </a:tr>
              <a:tr h="370840">
                <a:tc>
                  <a:txBody>
                    <a:bodyPr/>
                    <a:lstStyle/>
                    <a:p>
                      <a:r>
                        <a:rPr lang="en-US" dirty="0" smtClean="0"/>
                        <a:t>W2</a:t>
                      </a:r>
                      <a:endParaRPr lang="en-US" dirty="0"/>
                    </a:p>
                  </a:txBody>
                  <a:tcPr marL="121920" marR="121920"/>
                </a:tc>
                <a:tc>
                  <a:txBody>
                    <a:bodyPr/>
                    <a:lstStyle/>
                    <a:p>
                      <a:r>
                        <a:rPr lang="en-US" dirty="0" smtClean="0"/>
                        <a:t>4000</a:t>
                      </a:r>
                      <a:endParaRPr lang="en-US" dirty="0"/>
                    </a:p>
                  </a:txBody>
                  <a:tcPr marL="121920" marR="121920"/>
                </a:tc>
              </a:tr>
              <a:tr h="370840">
                <a:tc>
                  <a:txBody>
                    <a:bodyPr/>
                    <a:lstStyle/>
                    <a:p>
                      <a:r>
                        <a:rPr lang="en-US" dirty="0" smtClean="0"/>
                        <a:t>W3</a:t>
                      </a:r>
                      <a:endParaRPr lang="en-US" dirty="0"/>
                    </a:p>
                  </a:txBody>
                  <a:tcPr marL="121920" marR="121920"/>
                </a:tc>
                <a:tc>
                  <a:txBody>
                    <a:bodyPr/>
                    <a:lstStyle/>
                    <a:p>
                      <a:r>
                        <a:rPr lang="en-US" dirty="0" smtClean="0"/>
                        <a:t>2000</a:t>
                      </a:r>
                      <a:endParaRPr lang="en-US" dirty="0"/>
                    </a:p>
                  </a:txBody>
                  <a:tcPr marL="121920" marR="121920"/>
                </a:tc>
              </a:tr>
              <a:tr h="370840">
                <a:tc>
                  <a:txBody>
                    <a:bodyPr/>
                    <a:lstStyle/>
                    <a:p>
                      <a:r>
                        <a:rPr lang="en-US" dirty="0" smtClean="0"/>
                        <a:t>W4</a:t>
                      </a:r>
                      <a:endParaRPr lang="en-US" dirty="0"/>
                    </a:p>
                  </a:txBody>
                  <a:tcPr marL="121920" marR="121920"/>
                </a:tc>
                <a:tc>
                  <a:txBody>
                    <a:bodyPr/>
                    <a:lstStyle/>
                    <a:p>
                      <a:r>
                        <a:rPr lang="en-US" dirty="0" smtClean="0"/>
                        <a:t>1500</a:t>
                      </a:r>
                      <a:endParaRPr lang="en-US" dirty="0"/>
                    </a:p>
                  </a:txBody>
                  <a:tcPr marL="121920" marR="121920"/>
                </a:tc>
              </a:tr>
            </a:tbl>
          </a:graphicData>
        </a:graphic>
      </p:graphicFrame>
      <p:sp>
        <p:nvSpPr>
          <p:cNvPr id="8" name="Footer Placeholder 7"/>
          <p:cNvSpPr>
            <a:spLocks noGrp="1"/>
          </p:cNvSpPr>
          <p:nvPr>
            <p:ph type="ftr" sz="quarter" idx="11"/>
          </p:nvPr>
        </p:nvSpPr>
        <p:spPr/>
        <p:txBody>
          <a:bodyPr/>
          <a:lstStyle/>
          <a:p>
            <a:r>
              <a:rPr lang="en-US" smtClean="0"/>
              <a:t>Yabibal A.</a:t>
            </a:r>
            <a:endParaRPr lang="en-US" dirty="0"/>
          </a:p>
        </p:txBody>
      </p:sp>
    </p:spTree>
  </p:cSld>
  <p:clrMapOvr>
    <a:masterClrMapping/>
  </p:clrMapOv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1219200" y="274639"/>
            <a:ext cx="10363200" cy="777875"/>
          </a:xfrm>
        </p:spPr>
        <p:txBody>
          <a:bodyPr/>
          <a:lstStyle/>
          <a:p>
            <a:r>
              <a:rPr lang="en-US" smtClean="0">
                <a:solidFill>
                  <a:srgbClr val="002060"/>
                </a:solidFill>
                <a:latin typeface="Times New Roman" pitchFamily="18" charset="0"/>
                <a:cs typeface="Times New Roman" pitchFamily="18" charset="0"/>
              </a:rPr>
              <a:t>Example (continued)</a:t>
            </a:r>
          </a:p>
        </p:txBody>
      </p:sp>
      <p:sp>
        <p:nvSpPr>
          <p:cNvPr id="24579" name="Content Placeholder 2"/>
          <p:cNvSpPr>
            <a:spLocks noGrp="1"/>
          </p:cNvSpPr>
          <p:nvPr>
            <p:ph sz="quarter" idx="1"/>
          </p:nvPr>
        </p:nvSpPr>
        <p:spPr>
          <a:xfrm>
            <a:off x="844974" y="1684656"/>
            <a:ext cx="10850033" cy="4822825"/>
          </a:xfrm>
        </p:spPr>
        <p:txBody>
          <a:bodyPr>
            <a:normAutofit fontScale="92500" lnSpcReduction="10000"/>
          </a:bodyPr>
          <a:lstStyle/>
          <a:p>
            <a:r>
              <a:rPr lang="en-US" dirty="0" smtClean="0"/>
              <a:t>Unit cost of transportation from each factory to each warehouse is given as follows </a:t>
            </a:r>
          </a:p>
          <a:p>
            <a:endParaRPr lang="en-US" dirty="0" smtClean="0"/>
          </a:p>
          <a:p>
            <a:endParaRPr lang="en-US" dirty="0" smtClean="0"/>
          </a:p>
          <a:p>
            <a:endParaRPr lang="en-US" dirty="0" smtClean="0"/>
          </a:p>
          <a:p>
            <a:endParaRPr lang="en-US" dirty="0" smtClean="0"/>
          </a:p>
          <a:p>
            <a:endParaRPr lang="en-US" dirty="0" smtClean="0"/>
          </a:p>
          <a:p>
            <a:r>
              <a:rPr lang="en-US" dirty="0" smtClean="0"/>
              <a:t>Develop initial solution</a:t>
            </a:r>
          </a:p>
          <a:p>
            <a:r>
              <a:rPr lang="en-US" dirty="0" smtClean="0"/>
              <a:t>Find the optimal solution</a:t>
            </a:r>
          </a:p>
          <a:p>
            <a:pPr>
              <a:buFont typeface="Wingdings 2" pitchFamily="18" charset="2"/>
              <a:buNone/>
            </a:pPr>
            <a:endParaRPr lang="en-US" dirty="0" smtClean="0"/>
          </a:p>
          <a:p>
            <a:pPr>
              <a:buFont typeface="Wingdings 2" pitchFamily="18" charset="2"/>
              <a:buNone/>
            </a:pPr>
            <a:r>
              <a:rPr lang="en-US" dirty="0" smtClean="0"/>
              <a:t> </a:t>
            </a:r>
          </a:p>
        </p:txBody>
      </p:sp>
      <p:graphicFrame>
        <p:nvGraphicFramePr>
          <p:cNvPr id="6" name="Table 5"/>
          <p:cNvGraphicFramePr>
            <a:graphicFrameLocks noGrp="1"/>
          </p:cNvGraphicFramePr>
          <p:nvPr/>
        </p:nvGraphicFramePr>
        <p:xfrm>
          <a:off x="1968500" y="2349500"/>
          <a:ext cx="8128000" cy="1925955"/>
        </p:xfrm>
        <a:graphic>
          <a:graphicData uri="http://schemas.openxmlformats.org/drawingml/2006/table">
            <a:tbl>
              <a:tblPr/>
              <a:tblGrid>
                <a:gridCol w="1625600"/>
                <a:gridCol w="1625600"/>
                <a:gridCol w="1625600"/>
                <a:gridCol w="1625600"/>
                <a:gridCol w="1625600"/>
              </a:tblGrid>
              <a:tr h="139700">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rgbClr val="FFFFFF"/>
                        </a:solidFill>
                        <a:effectLst/>
                        <a:latin typeface="Perpetua" pitchFamily="18" charset="0"/>
                        <a:ea typeface="Gulim" pitchFamily="34" charset="-127"/>
                      </a:endParaRPr>
                    </a:p>
                  </a:txBody>
                  <a:tcPr marL="121920" marR="12192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Perpetua" pitchFamily="18" charset="0"/>
                          <a:ea typeface="Gulim" pitchFamily="34" charset="-127"/>
                        </a:rPr>
                        <a:t>Cost per unit </a:t>
                      </a:r>
                    </a:p>
                  </a:txBody>
                  <a:tcPr marL="121920" marR="12192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Perpetua" pitchFamily="18" charset="0"/>
                          <a:ea typeface="Gulim" pitchFamily="34" charset="-127"/>
                        </a:rPr>
                        <a:t>Factory</a:t>
                      </a:r>
                    </a:p>
                  </a:txBody>
                  <a:tcPr marL="121920" marR="12192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CD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Perpetua" pitchFamily="18" charset="0"/>
                          <a:ea typeface="Gulim" pitchFamily="34" charset="-127"/>
                        </a:rPr>
                        <a:t>W1</a:t>
                      </a:r>
                    </a:p>
                  </a:txBody>
                  <a:tcPr marL="121920" marR="12192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CD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Perpetua" pitchFamily="18" charset="0"/>
                          <a:ea typeface="Gulim" pitchFamily="34" charset="-127"/>
                        </a:rPr>
                        <a:t>W2</a:t>
                      </a:r>
                    </a:p>
                  </a:txBody>
                  <a:tcPr marL="121920" marR="12192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CD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Perpetua" pitchFamily="18" charset="0"/>
                          <a:ea typeface="Gulim" pitchFamily="34" charset="-127"/>
                        </a:rPr>
                        <a:t>W3</a:t>
                      </a:r>
                    </a:p>
                  </a:txBody>
                  <a:tcPr marL="121920" marR="12192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CD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Perpetua" pitchFamily="18" charset="0"/>
                          <a:ea typeface="Gulim" pitchFamily="34" charset="-127"/>
                        </a:rPr>
                        <a:t>W4</a:t>
                      </a:r>
                    </a:p>
                  </a:txBody>
                  <a:tcPr marL="121920" marR="12192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CD2"/>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Perpetua" pitchFamily="18" charset="0"/>
                          <a:ea typeface="Gulim" pitchFamily="34" charset="-127"/>
                        </a:rPr>
                        <a:t>F1</a:t>
                      </a:r>
                    </a:p>
                  </a:txBody>
                  <a:tcPr marL="121920" marR="12192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Perpetua" pitchFamily="18" charset="0"/>
                          <a:ea typeface="Gulim" pitchFamily="34" charset="-127"/>
                        </a:rPr>
                        <a:t>3</a:t>
                      </a:r>
                    </a:p>
                  </a:txBody>
                  <a:tcPr marL="121920" marR="12192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Perpetua" pitchFamily="18" charset="0"/>
                          <a:ea typeface="Gulim" pitchFamily="34" charset="-127"/>
                        </a:rPr>
                        <a:t>2</a:t>
                      </a:r>
                    </a:p>
                  </a:txBody>
                  <a:tcPr marL="121920" marR="12192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Perpetua" pitchFamily="18" charset="0"/>
                          <a:ea typeface="Gulim" pitchFamily="34" charset="-127"/>
                        </a:rPr>
                        <a:t>7</a:t>
                      </a:r>
                    </a:p>
                  </a:txBody>
                  <a:tcPr marL="121920" marR="12192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Perpetua" pitchFamily="18" charset="0"/>
                          <a:ea typeface="Gulim" pitchFamily="34" charset="-127"/>
                        </a:rPr>
                        <a:t>6</a:t>
                      </a:r>
                    </a:p>
                  </a:txBody>
                  <a:tcPr marL="121920" marR="12192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A"/>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Perpetua" pitchFamily="18" charset="0"/>
                          <a:ea typeface="Gulim" pitchFamily="34" charset="-127"/>
                        </a:rPr>
                        <a:t>F2</a:t>
                      </a:r>
                    </a:p>
                  </a:txBody>
                  <a:tcPr marL="121920" marR="12192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CD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Perpetua" pitchFamily="18" charset="0"/>
                          <a:ea typeface="Gulim" pitchFamily="34" charset="-127"/>
                        </a:rPr>
                        <a:t>7</a:t>
                      </a:r>
                    </a:p>
                  </a:txBody>
                  <a:tcPr marL="121920" marR="12192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CD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Perpetua" pitchFamily="18" charset="0"/>
                          <a:ea typeface="Gulim" pitchFamily="34" charset="-127"/>
                        </a:rPr>
                        <a:t>5</a:t>
                      </a:r>
                    </a:p>
                  </a:txBody>
                  <a:tcPr marL="121920" marR="12192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CD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Perpetua" pitchFamily="18" charset="0"/>
                          <a:ea typeface="Gulim" pitchFamily="34" charset="-127"/>
                        </a:rPr>
                        <a:t>2</a:t>
                      </a:r>
                    </a:p>
                  </a:txBody>
                  <a:tcPr marL="121920" marR="12192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CD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Perpetua" pitchFamily="18" charset="0"/>
                          <a:ea typeface="Gulim" pitchFamily="34" charset="-127"/>
                        </a:rPr>
                        <a:t>3</a:t>
                      </a:r>
                    </a:p>
                  </a:txBody>
                  <a:tcPr marL="121920" marR="12192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CD2"/>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Perpetua" pitchFamily="18" charset="0"/>
                          <a:ea typeface="Gulim" pitchFamily="34" charset="-127"/>
                        </a:rPr>
                        <a:t>F3</a:t>
                      </a:r>
                    </a:p>
                  </a:txBody>
                  <a:tcPr marL="121920" marR="12192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Perpetua" pitchFamily="18" charset="0"/>
                          <a:ea typeface="Gulim" pitchFamily="34" charset="-127"/>
                        </a:rPr>
                        <a:t>2</a:t>
                      </a:r>
                    </a:p>
                  </a:txBody>
                  <a:tcPr marL="121920" marR="12192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Perpetua" pitchFamily="18" charset="0"/>
                          <a:ea typeface="Gulim" pitchFamily="34" charset="-127"/>
                        </a:rPr>
                        <a:t>5</a:t>
                      </a:r>
                    </a:p>
                  </a:txBody>
                  <a:tcPr marL="121920" marR="12192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Perpetua" pitchFamily="18" charset="0"/>
                          <a:ea typeface="Gulim" pitchFamily="34" charset="-127"/>
                        </a:rPr>
                        <a:t>4</a:t>
                      </a:r>
                    </a:p>
                  </a:txBody>
                  <a:tcPr marL="121920" marR="12192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Perpetua" pitchFamily="18" charset="0"/>
                          <a:ea typeface="Gulim" pitchFamily="34" charset="-127"/>
                        </a:rPr>
                        <a:t>5</a:t>
                      </a:r>
                    </a:p>
                  </a:txBody>
                  <a:tcPr marL="121920" marR="12192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A"/>
                    </a:solidFill>
                  </a:tcPr>
                </a:tc>
              </a:tr>
            </a:tbl>
          </a:graphicData>
        </a:graphic>
      </p:graphicFrame>
      <p:sp>
        <p:nvSpPr>
          <p:cNvPr id="7" name="Footer Placeholder 6"/>
          <p:cNvSpPr>
            <a:spLocks noGrp="1"/>
          </p:cNvSpPr>
          <p:nvPr>
            <p:ph type="ftr" sz="quarter" idx="11"/>
          </p:nvPr>
        </p:nvSpPr>
        <p:spPr/>
        <p:txBody>
          <a:bodyPr/>
          <a:lstStyle/>
          <a:p>
            <a:r>
              <a:rPr lang="en-US" smtClean="0"/>
              <a:t>Yabibal A.</a:t>
            </a:r>
            <a:endParaRPr lang="en-US" dirty="0"/>
          </a:p>
        </p:txBody>
      </p:sp>
    </p:spTree>
  </p:cSld>
  <p:clrMapOvr>
    <a:masterClrMapping/>
  </p:clrMapOv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5. Job Design and Work Measurement </a:t>
            </a:r>
            <a:endParaRPr lang="en-US" dirty="0"/>
          </a:p>
        </p:txBody>
      </p:sp>
      <p:sp>
        <p:nvSpPr>
          <p:cNvPr id="6" name="Footer Placeholder 5"/>
          <p:cNvSpPr>
            <a:spLocks noGrp="1"/>
          </p:cNvSpPr>
          <p:nvPr>
            <p:ph type="ftr" sz="quarter" idx="11"/>
          </p:nvPr>
        </p:nvSpPr>
        <p:spPr/>
        <p:txBody>
          <a:bodyPr/>
          <a:lstStyle/>
          <a:p>
            <a:r>
              <a:rPr lang="en-US" smtClean="0"/>
              <a:t>Yabibal A.</a:t>
            </a:r>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6" name="Rectangle 2"/>
          <p:cNvSpPr>
            <a:spLocks noGrp="1" noChangeArrowheads="1"/>
          </p:cNvSpPr>
          <p:nvPr>
            <p:ph type="title"/>
          </p:nvPr>
        </p:nvSpPr>
        <p:spPr/>
        <p:txBody>
          <a:bodyPr/>
          <a:lstStyle/>
          <a:p>
            <a:pPr eaLnBrk="1" hangingPunct="1"/>
            <a:r>
              <a:rPr lang="en-US" sz="4000" smtClean="0"/>
              <a:t>The Product Design Process</a:t>
            </a:r>
          </a:p>
        </p:txBody>
      </p:sp>
      <p:sp>
        <p:nvSpPr>
          <p:cNvPr id="12291" name="Rectangle 3"/>
          <p:cNvSpPr>
            <a:spLocks noGrp="1" noChangeArrowheads="1"/>
          </p:cNvSpPr>
          <p:nvPr>
            <p:ph type="body" idx="1"/>
          </p:nvPr>
        </p:nvSpPr>
        <p:spPr/>
        <p:txBody>
          <a:bodyPr/>
          <a:lstStyle/>
          <a:p>
            <a:pPr eaLnBrk="1" hangingPunct="1">
              <a:buFont typeface="Wingdings" pitchFamily="2" charset="2"/>
              <a:buNone/>
            </a:pPr>
            <a:r>
              <a:rPr lang="en-US" sz="2000" dirty="0" smtClean="0"/>
              <a:t>Step 1 - Idea Development - </a:t>
            </a:r>
            <a:r>
              <a:rPr lang="en-US" sz="2000" dirty="0" smtClean="0">
                <a:solidFill>
                  <a:schemeClr val="folHlink"/>
                </a:solidFill>
              </a:rPr>
              <a:t> Someone thinks of a need and a product/service design to satisfy it:  customers, marketing, engineering, R &amp; D, competitors (benchmarking, reverse engineering, conceptual mapping). </a:t>
            </a:r>
            <a:endParaRPr lang="en-US" sz="2000" dirty="0" smtClean="0"/>
          </a:p>
          <a:p>
            <a:pPr eaLnBrk="1" hangingPunct="1">
              <a:buFont typeface="Wingdings" pitchFamily="2" charset="2"/>
              <a:buNone/>
            </a:pPr>
            <a:r>
              <a:rPr lang="en-US" sz="2000" dirty="0" smtClean="0"/>
              <a:t>Step 2 - Product Screening - </a:t>
            </a:r>
            <a:r>
              <a:rPr lang="en-US" sz="2000" dirty="0" smtClean="0">
                <a:solidFill>
                  <a:schemeClr val="folHlink"/>
                </a:solidFill>
              </a:rPr>
              <a:t>Every business needs a formal/structured evaluation process: fit with facility and labor skills, size of market, contribution margin, break-even analysis, return on sales</a:t>
            </a:r>
          </a:p>
          <a:p>
            <a:pPr eaLnBrk="1" hangingPunct="1">
              <a:buFont typeface="Wingdings" pitchFamily="2" charset="2"/>
              <a:buNone/>
            </a:pPr>
            <a:r>
              <a:rPr lang="en-US" sz="2000" dirty="0" smtClean="0"/>
              <a:t>Step 3 – Preliminary Design and Testing - </a:t>
            </a:r>
            <a:r>
              <a:rPr lang="en-US" sz="2000" dirty="0" smtClean="0">
                <a:solidFill>
                  <a:schemeClr val="folHlink"/>
                </a:solidFill>
              </a:rPr>
              <a:t>Technical specifications are developed, prototypes built, testing starts</a:t>
            </a:r>
          </a:p>
          <a:p>
            <a:pPr eaLnBrk="1" hangingPunct="1">
              <a:buFont typeface="Wingdings" pitchFamily="2" charset="2"/>
              <a:buNone/>
            </a:pPr>
            <a:r>
              <a:rPr lang="en-US" sz="2000" dirty="0" smtClean="0"/>
              <a:t>Step 4 – Final Design - </a:t>
            </a:r>
            <a:r>
              <a:rPr lang="en-US" sz="2000" dirty="0" smtClean="0">
                <a:solidFill>
                  <a:schemeClr val="folHlink"/>
                </a:solidFill>
              </a:rPr>
              <a:t>Final design based on test results, facility, equipment, material, &amp; labor skills defined, suppliers identified</a:t>
            </a:r>
            <a:r>
              <a:rPr lang="en-US" sz="2000" dirty="0" smtClean="0"/>
              <a:t> </a:t>
            </a:r>
          </a:p>
        </p:txBody>
      </p:sp>
      <p:sp>
        <p:nvSpPr>
          <p:cNvPr id="5" name="Footer Placeholder 4"/>
          <p:cNvSpPr>
            <a:spLocks noGrp="1"/>
          </p:cNvSpPr>
          <p:nvPr>
            <p:ph type="ftr" sz="quarter" idx="11"/>
          </p:nvPr>
        </p:nvSpPr>
        <p:spPr/>
        <p:txBody>
          <a:bodyPr/>
          <a:lstStyle/>
          <a:p>
            <a:r>
              <a:rPr lang="en-US" smtClean="0"/>
              <a:t>Yabibal A.</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animEffect transition="in" filter="fade">
                                      <p:cBhvr>
                                        <p:cTn id="7" dur="500"/>
                                        <p:tgtEl>
                                          <p:spTgt spid="1229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2291">
                                            <p:txEl>
                                              <p:pRg st="1" end="1"/>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2291">
                                            <p:txEl>
                                              <p:pRg st="2" end="2"/>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229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2"/>
          <p:cNvSpPr>
            <a:spLocks noGrp="1" noChangeArrowheads="1"/>
          </p:cNvSpPr>
          <p:nvPr>
            <p:ph type="title"/>
          </p:nvPr>
        </p:nvSpPr>
        <p:spPr/>
        <p:txBody>
          <a:bodyPr/>
          <a:lstStyle/>
          <a:p>
            <a:pPr eaLnBrk="1" hangingPunct="1"/>
            <a:r>
              <a:rPr lang="en-US" smtClean="0"/>
              <a:t>Designing a Work System </a:t>
            </a:r>
          </a:p>
        </p:txBody>
      </p:sp>
      <p:sp>
        <p:nvSpPr>
          <p:cNvPr id="10245" name="Rectangle 3"/>
          <p:cNvSpPr>
            <a:spLocks noGrp="1" noChangeArrowheads="1"/>
          </p:cNvSpPr>
          <p:nvPr>
            <p:ph type="body" idx="1"/>
          </p:nvPr>
        </p:nvSpPr>
        <p:spPr>
          <a:xfrm>
            <a:off x="792480" y="1737360"/>
            <a:ext cx="11147637" cy="4395153"/>
          </a:xfrm>
        </p:spPr>
        <p:txBody>
          <a:bodyPr/>
          <a:lstStyle/>
          <a:p>
            <a:pPr eaLnBrk="1" hangingPunct="1">
              <a:lnSpc>
                <a:spcPct val="120000"/>
              </a:lnSpc>
              <a:buFont typeface="Wingdings" pitchFamily="2" charset="2"/>
              <a:buNone/>
            </a:pPr>
            <a:r>
              <a:rPr lang="en-US" sz="2400" dirty="0" smtClean="0"/>
              <a:t>Designing a </a:t>
            </a:r>
            <a:r>
              <a:rPr lang="en-US" sz="2400" b="1" u="sng" dirty="0" smtClean="0">
                <a:solidFill>
                  <a:schemeClr val="folHlink"/>
                </a:solidFill>
              </a:rPr>
              <a:t>work system</a:t>
            </a:r>
            <a:r>
              <a:rPr lang="en-US" sz="2400" dirty="0" smtClean="0"/>
              <a:t> is part of developing an operations strategy</a:t>
            </a:r>
          </a:p>
          <a:p>
            <a:pPr eaLnBrk="1" hangingPunct="1">
              <a:lnSpc>
                <a:spcPct val="120000"/>
              </a:lnSpc>
            </a:pPr>
            <a:r>
              <a:rPr lang="en-US" sz="2400" dirty="0" smtClean="0"/>
              <a:t>Effective operations strategy provides structure for company productivity</a:t>
            </a:r>
          </a:p>
          <a:p>
            <a:pPr eaLnBrk="1" hangingPunct="1">
              <a:lnSpc>
                <a:spcPct val="120000"/>
              </a:lnSpc>
            </a:pPr>
            <a:r>
              <a:rPr lang="en-US" sz="2400" b="1" dirty="0" smtClean="0">
                <a:solidFill>
                  <a:schemeClr val="folHlink"/>
                </a:solidFill>
              </a:rPr>
              <a:t>The work system includes:</a:t>
            </a:r>
          </a:p>
          <a:p>
            <a:pPr lvl="1" eaLnBrk="1" hangingPunct="1">
              <a:lnSpc>
                <a:spcPct val="120000"/>
              </a:lnSpc>
            </a:pPr>
            <a:r>
              <a:rPr lang="en-US" sz="2000" dirty="0" smtClean="0"/>
              <a:t>Job design</a:t>
            </a:r>
          </a:p>
          <a:p>
            <a:pPr lvl="1" eaLnBrk="1" hangingPunct="1">
              <a:lnSpc>
                <a:spcPct val="120000"/>
              </a:lnSpc>
            </a:pPr>
            <a:r>
              <a:rPr lang="en-US" sz="2000" dirty="0" smtClean="0"/>
              <a:t>Work measurements</a:t>
            </a:r>
          </a:p>
          <a:p>
            <a:pPr lvl="1" eaLnBrk="1" hangingPunct="1">
              <a:lnSpc>
                <a:spcPct val="120000"/>
              </a:lnSpc>
            </a:pPr>
            <a:r>
              <a:rPr lang="en-US" sz="2000" dirty="0" smtClean="0"/>
              <a:t>Worker compensation</a:t>
            </a:r>
          </a:p>
        </p:txBody>
      </p:sp>
      <p:sp>
        <p:nvSpPr>
          <p:cNvPr id="6" name="Footer Placeholder 5"/>
          <p:cNvSpPr>
            <a:spLocks noGrp="1"/>
          </p:cNvSpPr>
          <p:nvPr>
            <p:ph type="ftr" sz="quarter" idx="11"/>
          </p:nvPr>
        </p:nvSpPr>
        <p:spPr/>
        <p:txBody>
          <a:bodyPr/>
          <a:lstStyle/>
          <a:p>
            <a:r>
              <a:rPr lang="en-US" smtClean="0"/>
              <a:t>Yabibal A.</a:t>
            </a:r>
            <a:endParaRPr lang="en-US" dirty="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Rectangle 2"/>
          <p:cNvSpPr>
            <a:spLocks noGrp="1" noChangeArrowheads="1"/>
          </p:cNvSpPr>
          <p:nvPr>
            <p:ph type="title"/>
          </p:nvPr>
        </p:nvSpPr>
        <p:spPr/>
        <p:txBody>
          <a:bodyPr/>
          <a:lstStyle/>
          <a:p>
            <a:pPr eaLnBrk="1" hangingPunct="1"/>
            <a:r>
              <a:rPr lang="en-US" smtClean="0"/>
              <a:t>Design a Job</a:t>
            </a:r>
          </a:p>
        </p:txBody>
      </p:sp>
      <p:sp>
        <p:nvSpPr>
          <p:cNvPr id="11269" name="Rectangle 3"/>
          <p:cNvSpPr>
            <a:spLocks noGrp="1" noChangeArrowheads="1"/>
          </p:cNvSpPr>
          <p:nvPr>
            <p:ph type="body" idx="1"/>
          </p:nvPr>
        </p:nvSpPr>
        <p:spPr>
          <a:xfrm>
            <a:off x="812800" y="1717040"/>
            <a:ext cx="11127317" cy="4415473"/>
          </a:xfrm>
        </p:spPr>
        <p:txBody>
          <a:bodyPr/>
          <a:lstStyle/>
          <a:p>
            <a:pPr eaLnBrk="1" hangingPunct="1">
              <a:lnSpc>
                <a:spcPct val="90000"/>
              </a:lnSpc>
            </a:pPr>
            <a:r>
              <a:rPr lang="en-US" sz="2800" b="1" dirty="0" smtClean="0">
                <a:solidFill>
                  <a:schemeClr val="folHlink"/>
                </a:solidFill>
              </a:rPr>
              <a:t>Job Design specifies work activities of an individual or group</a:t>
            </a:r>
          </a:p>
          <a:p>
            <a:pPr eaLnBrk="1" hangingPunct="1">
              <a:lnSpc>
                <a:spcPct val="90000"/>
              </a:lnSpc>
            </a:pPr>
            <a:r>
              <a:rPr lang="en-US" sz="2800" b="1" dirty="0" smtClean="0">
                <a:solidFill>
                  <a:schemeClr val="folHlink"/>
                </a:solidFill>
              </a:rPr>
              <a:t>Jobs are designed by answering questions like:</a:t>
            </a:r>
          </a:p>
          <a:p>
            <a:pPr lvl="1" eaLnBrk="1" hangingPunct="1">
              <a:lnSpc>
                <a:spcPct val="90000"/>
              </a:lnSpc>
            </a:pPr>
            <a:r>
              <a:rPr lang="en-US" sz="2400" dirty="0" smtClean="0"/>
              <a:t>What is the job’s description?</a:t>
            </a:r>
          </a:p>
          <a:p>
            <a:pPr lvl="1" eaLnBrk="1" hangingPunct="1">
              <a:lnSpc>
                <a:spcPct val="90000"/>
              </a:lnSpc>
            </a:pPr>
            <a:r>
              <a:rPr lang="en-US" sz="2400" dirty="0" smtClean="0"/>
              <a:t>What is the purpose of the job?</a:t>
            </a:r>
          </a:p>
          <a:p>
            <a:pPr lvl="1" eaLnBrk="1" hangingPunct="1">
              <a:lnSpc>
                <a:spcPct val="90000"/>
              </a:lnSpc>
            </a:pPr>
            <a:r>
              <a:rPr lang="en-US" sz="2400" dirty="0" smtClean="0"/>
              <a:t>Where is the job done?</a:t>
            </a:r>
          </a:p>
          <a:p>
            <a:pPr lvl="1" eaLnBrk="1" hangingPunct="1">
              <a:lnSpc>
                <a:spcPct val="90000"/>
              </a:lnSpc>
            </a:pPr>
            <a:r>
              <a:rPr lang="en-US" sz="2400" dirty="0" smtClean="0"/>
              <a:t>Who does the job?</a:t>
            </a:r>
          </a:p>
          <a:p>
            <a:pPr lvl="1" eaLnBrk="1" hangingPunct="1">
              <a:lnSpc>
                <a:spcPct val="90000"/>
              </a:lnSpc>
            </a:pPr>
            <a:r>
              <a:rPr lang="en-US" sz="2400" dirty="0" smtClean="0"/>
              <a:t>What background, training, or skills are required to do the job?</a:t>
            </a:r>
          </a:p>
          <a:p>
            <a:pPr eaLnBrk="1" hangingPunct="1">
              <a:lnSpc>
                <a:spcPct val="90000"/>
              </a:lnSpc>
            </a:pPr>
            <a:endParaRPr lang="en-US" sz="2800" dirty="0" smtClean="0"/>
          </a:p>
        </p:txBody>
      </p:sp>
      <p:sp>
        <p:nvSpPr>
          <p:cNvPr id="6" name="Footer Placeholder 5"/>
          <p:cNvSpPr>
            <a:spLocks noGrp="1"/>
          </p:cNvSpPr>
          <p:nvPr>
            <p:ph type="ftr" sz="quarter" idx="11"/>
          </p:nvPr>
        </p:nvSpPr>
        <p:spPr/>
        <p:txBody>
          <a:bodyPr/>
          <a:lstStyle/>
          <a:p>
            <a:r>
              <a:rPr lang="en-US" smtClean="0"/>
              <a:t>Yabibal A.</a:t>
            </a:r>
            <a:endParaRPr lang="en-US" dirty="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2"/>
          <p:cNvSpPr>
            <a:spLocks noGrp="1" noChangeArrowheads="1"/>
          </p:cNvSpPr>
          <p:nvPr>
            <p:ph type="title"/>
          </p:nvPr>
        </p:nvSpPr>
        <p:spPr/>
        <p:txBody>
          <a:bodyPr/>
          <a:lstStyle/>
          <a:p>
            <a:pPr eaLnBrk="1" hangingPunct="1"/>
            <a:r>
              <a:rPr lang="en-US" smtClean="0"/>
              <a:t>Additional Job Design Factors</a:t>
            </a:r>
          </a:p>
        </p:txBody>
      </p:sp>
      <p:sp>
        <p:nvSpPr>
          <p:cNvPr id="11267" name="Rectangle 3"/>
          <p:cNvSpPr>
            <a:spLocks noGrp="1" noChangeArrowheads="1"/>
          </p:cNvSpPr>
          <p:nvPr>
            <p:ph type="body" idx="1"/>
          </p:nvPr>
        </p:nvSpPr>
        <p:spPr>
          <a:xfrm>
            <a:off x="711200" y="2017713"/>
            <a:ext cx="11228917" cy="4459287"/>
          </a:xfrm>
        </p:spPr>
        <p:txBody>
          <a:bodyPr/>
          <a:lstStyle/>
          <a:p>
            <a:pPr eaLnBrk="1" hangingPunct="1"/>
            <a:r>
              <a:rPr lang="en-US" b="1" smtClean="0">
                <a:solidFill>
                  <a:schemeClr val="folHlink"/>
                </a:solidFill>
              </a:rPr>
              <a:t>Technical feasibility:</a:t>
            </a:r>
          </a:p>
          <a:p>
            <a:pPr lvl="1" eaLnBrk="1" hangingPunct="1"/>
            <a:r>
              <a:rPr lang="en-US" smtClean="0"/>
              <a:t>The job must be physically and mentally doable</a:t>
            </a:r>
          </a:p>
          <a:p>
            <a:pPr eaLnBrk="1" hangingPunct="1"/>
            <a:r>
              <a:rPr lang="en-US" b="1" smtClean="0">
                <a:solidFill>
                  <a:schemeClr val="folHlink"/>
                </a:solidFill>
              </a:rPr>
              <a:t>Economic feasibility:</a:t>
            </a:r>
          </a:p>
          <a:p>
            <a:pPr lvl="1" eaLnBrk="1" hangingPunct="1"/>
            <a:r>
              <a:rPr lang="en-US" smtClean="0"/>
              <a:t>Cost of performing the job is less than the value it adds</a:t>
            </a:r>
          </a:p>
          <a:p>
            <a:pPr eaLnBrk="1" hangingPunct="1"/>
            <a:r>
              <a:rPr lang="en-US" b="1" smtClean="0">
                <a:solidFill>
                  <a:schemeClr val="folHlink"/>
                </a:solidFill>
              </a:rPr>
              <a:t>Behavioral feasibility:</a:t>
            </a:r>
          </a:p>
          <a:p>
            <a:pPr lvl="1" eaLnBrk="1" hangingPunct="1"/>
            <a:r>
              <a:rPr lang="en-US" smtClean="0"/>
              <a:t>Degree to which the job is intrinsically satisfying to the employee</a:t>
            </a:r>
          </a:p>
          <a:p>
            <a:pPr eaLnBrk="1" hangingPunct="1"/>
            <a:endParaRPr lang="en-US" smtClean="0"/>
          </a:p>
        </p:txBody>
      </p:sp>
      <p:sp>
        <p:nvSpPr>
          <p:cNvPr id="6" name="Footer Placeholder 5"/>
          <p:cNvSpPr>
            <a:spLocks noGrp="1"/>
          </p:cNvSpPr>
          <p:nvPr>
            <p:ph type="ftr" sz="quarter" idx="11"/>
          </p:nvPr>
        </p:nvSpPr>
        <p:spPr/>
        <p:txBody>
          <a:bodyPr/>
          <a:lstStyle/>
          <a:p>
            <a:r>
              <a:rPr lang="en-US" smtClean="0"/>
              <a:t>Yabibal A.</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Effect transition="in" filter="fade">
                                      <p:cBhvr>
                                        <p:cTn id="7" dur="500"/>
                                        <p:tgtEl>
                                          <p:spTgt spid="11267">
                                            <p:txEl>
                                              <p:pRg st="0" end="0"/>
                                            </p:txEl>
                                          </p:spTgt>
                                        </p:tgtEl>
                                      </p:cBhvr>
                                    </p:animEffect>
                                  </p:childTnLst>
                                  <p:subTnLst>
                                    <p:animClr>
                                      <p:cBhvr override="childStyle">
                                        <p:cTn dur="1" fill="hold" display="0" masterRel="nextClick" afterEffect="1"/>
                                        <p:tgtEl>
                                          <p:spTgt spid="11267">
                                            <p:txEl>
                                              <p:pRg st="0" end="0"/>
                                            </p:txEl>
                                          </p:spTgt>
                                        </p:tgtEl>
                                        <p:attrNameLst>
                                          <p:attrName>ppt_c</p:attrName>
                                        </p:attrNameLst>
                                      </p:cBhvr>
                                      <p:to>
                                        <a:srgbClr val="DDDDDD"/>
                                      </p:to>
                                    </p:animClr>
                                  </p:subTnLst>
                                </p:cTn>
                              </p:par>
                              <p:par>
                                <p:cTn id="8" presetID="10" presetClass="entr" presetSubtype="0" fill="hold" grpId="0" nodeType="withEffect">
                                  <p:stCondLst>
                                    <p:cond delay="0"/>
                                  </p:stCondLst>
                                  <p:childTnLst>
                                    <p:set>
                                      <p:cBhvr>
                                        <p:cTn id="9" dur="1" fill="hold">
                                          <p:stCondLst>
                                            <p:cond delay="0"/>
                                          </p:stCondLst>
                                        </p:cTn>
                                        <p:tgtEl>
                                          <p:spTgt spid="11267">
                                            <p:txEl>
                                              <p:pRg st="1" end="1"/>
                                            </p:txEl>
                                          </p:spTgt>
                                        </p:tgtEl>
                                        <p:attrNameLst>
                                          <p:attrName>style.visibility</p:attrName>
                                        </p:attrNameLst>
                                      </p:cBhvr>
                                      <p:to>
                                        <p:strVal val="visible"/>
                                      </p:to>
                                    </p:set>
                                    <p:animEffect transition="in" filter="fade">
                                      <p:cBhvr>
                                        <p:cTn id="10" dur="500"/>
                                        <p:tgtEl>
                                          <p:spTgt spid="11267">
                                            <p:txEl>
                                              <p:pRg st="1" end="1"/>
                                            </p:txEl>
                                          </p:spTgt>
                                        </p:tgtEl>
                                      </p:cBhvr>
                                    </p:animEffect>
                                  </p:childTnLst>
                                  <p:subTnLst>
                                    <p:animClr>
                                      <p:cBhvr override="childStyle">
                                        <p:cTn dur="1" fill="hold" display="0" masterRel="nextClick" afterEffect="1"/>
                                        <p:tgtEl>
                                          <p:spTgt spid="11267">
                                            <p:txEl>
                                              <p:pRg st="1" end="1"/>
                                            </p:txEl>
                                          </p:spTgt>
                                        </p:tgtEl>
                                        <p:attrNameLst>
                                          <p:attrName>ppt_c</p:attrName>
                                        </p:attrNameLst>
                                      </p:cBhvr>
                                      <p:to>
                                        <a:srgbClr val="DDDDDD"/>
                                      </p:to>
                                    </p:animClr>
                                  </p:sub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1267">
                                            <p:txEl>
                                              <p:pRg st="2" end="2"/>
                                            </p:txEl>
                                          </p:spTgt>
                                        </p:tgtEl>
                                        <p:attrNameLst>
                                          <p:attrName>style.visibility</p:attrName>
                                        </p:attrNameLst>
                                      </p:cBhvr>
                                      <p:to>
                                        <p:strVal val="visible"/>
                                      </p:to>
                                    </p:set>
                                    <p:animEffect transition="in" filter="fade">
                                      <p:cBhvr>
                                        <p:cTn id="15" dur="500"/>
                                        <p:tgtEl>
                                          <p:spTgt spid="11267">
                                            <p:txEl>
                                              <p:pRg st="2" end="2"/>
                                            </p:txEl>
                                          </p:spTgt>
                                        </p:tgtEl>
                                      </p:cBhvr>
                                    </p:animEffect>
                                  </p:childTnLst>
                                  <p:subTnLst>
                                    <p:animClr>
                                      <p:cBhvr override="childStyle">
                                        <p:cTn dur="1" fill="hold" display="0" masterRel="nextClick" afterEffect="1"/>
                                        <p:tgtEl>
                                          <p:spTgt spid="11267">
                                            <p:txEl>
                                              <p:pRg st="2" end="2"/>
                                            </p:txEl>
                                          </p:spTgt>
                                        </p:tgtEl>
                                        <p:attrNameLst>
                                          <p:attrName>ppt_c</p:attrName>
                                        </p:attrNameLst>
                                      </p:cBhvr>
                                      <p:to>
                                        <a:srgbClr val="DDDDDD"/>
                                      </p:to>
                                    </p:animClr>
                                  </p:subTnLst>
                                </p:cTn>
                              </p:par>
                              <p:par>
                                <p:cTn id="16" presetID="10" presetClass="entr" presetSubtype="0" fill="hold" grpId="0" nodeType="withEffect">
                                  <p:stCondLst>
                                    <p:cond delay="0"/>
                                  </p:stCondLst>
                                  <p:childTnLst>
                                    <p:set>
                                      <p:cBhvr>
                                        <p:cTn id="17" dur="1" fill="hold">
                                          <p:stCondLst>
                                            <p:cond delay="0"/>
                                          </p:stCondLst>
                                        </p:cTn>
                                        <p:tgtEl>
                                          <p:spTgt spid="11267">
                                            <p:txEl>
                                              <p:pRg st="3" end="3"/>
                                            </p:txEl>
                                          </p:spTgt>
                                        </p:tgtEl>
                                        <p:attrNameLst>
                                          <p:attrName>style.visibility</p:attrName>
                                        </p:attrNameLst>
                                      </p:cBhvr>
                                      <p:to>
                                        <p:strVal val="visible"/>
                                      </p:to>
                                    </p:set>
                                    <p:animEffect transition="in" filter="fade">
                                      <p:cBhvr>
                                        <p:cTn id="18" dur="500"/>
                                        <p:tgtEl>
                                          <p:spTgt spid="11267">
                                            <p:txEl>
                                              <p:pRg st="3" end="3"/>
                                            </p:txEl>
                                          </p:spTgt>
                                        </p:tgtEl>
                                      </p:cBhvr>
                                    </p:animEffect>
                                  </p:childTnLst>
                                  <p:subTnLst>
                                    <p:animClr>
                                      <p:cBhvr override="childStyle">
                                        <p:cTn dur="1" fill="hold" display="0" masterRel="nextClick" afterEffect="1"/>
                                        <p:tgtEl>
                                          <p:spTgt spid="11267">
                                            <p:txEl>
                                              <p:pRg st="3" end="3"/>
                                            </p:txEl>
                                          </p:spTgt>
                                        </p:tgtEl>
                                        <p:attrNameLst>
                                          <p:attrName>ppt_c</p:attrName>
                                        </p:attrNameLst>
                                      </p:cBhvr>
                                      <p:to>
                                        <a:srgbClr val="DDDDDD"/>
                                      </p:to>
                                    </p:animClr>
                                  </p:sub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1267">
                                            <p:txEl>
                                              <p:pRg st="4" end="4"/>
                                            </p:txEl>
                                          </p:spTgt>
                                        </p:tgtEl>
                                        <p:attrNameLst>
                                          <p:attrName>style.visibility</p:attrName>
                                        </p:attrNameLst>
                                      </p:cBhvr>
                                      <p:to>
                                        <p:strVal val="visible"/>
                                      </p:to>
                                    </p:set>
                                    <p:animEffect transition="in" filter="fade">
                                      <p:cBhvr>
                                        <p:cTn id="23" dur="500"/>
                                        <p:tgtEl>
                                          <p:spTgt spid="11267">
                                            <p:txEl>
                                              <p:pRg st="4" end="4"/>
                                            </p:txEl>
                                          </p:spTgt>
                                        </p:tgtEl>
                                      </p:cBhvr>
                                    </p:animEffect>
                                  </p:childTnLst>
                                  <p:subTnLst>
                                    <p:animClr>
                                      <p:cBhvr override="childStyle">
                                        <p:cTn dur="1" fill="hold" display="0" masterRel="nextClick" afterEffect="1"/>
                                        <p:tgtEl>
                                          <p:spTgt spid="11267">
                                            <p:txEl>
                                              <p:pRg st="4" end="4"/>
                                            </p:txEl>
                                          </p:spTgt>
                                        </p:tgtEl>
                                        <p:attrNameLst>
                                          <p:attrName>ppt_c</p:attrName>
                                        </p:attrNameLst>
                                      </p:cBhvr>
                                      <p:to>
                                        <a:srgbClr val="DDDDDD"/>
                                      </p:to>
                                    </p:animClr>
                                  </p:subTnLst>
                                </p:cTn>
                              </p:par>
                              <p:par>
                                <p:cTn id="24" presetID="10" presetClass="entr" presetSubtype="0" fill="hold" grpId="0" nodeType="withEffect">
                                  <p:stCondLst>
                                    <p:cond delay="0"/>
                                  </p:stCondLst>
                                  <p:childTnLst>
                                    <p:set>
                                      <p:cBhvr>
                                        <p:cTn id="25" dur="1" fill="hold">
                                          <p:stCondLst>
                                            <p:cond delay="0"/>
                                          </p:stCondLst>
                                        </p:cTn>
                                        <p:tgtEl>
                                          <p:spTgt spid="11267">
                                            <p:txEl>
                                              <p:pRg st="5" end="5"/>
                                            </p:txEl>
                                          </p:spTgt>
                                        </p:tgtEl>
                                        <p:attrNameLst>
                                          <p:attrName>style.visibility</p:attrName>
                                        </p:attrNameLst>
                                      </p:cBhvr>
                                      <p:to>
                                        <p:strVal val="visible"/>
                                      </p:to>
                                    </p:set>
                                    <p:animEffect transition="in" filter="fade">
                                      <p:cBhvr>
                                        <p:cTn id="26" dur="500"/>
                                        <p:tgtEl>
                                          <p:spTgt spid="11267">
                                            <p:txEl>
                                              <p:pRg st="5" end="5"/>
                                            </p:txEl>
                                          </p:spTgt>
                                        </p:tgtEl>
                                      </p:cBhvr>
                                    </p:animEffect>
                                  </p:childTnLst>
                                  <p:subTnLst>
                                    <p:animClr>
                                      <p:cBhvr override="childStyle">
                                        <p:cTn dur="1" fill="hold" display="0" masterRel="nextClick" afterEffect="1"/>
                                        <p:tgtEl>
                                          <p:spTgt spid="11267">
                                            <p:txEl>
                                              <p:pRg st="5" end="5"/>
                                            </p:txEl>
                                          </p:spTgt>
                                        </p:tgtEl>
                                        <p:attrNameLst>
                                          <p:attrName>ppt_c</p:attrName>
                                        </p:attrNameLst>
                                      </p:cBhvr>
                                      <p:to>
                                        <a:srgbClr val="DDDDDD"/>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Rectangle 2"/>
          <p:cNvSpPr>
            <a:spLocks noGrp="1" noChangeArrowheads="1"/>
          </p:cNvSpPr>
          <p:nvPr>
            <p:ph type="title"/>
          </p:nvPr>
        </p:nvSpPr>
        <p:spPr/>
        <p:txBody>
          <a:bodyPr/>
          <a:lstStyle/>
          <a:p>
            <a:pPr eaLnBrk="1" hangingPunct="1"/>
            <a:r>
              <a:rPr lang="en-US" smtClean="0"/>
              <a:t>Machines or People - Should the Job Be Automated?</a:t>
            </a:r>
          </a:p>
        </p:txBody>
      </p:sp>
      <p:sp>
        <p:nvSpPr>
          <p:cNvPr id="12291" name="Rectangle 3"/>
          <p:cNvSpPr>
            <a:spLocks noGrp="1" noChangeArrowheads="1"/>
          </p:cNvSpPr>
          <p:nvPr>
            <p:ph type="body" idx="1"/>
          </p:nvPr>
        </p:nvSpPr>
        <p:spPr>
          <a:xfrm>
            <a:off x="1117600" y="2017713"/>
            <a:ext cx="10822517" cy="4114800"/>
          </a:xfrm>
        </p:spPr>
        <p:txBody>
          <a:bodyPr/>
          <a:lstStyle/>
          <a:p>
            <a:pPr eaLnBrk="1" hangingPunct="1">
              <a:lnSpc>
                <a:spcPct val="90000"/>
              </a:lnSpc>
            </a:pPr>
            <a:r>
              <a:rPr lang="en-US" smtClean="0"/>
              <a:t>Safety &amp; risk of injury to workers</a:t>
            </a:r>
          </a:p>
          <a:p>
            <a:pPr eaLnBrk="1" hangingPunct="1">
              <a:lnSpc>
                <a:spcPct val="90000"/>
              </a:lnSpc>
            </a:pPr>
            <a:r>
              <a:rPr lang="en-US" smtClean="0"/>
              <a:t>Repetitive nature of the task (monotonous?)</a:t>
            </a:r>
          </a:p>
          <a:p>
            <a:pPr eaLnBrk="1" hangingPunct="1">
              <a:lnSpc>
                <a:spcPct val="90000"/>
              </a:lnSpc>
            </a:pPr>
            <a:r>
              <a:rPr lang="en-US" smtClean="0"/>
              <a:t>Degree of precision required</a:t>
            </a:r>
          </a:p>
          <a:p>
            <a:pPr eaLnBrk="1" hangingPunct="1">
              <a:lnSpc>
                <a:spcPct val="90000"/>
              </a:lnSpc>
            </a:pPr>
            <a:r>
              <a:rPr lang="en-US" smtClean="0"/>
              <a:t>Complexity of the task </a:t>
            </a:r>
          </a:p>
          <a:p>
            <a:pPr eaLnBrk="1" hangingPunct="1">
              <a:lnSpc>
                <a:spcPct val="90000"/>
              </a:lnSpc>
            </a:pPr>
            <a:r>
              <a:rPr lang="en-US" smtClean="0"/>
              <a:t>Need for empathy, compassion, or other emotional elements</a:t>
            </a:r>
          </a:p>
          <a:p>
            <a:pPr eaLnBrk="1" hangingPunct="1">
              <a:lnSpc>
                <a:spcPct val="90000"/>
              </a:lnSpc>
            </a:pPr>
            <a:r>
              <a:rPr lang="en-US" smtClean="0"/>
              <a:t>Need for personal customer relationships</a:t>
            </a:r>
          </a:p>
        </p:txBody>
      </p:sp>
      <p:sp>
        <p:nvSpPr>
          <p:cNvPr id="6" name="Footer Placeholder 5"/>
          <p:cNvSpPr>
            <a:spLocks noGrp="1"/>
          </p:cNvSpPr>
          <p:nvPr>
            <p:ph type="ftr" sz="quarter" idx="11"/>
          </p:nvPr>
        </p:nvSpPr>
        <p:spPr/>
        <p:txBody>
          <a:bodyPr/>
          <a:lstStyle/>
          <a:p>
            <a:r>
              <a:rPr lang="en-US" smtClean="0"/>
              <a:t>Yabibal A.</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animEffect transition="in" filter="fade">
                                      <p:cBhvr>
                                        <p:cTn id="7" dur="500"/>
                                        <p:tgtEl>
                                          <p:spTgt spid="12291">
                                            <p:txEl>
                                              <p:pRg st="0" end="0"/>
                                            </p:txEl>
                                          </p:spTgt>
                                        </p:tgtEl>
                                      </p:cBhvr>
                                    </p:animEffect>
                                  </p:childTnLst>
                                  <p:subTnLst>
                                    <p:animClr>
                                      <p:cBhvr override="childStyle">
                                        <p:cTn dur="1" fill="hold" display="0" masterRel="nextClick" afterEffect="1"/>
                                        <p:tgtEl>
                                          <p:spTgt spid="12291">
                                            <p:txEl>
                                              <p:pRg st="0" end="0"/>
                                            </p:txEl>
                                          </p:spTgt>
                                        </p:tgtEl>
                                        <p:attrNameLst>
                                          <p:attrName>ppt_c</p:attrName>
                                        </p:attrNameLst>
                                      </p:cBhvr>
                                      <p:to>
                                        <a:srgbClr val="DDDDDD"/>
                                      </p:to>
                                    </p:animClr>
                                  </p:subTnLst>
                                </p:cTn>
                              </p:par>
                              <p:par>
                                <p:cTn id="8" presetID="10" presetClass="entr" presetSubtype="0" fill="hold" grpId="0" nodeType="withEffect">
                                  <p:stCondLst>
                                    <p:cond delay="0"/>
                                  </p:stCondLst>
                                  <p:childTnLst>
                                    <p:set>
                                      <p:cBhvr>
                                        <p:cTn id="9" dur="1" fill="hold">
                                          <p:stCondLst>
                                            <p:cond delay="0"/>
                                          </p:stCondLst>
                                        </p:cTn>
                                        <p:tgtEl>
                                          <p:spTgt spid="12291">
                                            <p:txEl>
                                              <p:pRg st="1" end="1"/>
                                            </p:txEl>
                                          </p:spTgt>
                                        </p:tgtEl>
                                        <p:attrNameLst>
                                          <p:attrName>style.visibility</p:attrName>
                                        </p:attrNameLst>
                                      </p:cBhvr>
                                      <p:to>
                                        <p:strVal val="visible"/>
                                      </p:to>
                                    </p:set>
                                    <p:animEffect transition="in" filter="fade">
                                      <p:cBhvr>
                                        <p:cTn id="10" dur="500"/>
                                        <p:tgtEl>
                                          <p:spTgt spid="12291">
                                            <p:txEl>
                                              <p:pRg st="1" end="1"/>
                                            </p:txEl>
                                          </p:spTgt>
                                        </p:tgtEl>
                                      </p:cBhvr>
                                    </p:animEffect>
                                  </p:childTnLst>
                                  <p:subTnLst>
                                    <p:animClr>
                                      <p:cBhvr override="childStyle">
                                        <p:cTn dur="1" fill="hold" display="0" masterRel="nextClick" afterEffect="1"/>
                                        <p:tgtEl>
                                          <p:spTgt spid="12291">
                                            <p:txEl>
                                              <p:pRg st="1" end="1"/>
                                            </p:txEl>
                                          </p:spTgt>
                                        </p:tgtEl>
                                        <p:attrNameLst>
                                          <p:attrName>ppt_c</p:attrName>
                                        </p:attrNameLst>
                                      </p:cBhvr>
                                      <p:to>
                                        <a:srgbClr val="DDDDDD"/>
                                      </p:to>
                                    </p:animClr>
                                  </p:sub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2291">
                                            <p:txEl>
                                              <p:pRg st="2" end="2"/>
                                            </p:txEl>
                                          </p:spTgt>
                                        </p:tgtEl>
                                        <p:attrNameLst>
                                          <p:attrName>style.visibility</p:attrName>
                                        </p:attrNameLst>
                                      </p:cBhvr>
                                      <p:to>
                                        <p:strVal val="visible"/>
                                      </p:to>
                                    </p:set>
                                    <p:animEffect transition="in" filter="fade">
                                      <p:cBhvr>
                                        <p:cTn id="15" dur="500"/>
                                        <p:tgtEl>
                                          <p:spTgt spid="12291">
                                            <p:txEl>
                                              <p:pRg st="2" end="2"/>
                                            </p:txEl>
                                          </p:spTgt>
                                        </p:tgtEl>
                                      </p:cBhvr>
                                    </p:animEffect>
                                  </p:childTnLst>
                                  <p:subTnLst>
                                    <p:animClr>
                                      <p:cBhvr override="childStyle">
                                        <p:cTn dur="1" fill="hold" display="0" masterRel="nextClick" afterEffect="1"/>
                                        <p:tgtEl>
                                          <p:spTgt spid="12291">
                                            <p:txEl>
                                              <p:pRg st="2" end="2"/>
                                            </p:txEl>
                                          </p:spTgt>
                                        </p:tgtEl>
                                        <p:attrNameLst>
                                          <p:attrName>ppt_c</p:attrName>
                                        </p:attrNameLst>
                                      </p:cBhvr>
                                      <p:to>
                                        <a:srgbClr val="DDDDDD"/>
                                      </p:to>
                                    </p:animClr>
                                  </p:subTnLst>
                                </p:cTn>
                              </p:par>
                              <p:par>
                                <p:cTn id="16" presetID="10" presetClass="entr" presetSubtype="0" fill="hold" grpId="0" nodeType="withEffect">
                                  <p:stCondLst>
                                    <p:cond delay="0"/>
                                  </p:stCondLst>
                                  <p:childTnLst>
                                    <p:set>
                                      <p:cBhvr>
                                        <p:cTn id="17" dur="1" fill="hold">
                                          <p:stCondLst>
                                            <p:cond delay="0"/>
                                          </p:stCondLst>
                                        </p:cTn>
                                        <p:tgtEl>
                                          <p:spTgt spid="12291">
                                            <p:txEl>
                                              <p:pRg st="3" end="3"/>
                                            </p:txEl>
                                          </p:spTgt>
                                        </p:tgtEl>
                                        <p:attrNameLst>
                                          <p:attrName>style.visibility</p:attrName>
                                        </p:attrNameLst>
                                      </p:cBhvr>
                                      <p:to>
                                        <p:strVal val="visible"/>
                                      </p:to>
                                    </p:set>
                                    <p:animEffect transition="in" filter="fade">
                                      <p:cBhvr>
                                        <p:cTn id="18" dur="500"/>
                                        <p:tgtEl>
                                          <p:spTgt spid="12291">
                                            <p:txEl>
                                              <p:pRg st="3" end="3"/>
                                            </p:txEl>
                                          </p:spTgt>
                                        </p:tgtEl>
                                      </p:cBhvr>
                                    </p:animEffect>
                                  </p:childTnLst>
                                  <p:subTnLst>
                                    <p:animClr>
                                      <p:cBhvr override="childStyle">
                                        <p:cTn dur="1" fill="hold" display="0" masterRel="nextClick" afterEffect="1"/>
                                        <p:tgtEl>
                                          <p:spTgt spid="12291">
                                            <p:txEl>
                                              <p:pRg st="3" end="3"/>
                                            </p:txEl>
                                          </p:spTgt>
                                        </p:tgtEl>
                                        <p:attrNameLst>
                                          <p:attrName>ppt_c</p:attrName>
                                        </p:attrNameLst>
                                      </p:cBhvr>
                                      <p:to>
                                        <a:srgbClr val="DDDDDD"/>
                                      </p:to>
                                    </p:animClr>
                                  </p:sub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2291">
                                            <p:txEl>
                                              <p:pRg st="4" end="4"/>
                                            </p:txEl>
                                          </p:spTgt>
                                        </p:tgtEl>
                                        <p:attrNameLst>
                                          <p:attrName>style.visibility</p:attrName>
                                        </p:attrNameLst>
                                      </p:cBhvr>
                                      <p:to>
                                        <p:strVal val="visible"/>
                                      </p:to>
                                    </p:set>
                                    <p:animEffect transition="in" filter="fade">
                                      <p:cBhvr>
                                        <p:cTn id="23" dur="500"/>
                                        <p:tgtEl>
                                          <p:spTgt spid="12291">
                                            <p:txEl>
                                              <p:pRg st="4" end="4"/>
                                            </p:txEl>
                                          </p:spTgt>
                                        </p:tgtEl>
                                      </p:cBhvr>
                                    </p:animEffect>
                                  </p:childTnLst>
                                  <p:subTnLst>
                                    <p:animClr>
                                      <p:cBhvr override="childStyle">
                                        <p:cTn dur="1" fill="hold" display="0" masterRel="nextClick" afterEffect="1"/>
                                        <p:tgtEl>
                                          <p:spTgt spid="12291">
                                            <p:txEl>
                                              <p:pRg st="4" end="4"/>
                                            </p:txEl>
                                          </p:spTgt>
                                        </p:tgtEl>
                                        <p:attrNameLst>
                                          <p:attrName>ppt_c</p:attrName>
                                        </p:attrNameLst>
                                      </p:cBhvr>
                                      <p:to>
                                        <a:srgbClr val="DDDDDD"/>
                                      </p:to>
                                    </p:animClr>
                                  </p:subTnLst>
                                </p:cTn>
                              </p:par>
                              <p:par>
                                <p:cTn id="24" presetID="10" presetClass="entr" presetSubtype="0" fill="hold" grpId="0" nodeType="withEffect">
                                  <p:stCondLst>
                                    <p:cond delay="0"/>
                                  </p:stCondLst>
                                  <p:childTnLst>
                                    <p:set>
                                      <p:cBhvr>
                                        <p:cTn id="25" dur="1" fill="hold">
                                          <p:stCondLst>
                                            <p:cond delay="0"/>
                                          </p:stCondLst>
                                        </p:cTn>
                                        <p:tgtEl>
                                          <p:spTgt spid="12291">
                                            <p:txEl>
                                              <p:pRg st="5" end="5"/>
                                            </p:txEl>
                                          </p:spTgt>
                                        </p:tgtEl>
                                        <p:attrNameLst>
                                          <p:attrName>style.visibility</p:attrName>
                                        </p:attrNameLst>
                                      </p:cBhvr>
                                      <p:to>
                                        <p:strVal val="visible"/>
                                      </p:to>
                                    </p:set>
                                    <p:animEffect transition="in" filter="fade">
                                      <p:cBhvr>
                                        <p:cTn id="26" dur="500"/>
                                        <p:tgtEl>
                                          <p:spTgt spid="12291">
                                            <p:txEl>
                                              <p:pRg st="5" end="5"/>
                                            </p:txEl>
                                          </p:spTgt>
                                        </p:tgtEl>
                                      </p:cBhvr>
                                    </p:animEffect>
                                  </p:childTnLst>
                                  <p:subTnLst>
                                    <p:animClr>
                                      <p:cBhvr override="childStyle">
                                        <p:cTn dur="1" fill="hold" display="0" masterRel="nextClick" afterEffect="1"/>
                                        <p:tgtEl>
                                          <p:spTgt spid="12291">
                                            <p:txEl>
                                              <p:pRg st="5" end="5"/>
                                            </p:txEl>
                                          </p:spTgt>
                                        </p:tgtEl>
                                        <p:attrNameLst>
                                          <p:attrName>ppt_c</p:attrName>
                                        </p:attrNameLst>
                                      </p:cBhvr>
                                      <p:to>
                                        <a:srgbClr val="DDDDDD"/>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2"/>
          <p:cNvSpPr>
            <a:spLocks noGrp="1" noChangeArrowheads="1"/>
          </p:cNvSpPr>
          <p:nvPr>
            <p:ph type="title"/>
          </p:nvPr>
        </p:nvSpPr>
        <p:spPr/>
        <p:txBody>
          <a:bodyPr/>
          <a:lstStyle/>
          <a:p>
            <a:pPr eaLnBrk="1" hangingPunct="1"/>
            <a:r>
              <a:rPr lang="en-US" smtClean="0"/>
              <a:t>Levels of Labor Specialization</a:t>
            </a:r>
          </a:p>
        </p:txBody>
      </p:sp>
      <p:sp>
        <p:nvSpPr>
          <p:cNvPr id="14341" name="Rectangle 3"/>
          <p:cNvSpPr>
            <a:spLocks noGrp="1" noChangeArrowheads="1"/>
          </p:cNvSpPr>
          <p:nvPr>
            <p:ph type="body" idx="1"/>
          </p:nvPr>
        </p:nvSpPr>
        <p:spPr>
          <a:xfrm>
            <a:off x="812800" y="2017713"/>
            <a:ext cx="11127317" cy="4114800"/>
          </a:xfrm>
        </p:spPr>
        <p:txBody>
          <a:bodyPr/>
          <a:lstStyle/>
          <a:p>
            <a:pPr eaLnBrk="1" hangingPunct="1"/>
            <a:r>
              <a:rPr lang="en-US" sz="2800" smtClean="0"/>
              <a:t>Level of labor specialization can:</a:t>
            </a:r>
          </a:p>
          <a:p>
            <a:pPr lvl="1" eaLnBrk="1" hangingPunct="1"/>
            <a:r>
              <a:rPr lang="en-US" sz="2400" smtClean="0"/>
              <a:t>Reduce the employee’s scope of expertise (higher levels of specialization)</a:t>
            </a:r>
          </a:p>
          <a:p>
            <a:pPr lvl="1" eaLnBrk="1" hangingPunct="1"/>
            <a:r>
              <a:rPr lang="en-US" sz="2400" smtClean="0"/>
              <a:t>Increase the employee’s scope of expertise (lower levels of specialization)</a:t>
            </a:r>
          </a:p>
          <a:p>
            <a:pPr eaLnBrk="1" hangingPunct="1"/>
            <a:r>
              <a:rPr lang="en-US" sz="2800" smtClean="0"/>
              <a:t>Work satisfaction helps define level of specialization</a:t>
            </a:r>
          </a:p>
          <a:p>
            <a:pPr eaLnBrk="1" hangingPunct="1"/>
            <a:r>
              <a:rPr lang="en-US" sz="2800" smtClean="0"/>
              <a:t>Specialization can result in employee boredom</a:t>
            </a:r>
          </a:p>
        </p:txBody>
      </p:sp>
      <p:sp>
        <p:nvSpPr>
          <p:cNvPr id="6" name="Footer Placeholder 5"/>
          <p:cNvSpPr>
            <a:spLocks noGrp="1"/>
          </p:cNvSpPr>
          <p:nvPr>
            <p:ph type="ftr" sz="quarter" idx="11"/>
          </p:nvPr>
        </p:nvSpPr>
        <p:spPr/>
        <p:txBody>
          <a:bodyPr/>
          <a:lstStyle/>
          <a:p>
            <a:r>
              <a:rPr lang="en-US" smtClean="0"/>
              <a:t>Yabibal A.</a:t>
            </a:r>
            <a:endParaRPr lang="en-US" dirty="0"/>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2"/>
          <p:cNvSpPr>
            <a:spLocks noGrp="1" noChangeArrowheads="1"/>
          </p:cNvSpPr>
          <p:nvPr>
            <p:ph type="title"/>
          </p:nvPr>
        </p:nvSpPr>
        <p:spPr/>
        <p:txBody>
          <a:bodyPr/>
          <a:lstStyle/>
          <a:p>
            <a:r>
              <a:rPr lang="en-US" dirty="0" smtClean="0"/>
              <a:t> Specialization: Management’s View</a:t>
            </a:r>
          </a:p>
        </p:txBody>
      </p:sp>
      <p:sp>
        <p:nvSpPr>
          <p:cNvPr id="6" name="Footer Placeholder 5"/>
          <p:cNvSpPr>
            <a:spLocks noGrp="1"/>
          </p:cNvSpPr>
          <p:nvPr>
            <p:ph type="ftr" sz="quarter" idx="11"/>
          </p:nvPr>
        </p:nvSpPr>
        <p:spPr/>
        <p:txBody>
          <a:bodyPr/>
          <a:lstStyle/>
          <a:p>
            <a:r>
              <a:rPr lang="en-US" smtClean="0"/>
              <a:t>Yabibal A.</a:t>
            </a:r>
            <a:endParaRPr lang="en-US" dirty="0"/>
          </a:p>
        </p:txBody>
      </p:sp>
      <p:sp>
        <p:nvSpPr>
          <p:cNvPr id="7" name="Rectangle 5"/>
          <p:cNvSpPr txBox="1">
            <a:spLocks noChangeArrowheads="1"/>
          </p:cNvSpPr>
          <p:nvPr/>
        </p:nvSpPr>
        <p:spPr>
          <a:xfrm>
            <a:off x="711200" y="2017713"/>
            <a:ext cx="5384800" cy="4114800"/>
          </a:xfrm>
          <a:prstGeom prst="rect">
            <a:avLst/>
          </a:prstGeom>
        </p:spPr>
        <p:txBody>
          <a:bodyPr vert="horz" lIns="91440" tIns="45720" rIns="91440" bIns="45720" rtlCol="0">
            <a:normAutofit/>
          </a:bodyPr>
          <a:lstStyle/>
          <a:p>
            <a:pPr marL="228600" marR="0" lvl="0" indent="-228600" algn="l" defTabSz="914400" rtl="0" eaLnBrk="1" fontAlgn="auto" latinLnBrk="0" hangingPunct="1">
              <a:lnSpc>
                <a:spcPct val="90000"/>
              </a:lnSpc>
              <a:spcBef>
                <a:spcPts val="1000"/>
              </a:spcBef>
              <a:spcAft>
                <a:spcPts val="0"/>
              </a:spcAft>
              <a:buClrTx/>
              <a:buSzTx/>
              <a:buFont typeface="Wingdings" pitchFamily="2" charset="2"/>
              <a:buNone/>
              <a:tabLst/>
              <a:defRPr/>
            </a:pPr>
            <a:r>
              <a:rPr kumimoji="0" lang="en-US" sz="2800" b="1" i="0" u="sng" strike="noStrike" kern="1200" cap="none" spc="0" normalizeH="0" baseline="0" noProof="0" dirty="0" smtClean="0">
                <a:ln>
                  <a:noFill/>
                </a:ln>
                <a:solidFill>
                  <a:schemeClr val="folHlink"/>
                </a:solidFill>
                <a:effectLst/>
                <a:uLnTx/>
                <a:uFillTx/>
                <a:latin typeface="Palatino Linotype" panose="02040502050505030304" pitchFamily="18" charset="0"/>
                <a:ea typeface="+mn-ea"/>
                <a:cs typeface="+mn-cs"/>
              </a:rPr>
              <a:t>Advantages</a:t>
            </a:r>
            <a:r>
              <a:rPr kumimoji="0" lang="en-US" sz="2800" b="1" i="0" u="none" strike="noStrike" kern="1200" cap="none" spc="0" normalizeH="0" baseline="0" noProof="0" dirty="0" smtClean="0">
                <a:ln>
                  <a:noFill/>
                </a:ln>
                <a:solidFill>
                  <a:schemeClr val="folHlink"/>
                </a:solidFill>
                <a:effectLst/>
                <a:uLnTx/>
                <a:uFillTx/>
                <a:latin typeface="Palatino Linotype" panose="02040502050505030304" pitchFamily="18" charset="0"/>
                <a:ea typeface="+mn-ea"/>
                <a:cs typeface="+mn-cs"/>
              </a:rPr>
              <a:t>:</a:t>
            </a:r>
          </a:p>
          <a:p>
            <a:pPr marL="228600" marR="0" lvl="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Palatino Linotype" panose="02040502050505030304" pitchFamily="18" charset="0"/>
                <a:ea typeface="+mn-ea"/>
                <a:cs typeface="+mn-cs"/>
              </a:rPr>
              <a:t>Readily available labor</a:t>
            </a:r>
          </a:p>
          <a:p>
            <a:pPr marL="228600" marR="0" lvl="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Palatino Linotype" panose="02040502050505030304" pitchFamily="18" charset="0"/>
                <a:ea typeface="+mn-ea"/>
                <a:cs typeface="+mn-cs"/>
              </a:rPr>
              <a:t>Minimal training required</a:t>
            </a:r>
          </a:p>
          <a:p>
            <a:pPr marL="228600" marR="0" lvl="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Palatino Linotype" panose="02040502050505030304" pitchFamily="18" charset="0"/>
                <a:ea typeface="+mn-ea"/>
                <a:cs typeface="+mn-cs"/>
              </a:rPr>
              <a:t>Reasonable wages costs</a:t>
            </a:r>
          </a:p>
          <a:p>
            <a:pPr marL="228600" marR="0" lvl="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Palatino Linotype" panose="02040502050505030304" pitchFamily="18" charset="0"/>
                <a:ea typeface="+mn-ea"/>
                <a:cs typeface="+mn-cs"/>
              </a:rPr>
              <a:t>High productivity</a:t>
            </a:r>
          </a:p>
        </p:txBody>
      </p:sp>
      <p:sp>
        <p:nvSpPr>
          <p:cNvPr id="8" name="Rectangle 6"/>
          <p:cNvSpPr txBox="1">
            <a:spLocks noChangeArrowheads="1"/>
          </p:cNvSpPr>
          <p:nvPr/>
        </p:nvSpPr>
        <p:spPr>
          <a:xfrm>
            <a:off x="6604000" y="2017713"/>
            <a:ext cx="5336117" cy="4114800"/>
          </a:xfrm>
          <a:prstGeom prst="rect">
            <a:avLst/>
          </a:prstGeom>
        </p:spPr>
        <p:txBody>
          <a:bodyPr/>
          <a:lstStyle/>
          <a:p>
            <a:pPr marL="228600" indent="-228600">
              <a:lnSpc>
                <a:spcPct val="90000"/>
              </a:lnSpc>
              <a:spcBef>
                <a:spcPts val="1000"/>
              </a:spcBef>
            </a:pPr>
            <a:r>
              <a:rPr lang="en-US" sz="2800" b="1" u="sng" dirty="0" smtClean="0">
                <a:solidFill>
                  <a:schemeClr val="folHlink"/>
                </a:solidFill>
                <a:latin typeface="Palatino Linotype" panose="02040502050505030304" pitchFamily="18" charset="0"/>
              </a:rPr>
              <a:t>Disadvantages:</a:t>
            </a:r>
          </a:p>
          <a:p>
            <a:pPr marL="228600" indent="-228600">
              <a:lnSpc>
                <a:spcPct val="110000"/>
              </a:lnSpc>
              <a:spcBef>
                <a:spcPts val="1000"/>
              </a:spcBef>
              <a:buFont typeface="Arial" panose="020B0604020202020204" pitchFamily="34" charset="0"/>
              <a:buChar char="•"/>
              <a:defRPr/>
            </a:pPr>
            <a:r>
              <a:rPr lang="en-US" sz="2800" dirty="0" smtClean="0">
                <a:latin typeface="Palatino Linotype" panose="02040502050505030304" pitchFamily="18" charset="0"/>
              </a:rPr>
              <a:t>High absenteeism</a:t>
            </a:r>
          </a:p>
          <a:p>
            <a:pPr marL="228600" indent="-228600">
              <a:lnSpc>
                <a:spcPct val="110000"/>
              </a:lnSpc>
              <a:spcBef>
                <a:spcPts val="1000"/>
              </a:spcBef>
              <a:buFont typeface="Arial" panose="020B0604020202020204" pitchFamily="34" charset="0"/>
              <a:buChar char="•"/>
              <a:defRPr/>
            </a:pPr>
            <a:r>
              <a:rPr lang="en-US" sz="2800" dirty="0" smtClean="0">
                <a:latin typeface="Palatino Linotype" panose="02040502050505030304" pitchFamily="18" charset="0"/>
              </a:rPr>
              <a:t>High turnover rates</a:t>
            </a:r>
          </a:p>
          <a:p>
            <a:pPr marL="228600" indent="-228600">
              <a:lnSpc>
                <a:spcPct val="110000"/>
              </a:lnSpc>
              <a:spcBef>
                <a:spcPts val="1000"/>
              </a:spcBef>
              <a:buFont typeface="Arial" panose="020B0604020202020204" pitchFamily="34" charset="0"/>
              <a:buChar char="•"/>
              <a:defRPr/>
            </a:pPr>
            <a:r>
              <a:rPr lang="en-US" sz="2800" dirty="0" smtClean="0">
                <a:latin typeface="Palatino Linotype" panose="02040502050505030304" pitchFamily="18" charset="0"/>
              </a:rPr>
              <a:t>High scrap rates</a:t>
            </a:r>
          </a:p>
          <a:p>
            <a:pPr marL="228600" indent="-228600">
              <a:lnSpc>
                <a:spcPct val="110000"/>
              </a:lnSpc>
              <a:spcBef>
                <a:spcPts val="1000"/>
              </a:spcBef>
              <a:buFont typeface="Arial" panose="020B0604020202020204" pitchFamily="34" charset="0"/>
              <a:buChar char="•"/>
              <a:defRPr/>
            </a:pPr>
            <a:r>
              <a:rPr lang="en-US" sz="2800" dirty="0" smtClean="0">
                <a:latin typeface="Palatino Linotype" panose="02040502050505030304" pitchFamily="18" charset="0"/>
              </a:rPr>
              <a:t>Grievances filed</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2"/>
          <p:cNvSpPr>
            <a:spLocks noGrp="1" noChangeArrowheads="1"/>
          </p:cNvSpPr>
          <p:nvPr>
            <p:ph type="title"/>
          </p:nvPr>
        </p:nvSpPr>
        <p:spPr/>
        <p:txBody>
          <a:bodyPr/>
          <a:lstStyle/>
          <a:p>
            <a:r>
              <a:rPr lang="en-US" dirty="0" smtClean="0"/>
              <a:t> Specialization: Employee’s View</a:t>
            </a:r>
          </a:p>
        </p:txBody>
      </p:sp>
      <p:sp>
        <p:nvSpPr>
          <p:cNvPr id="6" name="Footer Placeholder 5"/>
          <p:cNvSpPr>
            <a:spLocks noGrp="1"/>
          </p:cNvSpPr>
          <p:nvPr>
            <p:ph type="ftr" sz="quarter" idx="11"/>
          </p:nvPr>
        </p:nvSpPr>
        <p:spPr/>
        <p:txBody>
          <a:bodyPr/>
          <a:lstStyle/>
          <a:p>
            <a:r>
              <a:rPr lang="en-US" smtClean="0"/>
              <a:t>Yabibal A.</a:t>
            </a:r>
            <a:endParaRPr lang="en-US" dirty="0"/>
          </a:p>
        </p:txBody>
      </p:sp>
      <p:sp>
        <p:nvSpPr>
          <p:cNvPr id="7" name="Rectangle 5"/>
          <p:cNvSpPr txBox="1">
            <a:spLocks noChangeArrowheads="1"/>
          </p:cNvSpPr>
          <p:nvPr/>
        </p:nvSpPr>
        <p:spPr>
          <a:xfrm>
            <a:off x="711200" y="2017713"/>
            <a:ext cx="5384800" cy="4114800"/>
          </a:xfrm>
          <a:prstGeom prst="rect">
            <a:avLst/>
          </a:prstGeom>
        </p:spPr>
        <p:txBody>
          <a:bodyPr vert="horz" lIns="91440" tIns="45720" rIns="91440" bIns="45720" rtlCol="0">
            <a:normAutofit/>
          </a:bodyPr>
          <a:lstStyle/>
          <a:p>
            <a:pPr marL="228600" marR="0" lvl="0" indent="-228600" algn="l" defTabSz="914400" rtl="0" eaLnBrk="1" fontAlgn="auto" latinLnBrk="0" hangingPunct="1">
              <a:lnSpc>
                <a:spcPct val="90000"/>
              </a:lnSpc>
              <a:spcBef>
                <a:spcPts val="1000"/>
              </a:spcBef>
              <a:spcAft>
                <a:spcPts val="0"/>
              </a:spcAft>
              <a:buClrTx/>
              <a:buSzTx/>
              <a:buFont typeface="Wingdings" pitchFamily="2" charset="2"/>
              <a:buNone/>
              <a:tabLst/>
              <a:defRPr/>
            </a:pPr>
            <a:r>
              <a:rPr kumimoji="0" lang="en-US" sz="2800" b="1" i="0" u="sng" strike="noStrike" kern="1200" cap="none" spc="0" normalizeH="0" baseline="0" noProof="0" dirty="0" smtClean="0">
                <a:ln>
                  <a:noFill/>
                </a:ln>
                <a:solidFill>
                  <a:schemeClr val="folHlink"/>
                </a:solidFill>
                <a:effectLst/>
                <a:uLnTx/>
                <a:uFillTx/>
                <a:latin typeface="Palatino Linotype" panose="02040502050505030304" pitchFamily="18" charset="0"/>
                <a:ea typeface="+mn-ea"/>
                <a:cs typeface="+mn-cs"/>
              </a:rPr>
              <a:t>Advantages</a:t>
            </a:r>
            <a:r>
              <a:rPr kumimoji="0" lang="en-US" sz="2800" b="1" i="0" u="none" strike="noStrike" kern="1200" cap="none" spc="0" normalizeH="0" baseline="0" noProof="0" dirty="0" smtClean="0">
                <a:ln>
                  <a:noFill/>
                </a:ln>
                <a:solidFill>
                  <a:schemeClr val="folHlink"/>
                </a:solidFill>
                <a:effectLst/>
                <a:uLnTx/>
                <a:uFillTx/>
                <a:latin typeface="Palatino Linotype" panose="02040502050505030304" pitchFamily="18" charset="0"/>
                <a:ea typeface="+mn-ea"/>
                <a:cs typeface="+mn-cs"/>
              </a:rPr>
              <a:t>:</a:t>
            </a:r>
          </a:p>
          <a:p>
            <a:pPr>
              <a:lnSpc>
                <a:spcPct val="105000"/>
              </a:lnSpc>
              <a:buFont typeface="Arial" pitchFamily="34" charset="0"/>
              <a:buChar char="•"/>
            </a:pPr>
            <a:r>
              <a:rPr lang="en-US" sz="2800" dirty="0" smtClean="0">
                <a:latin typeface="Palatino Linotype" pitchFamily="18" charset="0"/>
              </a:rPr>
              <a:t>Minimal credentials required</a:t>
            </a:r>
          </a:p>
          <a:p>
            <a:pPr>
              <a:lnSpc>
                <a:spcPct val="105000"/>
              </a:lnSpc>
              <a:buFont typeface="Arial" pitchFamily="34" charset="0"/>
              <a:buChar char="•"/>
            </a:pPr>
            <a:r>
              <a:rPr lang="en-US" sz="2800" dirty="0" smtClean="0">
                <a:latin typeface="Palatino Linotype" pitchFamily="18" charset="0"/>
              </a:rPr>
              <a:t>Minimal responsibilities</a:t>
            </a:r>
          </a:p>
          <a:p>
            <a:pPr>
              <a:lnSpc>
                <a:spcPct val="105000"/>
              </a:lnSpc>
              <a:buFont typeface="Arial" pitchFamily="34" charset="0"/>
              <a:buChar char="•"/>
            </a:pPr>
            <a:r>
              <a:rPr lang="en-US" sz="2800" dirty="0" smtClean="0">
                <a:latin typeface="Palatino Linotype" pitchFamily="18" charset="0"/>
              </a:rPr>
              <a:t>Minimal mental effort needed</a:t>
            </a:r>
          </a:p>
          <a:p>
            <a:pPr>
              <a:lnSpc>
                <a:spcPct val="105000"/>
              </a:lnSpc>
              <a:buFont typeface="Arial" pitchFamily="34" charset="0"/>
              <a:buChar char="•"/>
            </a:pPr>
            <a:r>
              <a:rPr lang="en-US" sz="2800" dirty="0" smtClean="0">
                <a:latin typeface="Palatino Linotype" pitchFamily="18" charset="0"/>
              </a:rPr>
              <a:t>Reasonable wages</a:t>
            </a:r>
          </a:p>
        </p:txBody>
      </p:sp>
      <p:sp>
        <p:nvSpPr>
          <p:cNvPr id="8" name="Rectangle 6"/>
          <p:cNvSpPr txBox="1">
            <a:spLocks noChangeArrowheads="1"/>
          </p:cNvSpPr>
          <p:nvPr/>
        </p:nvSpPr>
        <p:spPr>
          <a:xfrm>
            <a:off x="6604000" y="2017713"/>
            <a:ext cx="5336117" cy="4114800"/>
          </a:xfrm>
          <a:prstGeom prst="rect">
            <a:avLst/>
          </a:prstGeom>
        </p:spPr>
        <p:txBody>
          <a:bodyPr/>
          <a:lstStyle/>
          <a:p>
            <a:pPr marL="228600" indent="-228600">
              <a:lnSpc>
                <a:spcPct val="90000"/>
              </a:lnSpc>
              <a:spcBef>
                <a:spcPts val="1000"/>
              </a:spcBef>
            </a:pPr>
            <a:r>
              <a:rPr lang="en-US" sz="2800" b="1" u="sng" dirty="0" smtClean="0">
                <a:solidFill>
                  <a:schemeClr val="folHlink"/>
                </a:solidFill>
                <a:latin typeface="Palatino Linotype" panose="02040502050505030304" pitchFamily="18" charset="0"/>
              </a:rPr>
              <a:t>Disadvantages:</a:t>
            </a:r>
          </a:p>
          <a:p>
            <a:pPr>
              <a:buFont typeface="Arial" pitchFamily="34" charset="0"/>
              <a:buChar char="•"/>
            </a:pPr>
            <a:r>
              <a:rPr lang="en-US" sz="2800" dirty="0" smtClean="0">
                <a:latin typeface="Palatino Linotype" pitchFamily="18" charset="0"/>
              </a:rPr>
              <a:t>Boredom</a:t>
            </a:r>
          </a:p>
          <a:p>
            <a:pPr>
              <a:buFont typeface="Arial" pitchFamily="34" charset="0"/>
              <a:buChar char="•"/>
            </a:pPr>
            <a:r>
              <a:rPr lang="en-US" sz="2800" dirty="0" smtClean="0">
                <a:latin typeface="Palatino Linotype" pitchFamily="18" charset="0"/>
              </a:rPr>
              <a:t>Little growth opportunity</a:t>
            </a:r>
          </a:p>
          <a:p>
            <a:pPr>
              <a:buFont typeface="Arial" pitchFamily="34" charset="0"/>
              <a:buChar char="•"/>
            </a:pPr>
            <a:r>
              <a:rPr lang="en-US" sz="2800" dirty="0" smtClean="0">
                <a:latin typeface="Palatino Linotype" pitchFamily="18" charset="0"/>
              </a:rPr>
              <a:t>Little control over work</a:t>
            </a:r>
          </a:p>
          <a:p>
            <a:pPr>
              <a:buFont typeface="Arial" pitchFamily="34" charset="0"/>
              <a:buChar char="•"/>
            </a:pPr>
            <a:r>
              <a:rPr lang="en-US" sz="2800" dirty="0" smtClean="0">
                <a:latin typeface="Palatino Linotype" pitchFamily="18" charset="0"/>
              </a:rPr>
              <a:t>Little room for initiative</a:t>
            </a:r>
          </a:p>
          <a:p>
            <a:pPr>
              <a:buFont typeface="Arial" pitchFamily="34" charset="0"/>
              <a:buChar char="•"/>
            </a:pPr>
            <a:r>
              <a:rPr lang="en-US" sz="2800" dirty="0" smtClean="0">
                <a:latin typeface="Palatino Linotype" pitchFamily="18" charset="0"/>
              </a:rPr>
              <a:t>Little intrinsic</a:t>
            </a:r>
            <a:endParaRPr kumimoji="0" lang="en-US" sz="2800" b="0" i="0" u="none" strike="noStrike" kern="1200" cap="none" spc="0" normalizeH="0" baseline="0" noProof="0" dirty="0" smtClean="0">
              <a:ln>
                <a:noFill/>
              </a:ln>
              <a:solidFill>
                <a:schemeClr val="tx1"/>
              </a:solidFill>
              <a:effectLst/>
              <a:uLnTx/>
              <a:uFillTx/>
              <a:latin typeface="Palatino Linotype" pitchFamily="18" charset="0"/>
            </a:endParaRP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Rectangle 2"/>
          <p:cNvSpPr>
            <a:spLocks noGrp="1" noChangeArrowheads="1"/>
          </p:cNvSpPr>
          <p:nvPr>
            <p:ph type="title"/>
          </p:nvPr>
        </p:nvSpPr>
        <p:spPr/>
        <p:txBody>
          <a:bodyPr/>
          <a:lstStyle/>
          <a:p>
            <a:pPr eaLnBrk="1" hangingPunct="1"/>
            <a:r>
              <a:rPr lang="en-US" sz="4000" smtClean="0"/>
              <a:t>Eliminating Employee Boredom</a:t>
            </a:r>
          </a:p>
        </p:txBody>
      </p:sp>
      <p:sp>
        <p:nvSpPr>
          <p:cNvPr id="2" name="Rectangle 3"/>
          <p:cNvSpPr>
            <a:spLocks noGrp="1" noChangeArrowheads="1"/>
          </p:cNvSpPr>
          <p:nvPr>
            <p:ph type="body" idx="1"/>
          </p:nvPr>
        </p:nvSpPr>
        <p:spPr>
          <a:xfrm>
            <a:off x="658283" y="1692594"/>
            <a:ext cx="10883477" cy="4611687"/>
          </a:xfrm>
        </p:spPr>
        <p:txBody>
          <a:bodyPr/>
          <a:lstStyle/>
          <a:p>
            <a:pPr eaLnBrk="1" hangingPunct="1">
              <a:lnSpc>
                <a:spcPct val="90000"/>
              </a:lnSpc>
            </a:pPr>
            <a:r>
              <a:rPr lang="en-US" sz="2800" b="1" dirty="0" smtClean="0">
                <a:solidFill>
                  <a:schemeClr val="folHlink"/>
                </a:solidFill>
              </a:rPr>
              <a:t>Job enlargement</a:t>
            </a:r>
          </a:p>
          <a:p>
            <a:pPr lvl="1" eaLnBrk="1" hangingPunct="1">
              <a:lnSpc>
                <a:spcPct val="90000"/>
              </a:lnSpc>
            </a:pPr>
            <a:r>
              <a:rPr lang="en-US" sz="2400" dirty="0" smtClean="0"/>
              <a:t>Horizontal expansion of the job through increasing the scope of the work assigned.</a:t>
            </a:r>
          </a:p>
          <a:p>
            <a:pPr eaLnBrk="1" hangingPunct="1">
              <a:lnSpc>
                <a:spcPct val="90000"/>
              </a:lnSpc>
            </a:pPr>
            <a:r>
              <a:rPr lang="en-US" sz="2800" b="1" dirty="0" smtClean="0">
                <a:solidFill>
                  <a:schemeClr val="folHlink"/>
                </a:solidFill>
              </a:rPr>
              <a:t>Job enrichment</a:t>
            </a:r>
          </a:p>
          <a:p>
            <a:pPr lvl="1" eaLnBrk="1" hangingPunct="1">
              <a:lnSpc>
                <a:spcPct val="90000"/>
              </a:lnSpc>
            </a:pPr>
            <a:r>
              <a:rPr lang="en-US" sz="2400" dirty="0" smtClean="0"/>
              <a:t>Vertical expansion of the job through increased worker responsibility</a:t>
            </a:r>
          </a:p>
          <a:p>
            <a:pPr lvl="1" eaLnBrk="1" hangingPunct="1">
              <a:lnSpc>
                <a:spcPct val="90000"/>
              </a:lnSpc>
            </a:pPr>
            <a:r>
              <a:rPr lang="en-US" sz="2400" dirty="0" smtClean="0"/>
              <a:t>Adding work planning or inspection to a routine assembly task</a:t>
            </a:r>
          </a:p>
          <a:p>
            <a:pPr eaLnBrk="1" hangingPunct="1">
              <a:lnSpc>
                <a:spcPct val="90000"/>
              </a:lnSpc>
            </a:pPr>
            <a:r>
              <a:rPr lang="en-US" sz="2800" b="1" dirty="0" smtClean="0">
                <a:solidFill>
                  <a:schemeClr val="folHlink"/>
                </a:solidFill>
              </a:rPr>
              <a:t>Job rotation</a:t>
            </a:r>
          </a:p>
          <a:p>
            <a:pPr lvl="1" eaLnBrk="1" hangingPunct="1">
              <a:lnSpc>
                <a:spcPct val="90000"/>
              </a:lnSpc>
            </a:pPr>
            <a:r>
              <a:rPr lang="en-US" sz="2400" dirty="0" smtClean="0"/>
              <a:t>Shifting of cross trained workers to other tasks</a:t>
            </a:r>
          </a:p>
          <a:p>
            <a:pPr lvl="1" eaLnBrk="1" hangingPunct="1">
              <a:lnSpc>
                <a:spcPct val="90000"/>
              </a:lnSpc>
            </a:pPr>
            <a:r>
              <a:rPr lang="en-US" sz="2400" dirty="0" smtClean="0"/>
              <a:t>Broadens understanding and can reduce fatigue</a:t>
            </a:r>
          </a:p>
          <a:p>
            <a:pPr eaLnBrk="1" hangingPunct="1">
              <a:lnSpc>
                <a:spcPct val="90000"/>
              </a:lnSpc>
            </a:pPr>
            <a:endParaRPr lang="en-US" sz="2400" dirty="0" smtClean="0"/>
          </a:p>
        </p:txBody>
      </p:sp>
      <p:sp>
        <p:nvSpPr>
          <p:cNvPr id="6" name="Footer Placeholder 5"/>
          <p:cNvSpPr>
            <a:spLocks noGrp="1"/>
          </p:cNvSpPr>
          <p:nvPr>
            <p:ph type="ftr" sz="quarter" idx="11"/>
          </p:nvPr>
        </p:nvSpPr>
        <p:spPr/>
        <p:txBody>
          <a:bodyPr/>
          <a:lstStyle/>
          <a:p>
            <a:r>
              <a:rPr lang="en-US" smtClean="0"/>
              <a:t>Yabibal A.</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subTnLst>
                                    <p:animClr>
                                      <p:cBhvr override="childStyle">
                                        <p:cTn dur="1" fill="hold" display="0" masterRel="nextClick" afterEffect="1"/>
                                        <p:tgtEl>
                                          <p:spTgt spid="2">
                                            <p:txEl>
                                              <p:pRg st="0" end="0"/>
                                            </p:txEl>
                                          </p:spTgt>
                                        </p:tgtEl>
                                        <p:attrNameLst>
                                          <p:attrName>ppt_c</p:attrName>
                                        </p:attrNameLst>
                                      </p:cBhvr>
                                      <p:to>
                                        <a:srgbClr val="DDDDDD"/>
                                      </p:to>
                                    </p:animClr>
                                  </p:subTnLst>
                                </p:cTn>
                              </p:par>
                              <p:par>
                                <p:cTn id="8" presetID="10" presetClass="entr" presetSubtype="0" fill="hold" grpId="0"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fade">
                                      <p:cBhvr>
                                        <p:cTn id="10" dur="500"/>
                                        <p:tgtEl>
                                          <p:spTgt spid="2">
                                            <p:txEl>
                                              <p:pRg st="1" end="1"/>
                                            </p:txEl>
                                          </p:spTgt>
                                        </p:tgtEl>
                                      </p:cBhvr>
                                    </p:animEffect>
                                  </p:childTnLst>
                                  <p:subTnLst>
                                    <p:animClr>
                                      <p:cBhvr override="childStyle">
                                        <p:cTn dur="1" fill="hold" display="0" masterRel="nextClick" afterEffect="1"/>
                                        <p:tgtEl>
                                          <p:spTgt spid="2">
                                            <p:txEl>
                                              <p:pRg st="1" end="1"/>
                                            </p:txEl>
                                          </p:spTgt>
                                        </p:tgtEl>
                                        <p:attrNameLst>
                                          <p:attrName>ppt_c</p:attrName>
                                        </p:attrNameLst>
                                      </p:cBhvr>
                                      <p:to>
                                        <a:srgbClr val="DDDDDD"/>
                                      </p:to>
                                    </p:animClr>
                                  </p:sub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fade">
                                      <p:cBhvr>
                                        <p:cTn id="15" dur="500"/>
                                        <p:tgtEl>
                                          <p:spTgt spid="2">
                                            <p:txEl>
                                              <p:pRg st="2" end="2"/>
                                            </p:txEl>
                                          </p:spTgt>
                                        </p:tgtEl>
                                      </p:cBhvr>
                                    </p:animEffect>
                                  </p:childTnLst>
                                  <p:subTnLst>
                                    <p:animClr>
                                      <p:cBhvr override="childStyle">
                                        <p:cTn dur="1" fill="hold" display="0" masterRel="nextClick" afterEffect="1"/>
                                        <p:tgtEl>
                                          <p:spTgt spid="2">
                                            <p:txEl>
                                              <p:pRg st="2" end="2"/>
                                            </p:txEl>
                                          </p:spTgt>
                                        </p:tgtEl>
                                        <p:attrNameLst>
                                          <p:attrName>ppt_c</p:attrName>
                                        </p:attrNameLst>
                                      </p:cBhvr>
                                      <p:to>
                                        <a:srgbClr val="DDDDDD"/>
                                      </p:to>
                                    </p:animClr>
                                  </p:subTnLst>
                                </p:cTn>
                              </p:par>
                              <p:par>
                                <p:cTn id="16" presetID="10" presetClass="entr" presetSubtype="0" fill="hold" grpId="0" nodeType="withEffect">
                                  <p:stCondLst>
                                    <p:cond delay="0"/>
                                  </p:stCondLst>
                                  <p:childTnLst>
                                    <p:set>
                                      <p:cBhvr>
                                        <p:cTn id="17" dur="1" fill="hold">
                                          <p:stCondLst>
                                            <p:cond delay="0"/>
                                          </p:stCondLst>
                                        </p:cTn>
                                        <p:tgtEl>
                                          <p:spTgt spid="2">
                                            <p:txEl>
                                              <p:pRg st="3" end="3"/>
                                            </p:txEl>
                                          </p:spTgt>
                                        </p:tgtEl>
                                        <p:attrNameLst>
                                          <p:attrName>style.visibility</p:attrName>
                                        </p:attrNameLst>
                                      </p:cBhvr>
                                      <p:to>
                                        <p:strVal val="visible"/>
                                      </p:to>
                                    </p:set>
                                    <p:animEffect transition="in" filter="fade">
                                      <p:cBhvr>
                                        <p:cTn id="18" dur="500"/>
                                        <p:tgtEl>
                                          <p:spTgt spid="2">
                                            <p:txEl>
                                              <p:pRg st="3" end="3"/>
                                            </p:txEl>
                                          </p:spTgt>
                                        </p:tgtEl>
                                      </p:cBhvr>
                                    </p:animEffect>
                                  </p:childTnLst>
                                  <p:subTnLst>
                                    <p:animClr>
                                      <p:cBhvr override="childStyle">
                                        <p:cTn dur="1" fill="hold" display="0" masterRel="nextClick" afterEffect="1"/>
                                        <p:tgtEl>
                                          <p:spTgt spid="2">
                                            <p:txEl>
                                              <p:pRg st="3" end="3"/>
                                            </p:txEl>
                                          </p:spTgt>
                                        </p:tgtEl>
                                        <p:attrNameLst>
                                          <p:attrName>ppt_c</p:attrName>
                                        </p:attrNameLst>
                                      </p:cBhvr>
                                      <p:to>
                                        <a:srgbClr val="DDDDDD"/>
                                      </p:to>
                                    </p:animClr>
                                  </p:subTnLst>
                                </p:cTn>
                              </p:par>
                              <p:par>
                                <p:cTn id="19" presetID="10" presetClass="entr" presetSubtype="0" fill="hold" grpId="0" nodeType="with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animEffect transition="in" filter="fade">
                                      <p:cBhvr>
                                        <p:cTn id="21" dur="500"/>
                                        <p:tgtEl>
                                          <p:spTgt spid="2">
                                            <p:txEl>
                                              <p:pRg st="4" end="4"/>
                                            </p:txEl>
                                          </p:spTgt>
                                        </p:tgtEl>
                                      </p:cBhvr>
                                    </p:animEffect>
                                  </p:childTnLst>
                                  <p:subTnLst>
                                    <p:animClr>
                                      <p:cBhvr override="childStyle">
                                        <p:cTn dur="1" fill="hold" display="0" masterRel="nextClick" afterEffect="1"/>
                                        <p:tgtEl>
                                          <p:spTgt spid="2">
                                            <p:txEl>
                                              <p:pRg st="4" end="4"/>
                                            </p:txEl>
                                          </p:spTgt>
                                        </p:tgtEl>
                                        <p:attrNameLst>
                                          <p:attrName>ppt_c</p:attrName>
                                        </p:attrNameLst>
                                      </p:cBhvr>
                                      <p:to>
                                        <a:srgbClr val="DDDDDD"/>
                                      </p:to>
                                    </p:animClr>
                                  </p:sub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
                                            <p:txEl>
                                              <p:pRg st="5" end="5"/>
                                            </p:txEl>
                                          </p:spTgt>
                                        </p:tgtEl>
                                        <p:attrNameLst>
                                          <p:attrName>style.visibility</p:attrName>
                                        </p:attrNameLst>
                                      </p:cBhvr>
                                      <p:to>
                                        <p:strVal val="visible"/>
                                      </p:to>
                                    </p:set>
                                    <p:animEffect transition="in" filter="fade">
                                      <p:cBhvr>
                                        <p:cTn id="26" dur="500"/>
                                        <p:tgtEl>
                                          <p:spTgt spid="2">
                                            <p:txEl>
                                              <p:pRg st="5" end="5"/>
                                            </p:txEl>
                                          </p:spTgt>
                                        </p:tgtEl>
                                      </p:cBhvr>
                                    </p:animEffect>
                                  </p:childTnLst>
                                  <p:subTnLst>
                                    <p:animClr>
                                      <p:cBhvr override="childStyle">
                                        <p:cTn dur="1" fill="hold" display="0" masterRel="nextClick" afterEffect="1"/>
                                        <p:tgtEl>
                                          <p:spTgt spid="2">
                                            <p:txEl>
                                              <p:pRg st="5" end="5"/>
                                            </p:txEl>
                                          </p:spTgt>
                                        </p:tgtEl>
                                        <p:attrNameLst>
                                          <p:attrName>ppt_c</p:attrName>
                                        </p:attrNameLst>
                                      </p:cBhvr>
                                      <p:to>
                                        <a:srgbClr val="DDDDDD"/>
                                      </p:to>
                                    </p:animClr>
                                  </p:subTnLst>
                                </p:cTn>
                              </p:par>
                              <p:par>
                                <p:cTn id="27" presetID="10" presetClass="entr" presetSubtype="0" fill="hold" grpId="0" nodeType="withEffect">
                                  <p:stCondLst>
                                    <p:cond delay="0"/>
                                  </p:stCondLst>
                                  <p:childTnLst>
                                    <p:set>
                                      <p:cBhvr>
                                        <p:cTn id="28" dur="1" fill="hold">
                                          <p:stCondLst>
                                            <p:cond delay="0"/>
                                          </p:stCondLst>
                                        </p:cTn>
                                        <p:tgtEl>
                                          <p:spTgt spid="2">
                                            <p:txEl>
                                              <p:pRg st="6" end="6"/>
                                            </p:txEl>
                                          </p:spTgt>
                                        </p:tgtEl>
                                        <p:attrNameLst>
                                          <p:attrName>style.visibility</p:attrName>
                                        </p:attrNameLst>
                                      </p:cBhvr>
                                      <p:to>
                                        <p:strVal val="visible"/>
                                      </p:to>
                                    </p:set>
                                    <p:animEffect transition="in" filter="fade">
                                      <p:cBhvr>
                                        <p:cTn id="29" dur="500"/>
                                        <p:tgtEl>
                                          <p:spTgt spid="2">
                                            <p:txEl>
                                              <p:pRg st="6" end="6"/>
                                            </p:txEl>
                                          </p:spTgt>
                                        </p:tgtEl>
                                      </p:cBhvr>
                                    </p:animEffect>
                                  </p:childTnLst>
                                  <p:subTnLst>
                                    <p:animClr>
                                      <p:cBhvr override="childStyle">
                                        <p:cTn dur="1" fill="hold" display="0" masterRel="nextClick" afterEffect="1"/>
                                        <p:tgtEl>
                                          <p:spTgt spid="2">
                                            <p:txEl>
                                              <p:pRg st="6" end="6"/>
                                            </p:txEl>
                                          </p:spTgt>
                                        </p:tgtEl>
                                        <p:attrNameLst>
                                          <p:attrName>ppt_c</p:attrName>
                                        </p:attrNameLst>
                                      </p:cBhvr>
                                      <p:to>
                                        <a:srgbClr val="DDDDDD"/>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Rectangle 2"/>
          <p:cNvSpPr>
            <a:spLocks noGrp="1" noChangeArrowheads="1"/>
          </p:cNvSpPr>
          <p:nvPr>
            <p:ph type="title"/>
          </p:nvPr>
        </p:nvSpPr>
        <p:spPr/>
        <p:txBody>
          <a:bodyPr/>
          <a:lstStyle/>
          <a:p>
            <a:pPr eaLnBrk="1" hangingPunct="1"/>
            <a:r>
              <a:rPr lang="en-US" smtClean="0"/>
              <a:t>Team Approach to Job Design</a:t>
            </a:r>
            <a:endParaRPr lang="en-US" u="sng" smtClean="0"/>
          </a:p>
        </p:txBody>
      </p:sp>
      <p:sp>
        <p:nvSpPr>
          <p:cNvPr id="2" name="Rectangle 3"/>
          <p:cNvSpPr>
            <a:spLocks noGrp="1" noChangeArrowheads="1"/>
          </p:cNvSpPr>
          <p:nvPr>
            <p:ph type="body" idx="1"/>
          </p:nvPr>
        </p:nvSpPr>
        <p:spPr>
          <a:xfrm>
            <a:off x="822961" y="1651953"/>
            <a:ext cx="10688320" cy="4459287"/>
          </a:xfrm>
        </p:spPr>
        <p:txBody>
          <a:bodyPr/>
          <a:lstStyle/>
          <a:p>
            <a:pPr eaLnBrk="1" hangingPunct="1">
              <a:lnSpc>
                <a:spcPct val="95000"/>
              </a:lnSpc>
            </a:pPr>
            <a:r>
              <a:rPr lang="en-US" sz="2800" b="1" dirty="0" smtClean="0">
                <a:solidFill>
                  <a:schemeClr val="folHlink"/>
                </a:solidFill>
              </a:rPr>
              <a:t>Problem-solving teams:</a:t>
            </a:r>
          </a:p>
          <a:p>
            <a:pPr lvl="1" eaLnBrk="1" hangingPunct="1">
              <a:lnSpc>
                <a:spcPct val="95000"/>
              </a:lnSpc>
            </a:pPr>
            <a:r>
              <a:rPr lang="en-US" sz="2400" dirty="0" smtClean="0"/>
              <a:t>Small groups, trained in problem-solving techniques.  Used to identify, analyze, &amp; propose solutions to workplace problems</a:t>
            </a:r>
          </a:p>
          <a:p>
            <a:pPr eaLnBrk="1" hangingPunct="1">
              <a:lnSpc>
                <a:spcPct val="95000"/>
              </a:lnSpc>
            </a:pPr>
            <a:r>
              <a:rPr lang="en-US" sz="2800" b="1" dirty="0" smtClean="0">
                <a:solidFill>
                  <a:schemeClr val="folHlink"/>
                </a:solidFill>
              </a:rPr>
              <a:t>Special-purpose task forces:</a:t>
            </a:r>
          </a:p>
          <a:p>
            <a:pPr lvl="1" eaLnBrk="1" hangingPunct="1">
              <a:lnSpc>
                <a:spcPct val="95000"/>
              </a:lnSpc>
            </a:pPr>
            <a:r>
              <a:rPr lang="en-US" sz="2400" dirty="0" smtClean="0"/>
              <a:t>Highly-focused, short-term teams with a focused agenda (often cross-functional)</a:t>
            </a:r>
          </a:p>
          <a:p>
            <a:pPr eaLnBrk="1" hangingPunct="1">
              <a:lnSpc>
                <a:spcPct val="95000"/>
              </a:lnSpc>
            </a:pPr>
            <a:r>
              <a:rPr lang="en-US" sz="2800" b="1" dirty="0" smtClean="0">
                <a:solidFill>
                  <a:schemeClr val="folHlink"/>
                </a:solidFill>
              </a:rPr>
              <a:t>Self-directed or self-managed teams:</a:t>
            </a:r>
          </a:p>
          <a:p>
            <a:pPr lvl="1" eaLnBrk="1" hangingPunct="1">
              <a:lnSpc>
                <a:spcPct val="95000"/>
              </a:lnSpc>
            </a:pPr>
            <a:r>
              <a:rPr lang="en-US" sz="2400" dirty="0" smtClean="0"/>
              <a:t>Team members work through consensus to plan, manage, &amp; control their assigned work flow</a:t>
            </a:r>
          </a:p>
          <a:p>
            <a:pPr eaLnBrk="1" hangingPunct="1">
              <a:lnSpc>
                <a:spcPct val="95000"/>
              </a:lnSpc>
            </a:pPr>
            <a:endParaRPr lang="en-US" sz="2800" dirty="0" smtClean="0"/>
          </a:p>
        </p:txBody>
      </p:sp>
      <p:sp>
        <p:nvSpPr>
          <p:cNvPr id="6" name="Footer Placeholder 5"/>
          <p:cNvSpPr>
            <a:spLocks noGrp="1"/>
          </p:cNvSpPr>
          <p:nvPr>
            <p:ph type="ftr" sz="quarter" idx="11"/>
          </p:nvPr>
        </p:nvSpPr>
        <p:spPr/>
        <p:txBody>
          <a:bodyPr/>
          <a:lstStyle/>
          <a:p>
            <a:r>
              <a:rPr lang="en-US" smtClean="0"/>
              <a:t>Yabibal A.</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subTnLst>
                                    <p:animClr>
                                      <p:cBhvr override="childStyle">
                                        <p:cTn dur="1" fill="hold" display="0" masterRel="nextClick" afterEffect="1"/>
                                        <p:tgtEl>
                                          <p:spTgt spid="2">
                                            <p:txEl>
                                              <p:pRg st="0" end="0"/>
                                            </p:txEl>
                                          </p:spTgt>
                                        </p:tgtEl>
                                        <p:attrNameLst>
                                          <p:attrName>ppt_c</p:attrName>
                                        </p:attrNameLst>
                                      </p:cBhvr>
                                      <p:to>
                                        <a:srgbClr val="DDDDDD"/>
                                      </p:to>
                                    </p:animClr>
                                  </p:subTnLst>
                                </p:cTn>
                              </p:par>
                              <p:par>
                                <p:cTn id="8" presetID="10" presetClass="entr" presetSubtype="0" fill="hold" grpId="0"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fade">
                                      <p:cBhvr>
                                        <p:cTn id="10" dur="500"/>
                                        <p:tgtEl>
                                          <p:spTgt spid="2">
                                            <p:txEl>
                                              <p:pRg st="1" end="1"/>
                                            </p:txEl>
                                          </p:spTgt>
                                        </p:tgtEl>
                                      </p:cBhvr>
                                    </p:animEffect>
                                  </p:childTnLst>
                                  <p:subTnLst>
                                    <p:animClr>
                                      <p:cBhvr override="childStyle">
                                        <p:cTn dur="1" fill="hold" display="0" masterRel="nextClick" afterEffect="1"/>
                                        <p:tgtEl>
                                          <p:spTgt spid="2">
                                            <p:txEl>
                                              <p:pRg st="1" end="1"/>
                                            </p:txEl>
                                          </p:spTgt>
                                        </p:tgtEl>
                                        <p:attrNameLst>
                                          <p:attrName>ppt_c</p:attrName>
                                        </p:attrNameLst>
                                      </p:cBhvr>
                                      <p:to>
                                        <a:srgbClr val="DDDDDD"/>
                                      </p:to>
                                    </p:animClr>
                                  </p:sub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fade">
                                      <p:cBhvr>
                                        <p:cTn id="15" dur="500"/>
                                        <p:tgtEl>
                                          <p:spTgt spid="2">
                                            <p:txEl>
                                              <p:pRg st="2" end="2"/>
                                            </p:txEl>
                                          </p:spTgt>
                                        </p:tgtEl>
                                      </p:cBhvr>
                                    </p:animEffect>
                                  </p:childTnLst>
                                  <p:subTnLst>
                                    <p:animClr>
                                      <p:cBhvr override="childStyle">
                                        <p:cTn dur="1" fill="hold" display="0" masterRel="nextClick" afterEffect="1"/>
                                        <p:tgtEl>
                                          <p:spTgt spid="2">
                                            <p:txEl>
                                              <p:pRg st="2" end="2"/>
                                            </p:txEl>
                                          </p:spTgt>
                                        </p:tgtEl>
                                        <p:attrNameLst>
                                          <p:attrName>ppt_c</p:attrName>
                                        </p:attrNameLst>
                                      </p:cBhvr>
                                      <p:to>
                                        <a:srgbClr val="DDDDDD"/>
                                      </p:to>
                                    </p:animClr>
                                  </p:subTnLst>
                                </p:cTn>
                              </p:par>
                              <p:par>
                                <p:cTn id="16" presetID="10" presetClass="entr" presetSubtype="0" fill="hold" grpId="0" nodeType="withEffect">
                                  <p:stCondLst>
                                    <p:cond delay="0"/>
                                  </p:stCondLst>
                                  <p:childTnLst>
                                    <p:set>
                                      <p:cBhvr>
                                        <p:cTn id="17" dur="1" fill="hold">
                                          <p:stCondLst>
                                            <p:cond delay="0"/>
                                          </p:stCondLst>
                                        </p:cTn>
                                        <p:tgtEl>
                                          <p:spTgt spid="2">
                                            <p:txEl>
                                              <p:pRg st="3" end="3"/>
                                            </p:txEl>
                                          </p:spTgt>
                                        </p:tgtEl>
                                        <p:attrNameLst>
                                          <p:attrName>style.visibility</p:attrName>
                                        </p:attrNameLst>
                                      </p:cBhvr>
                                      <p:to>
                                        <p:strVal val="visible"/>
                                      </p:to>
                                    </p:set>
                                    <p:animEffect transition="in" filter="fade">
                                      <p:cBhvr>
                                        <p:cTn id="18" dur="500"/>
                                        <p:tgtEl>
                                          <p:spTgt spid="2">
                                            <p:txEl>
                                              <p:pRg st="3" end="3"/>
                                            </p:txEl>
                                          </p:spTgt>
                                        </p:tgtEl>
                                      </p:cBhvr>
                                    </p:animEffect>
                                  </p:childTnLst>
                                  <p:subTnLst>
                                    <p:animClr>
                                      <p:cBhvr override="childStyle">
                                        <p:cTn dur="1" fill="hold" display="0" masterRel="nextClick" afterEffect="1"/>
                                        <p:tgtEl>
                                          <p:spTgt spid="2">
                                            <p:txEl>
                                              <p:pRg st="3" end="3"/>
                                            </p:txEl>
                                          </p:spTgt>
                                        </p:tgtEl>
                                        <p:attrNameLst>
                                          <p:attrName>ppt_c</p:attrName>
                                        </p:attrNameLst>
                                      </p:cBhvr>
                                      <p:to>
                                        <a:srgbClr val="DDDDDD"/>
                                      </p:to>
                                    </p:animClr>
                                  </p:sub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animEffect transition="in" filter="fade">
                                      <p:cBhvr>
                                        <p:cTn id="23" dur="500"/>
                                        <p:tgtEl>
                                          <p:spTgt spid="2">
                                            <p:txEl>
                                              <p:pRg st="4" end="4"/>
                                            </p:txEl>
                                          </p:spTgt>
                                        </p:tgtEl>
                                      </p:cBhvr>
                                    </p:animEffect>
                                  </p:childTnLst>
                                  <p:subTnLst>
                                    <p:animClr>
                                      <p:cBhvr override="childStyle">
                                        <p:cTn dur="1" fill="hold" display="0" masterRel="nextClick" afterEffect="1"/>
                                        <p:tgtEl>
                                          <p:spTgt spid="2">
                                            <p:txEl>
                                              <p:pRg st="4" end="4"/>
                                            </p:txEl>
                                          </p:spTgt>
                                        </p:tgtEl>
                                        <p:attrNameLst>
                                          <p:attrName>ppt_c</p:attrName>
                                        </p:attrNameLst>
                                      </p:cBhvr>
                                      <p:to>
                                        <a:srgbClr val="DDDDDD"/>
                                      </p:to>
                                    </p:animClr>
                                  </p:subTnLst>
                                </p:cTn>
                              </p:par>
                              <p:par>
                                <p:cTn id="24" presetID="10" presetClass="entr" presetSubtype="0" fill="hold" grpId="0" nodeType="withEffect">
                                  <p:stCondLst>
                                    <p:cond delay="0"/>
                                  </p:stCondLst>
                                  <p:childTnLst>
                                    <p:set>
                                      <p:cBhvr>
                                        <p:cTn id="25" dur="1" fill="hold">
                                          <p:stCondLst>
                                            <p:cond delay="0"/>
                                          </p:stCondLst>
                                        </p:cTn>
                                        <p:tgtEl>
                                          <p:spTgt spid="2">
                                            <p:txEl>
                                              <p:pRg st="5" end="5"/>
                                            </p:txEl>
                                          </p:spTgt>
                                        </p:tgtEl>
                                        <p:attrNameLst>
                                          <p:attrName>style.visibility</p:attrName>
                                        </p:attrNameLst>
                                      </p:cBhvr>
                                      <p:to>
                                        <p:strVal val="visible"/>
                                      </p:to>
                                    </p:set>
                                    <p:animEffect transition="in" filter="fade">
                                      <p:cBhvr>
                                        <p:cTn id="26" dur="500"/>
                                        <p:tgtEl>
                                          <p:spTgt spid="2">
                                            <p:txEl>
                                              <p:pRg st="5" end="5"/>
                                            </p:txEl>
                                          </p:spTgt>
                                        </p:tgtEl>
                                      </p:cBhvr>
                                    </p:animEffect>
                                  </p:childTnLst>
                                  <p:subTnLst>
                                    <p:animClr>
                                      <p:cBhvr override="childStyle">
                                        <p:cTn dur="1" fill="hold" display="0" masterRel="nextClick" afterEffect="1"/>
                                        <p:tgtEl>
                                          <p:spTgt spid="2">
                                            <p:txEl>
                                              <p:pRg st="5" end="5"/>
                                            </p:txEl>
                                          </p:spTgt>
                                        </p:tgtEl>
                                        <p:attrNameLst>
                                          <p:attrName>ppt_c</p:attrName>
                                        </p:attrNameLst>
                                      </p:cBhvr>
                                      <p:to>
                                        <a:srgbClr val="DDDDDD"/>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Rectangle 2"/>
          <p:cNvSpPr>
            <a:spLocks noGrp="1" noChangeArrowheads="1"/>
          </p:cNvSpPr>
          <p:nvPr>
            <p:ph type="title"/>
          </p:nvPr>
        </p:nvSpPr>
        <p:spPr/>
        <p:txBody>
          <a:bodyPr/>
          <a:lstStyle/>
          <a:p>
            <a:pPr eaLnBrk="1" hangingPunct="1"/>
            <a:r>
              <a:rPr lang="en-US" smtClean="0"/>
              <a:t>The Alternative Workplace</a:t>
            </a:r>
          </a:p>
        </p:txBody>
      </p:sp>
      <p:sp>
        <p:nvSpPr>
          <p:cNvPr id="20483" name="Rectangle 3"/>
          <p:cNvSpPr>
            <a:spLocks noGrp="1" noChangeArrowheads="1"/>
          </p:cNvSpPr>
          <p:nvPr>
            <p:ph type="body" idx="1"/>
          </p:nvPr>
        </p:nvSpPr>
        <p:spPr>
          <a:xfrm>
            <a:off x="861483" y="1631634"/>
            <a:ext cx="10771717" cy="4230687"/>
          </a:xfrm>
        </p:spPr>
        <p:txBody>
          <a:bodyPr/>
          <a:lstStyle/>
          <a:p>
            <a:pPr eaLnBrk="1" hangingPunct="1">
              <a:lnSpc>
                <a:spcPct val="95000"/>
              </a:lnSpc>
            </a:pPr>
            <a:r>
              <a:rPr lang="en-US" sz="2400" dirty="0" smtClean="0"/>
              <a:t>An alternative workplace brings work to the worker rather than the worker to the workplace</a:t>
            </a:r>
          </a:p>
          <a:p>
            <a:pPr eaLnBrk="1" hangingPunct="1">
              <a:lnSpc>
                <a:spcPct val="95000"/>
              </a:lnSpc>
            </a:pPr>
            <a:r>
              <a:rPr lang="en-US" sz="2400" u="sng" dirty="0" smtClean="0">
                <a:solidFill>
                  <a:schemeClr val="folHlink"/>
                </a:solidFill>
              </a:rPr>
              <a:t>Alternative workplaces</a:t>
            </a:r>
            <a:r>
              <a:rPr lang="en-US" sz="2400" dirty="0" smtClean="0">
                <a:solidFill>
                  <a:schemeClr val="folHlink"/>
                </a:solidFill>
              </a:rPr>
              <a:t> are made possible by</a:t>
            </a:r>
          </a:p>
          <a:p>
            <a:pPr eaLnBrk="1" hangingPunct="1">
              <a:lnSpc>
                <a:spcPct val="95000"/>
              </a:lnSpc>
              <a:buFont typeface="Wingdings" pitchFamily="2" charset="2"/>
              <a:buNone/>
            </a:pPr>
            <a:r>
              <a:rPr lang="en-US" sz="2400" dirty="0" smtClean="0">
                <a:solidFill>
                  <a:schemeClr val="folHlink"/>
                </a:solidFill>
              </a:rPr>
              <a:t>   technologies like </a:t>
            </a:r>
            <a:r>
              <a:rPr lang="en-US" sz="2400" dirty="0" smtClean="0">
                <a:solidFill>
                  <a:srgbClr val="B6582E"/>
                </a:solidFill>
              </a:rPr>
              <a:t>email, e-networks, cell phones, &amp;</a:t>
            </a:r>
            <a:r>
              <a:rPr lang="en-US" sz="2400" dirty="0" smtClean="0">
                <a:solidFill>
                  <a:schemeClr val="folHlink"/>
                </a:solidFill>
              </a:rPr>
              <a:t> </a:t>
            </a:r>
            <a:r>
              <a:rPr lang="en-US" sz="2400" dirty="0" smtClean="0">
                <a:solidFill>
                  <a:srgbClr val="B6582E"/>
                </a:solidFill>
              </a:rPr>
              <a:t>video conferencing</a:t>
            </a:r>
            <a:r>
              <a:rPr lang="en-US" sz="2400" dirty="0" smtClean="0">
                <a:solidFill>
                  <a:schemeClr val="folHlink"/>
                </a:solidFill>
              </a:rPr>
              <a:t>. Current situation:</a:t>
            </a:r>
            <a:r>
              <a:rPr lang="en-US" sz="2400" dirty="0" smtClean="0"/>
              <a:t> </a:t>
            </a:r>
          </a:p>
          <a:p>
            <a:pPr lvl="1" eaLnBrk="1" hangingPunct="1">
              <a:lnSpc>
                <a:spcPct val="90000"/>
              </a:lnSpc>
            </a:pPr>
            <a:r>
              <a:rPr lang="en-US" sz="2000" dirty="0" smtClean="0"/>
              <a:t>More than 30 million employees work in alternative workspaces</a:t>
            </a:r>
          </a:p>
          <a:p>
            <a:pPr lvl="1" eaLnBrk="1" hangingPunct="1">
              <a:lnSpc>
                <a:spcPct val="90000"/>
              </a:lnSpc>
            </a:pPr>
            <a:r>
              <a:rPr lang="en-US" sz="2000" dirty="0" smtClean="0"/>
              <a:t>A survey at IBM reveals that 87% of alternative workplace employees believe their effectiveness has increased significantly</a:t>
            </a:r>
          </a:p>
          <a:p>
            <a:pPr lvl="1" eaLnBrk="1" hangingPunct="1">
              <a:lnSpc>
                <a:spcPct val="90000"/>
              </a:lnSpc>
            </a:pPr>
            <a:r>
              <a:rPr lang="en-US" sz="2000" dirty="0" smtClean="0"/>
              <a:t>Sun Microsystems gives many of its designers the option to work at home</a:t>
            </a:r>
          </a:p>
          <a:p>
            <a:pPr lvl="1" eaLnBrk="1" hangingPunct="1">
              <a:lnSpc>
                <a:spcPct val="90000"/>
              </a:lnSpc>
            </a:pPr>
            <a:r>
              <a:rPr lang="en-US" sz="2000" dirty="0" smtClean="0"/>
              <a:t>AT&amp;T provides flexible workstations so workers  can rotate in and out as needed</a:t>
            </a:r>
          </a:p>
        </p:txBody>
      </p:sp>
      <p:sp>
        <p:nvSpPr>
          <p:cNvPr id="6" name="Footer Placeholder 5"/>
          <p:cNvSpPr>
            <a:spLocks noGrp="1"/>
          </p:cNvSpPr>
          <p:nvPr>
            <p:ph type="ftr" sz="quarter" idx="11"/>
          </p:nvPr>
        </p:nvSpPr>
        <p:spPr/>
        <p:txBody>
          <a:bodyPr/>
          <a:lstStyle/>
          <a:p>
            <a:r>
              <a:rPr lang="en-US" smtClean="0"/>
              <a:t>Yabibal A.</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483">
                                            <p:txEl>
                                              <p:pRg st="1" end="1"/>
                                            </p:txEl>
                                          </p:spTgt>
                                        </p:tgtEl>
                                        <p:attrNameLst>
                                          <p:attrName>style.visibility</p:attrName>
                                        </p:attrNameLst>
                                      </p:cBhvr>
                                      <p:to>
                                        <p:strVal val="visible"/>
                                      </p:to>
                                    </p:set>
                                    <p:animEffect transition="in" filter="fade">
                                      <p:cBhvr>
                                        <p:cTn id="7" dur="500"/>
                                        <p:tgtEl>
                                          <p:spTgt spid="20483">
                                            <p:txEl>
                                              <p:pRg st="1" end="1"/>
                                            </p:txEl>
                                          </p:spTgt>
                                        </p:tgtEl>
                                      </p:cBhvr>
                                    </p:animEffect>
                                  </p:childTnLst>
                                  <p:subTnLst>
                                    <p:animClr>
                                      <p:cBhvr override="childStyle">
                                        <p:cTn dur="1" fill="hold" display="0" masterRel="nextClick" afterEffect="1"/>
                                        <p:tgtEl>
                                          <p:spTgt spid="20483">
                                            <p:txEl>
                                              <p:pRg st="1" end="1"/>
                                            </p:txEl>
                                          </p:spTgt>
                                        </p:tgtEl>
                                        <p:attrNameLst>
                                          <p:attrName>ppt_c</p:attrName>
                                        </p:attrNameLst>
                                      </p:cBhvr>
                                      <p:to>
                                        <a:srgbClr val="DDDDDD"/>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483">
                                            <p:txEl>
                                              <p:pRg st="0" end="0"/>
                                            </p:txEl>
                                          </p:spTgt>
                                        </p:tgtEl>
                                        <p:attrNameLst>
                                          <p:attrName>style.visibility</p:attrName>
                                        </p:attrNameLst>
                                      </p:cBhvr>
                                      <p:to>
                                        <p:strVal val="visible"/>
                                      </p:to>
                                    </p:set>
                                    <p:animEffect transition="in" filter="fade">
                                      <p:cBhvr>
                                        <p:cTn id="12" dur="500"/>
                                        <p:tgtEl>
                                          <p:spTgt spid="20483">
                                            <p:txEl>
                                              <p:pRg st="0" end="0"/>
                                            </p:txEl>
                                          </p:spTgt>
                                        </p:tgtEl>
                                      </p:cBhvr>
                                    </p:animEffect>
                                  </p:childTnLst>
                                  <p:subTnLst>
                                    <p:animClr>
                                      <p:cBhvr override="childStyle">
                                        <p:cTn dur="1" fill="hold" display="0" masterRel="nextClick" afterEffect="1"/>
                                        <p:tgtEl>
                                          <p:spTgt spid="20483">
                                            <p:txEl>
                                              <p:pRg st="0" end="0"/>
                                            </p:txEl>
                                          </p:spTgt>
                                        </p:tgtEl>
                                        <p:attrNameLst>
                                          <p:attrName>ppt_c</p:attrName>
                                        </p:attrNameLst>
                                      </p:cBhvr>
                                      <p:to>
                                        <a:srgbClr val="DDDDDD"/>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483">
                                            <p:txEl>
                                              <p:pRg st="2" end="2"/>
                                            </p:txEl>
                                          </p:spTgt>
                                        </p:tgtEl>
                                        <p:attrNameLst>
                                          <p:attrName>style.visibility</p:attrName>
                                        </p:attrNameLst>
                                      </p:cBhvr>
                                      <p:to>
                                        <p:strVal val="visible"/>
                                      </p:to>
                                    </p:set>
                                    <p:animEffect transition="in" filter="fade">
                                      <p:cBhvr>
                                        <p:cTn id="17" dur="500"/>
                                        <p:tgtEl>
                                          <p:spTgt spid="20483">
                                            <p:txEl>
                                              <p:pRg st="2" end="2"/>
                                            </p:txEl>
                                          </p:spTgt>
                                        </p:tgtEl>
                                      </p:cBhvr>
                                    </p:animEffect>
                                  </p:childTnLst>
                                  <p:subTnLst>
                                    <p:animClr>
                                      <p:cBhvr override="childStyle">
                                        <p:cTn dur="1" fill="hold" display="0" masterRel="nextClick" afterEffect="1"/>
                                        <p:tgtEl>
                                          <p:spTgt spid="20483">
                                            <p:txEl>
                                              <p:pRg st="2" end="2"/>
                                            </p:txEl>
                                          </p:spTgt>
                                        </p:tgtEl>
                                        <p:attrNameLst>
                                          <p:attrName>ppt_c</p:attrName>
                                        </p:attrNameLst>
                                      </p:cBhvr>
                                      <p:to>
                                        <a:srgbClr val="DDDDDD"/>
                                      </p:to>
                                    </p:animClr>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0483">
                                            <p:txEl>
                                              <p:pRg st="3" end="3"/>
                                            </p:txEl>
                                          </p:spTgt>
                                        </p:tgtEl>
                                        <p:attrNameLst>
                                          <p:attrName>style.visibility</p:attrName>
                                        </p:attrNameLst>
                                      </p:cBhvr>
                                      <p:to>
                                        <p:strVal val="visible"/>
                                      </p:to>
                                    </p:set>
                                    <p:animEffect transition="in" filter="fade">
                                      <p:cBhvr>
                                        <p:cTn id="22" dur="500"/>
                                        <p:tgtEl>
                                          <p:spTgt spid="20483">
                                            <p:txEl>
                                              <p:pRg st="3" end="3"/>
                                            </p:txEl>
                                          </p:spTgt>
                                        </p:tgtEl>
                                      </p:cBhvr>
                                    </p:animEffect>
                                  </p:childTnLst>
                                  <p:subTnLst>
                                    <p:animClr>
                                      <p:cBhvr override="childStyle">
                                        <p:cTn dur="1" fill="hold" display="0" masterRel="nextClick" afterEffect="1"/>
                                        <p:tgtEl>
                                          <p:spTgt spid="20483">
                                            <p:txEl>
                                              <p:pRg st="3" end="3"/>
                                            </p:txEl>
                                          </p:spTgt>
                                        </p:tgtEl>
                                        <p:attrNameLst>
                                          <p:attrName>ppt_c</p:attrName>
                                        </p:attrNameLst>
                                      </p:cBhvr>
                                      <p:to>
                                        <a:srgbClr val="DDDDDD"/>
                                      </p:to>
                                    </p:animClr>
                                  </p:sub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0483">
                                            <p:txEl>
                                              <p:pRg st="4" end="4"/>
                                            </p:txEl>
                                          </p:spTgt>
                                        </p:tgtEl>
                                        <p:attrNameLst>
                                          <p:attrName>style.visibility</p:attrName>
                                        </p:attrNameLst>
                                      </p:cBhvr>
                                      <p:to>
                                        <p:strVal val="visible"/>
                                      </p:to>
                                    </p:set>
                                    <p:animEffect transition="in" filter="fade">
                                      <p:cBhvr>
                                        <p:cTn id="27" dur="500"/>
                                        <p:tgtEl>
                                          <p:spTgt spid="20483">
                                            <p:txEl>
                                              <p:pRg st="4" end="4"/>
                                            </p:txEl>
                                          </p:spTgt>
                                        </p:tgtEl>
                                      </p:cBhvr>
                                    </p:animEffect>
                                  </p:childTnLst>
                                  <p:subTnLst>
                                    <p:animClr>
                                      <p:cBhvr override="childStyle">
                                        <p:cTn dur="1" fill="hold" display="0" masterRel="nextClick" afterEffect="1"/>
                                        <p:tgtEl>
                                          <p:spTgt spid="20483">
                                            <p:txEl>
                                              <p:pRg st="4" end="4"/>
                                            </p:txEl>
                                          </p:spTgt>
                                        </p:tgtEl>
                                        <p:attrNameLst>
                                          <p:attrName>ppt_c</p:attrName>
                                        </p:attrNameLst>
                                      </p:cBhvr>
                                      <p:to>
                                        <a:srgbClr val="DDDDDD"/>
                                      </p:to>
                                    </p:animClr>
                                  </p:sub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0483">
                                            <p:txEl>
                                              <p:pRg st="5" end="5"/>
                                            </p:txEl>
                                          </p:spTgt>
                                        </p:tgtEl>
                                        <p:attrNameLst>
                                          <p:attrName>style.visibility</p:attrName>
                                        </p:attrNameLst>
                                      </p:cBhvr>
                                      <p:to>
                                        <p:strVal val="visible"/>
                                      </p:to>
                                    </p:set>
                                    <p:animEffect transition="in" filter="fade">
                                      <p:cBhvr>
                                        <p:cTn id="32" dur="500"/>
                                        <p:tgtEl>
                                          <p:spTgt spid="20483">
                                            <p:txEl>
                                              <p:pRg st="5" end="5"/>
                                            </p:txEl>
                                          </p:spTgt>
                                        </p:tgtEl>
                                      </p:cBhvr>
                                    </p:animEffect>
                                  </p:childTnLst>
                                  <p:subTnLst>
                                    <p:animClr>
                                      <p:cBhvr override="childStyle">
                                        <p:cTn dur="1" fill="hold" display="0" masterRel="nextClick" afterEffect="1"/>
                                        <p:tgtEl>
                                          <p:spTgt spid="20483">
                                            <p:txEl>
                                              <p:pRg st="5" end="5"/>
                                            </p:txEl>
                                          </p:spTgt>
                                        </p:tgtEl>
                                        <p:attrNameLst>
                                          <p:attrName>ppt_c</p:attrName>
                                        </p:attrNameLst>
                                      </p:cBhvr>
                                      <p:to>
                                        <a:srgbClr val="DDDDDD"/>
                                      </p:to>
                                    </p:animClr>
                                  </p:sub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0483">
                                            <p:txEl>
                                              <p:pRg st="6" end="6"/>
                                            </p:txEl>
                                          </p:spTgt>
                                        </p:tgtEl>
                                        <p:attrNameLst>
                                          <p:attrName>style.visibility</p:attrName>
                                        </p:attrNameLst>
                                      </p:cBhvr>
                                      <p:to>
                                        <p:strVal val="visible"/>
                                      </p:to>
                                    </p:set>
                                    <p:animEffect transition="in" filter="fade">
                                      <p:cBhvr>
                                        <p:cTn id="37" dur="500"/>
                                        <p:tgtEl>
                                          <p:spTgt spid="20483">
                                            <p:txEl>
                                              <p:pRg st="6" end="6"/>
                                            </p:txEl>
                                          </p:spTgt>
                                        </p:tgtEl>
                                      </p:cBhvr>
                                    </p:animEffect>
                                  </p:childTnLst>
                                  <p:subTnLst>
                                    <p:animClr>
                                      <p:cBhvr override="childStyle">
                                        <p:cTn dur="1" fill="hold" display="0" masterRel="nextClick" afterEffect="1"/>
                                        <p:tgtEl>
                                          <p:spTgt spid="20483">
                                            <p:txEl>
                                              <p:pRg st="6" end="6"/>
                                            </p:txEl>
                                          </p:spTgt>
                                        </p:tgtEl>
                                        <p:attrNameLst>
                                          <p:attrName>ppt_c</p:attrName>
                                        </p:attrNameLst>
                                      </p:cBhvr>
                                      <p:to>
                                        <a:srgbClr val="DDDDDD"/>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6" name="Rectangle 2"/>
          <p:cNvSpPr>
            <a:spLocks noGrp="1" noChangeArrowheads="1"/>
          </p:cNvSpPr>
          <p:nvPr>
            <p:ph type="title"/>
          </p:nvPr>
        </p:nvSpPr>
        <p:spPr/>
        <p:txBody>
          <a:bodyPr/>
          <a:lstStyle/>
          <a:p>
            <a:r>
              <a:rPr lang="en-US" sz="4000" dirty="0" smtClean="0"/>
              <a:t>Factors Impacting Product Design</a:t>
            </a:r>
          </a:p>
        </p:txBody>
      </p:sp>
      <p:sp>
        <p:nvSpPr>
          <p:cNvPr id="6" name="Rectangle 3"/>
          <p:cNvSpPr txBox="1">
            <a:spLocks noChangeArrowheads="1"/>
          </p:cNvSpPr>
          <p:nvPr/>
        </p:nvSpPr>
        <p:spPr>
          <a:xfrm>
            <a:off x="609600" y="2017714"/>
            <a:ext cx="4470400" cy="4383087"/>
          </a:xfrm>
          <a:prstGeom prst="rect">
            <a:avLst/>
          </a:prstGeom>
        </p:spPr>
        <p:txBody>
          <a:bodyPr vert="horz" lIns="91440" tIns="45720" rIns="91440" bIns="45720" rtlCol="0">
            <a:normAutofit/>
          </a:bodyPr>
          <a:lstStyle/>
          <a:p>
            <a:pPr marL="228600" marR="0" lvl="0" indent="-228600" algn="l" defTabSz="914400" rtl="0" eaLnBrk="1" fontAlgn="auto" latinLnBrk="0" hangingPunct="1">
              <a:lnSpc>
                <a:spcPct val="120000"/>
              </a:lnSpc>
              <a:spcBef>
                <a:spcPts val="1000"/>
              </a:spcBef>
              <a:spcAft>
                <a:spcPts val="0"/>
              </a:spcAft>
              <a:buClrTx/>
              <a:buSzTx/>
              <a:tabLst/>
              <a:defRPr/>
            </a:pPr>
            <a:r>
              <a:rPr lang="en-US" b="1" dirty="0" smtClean="0">
                <a:solidFill>
                  <a:srgbClr val="0000FF"/>
                </a:solidFill>
                <a:latin typeface="Palatino Linotype" panose="02040502050505030304" pitchFamily="18" charset="0"/>
              </a:rPr>
              <a:t>1. </a:t>
            </a:r>
            <a:r>
              <a:rPr kumimoji="0" lang="en-US" b="1" i="0" u="none" strike="noStrike" kern="1200" cap="none" spc="0" normalizeH="0" baseline="0" noProof="0" dirty="0" smtClean="0">
                <a:ln>
                  <a:noFill/>
                </a:ln>
                <a:solidFill>
                  <a:srgbClr val="0000FF"/>
                </a:solidFill>
                <a:effectLst/>
                <a:uLnTx/>
                <a:uFillTx/>
                <a:latin typeface="Palatino Linotype" panose="02040502050505030304" pitchFamily="18" charset="0"/>
                <a:ea typeface="+mn-ea"/>
                <a:cs typeface="+mn-cs"/>
              </a:rPr>
              <a:t>Must Design for Manufacturing – DFM</a:t>
            </a:r>
          </a:p>
          <a:p>
            <a:pPr marL="228600" marR="0" lvl="0" indent="-228600" algn="l" defTabSz="914400" rtl="0" eaLnBrk="1" fontAlgn="auto" latinLnBrk="0" hangingPunct="1">
              <a:lnSpc>
                <a:spcPct val="120000"/>
              </a:lnSpc>
              <a:spcBef>
                <a:spcPts val="1000"/>
              </a:spcBef>
              <a:spcAft>
                <a:spcPts val="0"/>
              </a:spcAft>
              <a:buClrTx/>
              <a:buSzTx/>
              <a:buFont typeface="Arial" panose="020B0604020202020204" pitchFamily="34" charset="0"/>
              <a:buChar char="•"/>
              <a:tabLst/>
              <a:defRPr/>
            </a:pPr>
            <a:r>
              <a:rPr kumimoji="0" lang="en-US" sz="1600" b="1" i="0" u="none" strike="noStrike" kern="1200" cap="none" spc="0" normalizeH="0" baseline="0" noProof="0" dirty="0" smtClean="0">
                <a:ln>
                  <a:noFill/>
                </a:ln>
                <a:solidFill>
                  <a:schemeClr val="hlink"/>
                </a:solidFill>
                <a:effectLst/>
                <a:uLnTx/>
                <a:uFillTx/>
                <a:latin typeface="Palatino Linotype" panose="02040502050505030304" pitchFamily="18" charset="0"/>
                <a:ea typeface="+mn-ea"/>
                <a:cs typeface="+mn-cs"/>
              </a:rPr>
              <a:t>Guidelines to produce a product easily and profitably</a:t>
            </a:r>
          </a:p>
          <a:p>
            <a:pPr marL="685800" marR="0" lvl="1" indent="-228600" algn="l" defTabSz="914400" rtl="0" eaLnBrk="1" fontAlgn="auto" latinLnBrk="0" hangingPunct="1">
              <a:lnSpc>
                <a:spcPct val="120000"/>
              </a:lnSpc>
              <a:spcBef>
                <a:spcPts val="500"/>
              </a:spcBef>
              <a:spcAft>
                <a:spcPts val="0"/>
              </a:spcAft>
              <a:buClrTx/>
              <a:buSzTx/>
              <a:buFont typeface="Arial" panose="020B0604020202020204" pitchFamily="34" charset="0"/>
              <a:buChar char="•"/>
              <a:tabLst/>
              <a:defRPr/>
            </a:pPr>
            <a:r>
              <a:rPr kumimoji="0" lang="en-US" sz="1600" b="1" i="0" u="none" strike="noStrike" kern="1200" cap="none" spc="0" normalizeH="0" baseline="0" noProof="0" dirty="0" smtClean="0">
                <a:ln>
                  <a:noFill/>
                </a:ln>
                <a:solidFill>
                  <a:schemeClr val="folHlink"/>
                </a:solidFill>
                <a:effectLst/>
                <a:uLnTx/>
                <a:uFillTx/>
                <a:latin typeface="Palatino Linotype" panose="02040502050505030304" pitchFamily="18" charset="0"/>
                <a:ea typeface="+mn-ea"/>
                <a:cs typeface="+mn-cs"/>
              </a:rPr>
              <a:t>Simplification - Minimize parts</a:t>
            </a:r>
          </a:p>
          <a:p>
            <a:pPr marL="685800" marR="0" lvl="1" indent="-228600" algn="l" defTabSz="914400" rtl="0" eaLnBrk="1" fontAlgn="auto" latinLnBrk="0" hangingPunct="1">
              <a:lnSpc>
                <a:spcPct val="120000"/>
              </a:lnSpc>
              <a:spcBef>
                <a:spcPts val="500"/>
              </a:spcBef>
              <a:spcAft>
                <a:spcPts val="0"/>
              </a:spcAft>
              <a:buClrTx/>
              <a:buSzTx/>
              <a:buFont typeface="Arial" panose="020B0604020202020204" pitchFamily="34" charset="0"/>
              <a:buChar char="•"/>
              <a:tabLst/>
              <a:defRPr/>
            </a:pPr>
            <a:r>
              <a:rPr kumimoji="0" lang="en-US" sz="1600" b="1" i="0" u="none" strike="noStrike" kern="1200" cap="none" spc="0" normalizeH="0" baseline="0" noProof="0" dirty="0" smtClean="0">
                <a:ln>
                  <a:noFill/>
                </a:ln>
                <a:solidFill>
                  <a:schemeClr val="folHlink"/>
                </a:solidFill>
                <a:effectLst/>
                <a:uLnTx/>
                <a:uFillTx/>
                <a:latin typeface="Palatino Linotype" panose="02040502050505030304" pitchFamily="18" charset="0"/>
                <a:ea typeface="+mn-ea"/>
                <a:cs typeface="+mn-cs"/>
              </a:rPr>
              <a:t>Standardization</a:t>
            </a:r>
          </a:p>
          <a:p>
            <a:pPr marL="1143000" marR="0" lvl="2" indent="-228600" algn="l" defTabSz="914400" rtl="0" eaLnBrk="1" fontAlgn="auto" latinLnBrk="0" hangingPunct="1">
              <a:lnSpc>
                <a:spcPct val="120000"/>
              </a:lnSpc>
              <a:spcBef>
                <a:spcPts val="500"/>
              </a:spcBef>
              <a:spcAft>
                <a:spcPts val="0"/>
              </a:spcAft>
              <a:buClrTx/>
              <a:buSzTx/>
              <a:buFont typeface="Arial" panose="020B0604020202020204" pitchFamily="34" charset="0"/>
              <a:buChar char="•"/>
              <a:tabLst/>
              <a:defRPr/>
            </a:pPr>
            <a:r>
              <a:rPr kumimoji="0" lang="en-US" sz="1600" b="1" i="0" u="none" strike="noStrike" kern="1200" cap="none" spc="0" normalizeH="0" baseline="0" noProof="0" dirty="0" smtClean="0">
                <a:ln>
                  <a:noFill/>
                </a:ln>
                <a:solidFill>
                  <a:schemeClr val="folHlink"/>
                </a:solidFill>
                <a:effectLst/>
                <a:uLnTx/>
                <a:uFillTx/>
                <a:latin typeface="Palatino Linotype" panose="02040502050505030304" pitchFamily="18" charset="0"/>
                <a:ea typeface="+mn-ea"/>
                <a:cs typeface="+mn-cs"/>
              </a:rPr>
              <a:t>Design parts for multiple applications</a:t>
            </a:r>
          </a:p>
          <a:p>
            <a:pPr marL="685800" marR="0" lvl="1" indent="-228600" algn="l" defTabSz="914400" rtl="0" eaLnBrk="1" fontAlgn="auto" latinLnBrk="0" hangingPunct="1">
              <a:lnSpc>
                <a:spcPct val="120000"/>
              </a:lnSpc>
              <a:spcBef>
                <a:spcPts val="500"/>
              </a:spcBef>
              <a:spcAft>
                <a:spcPts val="0"/>
              </a:spcAft>
              <a:buClrTx/>
              <a:buSzTx/>
              <a:buFont typeface="Arial" panose="020B0604020202020204" pitchFamily="34" charset="0"/>
              <a:buChar char="•"/>
              <a:tabLst/>
              <a:defRPr/>
            </a:pPr>
            <a:r>
              <a:rPr kumimoji="0" lang="en-US" sz="1600" b="1" i="0" u="none" strike="noStrike" kern="1200" cap="none" spc="0" normalizeH="0" baseline="0" noProof="0" dirty="0" smtClean="0">
                <a:ln>
                  <a:noFill/>
                </a:ln>
                <a:solidFill>
                  <a:schemeClr val="folHlink"/>
                </a:solidFill>
                <a:effectLst/>
                <a:uLnTx/>
                <a:uFillTx/>
                <a:latin typeface="Palatino Linotype" panose="02040502050505030304" pitchFamily="18" charset="0"/>
                <a:ea typeface="+mn-ea"/>
                <a:cs typeface="+mn-cs"/>
              </a:rPr>
              <a:t>Use modular design</a:t>
            </a:r>
          </a:p>
          <a:p>
            <a:pPr marL="685800" marR="0" lvl="1" indent="-228600" algn="l" defTabSz="914400" rtl="0" eaLnBrk="1" fontAlgn="auto" latinLnBrk="0" hangingPunct="1">
              <a:lnSpc>
                <a:spcPct val="120000"/>
              </a:lnSpc>
              <a:spcBef>
                <a:spcPts val="500"/>
              </a:spcBef>
              <a:spcAft>
                <a:spcPts val="0"/>
              </a:spcAft>
              <a:buClrTx/>
              <a:buSzTx/>
              <a:buFont typeface="Arial" panose="020B0604020202020204" pitchFamily="34" charset="0"/>
              <a:buChar char="•"/>
              <a:tabLst/>
              <a:defRPr/>
            </a:pPr>
            <a:r>
              <a:rPr kumimoji="0" lang="en-US" sz="1600" b="1" i="0" u="none" strike="noStrike" kern="1200" cap="none" spc="0" normalizeH="0" baseline="0" noProof="0" dirty="0" smtClean="0">
                <a:ln>
                  <a:noFill/>
                </a:ln>
                <a:solidFill>
                  <a:schemeClr val="folHlink"/>
                </a:solidFill>
                <a:effectLst/>
                <a:uLnTx/>
                <a:uFillTx/>
                <a:latin typeface="Palatino Linotype" panose="02040502050505030304" pitchFamily="18" charset="0"/>
                <a:ea typeface="+mn-ea"/>
                <a:cs typeface="+mn-cs"/>
              </a:rPr>
              <a:t>Simplify operations</a:t>
            </a:r>
            <a:endParaRPr kumimoji="0" lang="en-US" sz="1600" b="1" i="0" u="none" strike="noStrike" kern="1200" cap="none" spc="0" normalizeH="0" baseline="0" noProof="0" dirty="0" smtClean="0">
              <a:ln>
                <a:noFill/>
              </a:ln>
              <a:solidFill>
                <a:schemeClr val="tx1"/>
              </a:solidFill>
              <a:effectLst/>
              <a:uLnTx/>
              <a:uFillTx/>
              <a:latin typeface="Palatino Linotype" panose="02040502050505030304" pitchFamily="18" charset="0"/>
              <a:ea typeface="+mn-ea"/>
              <a:cs typeface="+mn-cs"/>
            </a:endParaRPr>
          </a:p>
        </p:txBody>
      </p:sp>
      <p:sp>
        <p:nvSpPr>
          <p:cNvPr id="8" name="Footer Placeholder 7"/>
          <p:cNvSpPr>
            <a:spLocks noGrp="1"/>
          </p:cNvSpPr>
          <p:nvPr>
            <p:ph type="ftr" sz="quarter" idx="11"/>
          </p:nvPr>
        </p:nvSpPr>
        <p:spPr/>
        <p:txBody>
          <a:bodyPr/>
          <a:lstStyle/>
          <a:p>
            <a:r>
              <a:rPr lang="en-US" smtClean="0"/>
              <a:t>Yabibal A.</a:t>
            </a:r>
            <a:endParaRPr lang="en-US" dirty="0"/>
          </a:p>
        </p:txBody>
      </p:sp>
      <p:pic>
        <p:nvPicPr>
          <p:cNvPr id="37889" name="Picture 9" descr="C:\Users\Muler-M\Desktop\OM Materials\yudtrweu.PNG"/>
          <p:cNvPicPr>
            <a:picLocks noChangeAspect="1" noChangeArrowheads="1"/>
          </p:cNvPicPr>
          <p:nvPr/>
        </p:nvPicPr>
        <p:blipFill>
          <a:blip r:embed="rId3"/>
          <a:srcRect/>
          <a:stretch>
            <a:fillRect/>
          </a:stretch>
        </p:blipFill>
        <p:spPr bwMode="auto">
          <a:xfrm>
            <a:off x="5130800" y="1747520"/>
            <a:ext cx="6339840" cy="389128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Rectangle 2"/>
          <p:cNvSpPr>
            <a:spLocks noGrp="1" noChangeArrowheads="1"/>
          </p:cNvSpPr>
          <p:nvPr>
            <p:ph type="title"/>
          </p:nvPr>
        </p:nvSpPr>
        <p:spPr/>
        <p:txBody>
          <a:bodyPr/>
          <a:lstStyle/>
          <a:p>
            <a:pPr eaLnBrk="1" hangingPunct="1"/>
            <a:r>
              <a:rPr lang="en-US" smtClean="0"/>
              <a:t>Methods Analysis</a:t>
            </a:r>
          </a:p>
        </p:txBody>
      </p:sp>
      <p:sp>
        <p:nvSpPr>
          <p:cNvPr id="19459" name="Rectangle 3"/>
          <p:cNvSpPr>
            <a:spLocks noGrp="1" noChangeArrowheads="1"/>
          </p:cNvSpPr>
          <p:nvPr>
            <p:ph type="body" idx="1"/>
          </p:nvPr>
        </p:nvSpPr>
        <p:spPr>
          <a:xfrm>
            <a:off x="812800" y="1712913"/>
            <a:ext cx="11127317" cy="3946207"/>
          </a:xfrm>
        </p:spPr>
        <p:txBody>
          <a:bodyPr/>
          <a:lstStyle/>
          <a:p>
            <a:pPr eaLnBrk="1" hangingPunct="1">
              <a:lnSpc>
                <a:spcPct val="90000"/>
              </a:lnSpc>
              <a:buFont typeface="Wingdings" pitchFamily="2" charset="2"/>
              <a:buNone/>
            </a:pPr>
            <a:r>
              <a:rPr lang="en-US" sz="2800" dirty="0" smtClean="0"/>
              <a:t>A detailed step-by-step analysis of how a given job is performed</a:t>
            </a:r>
          </a:p>
          <a:p>
            <a:pPr eaLnBrk="1" hangingPunct="1">
              <a:lnSpc>
                <a:spcPct val="90000"/>
              </a:lnSpc>
            </a:pPr>
            <a:r>
              <a:rPr lang="en-US" sz="2800" dirty="0" smtClean="0"/>
              <a:t>Can distinguish between value-added &amp; non-value-added steps</a:t>
            </a:r>
          </a:p>
          <a:p>
            <a:pPr eaLnBrk="1" hangingPunct="1">
              <a:lnSpc>
                <a:spcPct val="90000"/>
              </a:lnSpc>
            </a:pPr>
            <a:r>
              <a:rPr lang="en-US" sz="2800" dirty="0" smtClean="0"/>
              <a:t>Analysis can revise the procedure to improve productivity</a:t>
            </a:r>
          </a:p>
          <a:p>
            <a:pPr eaLnBrk="1" hangingPunct="1">
              <a:lnSpc>
                <a:spcPct val="90000"/>
              </a:lnSpc>
            </a:pPr>
            <a:r>
              <a:rPr lang="en-US" sz="2800" dirty="0" smtClean="0"/>
              <a:t>After improvement, must revise the new standard operating procedure</a:t>
            </a:r>
          </a:p>
          <a:p>
            <a:pPr eaLnBrk="1" hangingPunct="1">
              <a:lnSpc>
                <a:spcPct val="90000"/>
              </a:lnSpc>
            </a:pPr>
            <a:r>
              <a:rPr lang="en-US" sz="2800" dirty="0" smtClean="0"/>
              <a:t>Follow-up to insure that changes actually improve the operation</a:t>
            </a:r>
          </a:p>
          <a:p>
            <a:pPr eaLnBrk="1" hangingPunct="1">
              <a:lnSpc>
                <a:spcPct val="90000"/>
              </a:lnSpc>
            </a:pPr>
            <a:endParaRPr lang="en-US" sz="2800" dirty="0" smtClean="0"/>
          </a:p>
        </p:txBody>
      </p:sp>
      <p:sp>
        <p:nvSpPr>
          <p:cNvPr id="6" name="Footer Placeholder 5"/>
          <p:cNvSpPr>
            <a:spLocks noGrp="1"/>
          </p:cNvSpPr>
          <p:nvPr>
            <p:ph type="ftr" sz="quarter" idx="11"/>
          </p:nvPr>
        </p:nvSpPr>
        <p:spPr/>
        <p:txBody>
          <a:bodyPr/>
          <a:lstStyle/>
          <a:p>
            <a:r>
              <a:rPr lang="en-US" smtClean="0"/>
              <a:t>Yabibal A.</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animEffect transition="in" filter="fade">
                                      <p:cBhvr>
                                        <p:cTn id="7" dur="500"/>
                                        <p:tgtEl>
                                          <p:spTgt spid="19459">
                                            <p:txEl>
                                              <p:pRg st="0" end="0"/>
                                            </p:txEl>
                                          </p:spTgt>
                                        </p:tgtEl>
                                      </p:cBhvr>
                                    </p:animEffect>
                                  </p:childTnLst>
                                  <p:subTnLst>
                                    <p:animClr>
                                      <p:cBhvr override="childStyle">
                                        <p:cTn dur="1" fill="hold" display="0" masterRel="nextClick" afterEffect="1"/>
                                        <p:tgtEl>
                                          <p:spTgt spid="19459">
                                            <p:txEl>
                                              <p:pRg st="0" end="0"/>
                                            </p:txEl>
                                          </p:spTgt>
                                        </p:tgtEl>
                                        <p:attrNameLst>
                                          <p:attrName>ppt_c</p:attrName>
                                        </p:attrNameLst>
                                      </p:cBhvr>
                                      <p:to>
                                        <a:srgbClr val="DDDDDD"/>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459">
                                            <p:txEl>
                                              <p:pRg st="1" end="1"/>
                                            </p:txEl>
                                          </p:spTgt>
                                        </p:tgtEl>
                                        <p:attrNameLst>
                                          <p:attrName>style.visibility</p:attrName>
                                        </p:attrNameLst>
                                      </p:cBhvr>
                                      <p:to>
                                        <p:strVal val="visible"/>
                                      </p:to>
                                    </p:set>
                                    <p:animEffect transition="in" filter="fade">
                                      <p:cBhvr>
                                        <p:cTn id="12" dur="500"/>
                                        <p:tgtEl>
                                          <p:spTgt spid="19459">
                                            <p:txEl>
                                              <p:pRg st="1" end="1"/>
                                            </p:txEl>
                                          </p:spTgt>
                                        </p:tgtEl>
                                      </p:cBhvr>
                                    </p:animEffect>
                                  </p:childTnLst>
                                  <p:subTnLst>
                                    <p:animClr>
                                      <p:cBhvr override="childStyle">
                                        <p:cTn dur="1" fill="hold" display="0" masterRel="nextClick" afterEffect="1"/>
                                        <p:tgtEl>
                                          <p:spTgt spid="19459">
                                            <p:txEl>
                                              <p:pRg st="1" end="1"/>
                                            </p:txEl>
                                          </p:spTgt>
                                        </p:tgtEl>
                                        <p:attrNameLst>
                                          <p:attrName>ppt_c</p:attrName>
                                        </p:attrNameLst>
                                      </p:cBhvr>
                                      <p:to>
                                        <a:srgbClr val="DDDDDD"/>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9459">
                                            <p:txEl>
                                              <p:pRg st="2" end="2"/>
                                            </p:txEl>
                                          </p:spTgt>
                                        </p:tgtEl>
                                        <p:attrNameLst>
                                          <p:attrName>style.visibility</p:attrName>
                                        </p:attrNameLst>
                                      </p:cBhvr>
                                      <p:to>
                                        <p:strVal val="visible"/>
                                      </p:to>
                                    </p:set>
                                    <p:animEffect transition="in" filter="fade">
                                      <p:cBhvr>
                                        <p:cTn id="17" dur="500"/>
                                        <p:tgtEl>
                                          <p:spTgt spid="19459">
                                            <p:txEl>
                                              <p:pRg st="2" end="2"/>
                                            </p:txEl>
                                          </p:spTgt>
                                        </p:tgtEl>
                                      </p:cBhvr>
                                    </p:animEffect>
                                  </p:childTnLst>
                                  <p:subTnLst>
                                    <p:animClr>
                                      <p:cBhvr override="childStyle">
                                        <p:cTn dur="1" fill="hold" display="0" masterRel="nextClick" afterEffect="1"/>
                                        <p:tgtEl>
                                          <p:spTgt spid="19459">
                                            <p:txEl>
                                              <p:pRg st="2" end="2"/>
                                            </p:txEl>
                                          </p:spTgt>
                                        </p:tgtEl>
                                        <p:attrNameLst>
                                          <p:attrName>ppt_c</p:attrName>
                                        </p:attrNameLst>
                                      </p:cBhvr>
                                      <p:to>
                                        <a:srgbClr val="DDDDDD"/>
                                      </p:to>
                                    </p:animClr>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9459">
                                            <p:txEl>
                                              <p:pRg st="3" end="3"/>
                                            </p:txEl>
                                          </p:spTgt>
                                        </p:tgtEl>
                                        <p:attrNameLst>
                                          <p:attrName>style.visibility</p:attrName>
                                        </p:attrNameLst>
                                      </p:cBhvr>
                                      <p:to>
                                        <p:strVal val="visible"/>
                                      </p:to>
                                    </p:set>
                                    <p:animEffect transition="in" filter="fade">
                                      <p:cBhvr>
                                        <p:cTn id="22" dur="500"/>
                                        <p:tgtEl>
                                          <p:spTgt spid="19459">
                                            <p:txEl>
                                              <p:pRg st="3" end="3"/>
                                            </p:txEl>
                                          </p:spTgt>
                                        </p:tgtEl>
                                      </p:cBhvr>
                                    </p:animEffect>
                                  </p:childTnLst>
                                  <p:subTnLst>
                                    <p:animClr>
                                      <p:cBhvr override="childStyle">
                                        <p:cTn dur="1" fill="hold" display="0" masterRel="nextClick" afterEffect="1"/>
                                        <p:tgtEl>
                                          <p:spTgt spid="19459">
                                            <p:txEl>
                                              <p:pRg st="3" end="3"/>
                                            </p:txEl>
                                          </p:spTgt>
                                        </p:tgtEl>
                                        <p:attrNameLst>
                                          <p:attrName>ppt_c</p:attrName>
                                        </p:attrNameLst>
                                      </p:cBhvr>
                                      <p:to>
                                        <a:srgbClr val="DDDDDD"/>
                                      </p:to>
                                    </p:animClr>
                                  </p:subTnLst>
                                </p:cTn>
                              </p:par>
                              <p:par>
                                <p:cTn id="23" presetID="10" presetClass="entr" presetSubtype="0" fill="hold" grpId="0" nodeType="withEffect">
                                  <p:stCondLst>
                                    <p:cond delay="0"/>
                                  </p:stCondLst>
                                  <p:childTnLst>
                                    <p:set>
                                      <p:cBhvr>
                                        <p:cTn id="24" dur="1" fill="hold">
                                          <p:stCondLst>
                                            <p:cond delay="0"/>
                                          </p:stCondLst>
                                        </p:cTn>
                                        <p:tgtEl>
                                          <p:spTgt spid="19459">
                                            <p:txEl>
                                              <p:pRg st="4" end="4"/>
                                            </p:txEl>
                                          </p:spTgt>
                                        </p:tgtEl>
                                        <p:attrNameLst>
                                          <p:attrName>style.visibility</p:attrName>
                                        </p:attrNameLst>
                                      </p:cBhvr>
                                      <p:to>
                                        <p:strVal val="visible"/>
                                      </p:to>
                                    </p:set>
                                    <p:animEffect transition="in" filter="fade">
                                      <p:cBhvr>
                                        <p:cTn id="25" dur="500"/>
                                        <p:tgtEl>
                                          <p:spTgt spid="19459">
                                            <p:txEl>
                                              <p:pRg st="4" end="4"/>
                                            </p:txEl>
                                          </p:spTgt>
                                        </p:tgtEl>
                                      </p:cBhvr>
                                    </p:animEffect>
                                  </p:childTnLst>
                                  <p:subTnLst>
                                    <p:animClr>
                                      <p:cBhvr override="childStyle">
                                        <p:cTn dur="1" fill="hold" display="0" masterRel="nextClick" afterEffect="1"/>
                                        <p:tgtEl>
                                          <p:spTgt spid="19459">
                                            <p:txEl>
                                              <p:pRg st="4" end="4"/>
                                            </p:txEl>
                                          </p:spTgt>
                                        </p:tgtEl>
                                        <p:attrNameLst>
                                          <p:attrName>ppt_c</p:attrName>
                                        </p:attrNameLst>
                                      </p:cBhvr>
                                      <p:to>
                                        <a:srgbClr val="DDDDDD"/>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build="p"/>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Rectangle 2"/>
          <p:cNvSpPr>
            <a:spLocks noGrp="1" noChangeArrowheads="1"/>
          </p:cNvSpPr>
          <p:nvPr>
            <p:ph type="title"/>
          </p:nvPr>
        </p:nvSpPr>
        <p:spPr/>
        <p:txBody>
          <a:bodyPr/>
          <a:lstStyle/>
          <a:p>
            <a:pPr eaLnBrk="1" hangingPunct="1"/>
            <a:r>
              <a:rPr lang="en-US" smtClean="0"/>
              <a:t>Methods Analysis</a:t>
            </a:r>
          </a:p>
        </p:txBody>
      </p:sp>
      <p:sp>
        <p:nvSpPr>
          <p:cNvPr id="66563" name="Rectangle 3"/>
          <p:cNvSpPr>
            <a:spLocks noGrp="1" noChangeArrowheads="1"/>
          </p:cNvSpPr>
          <p:nvPr>
            <p:ph type="body" idx="1"/>
          </p:nvPr>
        </p:nvSpPr>
        <p:spPr>
          <a:xfrm>
            <a:off x="812800" y="1611313"/>
            <a:ext cx="11127317" cy="4535487"/>
          </a:xfrm>
        </p:spPr>
        <p:txBody>
          <a:bodyPr/>
          <a:lstStyle/>
          <a:p>
            <a:pPr marL="609600" indent="-609600" eaLnBrk="1" hangingPunct="1">
              <a:buFont typeface="Wingdings" pitchFamily="2" charset="2"/>
              <a:buNone/>
            </a:pPr>
            <a:r>
              <a:rPr lang="en-US" sz="2800" dirty="0" smtClean="0"/>
              <a:t>Method analysis consists of:</a:t>
            </a:r>
          </a:p>
          <a:p>
            <a:pPr marL="990600" lvl="1" indent="-533400" eaLnBrk="1" hangingPunct="1">
              <a:buSzPct val="90000"/>
              <a:buFont typeface="Wingdings" pitchFamily="2" charset="2"/>
              <a:buAutoNum type="arabicPeriod"/>
            </a:pPr>
            <a:r>
              <a:rPr lang="en-US" sz="2400" dirty="0" smtClean="0"/>
              <a:t>Identify the operation to be analyzed</a:t>
            </a:r>
          </a:p>
          <a:p>
            <a:pPr marL="990600" lvl="1" indent="-533400" eaLnBrk="1" hangingPunct="1">
              <a:buSzPct val="90000"/>
              <a:buFont typeface="Wingdings" pitchFamily="2" charset="2"/>
              <a:buAutoNum type="arabicPeriod"/>
            </a:pPr>
            <a:r>
              <a:rPr lang="en-US" sz="2400" dirty="0" smtClean="0"/>
              <a:t>Gather all relevant information</a:t>
            </a:r>
          </a:p>
          <a:p>
            <a:pPr marL="990600" lvl="1" indent="-533400" eaLnBrk="1" hangingPunct="1">
              <a:buSzPct val="90000"/>
              <a:buFont typeface="Wingdings" pitchFamily="2" charset="2"/>
              <a:buAutoNum type="arabicPeriod"/>
            </a:pPr>
            <a:r>
              <a:rPr lang="en-US" sz="2400" dirty="0" smtClean="0"/>
              <a:t>Talk with employees who use the operation</a:t>
            </a:r>
          </a:p>
          <a:p>
            <a:pPr marL="990600" lvl="1" indent="-533400" eaLnBrk="1" hangingPunct="1">
              <a:buSzPct val="90000"/>
              <a:buFont typeface="Wingdings" pitchFamily="2" charset="2"/>
              <a:buAutoNum type="arabicPeriod"/>
            </a:pPr>
            <a:r>
              <a:rPr lang="en-US" sz="2400" dirty="0" smtClean="0"/>
              <a:t>Chart the operation</a:t>
            </a:r>
          </a:p>
          <a:p>
            <a:pPr marL="990600" lvl="1" indent="-533400" eaLnBrk="1" hangingPunct="1">
              <a:buSzPct val="90000"/>
              <a:buFont typeface="Wingdings" pitchFamily="2" charset="2"/>
              <a:buAutoNum type="arabicPeriod"/>
            </a:pPr>
            <a:r>
              <a:rPr lang="en-US" sz="2400" dirty="0" smtClean="0"/>
              <a:t>Evaluate each step</a:t>
            </a:r>
          </a:p>
          <a:p>
            <a:pPr marL="990600" lvl="1" indent="-533400" eaLnBrk="1" hangingPunct="1">
              <a:buSzPct val="90000"/>
              <a:buFont typeface="Wingdings" pitchFamily="2" charset="2"/>
              <a:buAutoNum type="arabicPeriod"/>
            </a:pPr>
            <a:r>
              <a:rPr lang="en-US" sz="2400" dirty="0" smtClean="0"/>
              <a:t>Revise the existing or new operation as needed</a:t>
            </a:r>
          </a:p>
          <a:p>
            <a:pPr marL="990600" lvl="1" indent="-533400" eaLnBrk="1" hangingPunct="1">
              <a:buSzPct val="90000"/>
              <a:buFont typeface="Wingdings" pitchFamily="2" charset="2"/>
              <a:buAutoNum type="arabicPeriod"/>
            </a:pPr>
            <a:r>
              <a:rPr lang="en-US" sz="2400" dirty="0" smtClean="0"/>
              <a:t>Put the revised or new operation into effect, then follow up on the changes or new operation</a:t>
            </a:r>
          </a:p>
          <a:p>
            <a:pPr marL="609600" indent="-609600" eaLnBrk="1" hangingPunct="1"/>
            <a:endParaRPr lang="en-US" sz="2800" dirty="0" smtClean="0"/>
          </a:p>
        </p:txBody>
      </p:sp>
      <p:sp>
        <p:nvSpPr>
          <p:cNvPr id="6" name="Footer Placeholder 5"/>
          <p:cNvSpPr>
            <a:spLocks noGrp="1"/>
          </p:cNvSpPr>
          <p:nvPr>
            <p:ph type="ftr" sz="quarter" idx="11"/>
          </p:nvPr>
        </p:nvSpPr>
        <p:spPr/>
        <p:txBody>
          <a:bodyPr/>
          <a:lstStyle/>
          <a:p>
            <a:r>
              <a:rPr lang="en-US" smtClean="0"/>
              <a:t>Yabibal A.</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6563">
                                            <p:txEl>
                                              <p:pRg st="0" end="0"/>
                                            </p:txEl>
                                          </p:spTgt>
                                        </p:tgtEl>
                                        <p:attrNameLst>
                                          <p:attrName>style.visibility</p:attrName>
                                        </p:attrNameLst>
                                      </p:cBhvr>
                                      <p:to>
                                        <p:strVal val="visible"/>
                                      </p:to>
                                    </p:set>
                                    <p:animEffect transition="in" filter="fade">
                                      <p:cBhvr>
                                        <p:cTn id="7" dur="500"/>
                                        <p:tgtEl>
                                          <p:spTgt spid="66563">
                                            <p:txEl>
                                              <p:pRg st="0" end="0"/>
                                            </p:txEl>
                                          </p:spTgt>
                                        </p:tgtEl>
                                      </p:cBhvr>
                                    </p:animEffect>
                                  </p:childTnLst>
                                  <p:subTnLst>
                                    <p:animClr>
                                      <p:cBhvr override="childStyle">
                                        <p:cTn dur="1" fill="hold" display="0" masterRel="nextClick" afterEffect="1"/>
                                        <p:tgtEl>
                                          <p:spTgt spid="66563">
                                            <p:txEl>
                                              <p:pRg st="0" end="0"/>
                                            </p:txEl>
                                          </p:spTgt>
                                        </p:tgtEl>
                                        <p:attrNameLst>
                                          <p:attrName>ppt_c</p:attrName>
                                        </p:attrNameLst>
                                      </p:cBhvr>
                                      <p:to>
                                        <a:srgbClr val="DDDDDD"/>
                                      </p:to>
                                    </p:animClr>
                                  </p:subTnLst>
                                </p:cTn>
                              </p:par>
                              <p:par>
                                <p:cTn id="8" presetID="10" presetClass="entr" presetSubtype="0" fill="hold" grpId="0" nodeType="withEffect">
                                  <p:stCondLst>
                                    <p:cond delay="0"/>
                                  </p:stCondLst>
                                  <p:childTnLst>
                                    <p:set>
                                      <p:cBhvr>
                                        <p:cTn id="9" dur="1" fill="hold">
                                          <p:stCondLst>
                                            <p:cond delay="0"/>
                                          </p:stCondLst>
                                        </p:cTn>
                                        <p:tgtEl>
                                          <p:spTgt spid="66563">
                                            <p:txEl>
                                              <p:pRg st="1" end="1"/>
                                            </p:txEl>
                                          </p:spTgt>
                                        </p:tgtEl>
                                        <p:attrNameLst>
                                          <p:attrName>style.visibility</p:attrName>
                                        </p:attrNameLst>
                                      </p:cBhvr>
                                      <p:to>
                                        <p:strVal val="visible"/>
                                      </p:to>
                                    </p:set>
                                    <p:animEffect transition="in" filter="fade">
                                      <p:cBhvr>
                                        <p:cTn id="10" dur="500"/>
                                        <p:tgtEl>
                                          <p:spTgt spid="66563">
                                            <p:txEl>
                                              <p:pRg st="1" end="1"/>
                                            </p:txEl>
                                          </p:spTgt>
                                        </p:tgtEl>
                                      </p:cBhvr>
                                    </p:animEffect>
                                  </p:childTnLst>
                                  <p:subTnLst>
                                    <p:animClr>
                                      <p:cBhvr override="childStyle">
                                        <p:cTn dur="1" fill="hold" display="0" masterRel="nextClick" afterEffect="1"/>
                                        <p:tgtEl>
                                          <p:spTgt spid="66563">
                                            <p:txEl>
                                              <p:pRg st="1" end="1"/>
                                            </p:txEl>
                                          </p:spTgt>
                                        </p:tgtEl>
                                        <p:attrNameLst>
                                          <p:attrName>ppt_c</p:attrName>
                                        </p:attrNameLst>
                                      </p:cBhvr>
                                      <p:to>
                                        <a:srgbClr val="DDDDDD"/>
                                      </p:to>
                                    </p:animClr>
                                  </p:subTnLst>
                                </p:cTn>
                              </p:par>
                              <p:par>
                                <p:cTn id="11" presetID="10" presetClass="entr" presetSubtype="0" fill="hold" grpId="0" nodeType="withEffect">
                                  <p:stCondLst>
                                    <p:cond delay="0"/>
                                  </p:stCondLst>
                                  <p:childTnLst>
                                    <p:set>
                                      <p:cBhvr>
                                        <p:cTn id="12" dur="1" fill="hold">
                                          <p:stCondLst>
                                            <p:cond delay="0"/>
                                          </p:stCondLst>
                                        </p:cTn>
                                        <p:tgtEl>
                                          <p:spTgt spid="66563">
                                            <p:txEl>
                                              <p:pRg st="2" end="2"/>
                                            </p:txEl>
                                          </p:spTgt>
                                        </p:tgtEl>
                                        <p:attrNameLst>
                                          <p:attrName>style.visibility</p:attrName>
                                        </p:attrNameLst>
                                      </p:cBhvr>
                                      <p:to>
                                        <p:strVal val="visible"/>
                                      </p:to>
                                    </p:set>
                                    <p:animEffect transition="in" filter="fade">
                                      <p:cBhvr>
                                        <p:cTn id="13" dur="500"/>
                                        <p:tgtEl>
                                          <p:spTgt spid="66563">
                                            <p:txEl>
                                              <p:pRg st="2" end="2"/>
                                            </p:txEl>
                                          </p:spTgt>
                                        </p:tgtEl>
                                      </p:cBhvr>
                                    </p:animEffect>
                                  </p:childTnLst>
                                  <p:subTnLst>
                                    <p:animClr>
                                      <p:cBhvr override="childStyle">
                                        <p:cTn dur="1" fill="hold" display="0" masterRel="nextClick" afterEffect="1"/>
                                        <p:tgtEl>
                                          <p:spTgt spid="66563">
                                            <p:txEl>
                                              <p:pRg st="2" end="2"/>
                                            </p:txEl>
                                          </p:spTgt>
                                        </p:tgtEl>
                                        <p:attrNameLst>
                                          <p:attrName>ppt_c</p:attrName>
                                        </p:attrNameLst>
                                      </p:cBhvr>
                                      <p:to>
                                        <a:srgbClr val="DDDDDD"/>
                                      </p:to>
                                    </p:animClr>
                                  </p:subTnLst>
                                </p:cTn>
                              </p:par>
                              <p:par>
                                <p:cTn id="14" presetID="10" presetClass="entr" presetSubtype="0" fill="hold" grpId="0" nodeType="withEffect">
                                  <p:stCondLst>
                                    <p:cond delay="0"/>
                                  </p:stCondLst>
                                  <p:childTnLst>
                                    <p:set>
                                      <p:cBhvr>
                                        <p:cTn id="15" dur="1" fill="hold">
                                          <p:stCondLst>
                                            <p:cond delay="0"/>
                                          </p:stCondLst>
                                        </p:cTn>
                                        <p:tgtEl>
                                          <p:spTgt spid="66563">
                                            <p:txEl>
                                              <p:pRg st="3" end="3"/>
                                            </p:txEl>
                                          </p:spTgt>
                                        </p:tgtEl>
                                        <p:attrNameLst>
                                          <p:attrName>style.visibility</p:attrName>
                                        </p:attrNameLst>
                                      </p:cBhvr>
                                      <p:to>
                                        <p:strVal val="visible"/>
                                      </p:to>
                                    </p:set>
                                    <p:animEffect transition="in" filter="fade">
                                      <p:cBhvr>
                                        <p:cTn id="16" dur="500"/>
                                        <p:tgtEl>
                                          <p:spTgt spid="66563">
                                            <p:txEl>
                                              <p:pRg st="3" end="3"/>
                                            </p:txEl>
                                          </p:spTgt>
                                        </p:tgtEl>
                                      </p:cBhvr>
                                    </p:animEffect>
                                  </p:childTnLst>
                                  <p:subTnLst>
                                    <p:animClr>
                                      <p:cBhvr override="childStyle">
                                        <p:cTn dur="1" fill="hold" display="0" masterRel="nextClick" afterEffect="1"/>
                                        <p:tgtEl>
                                          <p:spTgt spid="66563">
                                            <p:txEl>
                                              <p:pRg st="3" end="3"/>
                                            </p:txEl>
                                          </p:spTgt>
                                        </p:tgtEl>
                                        <p:attrNameLst>
                                          <p:attrName>ppt_c</p:attrName>
                                        </p:attrNameLst>
                                      </p:cBhvr>
                                      <p:to>
                                        <a:srgbClr val="DDDDDD"/>
                                      </p:to>
                                    </p:animClr>
                                  </p:subTnLst>
                                </p:cTn>
                              </p:par>
                              <p:par>
                                <p:cTn id="17" presetID="10" presetClass="entr" presetSubtype="0" fill="hold" grpId="0" nodeType="withEffect">
                                  <p:stCondLst>
                                    <p:cond delay="0"/>
                                  </p:stCondLst>
                                  <p:childTnLst>
                                    <p:set>
                                      <p:cBhvr>
                                        <p:cTn id="18" dur="1" fill="hold">
                                          <p:stCondLst>
                                            <p:cond delay="0"/>
                                          </p:stCondLst>
                                        </p:cTn>
                                        <p:tgtEl>
                                          <p:spTgt spid="66563">
                                            <p:txEl>
                                              <p:pRg st="4" end="4"/>
                                            </p:txEl>
                                          </p:spTgt>
                                        </p:tgtEl>
                                        <p:attrNameLst>
                                          <p:attrName>style.visibility</p:attrName>
                                        </p:attrNameLst>
                                      </p:cBhvr>
                                      <p:to>
                                        <p:strVal val="visible"/>
                                      </p:to>
                                    </p:set>
                                    <p:animEffect transition="in" filter="fade">
                                      <p:cBhvr>
                                        <p:cTn id="19" dur="500"/>
                                        <p:tgtEl>
                                          <p:spTgt spid="66563">
                                            <p:txEl>
                                              <p:pRg st="4" end="4"/>
                                            </p:txEl>
                                          </p:spTgt>
                                        </p:tgtEl>
                                      </p:cBhvr>
                                    </p:animEffect>
                                  </p:childTnLst>
                                  <p:subTnLst>
                                    <p:animClr>
                                      <p:cBhvr override="childStyle">
                                        <p:cTn dur="1" fill="hold" display="0" masterRel="nextClick" afterEffect="1"/>
                                        <p:tgtEl>
                                          <p:spTgt spid="66563">
                                            <p:txEl>
                                              <p:pRg st="4" end="4"/>
                                            </p:txEl>
                                          </p:spTgt>
                                        </p:tgtEl>
                                        <p:attrNameLst>
                                          <p:attrName>ppt_c</p:attrName>
                                        </p:attrNameLst>
                                      </p:cBhvr>
                                      <p:to>
                                        <a:srgbClr val="DDDDDD"/>
                                      </p:to>
                                    </p:animClr>
                                  </p:subTnLst>
                                </p:cTn>
                              </p:par>
                              <p:par>
                                <p:cTn id="20" presetID="10" presetClass="entr" presetSubtype="0" fill="hold" grpId="0" nodeType="withEffect">
                                  <p:stCondLst>
                                    <p:cond delay="0"/>
                                  </p:stCondLst>
                                  <p:childTnLst>
                                    <p:set>
                                      <p:cBhvr>
                                        <p:cTn id="21" dur="1" fill="hold">
                                          <p:stCondLst>
                                            <p:cond delay="0"/>
                                          </p:stCondLst>
                                        </p:cTn>
                                        <p:tgtEl>
                                          <p:spTgt spid="66563">
                                            <p:txEl>
                                              <p:pRg st="5" end="5"/>
                                            </p:txEl>
                                          </p:spTgt>
                                        </p:tgtEl>
                                        <p:attrNameLst>
                                          <p:attrName>style.visibility</p:attrName>
                                        </p:attrNameLst>
                                      </p:cBhvr>
                                      <p:to>
                                        <p:strVal val="visible"/>
                                      </p:to>
                                    </p:set>
                                    <p:animEffect transition="in" filter="fade">
                                      <p:cBhvr>
                                        <p:cTn id="22" dur="500"/>
                                        <p:tgtEl>
                                          <p:spTgt spid="66563">
                                            <p:txEl>
                                              <p:pRg st="5" end="5"/>
                                            </p:txEl>
                                          </p:spTgt>
                                        </p:tgtEl>
                                      </p:cBhvr>
                                    </p:animEffect>
                                  </p:childTnLst>
                                  <p:subTnLst>
                                    <p:animClr>
                                      <p:cBhvr override="childStyle">
                                        <p:cTn dur="1" fill="hold" display="0" masterRel="nextClick" afterEffect="1"/>
                                        <p:tgtEl>
                                          <p:spTgt spid="66563">
                                            <p:txEl>
                                              <p:pRg st="5" end="5"/>
                                            </p:txEl>
                                          </p:spTgt>
                                        </p:tgtEl>
                                        <p:attrNameLst>
                                          <p:attrName>ppt_c</p:attrName>
                                        </p:attrNameLst>
                                      </p:cBhvr>
                                      <p:to>
                                        <a:srgbClr val="DDDDDD"/>
                                      </p:to>
                                    </p:animClr>
                                  </p:subTnLst>
                                </p:cTn>
                              </p:par>
                              <p:par>
                                <p:cTn id="23" presetID="10" presetClass="entr" presetSubtype="0" fill="hold" grpId="0" nodeType="withEffect">
                                  <p:stCondLst>
                                    <p:cond delay="0"/>
                                  </p:stCondLst>
                                  <p:childTnLst>
                                    <p:set>
                                      <p:cBhvr>
                                        <p:cTn id="24" dur="1" fill="hold">
                                          <p:stCondLst>
                                            <p:cond delay="0"/>
                                          </p:stCondLst>
                                        </p:cTn>
                                        <p:tgtEl>
                                          <p:spTgt spid="66563">
                                            <p:txEl>
                                              <p:pRg st="6" end="6"/>
                                            </p:txEl>
                                          </p:spTgt>
                                        </p:tgtEl>
                                        <p:attrNameLst>
                                          <p:attrName>style.visibility</p:attrName>
                                        </p:attrNameLst>
                                      </p:cBhvr>
                                      <p:to>
                                        <p:strVal val="visible"/>
                                      </p:to>
                                    </p:set>
                                    <p:animEffect transition="in" filter="fade">
                                      <p:cBhvr>
                                        <p:cTn id="25" dur="500"/>
                                        <p:tgtEl>
                                          <p:spTgt spid="66563">
                                            <p:txEl>
                                              <p:pRg st="6" end="6"/>
                                            </p:txEl>
                                          </p:spTgt>
                                        </p:tgtEl>
                                      </p:cBhvr>
                                    </p:animEffect>
                                  </p:childTnLst>
                                  <p:subTnLst>
                                    <p:animClr>
                                      <p:cBhvr override="childStyle">
                                        <p:cTn dur="1" fill="hold" display="0" masterRel="nextClick" afterEffect="1"/>
                                        <p:tgtEl>
                                          <p:spTgt spid="66563">
                                            <p:txEl>
                                              <p:pRg st="6" end="6"/>
                                            </p:txEl>
                                          </p:spTgt>
                                        </p:tgtEl>
                                        <p:attrNameLst>
                                          <p:attrName>ppt_c</p:attrName>
                                        </p:attrNameLst>
                                      </p:cBhvr>
                                      <p:to>
                                        <a:srgbClr val="DDDDDD"/>
                                      </p:to>
                                    </p:animClr>
                                  </p:subTnLst>
                                </p:cTn>
                              </p:par>
                              <p:par>
                                <p:cTn id="26" presetID="10" presetClass="entr" presetSubtype="0" fill="hold" grpId="0" nodeType="withEffect">
                                  <p:stCondLst>
                                    <p:cond delay="0"/>
                                  </p:stCondLst>
                                  <p:childTnLst>
                                    <p:set>
                                      <p:cBhvr>
                                        <p:cTn id="27" dur="1" fill="hold">
                                          <p:stCondLst>
                                            <p:cond delay="0"/>
                                          </p:stCondLst>
                                        </p:cTn>
                                        <p:tgtEl>
                                          <p:spTgt spid="66563">
                                            <p:txEl>
                                              <p:pRg st="7" end="7"/>
                                            </p:txEl>
                                          </p:spTgt>
                                        </p:tgtEl>
                                        <p:attrNameLst>
                                          <p:attrName>style.visibility</p:attrName>
                                        </p:attrNameLst>
                                      </p:cBhvr>
                                      <p:to>
                                        <p:strVal val="visible"/>
                                      </p:to>
                                    </p:set>
                                    <p:animEffect transition="in" filter="fade">
                                      <p:cBhvr>
                                        <p:cTn id="28" dur="500"/>
                                        <p:tgtEl>
                                          <p:spTgt spid="66563">
                                            <p:txEl>
                                              <p:pRg st="7" end="7"/>
                                            </p:txEl>
                                          </p:spTgt>
                                        </p:tgtEl>
                                      </p:cBhvr>
                                    </p:animEffect>
                                  </p:childTnLst>
                                  <p:subTnLst>
                                    <p:animClr>
                                      <p:cBhvr override="childStyle">
                                        <p:cTn dur="1" fill="hold" display="0" masterRel="nextClick" afterEffect="1"/>
                                        <p:tgtEl>
                                          <p:spTgt spid="66563">
                                            <p:txEl>
                                              <p:pRg st="7" end="7"/>
                                            </p:txEl>
                                          </p:spTgt>
                                        </p:tgtEl>
                                        <p:attrNameLst>
                                          <p:attrName>ppt_c</p:attrName>
                                        </p:attrNameLst>
                                      </p:cBhvr>
                                      <p:to>
                                        <a:srgbClr val="DDDDDD"/>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3" grpId="0" build="p"/>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Rectangle 5"/>
          <p:cNvSpPr>
            <a:spLocks noGrp="1" noChangeArrowheads="1"/>
          </p:cNvSpPr>
          <p:nvPr>
            <p:ph type="title"/>
          </p:nvPr>
        </p:nvSpPr>
        <p:spPr/>
        <p:txBody>
          <a:bodyPr/>
          <a:lstStyle/>
          <a:p>
            <a:pPr eaLnBrk="1" hangingPunct="1"/>
            <a:r>
              <a:rPr lang="en-US" sz="2000" b="1" smtClean="0">
                <a:solidFill>
                  <a:schemeClr val="folHlink"/>
                </a:solidFill>
              </a:rPr>
              <a:t>Methods Analysis at FEAT Company:</a:t>
            </a:r>
            <a:r>
              <a:rPr lang="en-US" sz="2000" smtClean="0"/>
              <a:t> The methods analyst has been asked to review the transformer wiring operation because of past quality problems from poor solder joints. The solder operation sequence and the workstation layout are shown below.</a:t>
            </a:r>
            <a:r>
              <a:rPr lang="en-US" sz="1800" smtClean="0"/>
              <a:t> </a:t>
            </a:r>
            <a:endParaRPr lang="en-US" sz="2000" smtClean="0"/>
          </a:p>
        </p:txBody>
      </p:sp>
      <p:sp>
        <p:nvSpPr>
          <p:cNvPr id="24585" name="Rectangle 9"/>
          <p:cNvSpPr>
            <a:spLocks noGrp="1" noChangeArrowheads="1"/>
          </p:cNvSpPr>
          <p:nvPr>
            <p:ph type="body" sz="half" idx="1"/>
          </p:nvPr>
        </p:nvSpPr>
        <p:spPr>
          <a:xfrm>
            <a:off x="304800" y="2017713"/>
            <a:ext cx="6352117" cy="4114800"/>
          </a:xfrm>
        </p:spPr>
        <p:txBody>
          <a:bodyPr/>
          <a:lstStyle/>
          <a:p>
            <a:pPr marL="533400" indent="-533400" eaLnBrk="1" hangingPunct="1">
              <a:buFont typeface="Wingdings" pitchFamily="2" charset="2"/>
              <a:buAutoNum type="arabicPeriod"/>
            </a:pPr>
            <a:r>
              <a:rPr lang="en-US" sz="2400" smtClean="0"/>
              <a:t>Picks up wire in left hand and moves it to the terminal</a:t>
            </a:r>
          </a:p>
          <a:p>
            <a:pPr marL="533400" indent="-533400" eaLnBrk="1" hangingPunct="1">
              <a:buFont typeface="Wingdings" pitchFamily="2" charset="2"/>
              <a:buAutoNum type="arabicPeriod"/>
            </a:pPr>
            <a:r>
              <a:rPr lang="en-US" sz="2400" smtClean="0"/>
              <a:t>Simultaneously picks up solder iron in right hand and moves to the terminal</a:t>
            </a:r>
          </a:p>
          <a:p>
            <a:pPr marL="533400" indent="-533400" eaLnBrk="1" hangingPunct="1">
              <a:buFont typeface="Wingdings" pitchFamily="2" charset="2"/>
              <a:buAutoNum type="arabicPeriod"/>
            </a:pPr>
            <a:r>
              <a:rPr lang="en-US" sz="2400" smtClean="0"/>
              <a:t>Solders wire to terminal and replaces solder iron in holder</a:t>
            </a:r>
          </a:p>
          <a:p>
            <a:pPr marL="533400" indent="-533400" eaLnBrk="1" hangingPunct="1">
              <a:buFont typeface="Wingdings" pitchFamily="2" charset="2"/>
              <a:buAutoNum type="arabicPeriod"/>
            </a:pPr>
            <a:r>
              <a:rPr lang="en-US" sz="2400" smtClean="0"/>
              <a:t>Solders terminal #1, then</a:t>
            </a:r>
          </a:p>
          <a:p>
            <a:pPr marL="533400" indent="-533400" eaLnBrk="1" hangingPunct="1">
              <a:buFont typeface="Wingdings" pitchFamily="2" charset="2"/>
              <a:buNone/>
            </a:pPr>
            <a:r>
              <a:rPr lang="en-US" sz="2400" smtClean="0"/>
              <a:t>      #2 - #6, going right to left</a:t>
            </a:r>
          </a:p>
        </p:txBody>
      </p:sp>
      <p:pic>
        <p:nvPicPr>
          <p:cNvPr id="22534" name="Picture 12" descr="w0079-n"/>
          <p:cNvPicPr>
            <a:picLocks noGrp="1" noChangeAspect="1" noChangeArrowheads="1"/>
          </p:cNvPicPr>
          <p:nvPr>
            <p:ph sz="half" idx="2"/>
          </p:nvPr>
        </p:nvPicPr>
        <p:blipFill>
          <a:blip r:embed="rId2"/>
          <a:srcRect/>
          <a:stretch>
            <a:fillRect/>
          </a:stretch>
        </p:blipFill>
        <p:spPr>
          <a:xfrm>
            <a:off x="6705600" y="2057400"/>
            <a:ext cx="5234517" cy="3733800"/>
          </a:xfrm>
          <a:noFill/>
        </p:spPr>
      </p:pic>
      <p:sp>
        <p:nvSpPr>
          <p:cNvPr id="7" name="Footer Placeholder 6"/>
          <p:cNvSpPr>
            <a:spLocks noGrp="1"/>
          </p:cNvSpPr>
          <p:nvPr>
            <p:ph type="ftr" sz="quarter" idx="11"/>
          </p:nvPr>
        </p:nvSpPr>
        <p:spPr/>
        <p:txBody>
          <a:bodyPr/>
          <a:lstStyle/>
          <a:p>
            <a:pPr>
              <a:defRPr/>
            </a:pPr>
            <a:r>
              <a:rPr lang="en-US" smtClean="0"/>
              <a:t>Yabibal A.</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585">
                                            <p:txEl>
                                              <p:pRg st="0" end="0"/>
                                            </p:txEl>
                                          </p:spTgt>
                                        </p:tgtEl>
                                        <p:attrNameLst>
                                          <p:attrName>style.visibility</p:attrName>
                                        </p:attrNameLst>
                                      </p:cBhvr>
                                      <p:to>
                                        <p:strVal val="visible"/>
                                      </p:to>
                                    </p:set>
                                    <p:animEffect transition="in" filter="fade">
                                      <p:cBhvr>
                                        <p:cTn id="7" dur="500"/>
                                        <p:tgtEl>
                                          <p:spTgt spid="24585">
                                            <p:txEl>
                                              <p:pRg st="0" end="0"/>
                                            </p:txEl>
                                          </p:spTgt>
                                        </p:tgtEl>
                                      </p:cBhvr>
                                    </p:animEffect>
                                  </p:childTnLst>
                                  <p:subTnLst>
                                    <p:animClr>
                                      <p:cBhvr override="childStyle">
                                        <p:cTn dur="1" fill="hold" display="0" masterRel="nextClick" afterEffect="1"/>
                                        <p:tgtEl>
                                          <p:spTgt spid="24585">
                                            <p:txEl>
                                              <p:pRg st="0" end="0"/>
                                            </p:txEl>
                                          </p:spTgt>
                                        </p:tgtEl>
                                        <p:attrNameLst>
                                          <p:attrName>ppt_c</p:attrName>
                                        </p:attrNameLst>
                                      </p:cBhvr>
                                      <p:to>
                                        <a:srgbClr val="B2B2B2"/>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4585">
                                            <p:txEl>
                                              <p:pRg st="1" end="1"/>
                                            </p:txEl>
                                          </p:spTgt>
                                        </p:tgtEl>
                                        <p:attrNameLst>
                                          <p:attrName>style.visibility</p:attrName>
                                        </p:attrNameLst>
                                      </p:cBhvr>
                                      <p:to>
                                        <p:strVal val="visible"/>
                                      </p:to>
                                    </p:set>
                                    <p:animEffect transition="in" filter="fade">
                                      <p:cBhvr>
                                        <p:cTn id="12" dur="500"/>
                                        <p:tgtEl>
                                          <p:spTgt spid="24585">
                                            <p:txEl>
                                              <p:pRg st="1" end="1"/>
                                            </p:txEl>
                                          </p:spTgt>
                                        </p:tgtEl>
                                      </p:cBhvr>
                                    </p:animEffect>
                                  </p:childTnLst>
                                  <p:subTnLst>
                                    <p:animClr>
                                      <p:cBhvr override="childStyle">
                                        <p:cTn dur="1" fill="hold" display="0" masterRel="nextClick" afterEffect="1"/>
                                        <p:tgtEl>
                                          <p:spTgt spid="24585">
                                            <p:txEl>
                                              <p:pRg st="1" end="1"/>
                                            </p:txEl>
                                          </p:spTgt>
                                        </p:tgtEl>
                                        <p:attrNameLst>
                                          <p:attrName>ppt_c</p:attrName>
                                        </p:attrNameLst>
                                      </p:cBhvr>
                                      <p:to>
                                        <a:srgbClr val="B2B2B2"/>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4585">
                                            <p:txEl>
                                              <p:pRg st="2" end="2"/>
                                            </p:txEl>
                                          </p:spTgt>
                                        </p:tgtEl>
                                        <p:attrNameLst>
                                          <p:attrName>style.visibility</p:attrName>
                                        </p:attrNameLst>
                                      </p:cBhvr>
                                      <p:to>
                                        <p:strVal val="visible"/>
                                      </p:to>
                                    </p:set>
                                    <p:animEffect transition="in" filter="fade">
                                      <p:cBhvr>
                                        <p:cTn id="17" dur="500"/>
                                        <p:tgtEl>
                                          <p:spTgt spid="24585">
                                            <p:txEl>
                                              <p:pRg st="2" end="2"/>
                                            </p:txEl>
                                          </p:spTgt>
                                        </p:tgtEl>
                                      </p:cBhvr>
                                    </p:animEffect>
                                  </p:childTnLst>
                                  <p:subTnLst>
                                    <p:animClr>
                                      <p:cBhvr override="childStyle">
                                        <p:cTn dur="1" fill="hold" display="0" masterRel="nextClick" afterEffect="1"/>
                                        <p:tgtEl>
                                          <p:spTgt spid="24585">
                                            <p:txEl>
                                              <p:pRg st="2" end="2"/>
                                            </p:txEl>
                                          </p:spTgt>
                                        </p:tgtEl>
                                        <p:attrNameLst>
                                          <p:attrName>ppt_c</p:attrName>
                                        </p:attrNameLst>
                                      </p:cBhvr>
                                      <p:to>
                                        <a:srgbClr val="B2B2B2"/>
                                      </p:to>
                                    </p:animClr>
                                  </p:subTnLst>
                                </p:cTn>
                              </p:par>
                              <p:par>
                                <p:cTn id="18" presetID="10" presetClass="entr" presetSubtype="0" fill="hold" grpId="0" nodeType="withEffect">
                                  <p:stCondLst>
                                    <p:cond delay="0"/>
                                  </p:stCondLst>
                                  <p:childTnLst>
                                    <p:set>
                                      <p:cBhvr>
                                        <p:cTn id="19" dur="1" fill="hold">
                                          <p:stCondLst>
                                            <p:cond delay="0"/>
                                          </p:stCondLst>
                                        </p:cTn>
                                        <p:tgtEl>
                                          <p:spTgt spid="24585">
                                            <p:txEl>
                                              <p:pRg st="3" end="3"/>
                                            </p:txEl>
                                          </p:spTgt>
                                        </p:tgtEl>
                                        <p:attrNameLst>
                                          <p:attrName>style.visibility</p:attrName>
                                        </p:attrNameLst>
                                      </p:cBhvr>
                                      <p:to>
                                        <p:strVal val="visible"/>
                                      </p:to>
                                    </p:set>
                                    <p:animEffect transition="in" filter="fade">
                                      <p:cBhvr>
                                        <p:cTn id="20" dur="500"/>
                                        <p:tgtEl>
                                          <p:spTgt spid="24585">
                                            <p:txEl>
                                              <p:pRg st="3" end="3"/>
                                            </p:txEl>
                                          </p:spTgt>
                                        </p:tgtEl>
                                      </p:cBhvr>
                                    </p:animEffect>
                                  </p:childTnLst>
                                  <p:subTnLst>
                                    <p:animClr>
                                      <p:cBhvr override="childStyle">
                                        <p:cTn dur="1" fill="hold" display="0" masterRel="nextClick" afterEffect="1"/>
                                        <p:tgtEl>
                                          <p:spTgt spid="24585">
                                            <p:txEl>
                                              <p:pRg st="3" end="3"/>
                                            </p:txEl>
                                          </p:spTgt>
                                        </p:tgtEl>
                                        <p:attrNameLst>
                                          <p:attrName>ppt_c</p:attrName>
                                        </p:attrNameLst>
                                      </p:cBhvr>
                                      <p:to>
                                        <a:srgbClr val="B2B2B2"/>
                                      </p:to>
                                    </p:animClr>
                                  </p:subTnLst>
                                </p:cTn>
                              </p:par>
                              <p:par>
                                <p:cTn id="21" presetID="10" presetClass="entr" presetSubtype="0" fill="hold" grpId="0" nodeType="withEffect">
                                  <p:stCondLst>
                                    <p:cond delay="0"/>
                                  </p:stCondLst>
                                  <p:childTnLst>
                                    <p:set>
                                      <p:cBhvr>
                                        <p:cTn id="22" dur="1" fill="hold">
                                          <p:stCondLst>
                                            <p:cond delay="0"/>
                                          </p:stCondLst>
                                        </p:cTn>
                                        <p:tgtEl>
                                          <p:spTgt spid="24585">
                                            <p:txEl>
                                              <p:pRg st="4" end="4"/>
                                            </p:txEl>
                                          </p:spTgt>
                                        </p:tgtEl>
                                        <p:attrNameLst>
                                          <p:attrName>style.visibility</p:attrName>
                                        </p:attrNameLst>
                                      </p:cBhvr>
                                      <p:to>
                                        <p:strVal val="visible"/>
                                      </p:to>
                                    </p:set>
                                    <p:animEffect transition="in" filter="fade">
                                      <p:cBhvr>
                                        <p:cTn id="23" dur="500"/>
                                        <p:tgtEl>
                                          <p:spTgt spid="24585">
                                            <p:txEl>
                                              <p:pRg st="4" end="4"/>
                                            </p:txEl>
                                          </p:spTgt>
                                        </p:tgtEl>
                                      </p:cBhvr>
                                    </p:animEffect>
                                  </p:childTnLst>
                                  <p:subTnLst>
                                    <p:animClr>
                                      <p:cBhvr override="childStyle">
                                        <p:cTn dur="1" fill="hold" display="0" masterRel="nextClick" afterEffect="1"/>
                                        <p:tgtEl>
                                          <p:spTgt spid="24585">
                                            <p:txEl>
                                              <p:pRg st="4" end="4"/>
                                            </p:txEl>
                                          </p:spTgt>
                                        </p:tgtEl>
                                        <p:attrNameLst>
                                          <p:attrName>ppt_c</p:attrName>
                                        </p:attrNameLst>
                                      </p:cBhvr>
                                      <p:to>
                                        <a:srgbClr val="B2B2B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5" grpId="0" build="p"/>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5"/>
          <p:cNvSpPr>
            <a:spLocks noGrp="1" noChangeArrowheads="1"/>
          </p:cNvSpPr>
          <p:nvPr>
            <p:ph type="title"/>
          </p:nvPr>
        </p:nvSpPr>
        <p:spPr/>
        <p:txBody>
          <a:bodyPr/>
          <a:lstStyle/>
          <a:p>
            <a:pPr eaLnBrk="1" hangingPunct="1"/>
            <a:r>
              <a:rPr lang="en-US" sz="2000" b="1" smtClean="0">
                <a:solidFill>
                  <a:schemeClr val="folHlink"/>
                </a:solidFill>
              </a:rPr>
              <a:t>Analyst’s Recommendations</a:t>
            </a:r>
            <a:r>
              <a:rPr lang="en-US" sz="2000" smtClean="0"/>
              <a:t>: A. Maize reviews the workplace layout and the present flow chart (below), and recommends reversing the solder sequence from #6-#1, which is less problematic for the right handed operator. He schedules a follow up to insure that the new method has fixed the quality problem.</a:t>
            </a:r>
          </a:p>
        </p:txBody>
      </p:sp>
      <p:pic>
        <p:nvPicPr>
          <p:cNvPr id="23557" name="Picture 9" descr="w0078-n"/>
          <p:cNvPicPr>
            <a:picLocks noGrp="1" noChangeAspect="1" noChangeArrowheads="1"/>
          </p:cNvPicPr>
          <p:nvPr>
            <p:ph idx="1"/>
          </p:nvPr>
        </p:nvPicPr>
        <p:blipFill>
          <a:blip r:embed="rId2"/>
          <a:srcRect/>
          <a:stretch>
            <a:fillRect/>
          </a:stretch>
        </p:blipFill>
        <p:spPr>
          <a:xfrm>
            <a:off x="2032000" y="2017713"/>
            <a:ext cx="9245600" cy="4459287"/>
          </a:xfrm>
          <a:noFill/>
        </p:spPr>
      </p:pic>
      <p:sp>
        <p:nvSpPr>
          <p:cNvPr id="6" name="Footer Placeholder 5"/>
          <p:cNvSpPr>
            <a:spLocks noGrp="1"/>
          </p:cNvSpPr>
          <p:nvPr>
            <p:ph type="ftr" sz="quarter" idx="11"/>
          </p:nvPr>
        </p:nvSpPr>
        <p:spPr/>
        <p:txBody>
          <a:bodyPr/>
          <a:lstStyle/>
          <a:p>
            <a:r>
              <a:rPr lang="en-US" smtClean="0"/>
              <a:t>Yabibal A.</a:t>
            </a:r>
            <a:endParaRPr lang="en-US" dirty="0"/>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Rectangle 2"/>
          <p:cNvSpPr>
            <a:spLocks noGrp="1" noChangeArrowheads="1"/>
          </p:cNvSpPr>
          <p:nvPr>
            <p:ph type="title"/>
          </p:nvPr>
        </p:nvSpPr>
        <p:spPr/>
        <p:txBody>
          <a:bodyPr/>
          <a:lstStyle/>
          <a:p>
            <a:pPr eaLnBrk="1" hangingPunct="1"/>
            <a:r>
              <a:rPr lang="en-US" sz="3600" smtClean="0"/>
              <a:t>The Work Environment</a:t>
            </a:r>
          </a:p>
        </p:txBody>
      </p:sp>
      <p:sp>
        <p:nvSpPr>
          <p:cNvPr id="27651" name="Rectangle 3"/>
          <p:cNvSpPr>
            <a:spLocks noGrp="1" noChangeArrowheads="1"/>
          </p:cNvSpPr>
          <p:nvPr>
            <p:ph type="body" idx="1"/>
          </p:nvPr>
        </p:nvSpPr>
        <p:spPr>
          <a:xfrm>
            <a:off x="406400" y="2017713"/>
            <a:ext cx="11533717" cy="4114800"/>
          </a:xfrm>
        </p:spPr>
        <p:txBody>
          <a:bodyPr/>
          <a:lstStyle/>
          <a:p>
            <a:pPr eaLnBrk="1" hangingPunct="1"/>
            <a:r>
              <a:rPr lang="en-US" sz="2800" smtClean="0"/>
              <a:t>Working conditions can effect worker productivity, product quality, and worker safety</a:t>
            </a:r>
          </a:p>
          <a:p>
            <a:pPr eaLnBrk="1" hangingPunct="1"/>
            <a:r>
              <a:rPr lang="en-US" sz="2800" smtClean="0"/>
              <a:t>Temperature, ventilation, noise, and lighting are all factors in work system design</a:t>
            </a:r>
          </a:p>
          <a:p>
            <a:pPr eaLnBrk="1" hangingPunct="1"/>
            <a:r>
              <a:rPr lang="en-US" sz="2800" smtClean="0"/>
              <a:t>Congress passed OSHA in 1970 to mandate specific safety conditions that must be met</a:t>
            </a:r>
          </a:p>
        </p:txBody>
      </p:sp>
      <p:sp>
        <p:nvSpPr>
          <p:cNvPr id="6" name="Footer Placeholder 5"/>
          <p:cNvSpPr>
            <a:spLocks noGrp="1"/>
          </p:cNvSpPr>
          <p:nvPr>
            <p:ph type="ftr" sz="quarter" idx="11"/>
          </p:nvPr>
        </p:nvSpPr>
        <p:spPr/>
        <p:txBody>
          <a:bodyPr/>
          <a:lstStyle/>
          <a:p>
            <a:r>
              <a:rPr lang="en-US" smtClean="0"/>
              <a:t>Yabibal A.</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651">
                                            <p:txEl>
                                              <p:pRg st="0" end="0"/>
                                            </p:txEl>
                                          </p:spTgt>
                                        </p:tgtEl>
                                        <p:attrNameLst>
                                          <p:attrName>style.visibility</p:attrName>
                                        </p:attrNameLst>
                                      </p:cBhvr>
                                      <p:to>
                                        <p:strVal val="visible"/>
                                      </p:to>
                                    </p:set>
                                    <p:animEffect transition="in" filter="fade">
                                      <p:cBhvr>
                                        <p:cTn id="7" dur="500"/>
                                        <p:tgtEl>
                                          <p:spTgt spid="27651">
                                            <p:txEl>
                                              <p:pRg st="0" end="0"/>
                                            </p:txEl>
                                          </p:spTgt>
                                        </p:tgtEl>
                                      </p:cBhvr>
                                    </p:animEffect>
                                  </p:childTnLst>
                                  <p:subTnLst>
                                    <p:animClr>
                                      <p:cBhvr override="childStyle">
                                        <p:cTn dur="1" fill="hold" display="0" masterRel="nextClick" afterEffect="1"/>
                                        <p:tgtEl>
                                          <p:spTgt spid="27651">
                                            <p:txEl>
                                              <p:pRg st="0" end="0"/>
                                            </p:txEl>
                                          </p:spTgt>
                                        </p:tgtEl>
                                        <p:attrNameLst>
                                          <p:attrName>ppt_c</p:attrName>
                                        </p:attrNameLst>
                                      </p:cBhvr>
                                      <p:to>
                                        <a:srgbClr val="DDDDDD"/>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7651">
                                            <p:txEl>
                                              <p:pRg st="1" end="1"/>
                                            </p:txEl>
                                          </p:spTgt>
                                        </p:tgtEl>
                                        <p:attrNameLst>
                                          <p:attrName>style.visibility</p:attrName>
                                        </p:attrNameLst>
                                      </p:cBhvr>
                                      <p:to>
                                        <p:strVal val="visible"/>
                                      </p:to>
                                    </p:set>
                                    <p:animEffect transition="in" filter="fade">
                                      <p:cBhvr>
                                        <p:cTn id="12" dur="500"/>
                                        <p:tgtEl>
                                          <p:spTgt spid="27651">
                                            <p:txEl>
                                              <p:pRg st="1" end="1"/>
                                            </p:txEl>
                                          </p:spTgt>
                                        </p:tgtEl>
                                      </p:cBhvr>
                                    </p:animEffect>
                                  </p:childTnLst>
                                  <p:subTnLst>
                                    <p:animClr>
                                      <p:cBhvr override="childStyle">
                                        <p:cTn dur="1" fill="hold" display="0" masterRel="nextClick" afterEffect="1"/>
                                        <p:tgtEl>
                                          <p:spTgt spid="27651">
                                            <p:txEl>
                                              <p:pRg st="1" end="1"/>
                                            </p:txEl>
                                          </p:spTgt>
                                        </p:tgtEl>
                                        <p:attrNameLst>
                                          <p:attrName>ppt_c</p:attrName>
                                        </p:attrNameLst>
                                      </p:cBhvr>
                                      <p:to>
                                        <a:srgbClr val="DDDDDD"/>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7651">
                                            <p:txEl>
                                              <p:pRg st="2" end="2"/>
                                            </p:txEl>
                                          </p:spTgt>
                                        </p:tgtEl>
                                        <p:attrNameLst>
                                          <p:attrName>style.visibility</p:attrName>
                                        </p:attrNameLst>
                                      </p:cBhvr>
                                      <p:to>
                                        <p:strVal val="visible"/>
                                      </p:to>
                                    </p:set>
                                    <p:animEffect transition="in" filter="fade">
                                      <p:cBhvr>
                                        <p:cTn id="17" dur="500"/>
                                        <p:tgtEl>
                                          <p:spTgt spid="27651">
                                            <p:txEl>
                                              <p:pRg st="2" end="2"/>
                                            </p:txEl>
                                          </p:spTgt>
                                        </p:tgtEl>
                                      </p:cBhvr>
                                    </p:animEffect>
                                  </p:childTnLst>
                                  <p:subTnLst>
                                    <p:animClr>
                                      <p:cBhvr override="childStyle">
                                        <p:cTn dur="1" fill="hold" display="0" masterRel="nextClick" afterEffect="1"/>
                                        <p:tgtEl>
                                          <p:spTgt spid="27651">
                                            <p:txEl>
                                              <p:pRg st="2" end="2"/>
                                            </p:txEl>
                                          </p:spTgt>
                                        </p:tgtEl>
                                        <p:attrNameLst>
                                          <p:attrName>ppt_c</p:attrName>
                                        </p:attrNameLst>
                                      </p:cBhvr>
                                      <p:to>
                                        <a:srgbClr val="DDDDDD"/>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build="p"/>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Rectangle 2"/>
          <p:cNvSpPr>
            <a:spLocks noGrp="1" noChangeArrowheads="1"/>
          </p:cNvSpPr>
          <p:nvPr>
            <p:ph type="title"/>
          </p:nvPr>
        </p:nvSpPr>
        <p:spPr/>
        <p:txBody>
          <a:bodyPr/>
          <a:lstStyle/>
          <a:p>
            <a:pPr eaLnBrk="1" hangingPunct="1"/>
            <a:r>
              <a:rPr lang="en-US" smtClean="0"/>
              <a:t>Work Measurement</a:t>
            </a:r>
          </a:p>
        </p:txBody>
      </p:sp>
      <p:sp>
        <p:nvSpPr>
          <p:cNvPr id="28675" name="Rectangle 3"/>
          <p:cNvSpPr>
            <a:spLocks noGrp="1" noChangeArrowheads="1"/>
          </p:cNvSpPr>
          <p:nvPr>
            <p:ph type="body" idx="1"/>
          </p:nvPr>
        </p:nvSpPr>
        <p:spPr>
          <a:xfrm>
            <a:off x="1016000" y="2017713"/>
            <a:ext cx="10924117" cy="4114800"/>
          </a:xfrm>
        </p:spPr>
        <p:txBody>
          <a:bodyPr/>
          <a:lstStyle/>
          <a:p>
            <a:pPr eaLnBrk="1" hangingPunct="1"/>
            <a:r>
              <a:rPr lang="en-US" smtClean="0">
                <a:solidFill>
                  <a:srgbClr val="B6582E"/>
                </a:solidFill>
              </a:rPr>
              <a:t>Work Measurement helps determine how long it should take to do a job</a:t>
            </a:r>
          </a:p>
          <a:p>
            <a:pPr eaLnBrk="1" hangingPunct="1"/>
            <a:r>
              <a:rPr lang="en-US" smtClean="0">
                <a:solidFill>
                  <a:srgbClr val="B6582E"/>
                </a:solidFill>
              </a:rPr>
              <a:t>Involves determining Standard Time</a:t>
            </a:r>
          </a:p>
          <a:p>
            <a:pPr lvl="1" eaLnBrk="1" hangingPunct="1"/>
            <a:r>
              <a:rPr lang="en-US" smtClean="0">
                <a:solidFill>
                  <a:schemeClr val="folHlink"/>
                </a:solidFill>
              </a:rPr>
              <a:t>Standard time: </a:t>
            </a:r>
            <a:r>
              <a:rPr lang="en-US" smtClean="0"/>
              <a:t>the length of time a qualified worker, using appropriate processes and tools to complete a specific job, allowing time for personal fatigue, and unavoidable delays</a:t>
            </a:r>
          </a:p>
        </p:txBody>
      </p:sp>
      <p:sp>
        <p:nvSpPr>
          <p:cNvPr id="6" name="Footer Placeholder 5"/>
          <p:cNvSpPr>
            <a:spLocks noGrp="1"/>
          </p:cNvSpPr>
          <p:nvPr>
            <p:ph type="ftr" sz="quarter" idx="11"/>
          </p:nvPr>
        </p:nvSpPr>
        <p:spPr/>
        <p:txBody>
          <a:bodyPr/>
          <a:lstStyle/>
          <a:p>
            <a:r>
              <a:rPr lang="en-US" smtClean="0"/>
              <a:t>Yabibal A.</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animEffect transition="in" filter="fade">
                                      <p:cBhvr>
                                        <p:cTn id="7" dur="500"/>
                                        <p:tgtEl>
                                          <p:spTgt spid="28675">
                                            <p:txEl>
                                              <p:pRg st="0" end="0"/>
                                            </p:txEl>
                                          </p:spTgt>
                                        </p:tgtEl>
                                      </p:cBhvr>
                                    </p:animEffect>
                                  </p:childTnLst>
                                  <p:subTnLst>
                                    <p:animClr>
                                      <p:cBhvr override="childStyle">
                                        <p:cTn dur="1" fill="hold" display="0" masterRel="nextClick" afterEffect="1"/>
                                        <p:tgtEl>
                                          <p:spTgt spid="28675">
                                            <p:txEl>
                                              <p:pRg st="0" end="0"/>
                                            </p:txEl>
                                          </p:spTgt>
                                        </p:tgtEl>
                                        <p:attrNameLst>
                                          <p:attrName>ppt_c</p:attrName>
                                        </p:attrNameLst>
                                      </p:cBhvr>
                                      <p:to>
                                        <a:srgbClr val="DDDDDD"/>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8675">
                                            <p:txEl>
                                              <p:pRg st="1" end="1"/>
                                            </p:txEl>
                                          </p:spTgt>
                                        </p:tgtEl>
                                        <p:attrNameLst>
                                          <p:attrName>style.visibility</p:attrName>
                                        </p:attrNameLst>
                                      </p:cBhvr>
                                      <p:to>
                                        <p:strVal val="visible"/>
                                      </p:to>
                                    </p:set>
                                    <p:animEffect transition="in" filter="fade">
                                      <p:cBhvr>
                                        <p:cTn id="12" dur="500"/>
                                        <p:tgtEl>
                                          <p:spTgt spid="28675">
                                            <p:txEl>
                                              <p:pRg st="1" end="1"/>
                                            </p:txEl>
                                          </p:spTgt>
                                        </p:tgtEl>
                                      </p:cBhvr>
                                    </p:animEffect>
                                  </p:childTnLst>
                                  <p:subTnLst>
                                    <p:animClr>
                                      <p:cBhvr override="childStyle">
                                        <p:cTn dur="1" fill="hold" display="0" masterRel="nextClick" afterEffect="1"/>
                                        <p:tgtEl>
                                          <p:spTgt spid="28675">
                                            <p:txEl>
                                              <p:pRg st="1" end="1"/>
                                            </p:txEl>
                                          </p:spTgt>
                                        </p:tgtEl>
                                        <p:attrNameLst>
                                          <p:attrName>ppt_c</p:attrName>
                                        </p:attrNameLst>
                                      </p:cBhvr>
                                      <p:to>
                                        <a:srgbClr val="DDDDDD"/>
                                      </p:to>
                                    </p:animClr>
                                  </p:subTnLst>
                                </p:cTn>
                              </p:par>
                              <p:par>
                                <p:cTn id="13" presetID="10" presetClass="entr" presetSubtype="0" fill="hold" grpId="0" nodeType="withEffect">
                                  <p:stCondLst>
                                    <p:cond delay="0"/>
                                  </p:stCondLst>
                                  <p:childTnLst>
                                    <p:set>
                                      <p:cBhvr>
                                        <p:cTn id="14" dur="1" fill="hold">
                                          <p:stCondLst>
                                            <p:cond delay="0"/>
                                          </p:stCondLst>
                                        </p:cTn>
                                        <p:tgtEl>
                                          <p:spTgt spid="28675">
                                            <p:txEl>
                                              <p:pRg st="2" end="2"/>
                                            </p:txEl>
                                          </p:spTgt>
                                        </p:tgtEl>
                                        <p:attrNameLst>
                                          <p:attrName>style.visibility</p:attrName>
                                        </p:attrNameLst>
                                      </p:cBhvr>
                                      <p:to>
                                        <p:strVal val="visible"/>
                                      </p:to>
                                    </p:set>
                                    <p:animEffect transition="in" filter="fade">
                                      <p:cBhvr>
                                        <p:cTn id="15" dur="500"/>
                                        <p:tgtEl>
                                          <p:spTgt spid="28675">
                                            <p:txEl>
                                              <p:pRg st="2" end="2"/>
                                            </p:txEl>
                                          </p:spTgt>
                                        </p:tgtEl>
                                      </p:cBhvr>
                                    </p:animEffect>
                                  </p:childTnLst>
                                  <p:subTnLst>
                                    <p:animClr>
                                      <p:cBhvr override="childStyle">
                                        <p:cTn dur="1" fill="hold" display="0" masterRel="nextClick" afterEffect="1"/>
                                        <p:tgtEl>
                                          <p:spTgt spid="28675">
                                            <p:txEl>
                                              <p:pRg st="2" end="2"/>
                                            </p:txEl>
                                          </p:spTgt>
                                        </p:tgtEl>
                                        <p:attrNameLst>
                                          <p:attrName>ppt_c</p:attrName>
                                        </p:attrNameLst>
                                      </p:cBhvr>
                                      <p:to>
                                        <a:srgbClr val="DDDDDD"/>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build="p"/>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Rectangle 2"/>
          <p:cNvSpPr>
            <a:spLocks noGrp="1" noChangeArrowheads="1"/>
          </p:cNvSpPr>
          <p:nvPr>
            <p:ph type="title"/>
          </p:nvPr>
        </p:nvSpPr>
        <p:spPr/>
        <p:txBody>
          <a:bodyPr/>
          <a:lstStyle/>
          <a:p>
            <a:pPr eaLnBrk="1" hangingPunct="1"/>
            <a:r>
              <a:rPr lang="en-US" smtClean="0"/>
              <a:t>Work Measurement</a:t>
            </a:r>
          </a:p>
        </p:txBody>
      </p:sp>
      <p:sp>
        <p:nvSpPr>
          <p:cNvPr id="26629" name="Rectangle 3"/>
          <p:cNvSpPr>
            <a:spLocks noGrp="1" noChangeArrowheads="1"/>
          </p:cNvSpPr>
          <p:nvPr>
            <p:ph type="body" idx="1"/>
          </p:nvPr>
        </p:nvSpPr>
        <p:spPr>
          <a:xfrm>
            <a:off x="1016000" y="2017713"/>
            <a:ext cx="10924117" cy="4114800"/>
          </a:xfrm>
        </p:spPr>
        <p:txBody>
          <a:bodyPr/>
          <a:lstStyle/>
          <a:p>
            <a:pPr eaLnBrk="1" hangingPunct="1"/>
            <a:r>
              <a:rPr lang="en-US" smtClean="0">
                <a:solidFill>
                  <a:schemeClr val="folHlink"/>
                </a:solidFill>
              </a:rPr>
              <a:t>Standard time</a:t>
            </a:r>
            <a:r>
              <a:rPr lang="en-US" smtClean="0"/>
              <a:t> is used in:</a:t>
            </a:r>
          </a:p>
          <a:p>
            <a:pPr lvl="1" eaLnBrk="1" hangingPunct="1"/>
            <a:r>
              <a:rPr lang="en-US" u="sng" smtClean="0"/>
              <a:t>Costing</a:t>
            </a:r>
            <a:r>
              <a:rPr lang="en-US" smtClean="0"/>
              <a:t> the labor component of products</a:t>
            </a:r>
          </a:p>
          <a:p>
            <a:pPr lvl="1" eaLnBrk="1" hangingPunct="1"/>
            <a:r>
              <a:rPr lang="en-US" smtClean="0"/>
              <a:t>Tracking employee </a:t>
            </a:r>
            <a:r>
              <a:rPr lang="en-US" u="sng" smtClean="0"/>
              <a:t>performance</a:t>
            </a:r>
          </a:p>
          <a:p>
            <a:pPr lvl="1" eaLnBrk="1" hangingPunct="1"/>
            <a:r>
              <a:rPr lang="en-US" smtClean="0"/>
              <a:t>Scheduling &amp; </a:t>
            </a:r>
            <a:r>
              <a:rPr lang="en-US" u="sng" smtClean="0"/>
              <a:t>planning</a:t>
            </a:r>
            <a:r>
              <a:rPr lang="en-US" smtClean="0"/>
              <a:t> required resources</a:t>
            </a:r>
          </a:p>
        </p:txBody>
      </p:sp>
      <p:sp>
        <p:nvSpPr>
          <p:cNvPr id="6" name="Footer Placeholder 5"/>
          <p:cNvSpPr>
            <a:spLocks noGrp="1"/>
          </p:cNvSpPr>
          <p:nvPr>
            <p:ph type="ftr" sz="quarter" idx="11"/>
          </p:nvPr>
        </p:nvSpPr>
        <p:spPr/>
        <p:txBody>
          <a:bodyPr/>
          <a:lstStyle/>
          <a:p>
            <a:r>
              <a:rPr lang="en-US" smtClean="0"/>
              <a:t>Yabibal A.</a:t>
            </a:r>
            <a:endParaRPr lang="en-US" dirty="0"/>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a:spLocks noGrp="1" noChangeArrowheads="1"/>
          </p:cNvSpPr>
          <p:nvPr>
            <p:ph type="title"/>
          </p:nvPr>
        </p:nvSpPr>
        <p:spPr/>
        <p:txBody>
          <a:bodyPr/>
          <a:lstStyle/>
          <a:p>
            <a:pPr eaLnBrk="1" hangingPunct="1"/>
            <a:r>
              <a:rPr lang="en-US" dirty="0" smtClean="0"/>
              <a:t>Setting Standard Times</a:t>
            </a:r>
          </a:p>
        </p:txBody>
      </p:sp>
      <p:sp>
        <p:nvSpPr>
          <p:cNvPr id="27653" name="Rectangle 3"/>
          <p:cNvSpPr>
            <a:spLocks noGrp="1" noChangeArrowheads="1"/>
          </p:cNvSpPr>
          <p:nvPr>
            <p:ph type="body" idx="1"/>
          </p:nvPr>
        </p:nvSpPr>
        <p:spPr>
          <a:xfrm>
            <a:off x="792481" y="1651953"/>
            <a:ext cx="10688320" cy="4114800"/>
          </a:xfrm>
        </p:spPr>
        <p:txBody>
          <a:bodyPr>
            <a:normAutofit/>
          </a:bodyPr>
          <a:lstStyle/>
          <a:p>
            <a:pPr eaLnBrk="1" hangingPunct="1">
              <a:lnSpc>
                <a:spcPct val="110000"/>
              </a:lnSpc>
              <a:buFont typeface="Wingdings" pitchFamily="2" charset="2"/>
              <a:buNone/>
            </a:pPr>
            <a:r>
              <a:rPr lang="en-US" sz="2400" dirty="0" smtClean="0">
                <a:solidFill>
                  <a:srgbClr val="B6582E"/>
                </a:solidFill>
              </a:rPr>
              <a:t>Step 1</a:t>
            </a:r>
            <a:r>
              <a:rPr lang="en-US" sz="2400" dirty="0" smtClean="0"/>
              <a:t>: Choose the specific job to be studied</a:t>
            </a:r>
          </a:p>
          <a:p>
            <a:pPr eaLnBrk="1" hangingPunct="1">
              <a:lnSpc>
                <a:spcPct val="110000"/>
              </a:lnSpc>
              <a:buFont typeface="Wingdings" pitchFamily="2" charset="2"/>
              <a:buNone/>
            </a:pPr>
            <a:r>
              <a:rPr lang="en-US" sz="2400" dirty="0" smtClean="0">
                <a:solidFill>
                  <a:srgbClr val="B6582E"/>
                </a:solidFill>
              </a:rPr>
              <a:t>Step 2</a:t>
            </a:r>
            <a:r>
              <a:rPr lang="en-US" sz="2400" dirty="0" smtClean="0"/>
              <a:t>: Tell the worker whose job you will be studying</a:t>
            </a:r>
          </a:p>
          <a:p>
            <a:pPr eaLnBrk="1" hangingPunct="1">
              <a:lnSpc>
                <a:spcPct val="110000"/>
              </a:lnSpc>
              <a:buFont typeface="Wingdings" pitchFamily="2" charset="2"/>
              <a:buNone/>
            </a:pPr>
            <a:r>
              <a:rPr lang="en-US" sz="2400" dirty="0" smtClean="0">
                <a:solidFill>
                  <a:srgbClr val="B6582E"/>
                </a:solidFill>
              </a:rPr>
              <a:t>Step 3</a:t>
            </a:r>
            <a:r>
              <a:rPr lang="en-US" sz="2400" dirty="0" smtClean="0"/>
              <a:t>: Break the job into easily recognizable units</a:t>
            </a:r>
          </a:p>
          <a:p>
            <a:pPr eaLnBrk="1" hangingPunct="1">
              <a:lnSpc>
                <a:spcPct val="110000"/>
              </a:lnSpc>
              <a:buFont typeface="Wingdings" pitchFamily="2" charset="2"/>
              <a:buNone/>
            </a:pPr>
            <a:r>
              <a:rPr lang="en-US" sz="2400" dirty="0" smtClean="0">
                <a:solidFill>
                  <a:srgbClr val="B6582E"/>
                </a:solidFill>
              </a:rPr>
              <a:t>Step 4</a:t>
            </a:r>
            <a:r>
              <a:rPr lang="en-US" sz="2400" dirty="0" smtClean="0"/>
              <a:t>: Calculate the number of cycles you must observe</a:t>
            </a:r>
          </a:p>
          <a:p>
            <a:pPr eaLnBrk="1" hangingPunct="1">
              <a:lnSpc>
                <a:spcPct val="110000"/>
              </a:lnSpc>
              <a:buFont typeface="Wingdings" pitchFamily="2" charset="2"/>
              <a:buNone/>
            </a:pPr>
            <a:r>
              <a:rPr lang="en-US" sz="2400" dirty="0" smtClean="0">
                <a:solidFill>
                  <a:srgbClr val="B6582E"/>
                </a:solidFill>
              </a:rPr>
              <a:t>Step 5</a:t>
            </a:r>
            <a:r>
              <a:rPr lang="en-US" sz="2400" dirty="0" smtClean="0"/>
              <a:t>: Time each element, record data &amp; rate the worker’s performance</a:t>
            </a:r>
          </a:p>
          <a:p>
            <a:pPr eaLnBrk="1" hangingPunct="1">
              <a:lnSpc>
                <a:spcPct val="110000"/>
              </a:lnSpc>
              <a:buFont typeface="Wingdings" pitchFamily="2" charset="2"/>
              <a:buNone/>
            </a:pPr>
            <a:r>
              <a:rPr lang="en-US" sz="2400" dirty="0" smtClean="0">
                <a:solidFill>
                  <a:srgbClr val="B6582E"/>
                </a:solidFill>
              </a:rPr>
              <a:t>Step 6</a:t>
            </a:r>
            <a:r>
              <a:rPr lang="en-US" sz="2400" dirty="0" smtClean="0"/>
              <a:t>: Compute the normal time</a:t>
            </a:r>
          </a:p>
          <a:p>
            <a:pPr eaLnBrk="1" hangingPunct="1">
              <a:lnSpc>
                <a:spcPct val="110000"/>
              </a:lnSpc>
              <a:buFont typeface="Wingdings" pitchFamily="2" charset="2"/>
              <a:buNone/>
            </a:pPr>
            <a:r>
              <a:rPr lang="en-US" sz="2400" dirty="0" smtClean="0">
                <a:solidFill>
                  <a:srgbClr val="B6582E"/>
                </a:solidFill>
              </a:rPr>
              <a:t>Step 7</a:t>
            </a:r>
            <a:r>
              <a:rPr lang="en-US" sz="2400" dirty="0" smtClean="0"/>
              <a:t>: Compute the standard time</a:t>
            </a:r>
          </a:p>
          <a:p>
            <a:pPr eaLnBrk="1" hangingPunct="1">
              <a:lnSpc>
                <a:spcPct val="90000"/>
              </a:lnSpc>
            </a:pPr>
            <a:endParaRPr lang="en-US" sz="2400" dirty="0" smtClean="0"/>
          </a:p>
        </p:txBody>
      </p:sp>
      <p:sp>
        <p:nvSpPr>
          <p:cNvPr id="6" name="Footer Placeholder 5"/>
          <p:cNvSpPr>
            <a:spLocks noGrp="1"/>
          </p:cNvSpPr>
          <p:nvPr>
            <p:ph type="ftr" sz="quarter" idx="11"/>
          </p:nvPr>
        </p:nvSpPr>
        <p:spPr/>
        <p:txBody>
          <a:bodyPr/>
          <a:lstStyle/>
          <a:p>
            <a:r>
              <a:rPr lang="en-US" smtClean="0"/>
              <a:t>Yabibal A.</a:t>
            </a:r>
            <a:endParaRPr lang="en-US" dirty="0"/>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a:spLocks noGrp="1" noChangeArrowheads="1"/>
          </p:cNvSpPr>
          <p:nvPr>
            <p:ph type="title"/>
          </p:nvPr>
        </p:nvSpPr>
        <p:spPr/>
        <p:txBody>
          <a:bodyPr/>
          <a:lstStyle/>
          <a:p>
            <a:r>
              <a:rPr lang="en-US" dirty="0" smtClean="0"/>
              <a:t>How to do a Time Study</a:t>
            </a:r>
          </a:p>
        </p:txBody>
      </p:sp>
      <p:sp>
        <p:nvSpPr>
          <p:cNvPr id="27653" name="Rectangle 3"/>
          <p:cNvSpPr>
            <a:spLocks noGrp="1" noChangeArrowheads="1"/>
          </p:cNvSpPr>
          <p:nvPr>
            <p:ph type="body" idx="1"/>
          </p:nvPr>
        </p:nvSpPr>
        <p:spPr>
          <a:xfrm>
            <a:off x="833121" y="1621473"/>
            <a:ext cx="10251440" cy="4114800"/>
          </a:xfrm>
        </p:spPr>
        <p:txBody>
          <a:bodyPr>
            <a:normAutofit/>
          </a:bodyPr>
          <a:lstStyle/>
          <a:p>
            <a:r>
              <a:rPr lang="en-US" dirty="0" smtClean="0"/>
              <a:t>When making a time study several decisions are made to assure desired results:</a:t>
            </a:r>
          </a:p>
          <a:p>
            <a:pPr lvl="1"/>
            <a:r>
              <a:rPr lang="en-US" dirty="0" smtClean="0"/>
              <a:t># of observations to make</a:t>
            </a:r>
          </a:p>
          <a:p>
            <a:pPr lvl="1"/>
            <a:r>
              <a:rPr lang="en-US" dirty="0" smtClean="0"/>
              <a:t>Desired level of accuracy</a:t>
            </a:r>
          </a:p>
          <a:p>
            <a:pPr lvl="1"/>
            <a:r>
              <a:rPr lang="en-US" dirty="0" smtClean="0"/>
              <a:t>Desired level of confidence for the estimated standard time</a:t>
            </a:r>
          </a:p>
          <a:p>
            <a:r>
              <a:rPr lang="en-US" dirty="0" smtClean="0"/>
              <a:t>Desired accuracy level is typically expressed as a % of the mean observed times</a:t>
            </a:r>
          </a:p>
          <a:p>
            <a:pPr eaLnBrk="1" hangingPunct="1">
              <a:lnSpc>
                <a:spcPct val="90000"/>
              </a:lnSpc>
            </a:pPr>
            <a:endParaRPr lang="en-US" sz="2400" dirty="0" smtClean="0"/>
          </a:p>
        </p:txBody>
      </p:sp>
      <p:sp>
        <p:nvSpPr>
          <p:cNvPr id="6" name="Footer Placeholder 5"/>
          <p:cNvSpPr>
            <a:spLocks noGrp="1"/>
          </p:cNvSpPr>
          <p:nvPr>
            <p:ph type="ftr" sz="quarter" idx="11"/>
          </p:nvPr>
        </p:nvSpPr>
        <p:spPr/>
        <p:txBody>
          <a:bodyPr/>
          <a:lstStyle/>
          <a:p>
            <a:r>
              <a:rPr lang="en-US" smtClean="0"/>
              <a:t>Yabibal A.</a:t>
            </a:r>
            <a:endParaRPr lang="en-US" dirty="0"/>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a:spLocks noGrp="1" noChangeArrowheads="1"/>
          </p:cNvSpPr>
          <p:nvPr>
            <p:ph type="title"/>
          </p:nvPr>
        </p:nvSpPr>
        <p:spPr/>
        <p:txBody>
          <a:bodyPr/>
          <a:lstStyle/>
          <a:p>
            <a:r>
              <a:rPr lang="en-US" dirty="0" smtClean="0"/>
              <a:t>Doing a Time Study</a:t>
            </a:r>
          </a:p>
        </p:txBody>
      </p:sp>
      <p:sp>
        <p:nvSpPr>
          <p:cNvPr id="27653" name="Rectangle 3"/>
          <p:cNvSpPr>
            <a:spLocks noGrp="1" noChangeArrowheads="1"/>
          </p:cNvSpPr>
          <p:nvPr>
            <p:ph type="body" idx="1"/>
          </p:nvPr>
        </p:nvSpPr>
        <p:spPr>
          <a:xfrm>
            <a:off x="833121" y="1621473"/>
            <a:ext cx="10251440" cy="4114800"/>
          </a:xfrm>
        </p:spPr>
        <p:txBody>
          <a:bodyPr>
            <a:normAutofit/>
          </a:bodyPr>
          <a:lstStyle/>
          <a:p>
            <a:r>
              <a:rPr lang="en-US" sz="2000" dirty="0" smtClean="0"/>
              <a:t>Need to determine how many observations are required</a:t>
            </a:r>
          </a:p>
          <a:p>
            <a:r>
              <a:rPr lang="en-US" sz="2000" dirty="0" smtClean="0"/>
              <a:t>Involves determining the level of accuracy required and confidence level desired</a:t>
            </a:r>
          </a:p>
          <a:p>
            <a:endParaRPr lang="en-US" sz="2000" dirty="0" smtClean="0"/>
          </a:p>
          <a:p>
            <a:endParaRPr lang="en-US" sz="2000" dirty="0" smtClean="0"/>
          </a:p>
          <a:p>
            <a:endParaRPr lang="en-US" sz="2000" dirty="0" smtClean="0"/>
          </a:p>
          <a:p>
            <a:endParaRPr lang="en-US" sz="2000" dirty="0" smtClean="0"/>
          </a:p>
          <a:p>
            <a:pPr lvl="1"/>
            <a:r>
              <a:rPr lang="en-US" sz="1800" dirty="0" smtClean="0"/>
              <a:t>n: number of observations of an element that are needed</a:t>
            </a:r>
          </a:p>
          <a:p>
            <a:pPr lvl="1"/>
            <a:r>
              <a:rPr lang="en-US" sz="1800" dirty="0" smtClean="0"/>
              <a:t>z: the number of normal standard deviations needed for desired confidence</a:t>
            </a:r>
          </a:p>
          <a:p>
            <a:pPr lvl="1"/>
            <a:r>
              <a:rPr lang="en-US" sz="1800" dirty="0" smtClean="0"/>
              <a:t>s: the standard deviation of the sample</a:t>
            </a:r>
          </a:p>
          <a:p>
            <a:pPr lvl="1"/>
            <a:r>
              <a:rPr lang="en-US" sz="1800" dirty="0" smtClean="0"/>
              <a:t>a: desired accuracy or</a:t>
            </a:r>
            <a:r>
              <a:rPr lang="en-US" sz="2000" dirty="0" smtClean="0"/>
              <a:t> </a:t>
            </a:r>
            <a:r>
              <a:rPr lang="en-US" sz="1800" dirty="0" smtClean="0"/>
              <a:t>precision</a:t>
            </a:r>
          </a:p>
          <a:p>
            <a:pPr lvl="1"/>
            <a:r>
              <a:rPr lang="en-US" sz="1800" dirty="0" smtClean="0"/>
              <a:t>x-bar: the mean of the sample observations </a:t>
            </a:r>
          </a:p>
          <a:p>
            <a:pPr eaLnBrk="1" hangingPunct="1">
              <a:lnSpc>
                <a:spcPct val="90000"/>
              </a:lnSpc>
            </a:pPr>
            <a:endParaRPr lang="en-US" sz="2400" dirty="0" smtClean="0"/>
          </a:p>
        </p:txBody>
      </p:sp>
      <p:sp>
        <p:nvSpPr>
          <p:cNvPr id="6" name="Footer Placeholder 5"/>
          <p:cNvSpPr>
            <a:spLocks noGrp="1"/>
          </p:cNvSpPr>
          <p:nvPr>
            <p:ph type="ftr" sz="quarter" idx="11"/>
          </p:nvPr>
        </p:nvSpPr>
        <p:spPr/>
        <p:txBody>
          <a:bodyPr/>
          <a:lstStyle/>
          <a:p>
            <a:r>
              <a:rPr lang="en-US" smtClean="0"/>
              <a:t>Yabibal A.</a:t>
            </a:r>
            <a:endParaRPr lang="en-US" dirty="0"/>
          </a:p>
        </p:txBody>
      </p:sp>
      <p:graphicFrame>
        <p:nvGraphicFramePr>
          <p:cNvPr id="168962" name="Object 5"/>
          <p:cNvGraphicFramePr>
            <a:graphicFrameLocks noChangeAspect="1"/>
          </p:cNvGraphicFramePr>
          <p:nvPr/>
        </p:nvGraphicFramePr>
        <p:xfrm>
          <a:off x="3402013" y="2422525"/>
          <a:ext cx="3517900" cy="1371600"/>
        </p:xfrm>
        <a:graphic>
          <a:graphicData uri="http://schemas.openxmlformats.org/presentationml/2006/ole">
            <p:oleObj spid="_x0000_s168962" name="Equation" r:id="rId3" imgW="952200" imgH="495000" progId="Equation.DSMT4">
              <p:embed/>
            </p:oleObj>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6" name="Rectangle 2"/>
          <p:cNvSpPr>
            <a:spLocks noGrp="1" noChangeArrowheads="1"/>
          </p:cNvSpPr>
          <p:nvPr>
            <p:ph type="title"/>
          </p:nvPr>
        </p:nvSpPr>
        <p:spPr/>
        <p:txBody>
          <a:bodyPr/>
          <a:lstStyle/>
          <a:p>
            <a:r>
              <a:rPr lang="en-US" sz="4000" dirty="0" smtClean="0"/>
              <a:t>Factors Impacting Product Design</a:t>
            </a:r>
          </a:p>
        </p:txBody>
      </p:sp>
      <p:sp>
        <p:nvSpPr>
          <p:cNvPr id="9" name="Rectangle 4"/>
          <p:cNvSpPr txBox="1">
            <a:spLocks noChangeArrowheads="1"/>
          </p:cNvSpPr>
          <p:nvPr/>
        </p:nvSpPr>
        <p:spPr>
          <a:xfrm>
            <a:off x="558800" y="2017713"/>
            <a:ext cx="4673600" cy="4114800"/>
          </a:xfrm>
          <a:prstGeom prst="rect">
            <a:avLst/>
          </a:prstGeom>
        </p:spPr>
        <p:txBody>
          <a:bodyPr vert="horz" lIns="91440" tIns="45720" rIns="91440" bIns="45720" rtlCol="0">
            <a:normAutofit/>
          </a:bodyPr>
          <a:lstStyle/>
          <a:p>
            <a:pPr marL="228600" marR="0" lvl="0" indent="-228600" algn="l" defTabSz="914400" rtl="0" eaLnBrk="1" fontAlgn="auto" latinLnBrk="0" hangingPunct="1">
              <a:lnSpc>
                <a:spcPct val="90000"/>
              </a:lnSpc>
              <a:spcBef>
                <a:spcPts val="1000"/>
              </a:spcBef>
              <a:spcAft>
                <a:spcPts val="0"/>
              </a:spcAft>
              <a:buClrTx/>
              <a:buSzTx/>
              <a:tabLst/>
              <a:defRPr/>
            </a:pPr>
            <a:r>
              <a:rPr kumimoji="0" lang="en-US" sz="2000" b="1" i="0" u="none" strike="noStrike" kern="1200" cap="none" spc="0" normalizeH="0" baseline="0" noProof="0" dirty="0" smtClean="0">
                <a:ln>
                  <a:noFill/>
                </a:ln>
                <a:solidFill>
                  <a:srgbClr val="0000FF"/>
                </a:solidFill>
                <a:effectLst/>
                <a:uLnTx/>
                <a:uFillTx/>
                <a:latin typeface="Palatino Linotype" panose="02040502050505030304" pitchFamily="18" charset="0"/>
                <a:ea typeface="+mn-ea"/>
                <a:cs typeface="+mn-cs"/>
              </a:rPr>
              <a:t>2. Product life cycle </a:t>
            </a:r>
            <a:r>
              <a:rPr kumimoji="0" lang="en-US" sz="2000" b="1" i="0" u="none" strike="noStrike" kern="1200" cap="none" spc="0" normalizeH="0" baseline="0" noProof="0" dirty="0" smtClean="0">
                <a:ln>
                  <a:noFill/>
                </a:ln>
                <a:effectLst/>
                <a:uLnTx/>
                <a:uFillTx/>
                <a:latin typeface="Palatino Linotype" panose="02040502050505030304" pitchFamily="18" charset="0"/>
                <a:ea typeface="+mn-ea"/>
                <a:cs typeface="+mn-cs"/>
              </a:rPr>
              <a:t>– series of changing product demand</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smtClean="0">
                <a:ln>
                  <a:noFill/>
                </a:ln>
                <a:effectLst/>
                <a:uLnTx/>
                <a:uFillTx/>
                <a:latin typeface="Palatino Linotype" panose="02040502050505030304" pitchFamily="18" charset="0"/>
                <a:ea typeface="+mn-ea"/>
                <a:cs typeface="+mn-cs"/>
              </a:rPr>
              <a:t>Consider product</a:t>
            </a:r>
          </a:p>
          <a:p>
            <a:pPr marL="228600" marR="0" lvl="0" indent="-228600" algn="l" defTabSz="914400" rtl="0" eaLnBrk="1" fontAlgn="auto" latinLnBrk="0" hangingPunct="1">
              <a:lnSpc>
                <a:spcPct val="90000"/>
              </a:lnSpc>
              <a:spcBef>
                <a:spcPts val="1000"/>
              </a:spcBef>
              <a:spcAft>
                <a:spcPts val="0"/>
              </a:spcAft>
              <a:buClrTx/>
              <a:buSzTx/>
              <a:buFont typeface="Wingdings" pitchFamily="2" charset="2"/>
              <a:buNone/>
              <a:tabLst/>
              <a:defRPr/>
            </a:pPr>
            <a:r>
              <a:rPr kumimoji="0" lang="en-US" sz="2000" b="1" i="0" u="none" strike="noStrike" kern="1200" cap="none" spc="0" normalizeH="0" baseline="0" noProof="0" dirty="0" smtClean="0">
                <a:ln>
                  <a:noFill/>
                </a:ln>
                <a:effectLst/>
                <a:uLnTx/>
                <a:uFillTx/>
                <a:latin typeface="Palatino Linotype" panose="02040502050505030304" pitchFamily="18" charset="0"/>
                <a:ea typeface="+mn-ea"/>
                <a:cs typeface="+mn-cs"/>
              </a:rPr>
              <a:t>    life cycle stages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smtClean="0">
                <a:ln>
                  <a:noFill/>
                </a:ln>
                <a:effectLst/>
                <a:uLnTx/>
                <a:uFillTx/>
                <a:latin typeface="Palatino Linotype" panose="02040502050505030304" pitchFamily="18" charset="0"/>
                <a:ea typeface="+mn-ea"/>
                <a:cs typeface="+mn-cs"/>
              </a:rPr>
              <a:t>Introduction</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smtClean="0">
                <a:ln>
                  <a:noFill/>
                </a:ln>
                <a:solidFill>
                  <a:schemeClr val="tx1"/>
                </a:solidFill>
                <a:effectLst/>
                <a:uLnTx/>
                <a:uFillTx/>
                <a:latin typeface="Palatino Linotype" panose="02040502050505030304" pitchFamily="18" charset="0"/>
                <a:ea typeface="+mn-ea"/>
                <a:cs typeface="+mn-cs"/>
              </a:rPr>
              <a:t>Growth</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smtClean="0">
                <a:ln>
                  <a:noFill/>
                </a:ln>
                <a:solidFill>
                  <a:schemeClr val="tx1"/>
                </a:solidFill>
                <a:effectLst/>
                <a:uLnTx/>
                <a:uFillTx/>
                <a:latin typeface="Palatino Linotype" panose="02040502050505030304" pitchFamily="18" charset="0"/>
                <a:ea typeface="+mn-ea"/>
                <a:cs typeface="+mn-cs"/>
              </a:rPr>
              <a:t>Maturity</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smtClean="0">
                <a:ln>
                  <a:noFill/>
                </a:ln>
                <a:solidFill>
                  <a:schemeClr val="tx1"/>
                </a:solidFill>
                <a:effectLst/>
                <a:uLnTx/>
                <a:uFillTx/>
                <a:latin typeface="Palatino Linotype" panose="02040502050505030304" pitchFamily="18" charset="0"/>
                <a:ea typeface="+mn-ea"/>
                <a:cs typeface="+mn-cs"/>
              </a:rPr>
              <a:t>Decline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smtClean="0">
                <a:ln>
                  <a:noFill/>
                </a:ln>
                <a:solidFill>
                  <a:schemeClr val="folHlink"/>
                </a:solidFill>
                <a:effectLst/>
                <a:uLnTx/>
                <a:uFillTx/>
                <a:latin typeface="Palatino Linotype" panose="02040502050505030304" pitchFamily="18" charset="0"/>
                <a:ea typeface="+mn-ea"/>
                <a:cs typeface="+mn-cs"/>
              </a:rPr>
              <a:t>Facility &amp; process investment depends on life cycle</a:t>
            </a:r>
          </a:p>
        </p:txBody>
      </p:sp>
      <p:pic>
        <p:nvPicPr>
          <p:cNvPr id="10" name="Picture 10" descr="w0018-n"/>
          <p:cNvPicPr>
            <a:picLocks noGrp="1" noChangeAspect="1" noChangeArrowheads="1"/>
          </p:cNvPicPr>
          <p:nvPr>
            <p:ph sz="half" idx="4294967295"/>
          </p:nvPr>
        </p:nvPicPr>
        <p:blipFill>
          <a:blip r:embed="rId3"/>
          <a:srcRect/>
          <a:stretch>
            <a:fillRect/>
          </a:stretch>
        </p:blipFill>
        <p:spPr>
          <a:xfrm>
            <a:off x="4886961" y="1630680"/>
            <a:ext cx="6485247" cy="4394200"/>
          </a:xfrm>
          <a:prstGeom prst="rect">
            <a:avLst/>
          </a:prstGeom>
          <a:noFill/>
        </p:spPr>
      </p:pic>
      <p:sp>
        <p:nvSpPr>
          <p:cNvPr id="6" name="Footer Placeholder 5"/>
          <p:cNvSpPr>
            <a:spLocks noGrp="1"/>
          </p:cNvSpPr>
          <p:nvPr>
            <p:ph type="ftr" sz="quarter" idx="11"/>
          </p:nvPr>
        </p:nvSpPr>
        <p:spPr/>
        <p:txBody>
          <a:bodyPr/>
          <a:lstStyle/>
          <a:p>
            <a:r>
              <a:rPr lang="en-US" smtClean="0"/>
              <a:t>Yabibal A.</a:t>
            </a:r>
            <a:endParaRPr lang="en-US" dirty="0"/>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Rectangle 2"/>
          <p:cNvSpPr>
            <a:spLocks noGrp="1" noChangeArrowheads="1"/>
          </p:cNvSpPr>
          <p:nvPr>
            <p:ph type="title"/>
          </p:nvPr>
        </p:nvSpPr>
        <p:spPr/>
        <p:txBody>
          <a:bodyPr/>
          <a:lstStyle/>
          <a:p>
            <a:pPr eaLnBrk="1" hangingPunct="1"/>
            <a:r>
              <a:rPr lang="en-US" sz="2000" b="1" smtClean="0">
                <a:solidFill>
                  <a:schemeClr val="folHlink"/>
                </a:solidFill>
              </a:rPr>
              <a:t>Pat’s Pizza Place</a:t>
            </a:r>
            <a:r>
              <a:rPr lang="en-US" sz="2000" smtClean="0"/>
              <a:t>: Pat hires an analyst to determine a standard time to prepare a large pepperoni and cheese pizza. He takes 10 observations of the 7 elements and calculates the mean time and the standard deviation per element. He must then calculate the # of observations to be within 5% of the true mean 95% of the time.</a:t>
            </a:r>
          </a:p>
        </p:txBody>
      </p:sp>
      <p:sp>
        <p:nvSpPr>
          <p:cNvPr id="29701" name="Rectangle 11"/>
          <p:cNvSpPr>
            <a:spLocks noGrp="1" noChangeArrowheads="1"/>
          </p:cNvSpPr>
          <p:nvPr>
            <p:ph type="body" sz="half" idx="3"/>
          </p:nvPr>
        </p:nvSpPr>
        <p:spPr>
          <a:xfrm>
            <a:off x="508000" y="4876800"/>
            <a:ext cx="11432117" cy="1981200"/>
          </a:xfrm>
        </p:spPr>
        <p:txBody>
          <a:bodyPr/>
          <a:lstStyle/>
          <a:p>
            <a:pPr eaLnBrk="1" hangingPunct="1"/>
            <a:r>
              <a:rPr lang="en-US" sz="1800" b="1" smtClean="0"/>
              <a:t>The analyst must calculate the observations for each element to determine how many additional observations must be taken. The maximum number of 25 (in this case) for element #7 means that an additional 15 observations must be made and then the observed times are revised.</a:t>
            </a:r>
          </a:p>
          <a:p>
            <a:pPr eaLnBrk="1" hangingPunct="1"/>
            <a:endParaRPr lang="en-US" sz="1800" smtClean="0"/>
          </a:p>
        </p:txBody>
      </p:sp>
      <p:pic>
        <p:nvPicPr>
          <p:cNvPr id="29702" name="Picture 12"/>
          <p:cNvPicPr>
            <a:picLocks noGrp="1" noChangeAspect="1" noChangeArrowheads="1"/>
          </p:cNvPicPr>
          <p:nvPr>
            <p:ph sz="quarter" idx="2"/>
          </p:nvPr>
        </p:nvPicPr>
        <p:blipFill>
          <a:blip r:embed="rId2"/>
          <a:srcRect/>
          <a:stretch>
            <a:fillRect/>
          </a:stretch>
        </p:blipFill>
        <p:spPr>
          <a:xfrm>
            <a:off x="3657600" y="5760720"/>
            <a:ext cx="6299200" cy="685800"/>
          </a:xfrm>
          <a:noFill/>
        </p:spPr>
      </p:pic>
      <p:pic>
        <p:nvPicPr>
          <p:cNvPr id="29703" name="Picture 15"/>
          <p:cNvPicPr>
            <a:picLocks noGrp="1" noChangeAspect="1" noChangeArrowheads="1"/>
          </p:cNvPicPr>
          <p:nvPr>
            <p:ph sz="quarter" idx="1"/>
          </p:nvPr>
        </p:nvPicPr>
        <p:blipFill>
          <a:blip r:embed="rId3"/>
          <a:srcRect/>
          <a:stretch>
            <a:fillRect/>
          </a:stretch>
        </p:blipFill>
        <p:spPr>
          <a:xfrm>
            <a:off x="508000" y="1828800"/>
            <a:ext cx="10972800" cy="2971800"/>
          </a:xfrm>
          <a:noFill/>
        </p:spPr>
      </p:pic>
      <p:sp>
        <p:nvSpPr>
          <p:cNvPr id="8" name="Footer Placeholder 7"/>
          <p:cNvSpPr>
            <a:spLocks noGrp="1"/>
          </p:cNvSpPr>
          <p:nvPr>
            <p:ph type="ftr" sz="quarter" idx="11"/>
          </p:nvPr>
        </p:nvSpPr>
        <p:spPr/>
        <p:txBody>
          <a:bodyPr/>
          <a:lstStyle/>
          <a:p>
            <a:pPr>
              <a:defRPr/>
            </a:pPr>
            <a:r>
              <a:rPr lang="en-US" smtClean="0"/>
              <a:t>Yabibal A.</a:t>
            </a:r>
            <a:endParaRPr lang="en-US"/>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4" name="Rectangle 2"/>
          <p:cNvSpPr>
            <a:spLocks noGrp="1" noChangeArrowheads="1"/>
          </p:cNvSpPr>
          <p:nvPr>
            <p:ph type="title"/>
          </p:nvPr>
        </p:nvSpPr>
        <p:spPr/>
        <p:txBody>
          <a:bodyPr>
            <a:normAutofit/>
          </a:bodyPr>
          <a:lstStyle/>
          <a:p>
            <a:r>
              <a:rPr lang="en-US" sz="3600" dirty="0" smtClean="0">
                <a:solidFill>
                  <a:srgbClr val="0000FF"/>
                </a:solidFill>
                <a:latin typeface="Palatino Linotype" panose="02040502050505030304" pitchFamily="18" charset="0"/>
              </a:rPr>
              <a:t>Other Time Factors Used in Calculating Standard Time</a:t>
            </a:r>
          </a:p>
        </p:txBody>
      </p:sp>
      <p:sp>
        <p:nvSpPr>
          <p:cNvPr id="39940" name="Rectangle 4"/>
          <p:cNvSpPr>
            <a:spLocks noGrp="1" noChangeArrowheads="1"/>
          </p:cNvSpPr>
          <p:nvPr>
            <p:ph type="body" sz="half" idx="1"/>
          </p:nvPr>
        </p:nvSpPr>
        <p:spPr>
          <a:xfrm>
            <a:off x="711200" y="2017714"/>
            <a:ext cx="10871200" cy="4611687"/>
          </a:xfrm>
        </p:spPr>
        <p:txBody>
          <a:bodyPr/>
          <a:lstStyle/>
          <a:p>
            <a:pPr eaLnBrk="1" hangingPunct="1"/>
            <a:r>
              <a:rPr lang="en-US" sz="2800" b="1" u="sng" dirty="0" smtClean="0">
                <a:latin typeface="Palatino Linotype" pitchFamily="18" charset="0"/>
              </a:rPr>
              <a:t>The normal time</a:t>
            </a:r>
            <a:r>
              <a:rPr lang="en-US" sz="2800" dirty="0" smtClean="0">
                <a:latin typeface="Palatino Linotype" pitchFamily="18" charset="0"/>
              </a:rPr>
              <a:t> (</a:t>
            </a:r>
            <a:r>
              <a:rPr lang="en-US" sz="2800" b="1" dirty="0" smtClean="0">
                <a:latin typeface="Palatino Linotype" pitchFamily="18" charset="0"/>
              </a:rPr>
              <a:t>NT</a:t>
            </a:r>
            <a:r>
              <a:rPr lang="en-US" sz="2800" dirty="0" smtClean="0">
                <a:latin typeface="Palatino Linotype" pitchFamily="18" charset="0"/>
              </a:rPr>
              <a:t>) is the </a:t>
            </a:r>
            <a:r>
              <a:rPr lang="en-US" sz="2800" b="1" u="sng" dirty="0" smtClean="0">
                <a:latin typeface="Palatino Linotype" pitchFamily="18" charset="0"/>
              </a:rPr>
              <a:t>mean observed time</a:t>
            </a:r>
            <a:r>
              <a:rPr lang="en-US" sz="2800" dirty="0" smtClean="0">
                <a:latin typeface="Palatino Linotype" pitchFamily="18" charset="0"/>
              </a:rPr>
              <a:t> multiplied by the </a:t>
            </a:r>
            <a:r>
              <a:rPr lang="en-US" sz="2800" b="1" u="sng" dirty="0" smtClean="0">
                <a:latin typeface="Palatino Linotype" pitchFamily="18" charset="0"/>
              </a:rPr>
              <a:t>performance rating factor</a:t>
            </a:r>
            <a:r>
              <a:rPr lang="en-US" sz="2800" u="sng" dirty="0" smtClean="0">
                <a:latin typeface="Palatino Linotype" pitchFamily="18" charset="0"/>
              </a:rPr>
              <a:t> (</a:t>
            </a:r>
            <a:r>
              <a:rPr lang="en-US" sz="2800" b="1" u="sng" dirty="0" smtClean="0">
                <a:latin typeface="Palatino Linotype" pitchFamily="18" charset="0"/>
              </a:rPr>
              <a:t>PRF</a:t>
            </a:r>
            <a:r>
              <a:rPr lang="en-US" sz="2800" u="sng" dirty="0" smtClean="0">
                <a:latin typeface="Palatino Linotype" pitchFamily="18" charset="0"/>
              </a:rPr>
              <a:t>)</a:t>
            </a:r>
          </a:p>
          <a:p>
            <a:pPr eaLnBrk="1" hangingPunct="1"/>
            <a:r>
              <a:rPr lang="en-US" sz="2800" dirty="0" smtClean="0">
                <a:latin typeface="Palatino Linotype" pitchFamily="18" charset="0"/>
              </a:rPr>
              <a:t>The </a:t>
            </a:r>
            <a:r>
              <a:rPr lang="en-US" sz="2800" b="1" dirty="0" smtClean="0">
                <a:latin typeface="Palatino Linotype" pitchFamily="18" charset="0"/>
              </a:rPr>
              <a:t>PRF</a:t>
            </a:r>
            <a:r>
              <a:rPr lang="en-US" sz="2800" dirty="0" smtClean="0">
                <a:latin typeface="Palatino Linotype" pitchFamily="18" charset="0"/>
              </a:rPr>
              <a:t> is a subjective estimate of a worker’s pace relative to a normal work pace</a:t>
            </a:r>
          </a:p>
          <a:p>
            <a:pPr eaLnBrk="1" hangingPunct="1"/>
            <a:r>
              <a:rPr lang="en-US" sz="2800" dirty="0" smtClean="0">
                <a:latin typeface="Palatino Linotype" pitchFamily="18" charset="0"/>
              </a:rPr>
              <a:t>The </a:t>
            </a:r>
            <a:r>
              <a:rPr lang="en-US" sz="2800" b="1" u="sng" dirty="0" smtClean="0">
                <a:latin typeface="Palatino Linotype" pitchFamily="18" charset="0"/>
              </a:rPr>
              <a:t>frequency of occurrence (F)</a:t>
            </a:r>
            <a:r>
              <a:rPr lang="en-US" sz="2800" dirty="0" smtClean="0">
                <a:latin typeface="Palatino Linotype" pitchFamily="18" charset="0"/>
              </a:rPr>
              <a:t> is how often the element must be done each cycle. </a:t>
            </a:r>
          </a:p>
          <a:p>
            <a:pPr eaLnBrk="1" hangingPunct="1"/>
            <a:endParaRPr lang="en-US" sz="2800" dirty="0" smtClean="0">
              <a:latin typeface="Palatino Linotype" pitchFamily="18" charset="0"/>
            </a:endParaRPr>
          </a:p>
          <a:p>
            <a:pPr eaLnBrk="1" hangingPunct="1"/>
            <a:endParaRPr lang="en-US" sz="2000" dirty="0" smtClean="0">
              <a:latin typeface="Palatino Linotype" pitchFamily="18" charset="0"/>
            </a:endParaRPr>
          </a:p>
          <a:p>
            <a:pPr eaLnBrk="1" hangingPunct="1"/>
            <a:endParaRPr lang="en-US" sz="2000" dirty="0" smtClean="0">
              <a:latin typeface="Palatino Linotype" pitchFamily="18" charset="0"/>
            </a:endParaRPr>
          </a:p>
        </p:txBody>
      </p:sp>
      <p:sp>
        <p:nvSpPr>
          <p:cNvPr id="6" name="Footer Placeholder 5"/>
          <p:cNvSpPr>
            <a:spLocks noGrp="1"/>
          </p:cNvSpPr>
          <p:nvPr>
            <p:ph type="ftr" sz="quarter" idx="11"/>
          </p:nvPr>
        </p:nvSpPr>
        <p:spPr/>
        <p:txBody>
          <a:bodyPr/>
          <a:lstStyle/>
          <a:p>
            <a:pPr>
              <a:defRPr/>
            </a:pPr>
            <a:r>
              <a:rPr lang="en-US" smtClean="0"/>
              <a:t>Yabibal A.</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9940">
                                            <p:txEl>
                                              <p:pRg st="0" end="0"/>
                                            </p:txEl>
                                          </p:spTgt>
                                        </p:tgtEl>
                                        <p:attrNameLst>
                                          <p:attrName>style.visibility</p:attrName>
                                        </p:attrNameLst>
                                      </p:cBhvr>
                                      <p:to>
                                        <p:strVal val="visible"/>
                                      </p:to>
                                    </p:set>
                                    <p:animEffect transition="in" filter="fade">
                                      <p:cBhvr>
                                        <p:cTn id="7" dur="500"/>
                                        <p:tgtEl>
                                          <p:spTgt spid="39940">
                                            <p:txEl>
                                              <p:pRg st="0" end="0"/>
                                            </p:txEl>
                                          </p:spTgt>
                                        </p:tgtEl>
                                      </p:cBhvr>
                                    </p:animEffect>
                                  </p:childTnLst>
                                  <p:subTnLst>
                                    <p:animClr>
                                      <p:cBhvr override="childStyle">
                                        <p:cTn dur="1" fill="hold" display="0" masterRel="nextClick" afterEffect="1"/>
                                        <p:tgtEl>
                                          <p:spTgt spid="39940">
                                            <p:txEl>
                                              <p:pRg st="0" end="0"/>
                                            </p:txEl>
                                          </p:spTgt>
                                        </p:tgtEl>
                                        <p:attrNameLst>
                                          <p:attrName>ppt_c</p:attrName>
                                        </p:attrNameLst>
                                      </p:cBhvr>
                                      <p:to>
                                        <a:srgbClr val="B2B2B2"/>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9940">
                                            <p:txEl>
                                              <p:pRg st="1" end="1"/>
                                            </p:txEl>
                                          </p:spTgt>
                                        </p:tgtEl>
                                        <p:attrNameLst>
                                          <p:attrName>style.visibility</p:attrName>
                                        </p:attrNameLst>
                                      </p:cBhvr>
                                      <p:to>
                                        <p:strVal val="visible"/>
                                      </p:to>
                                    </p:set>
                                    <p:animEffect transition="in" filter="fade">
                                      <p:cBhvr>
                                        <p:cTn id="12" dur="500"/>
                                        <p:tgtEl>
                                          <p:spTgt spid="39940">
                                            <p:txEl>
                                              <p:pRg st="1" end="1"/>
                                            </p:txEl>
                                          </p:spTgt>
                                        </p:tgtEl>
                                      </p:cBhvr>
                                    </p:animEffect>
                                  </p:childTnLst>
                                  <p:subTnLst>
                                    <p:animClr>
                                      <p:cBhvr override="childStyle">
                                        <p:cTn dur="1" fill="hold" display="0" masterRel="nextClick" afterEffect="1"/>
                                        <p:tgtEl>
                                          <p:spTgt spid="39940">
                                            <p:txEl>
                                              <p:pRg st="1" end="1"/>
                                            </p:txEl>
                                          </p:spTgt>
                                        </p:tgtEl>
                                        <p:attrNameLst>
                                          <p:attrName>ppt_c</p:attrName>
                                        </p:attrNameLst>
                                      </p:cBhvr>
                                      <p:to>
                                        <a:srgbClr val="B2B2B2"/>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9940">
                                            <p:txEl>
                                              <p:pRg st="2" end="2"/>
                                            </p:txEl>
                                          </p:spTgt>
                                        </p:tgtEl>
                                        <p:attrNameLst>
                                          <p:attrName>style.visibility</p:attrName>
                                        </p:attrNameLst>
                                      </p:cBhvr>
                                      <p:to>
                                        <p:strVal val="visible"/>
                                      </p:to>
                                    </p:set>
                                    <p:animEffect transition="in" filter="fade">
                                      <p:cBhvr>
                                        <p:cTn id="17" dur="500"/>
                                        <p:tgtEl>
                                          <p:spTgt spid="39940">
                                            <p:txEl>
                                              <p:pRg st="2" end="2"/>
                                            </p:txEl>
                                          </p:spTgt>
                                        </p:tgtEl>
                                      </p:cBhvr>
                                    </p:animEffect>
                                  </p:childTnLst>
                                  <p:subTnLst>
                                    <p:animClr>
                                      <p:cBhvr override="childStyle">
                                        <p:cTn dur="1" fill="hold" display="0" masterRel="nextClick" afterEffect="1"/>
                                        <p:tgtEl>
                                          <p:spTgt spid="39940">
                                            <p:txEl>
                                              <p:pRg st="2" end="2"/>
                                            </p:txEl>
                                          </p:spTgt>
                                        </p:tgtEl>
                                        <p:attrNameLst>
                                          <p:attrName>ppt_c</p:attrName>
                                        </p:attrNameLst>
                                      </p:cBhvr>
                                      <p:to>
                                        <a:srgbClr val="B2B2B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0" grpId="0" build="p"/>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Rectangle 2"/>
          <p:cNvSpPr>
            <a:spLocks noGrp="1" noChangeArrowheads="1"/>
          </p:cNvSpPr>
          <p:nvPr>
            <p:ph type="title"/>
          </p:nvPr>
        </p:nvSpPr>
        <p:spPr/>
        <p:txBody>
          <a:bodyPr>
            <a:normAutofit/>
          </a:bodyPr>
          <a:lstStyle/>
          <a:p>
            <a:r>
              <a:rPr lang="en-US" sz="3600" dirty="0" smtClean="0">
                <a:solidFill>
                  <a:srgbClr val="0000FF"/>
                </a:solidFill>
                <a:latin typeface="Palatino Linotype" panose="02040502050505030304" pitchFamily="18" charset="0"/>
              </a:rPr>
              <a:t>Other Time Factors Used in Calculating Standard Time</a:t>
            </a:r>
          </a:p>
        </p:txBody>
      </p:sp>
      <p:sp>
        <p:nvSpPr>
          <p:cNvPr id="65539" name="Rectangle 3"/>
          <p:cNvSpPr>
            <a:spLocks noGrp="1" noChangeArrowheads="1"/>
          </p:cNvSpPr>
          <p:nvPr>
            <p:ph type="body" sz="half" idx="1"/>
          </p:nvPr>
        </p:nvSpPr>
        <p:spPr>
          <a:xfrm>
            <a:off x="711200" y="2017714"/>
            <a:ext cx="10871200" cy="4611687"/>
          </a:xfrm>
        </p:spPr>
        <p:txBody>
          <a:bodyPr/>
          <a:lstStyle/>
          <a:p>
            <a:pPr eaLnBrk="1" hangingPunct="1"/>
            <a:r>
              <a:rPr lang="en-US" sz="2400" dirty="0" smtClean="0">
                <a:latin typeface="Palatino Linotype" pitchFamily="18" charset="0"/>
              </a:rPr>
              <a:t>The </a:t>
            </a:r>
            <a:r>
              <a:rPr lang="en-US" sz="2400" b="1" u="sng" dirty="0" smtClean="0">
                <a:latin typeface="Palatino Linotype" pitchFamily="18" charset="0"/>
              </a:rPr>
              <a:t>allowance factor (AF)</a:t>
            </a:r>
            <a:r>
              <a:rPr lang="en-US" sz="2400" dirty="0" smtClean="0">
                <a:latin typeface="Palatino Linotype" pitchFamily="18" charset="0"/>
              </a:rPr>
              <a:t> is the amount of time allowed for personal, fatigue, and unavoidable delays</a:t>
            </a:r>
          </a:p>
          <a:p>
            <a:pPr eaLnBrk="1" hangingPunct="1"/>
            <a:r>
              <a:rPr lang="en-US" sz="2400" b="1" dirty="0" smtClean="0">
                <a:solidFill>
                  <a:schemeClr val="folHlink"/>
                </a:solidFill>
                <a:latin typeface="Palatino Linotype" pitchFamily="18" charset="0"/>
              </a:rPr>
              <a:t>Standard Time=normal time x allowance factor, </a:t>
            </a:r>
            <a:r>
              <a:rPr lang="en-US" sz="2400" dirty="0" smtClean="0">
                <a:latin typeface="Palatino Linotype" pitchFamily="18" charset="0"/>
              </a:rPr>
              <a:t>where:</a:t>
            </a:r>
          </a:p>
          <a:p>
            <a:pPr eaLnBrk="1" hangingPunct="1"/>
            <a:endParaRPr lang="en-US" sz="2400" dirty="0" smtClean="0">
              <a:latin typeface="Palatino Linotype" pitchFamily="18" charset="0"/>
            </a:endParaRPr>
          </a:p>
          <a:p>
            <a:pPr eaLnBrk="1" hangingPunct="1"/>
            <a:endParaRPr lang="en-US" sz="2000" dirty="0" smtClean="0">
              <a:latin typeface="Palatino Linotype" pitchFamily="18" charset="0"/>
            </a:endParaRPr>
          </a:p>
          <a:p>
            <a:pPr eaLnBrk="1" hangingPunct="1"/>
            <a:endParaRPr lang="en-US" sz="2000" dirty="0" smtClean="0">
              <a:latin typeface="Palatino Linotype" pitchFamily="18" charset="0"/>
            </a:endParaRPr>
          </a:p>
        </p:txBody>
      </p:sp>
      <p:graphicFrame>
        <p:nvGraphicFramePr>
          <p:cNvPr id="2050" name="Object 4"/>
          <p:cNvGraphicFramePr>
            <a:graphicFrameLocks noChangeAspect="1"/>
          </p:cNvGraphicFramePr>
          <p:nvPr>
            <p:ph sz="half" idx="2"/>
          </p:nvPr>
        </p:nvGraphicFramePr>
        <p:xfrm>
          <a:off x="2133600" y="4114800"/>
          <a:ext cx="8229600" cy="990600"/>
        </p:xfrm>
        <a:graphic>
          <a:graphicData uri="http://schemas.openxmlformats.org/presentationml/2006/ole">
            <p:oleObj spid="_x0000_s132098" name="Equation" r:id="rId3" imgW="3251160" imgH="634680" progId="Equation.3">
              <p:embed/>
            </p:oleObj>
          </a:graphicData>
        </a:graphic>
      </p:graphicFrame>
      <p:sp>
        <p:nvSpPr>
          <p:cNvPr id="7" name="Footer Placeholder 6"/>
          <p:cNvSpPr>
            <a:spLocks noGrp="1"/>
          </p:cNvSpPr>
          <p:nvPr>
            <p:ph type="ftr" sz="quarter" idx="11"/>
          </p:nvPr>
        </p:nvSpPr>
        <p:spPr/>
        <p:txBody>
          <a:bodyPr/>
          <a:lstStyle/>
          <a:p>
            <a:pPr>
              <a:defRPr/>
            </a:pPr>
            <a:r>
              <a:rPr lang="en-US" smtClean="0"/>
              <a:t>Yabibal A.</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5539">
                                            <p:txEl>
                                              <p:pRg st="0" end="0"/>
                                            </p:txEl>
                                          </p:spTgt>
                                        </p:tgtEl>
                                        <p:attrNameLst>
                                          <p:attrName>style.visibility</p:attrName>
                                        </p:attrNameLst>
                                      </p:cBhvr>
                                      <p:to>
                                        <p:strVal val="visible"/>
                                      </p:to>
                                    </p:set>
                                    <p:animEffect transition="in" filter="fade">
                                      <p:cBhvr>
                                        <p:cTn id="7" dur="500"/>
                                        <p:tgtEl>
                                          <p:spTgt spid="65539">
                                            <p:txEl>
                                              <p:pRg st="0" end="0"/>
                                            </p:txEl>
                                          </p:spTgt>
                                        </p:tgtEl>
                                      </p:cBhvr>
                                    </p:animEffect>
                                  </p:childTnLst>
                                  <p:subTnLst>
                                    <p:animClr>
                                      <p:cBhvr override="childStyle">
                                        <p:cTn dur="1" fill="hold" display="0" masterRel="nextClick" afterEffect="1"/>
                                        <p:tgtEl>
                                          <p:spTgt spid="65539">
                                            <p:txEl>
                                              <p:pRg st="0" end="0"/>
                                            </p:txEl>
                                          </p:spTgt>
                                        </p:tgtEl>
                                        <p:attrNameLst>
                                          <p:attrName>ppt_c</p:attrName>
                                        </p:attrNameLst>
                                      </p:cBhvr>
                                      <p:to>
                                        <a:srgbClr val="B2B2B2"/>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5539">
                                            <p:txEl>
                                              <p:pRg st="1" end="1"/>
                                            </p:txEl>
                                          </p:spTgt>
                                        </p:tgtEl>
                                        <p:attrNameLst>
                                          <p:attrName>style.visibility</p:attrName>
                                        </p:attrNameLst>
                                      </p:cBhvr>
                                      <p:to>
                                        <p:strVal val="visible"/>
                                      </p:to>
                                    </p:set>
                                    <p:animEffect transition="in" filter="fade">
                                      <p:cBhvr>
                                        <p:cTn id="12" dur="500"/>
                                        <p:tgtEl>
                                          <p:spTgt spid="65539">
                                            <p:txEl>
                                              <p:pRg st="1" end="1"/>
                                            </p:txEl>
                                          </p:spTgt>
                                        </p:tgtEl>
                                      </p:cBhvr>
                                    </p:animEffect>
                                  </p:childTnLst>
                                  <p:subTnLst>
                                    <p:animClr>
                                      <p:cBhvr override="childStyle">
                                        <p:cTn dur="1" fill="hold" display="0" masterRel="nextClick" afterEffect="1"/>
                                        <p:tgtEl>
                                          <p:spTgt spid="65539">
                                            <p:txEl>
                                              <p:pRg st="1" end="1"/>
                                            </p:txEl>
                                          </p:spTgt>
                                        </p:tgtEl>
                                        <p:attrNameLst>
                                          <p:attrName>ppt_c</p:attrName>
                                        </p:attrNameLst>
                                      </p:cBhvr>
                                      <p:to>
                                        <a:srgbClr val="B2B2B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39" grpId="0" build="p"/>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8" name="Rectangle 2"/>
          <p:cNvSpPr>
            <a:spLocks noGrp="1" noChangeArrowheads="1"/>
          </p:cNvSpPr>
          <p:nvPr>
            <p:ph type="title"/>
          </p:nvPr>
        </p:nvSpPr>
        <p:spPr/>
        <p:txBody>
          <a:bodyPr>
            <a:normAutofit/>
          </a:bodyPr>
          <a:lstStyle/>
          <a:p>
            <a:r>
              <a:rPr lang="en-US" sz="3600" dirty="0" smtClean="0">
                <a:solidFill>
                  <a:srgbClr val="0000FF"/>
                </a:solidFill>
                <a:latin typeface="Palatino Linotype" panose="02040502050505030304" pitchFamily="18" charset="0"/>
              </a:rPr>
              <a:t>Calculating Normal Time and Standard Time at Pat’s Pizza</a:t>
            </a:r>
          </a:p>
        </p:txBody>
      </p:sp>
      <p:sp>
        <p:nvSpPr>
          <p:cNvPr id="31749" name="Rectangle 5"/>
          <p:cNvSpPr>
            <a:spLocks noGrp="1" noChangeArrowheads="1"/>
          </p:cNvSpPr>
          <p:nvPr>
            <p:ph type="body" sz="half" idx="3"/>
          </p:nvPr>
        </p:nvSpPr>
        <p:spPr>
          <a:xfrm>
            <a:off x="711200" y="5334000"/>
            <a:ext cx="11228917" cy="1143000"/>
          </a:xfrm>
        </p:spPr>
        <p:txBody>
          <a:bodyPr/>
          <a:lstStyle/>
          <a:p>
            <a:pPr eaLnBrk="1" hangingPunct="1">
              <a:lnSpc>
                <a:spcPct val="90000"/>
              </a:lnSpc>
            </a:pPr>
            <a:r>
              <a:rPr lang="en-US" sz="1800" b="1" smtClean="0"/>
              <a:t>The standard time for preparing a large, hand-tossed pepperoni pizza is 2.312 minutes. This means that a worker can prepare 207 pizzas in an 8-hour shift (480 minutes divided by 2.312 minutes)</a:t>
            </a:r>
          </a:p>
        </p:txBody>
      </p:sp>
      <p:pic>
        <p:nvPicPr>
          <p:cNvPr id="31750" name="Picture 7"/>
          <p:cNvPicPr>
            <a:picLocks noGrp="1" noChangeAspect="1" noChangeArrowheads="1"/>
          </p:cNvPicPr>
          <p:nvPr>
            <p:ph sz="quarter" idx="2"/>
          </p:nvPr>
        </p:nvPicPr>
        <p:blipFill>
          <a:blip r:embed="rId2"/>
          <a:srcRect/>
          <a:stretch>
            <a:fillRect/>
          </a:stretch>
        </p:blipFill>
        <p:spPr>
          <a:xfrm>
            <a:off x="406400" y="1905000"/>
            <a:ext cx="11533717" cy="3276600"/>
          </a:xfrm>
          <a:noFill/>
        </p:spPr>
      </p:pic>
      <p:sp>
        <p:nvSpPr>
          <p:cNvPr id="7" name="Footer Placeholder 6"/>
          <p:cNvSpPr>
            <a:spLocks noGrp="1"/>
          </p:cNvSpPr>
          <p:nvPr>
            <p:ph type="ftr" sz="quarter" idx="11"/>
          </p:nvPr>
        </p:nvSpPr>
        <p:spPr/>
        <p:txBody>
          <a:bodyPr/>
          <a:lstStyle/>
          <a:p>
            <a:pPr>
              <a:defRPr/>
            </a:pPr>
            <a:r>
              <a:rPr lang="en-US" smtClean="0"/>
              <a:t>Yabibal A.</a:t>
            </a:r>
            <a:endParaRPr lang="en-US"/>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Rectangle 2"/>
          <p:cNvSpPr>
            <a:spLocks noGrp="1" noChangeArrowheads="1"/>
          </p:cNvSpPr>
          <p:nvPr>
            <p:ph type="title"/>
          </p:nvPr>
        </p:nvSpPr>
        <p:spPr/>
        <p:txBody>
          <a:bodyPr/>
          <a:lstStyle/>
          <a:p>
            <a:pPr eaLnBrk="1" hangingPunct="1"/>
            <a:r>
              <a:rPr lang="en-US" smtClean="0"/>
              <a:t> Other Time Study Methods</a:t>
            </a:r>
          </a:p>
        </p:txBody>
      </p:sp>
      <p:sp>
        <p:nvSpPr>
          <p:cNvPr id="46083" name="Rectangle 3"/>
          <p:cNvSpPr>
            <a:spLocks noGrp="1" noChangeArrowheads="1"/>
          </p:cNvSpPr>
          <p:nvPr>
            <p:ph type="body" idx="1"/>
          </p:nvPr>
        </p:nvSpPr>
        <p:spPr>
          <a:xfrm>
            <a:off x="406400" y="2017714"/>
            <a:ext cx="11533717" cy="4383087"/>
          </a:xfrm>
        </p:spPr>
        <p:txBody>
          <a:bodyPr/>
          <a:lstStyle/>
          <a:p>
            <a:pPr eaLnBrk="1" hangingPunct="1"/>
            <a:r>
              <a:rPr lang="en-US" sz="2800" u="sng" smtClean="0">
                <a:solidFill>
                  <a:schemeClr val="folHlink"/>
                </a:solidFill>
              </a:rPr>
              <a:t>Elemental time data</a:t>
            </a:r>
            <a:r>
              <a:rPr lang="en-US" sz="2800" smtClean="0"/>
              <a:t> establishes standards based on previously completed time studies, stored in an organization’s database. </a:t>
            </a:r>
          </a:p>
          <a:p>
            <a:pPr eaLnBrk="1" hangingPunct="1"/>
            <a:r>
              <a:rPr lang="en-US" sz="2800" u="sng" smtClean="0">
                <a:solidFill>
                  <a:schemeClr val="folHlink"/>
                </a:solidFill>
              </a:rPr>
              <a:t>Predetermined time data</a:t>
            </a:r>
            <a:r>
              <a:rPr lang="en-US" sz="2800" smtClean="0"/>
              <a:t> (e.g. MTM and MTS) is a published database element time data used for establishing standard times</a:t>
            </a:r>
          </a:p>
          <a:p>
            <a:pPr lvl="1" eaLnBrk="1" hangingPunct="1"/>
            <a:r>
              <a:rPr lang="en-US" sz="2400" smtClean="0"/>
              <a:t>Reach, grasp, move, engage, insert, turn, etc.</a:t>
            </a:r>
          </a:p>
          <a:p>
            <a:pPr eaLnBrk="1" hangingPunct="1"/>
            <a:r>
              <a:rPr lang="en-US" sz="2800" u="sng" smtClean="0">
                <a:solidFill>
                  <a:schemeClr val="folHlink"/>
                </a:solidFill>
              </a:rPr>
              <a:t>Work Sampling</a:t>
            </a:r>
            <a:r>
              <a:rPr lang="en-US" sz="2800" smtClean="0"/>
              <a:t> is a technique for estimating the proportion of time a worker spends on an activity</a:t>
            </a:r>
          </a:p>
        </p:txBody>
      </p:sp>
      <p:sp>
        <p:nvSpPr>
          <p:cNvPr id="6" name="Footer Placeholder 5"/>
          <p:cNvSpPr>
            <a:spLocks noGrp="1"/>
          </p:cNvSpPr>
          <p:nvPr>
            <p:ph type="ftr" sz="quarter" idx="11"/>
          </p:nvPr>
        </p:nvSpPr>
        <p:spPr/>
        <p:txBody>
          <a:bodyPr/>
          <a:lstStyle/>
          <a:p>
            <a:r>
              <a:rPr lang="en-US" smtClean="0"/>
              <a:t>Yabibal A.</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6083">
                                            <p:txEl>
                                              <p:pRg st="0" end="0"/>
                                            </p:txEl>
                                          </p:spTgt>
                                        </p:tgtEl>
                                        <p:attrNameLst>
                                          <p:attrName>style.visibility</p:attrName>
                                        </p:attrNameLst>
                                      </p:cBhvr>
                                      <p:to>
                                        <p:strVal val="visible"/>
                                      </p:to>
                                    </p:set>
                                    <p:animEffect transition="in" filter="fade">
                                      <p:cBhvr>
                                        <p:cTn id="7" dur="500"/>
                                        <p:tgtEl>
                                          <p:spTgt spid="46083">
                                            <p:txEl>
                                              <p:pRg st="0" end="0"/>
                                            </p:txEl>
                                          </p:spTgt>
                                        </p:tgtEl>
                                      </p:cBhvr>
                                    </p:animEffect>
                                  </p:childTnLst>
                                  <p:subTnLst>
                                    <p:animClr>
                                      <p:cBhvr override="childStyle">
                                        <p:cTn dur="1" fill="hold" display="0" masterRel="nextClick" afterEffect="1"/>
                                        <p:tgtEl>
                                          <p:spTgt spid="46083">
                                            <p:txEl>
                                              <p:pRg st="0" end="0"/>
                                            </p:txEl>
                                          </p:spTgt>
                                        </p:tgtEl>
                                        <p:attrNameLst>
                                          <p:attrName>ppt_c</p:attrName>
                                        </p:attrNameLst>
                                      </p:cBhvr>
                                      <p:to>
                                        <a:srgbClr val="DDDDDD"/>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6083">
                                            <p:txEl>
                                              <p:pRg st="1" end="1"/>
                                            </p:txEl>
                                          </p:spTgt>
                                        </p:tgtEl>
                                        <p:attrNameLst>
                                          <p:attrName>style.visibility</p:attrName>
                                        </p:attrNameLst>
                                      </p:cBhvr>
                                      <p:to>
                                        <p:strVal val="visible"/>
                                      </p:to>
                                    </p:set>
                                    <p:animEffect transition="in" filter="fade">
                                      <p:cBhvr>
                                        <p:cTn id="12" dur="500"/>
                                        <p:tgtEl>
                                          <p:spTgt spid="46083">
                                            <p:txEl>
                                              <p:pRg st="1" end="1"/>
                                            </p:txEl>
                                          </p:spTgt>
                                        </p:tgtEl>
                                      </p:cBhvr>
                                    </p:animEffect>
                                  </p:childTnLst>
                                  <p:subTnLst>
                                    <p:animClr>
                                      <p:cBhvr override="childStyle">
                                        <p:cTn dur="1" fill="hold" display="0" masterRel="nextClick" afterEffect="1"/>
                                        <p:tgtEl>
                                          <p:spTgt spid="46083">
                                            <p:txEl>
                                              <p:pRg st="1" end="1"/>
                                            </p:txEl>
                                          </p:spTgt>
                                        </p:tgtEl>
                                        <p:attrNameLst>
                                          <p:attrName>ppt_c</p:attrName>
                                        </p:attrNameLst>
                                      </p:cBhvr>
                                      <p:to>
                                        <a:srgbClr val="DDDDDD"/>
                                      </p:to>
                                    </p:animClr>
                                  </p:subTnLst>
                                </p:cTn>
                              </p:par>
                              <p:par>
                                <p:cTn id="13" presetID="10" presetClass="entr" presetSubtype="0" fill="hold" grpId="0" nodeType="withEffect">
                                  <p:stCondLst>
                                    <p:cond delay="0"/>
                                  </p:stCondLst>
                                  <p:childTnLst>
                                    <p:set>
                                      <p:cBhvr>
                                        <p:cTn id="14" dur="1" fill="hold">
                                          <p:stCondLst>
                                            <p:cond delay="0"/>
                                          </p:stCondLst>
                                        </p:cTn>
                                        <p:tgtEl>
                                          <p:spTgt spid="46083">
                                            <p:txEl>
                                              <p:pRg st="2" end="2"/>
                                            </p:txEl>
                                          </p:spTgt>
                                        </p:tgtEl>
                                        <p:attrNameLst>
                                          <p:attrName>style.visibility</p:attrName>
                                        </p:attrNameLst>
                                      </p:cBhvr>
                                      <p:to>
                                        <p:strVal val="visible"/>
                                      </p:to>
                                    </p:set>
                                    <p:animEffect transition="in" filter="fade">
                                      <p:cBhvr>
                                        <p:cTn id="15" dur="500"/>
                                        <p:tgtEl>
                                          <p:spTgt spid="46083">
                                            <p:txEl>
                                              <p:pRg st="2" end="2"/>
                                            </p:txEl>
                                          </p:spTgt>
                                        </p:tgtEl>
                                      </p:cBhvr>
                                    </p:animEffect>
                                  </p:childTnLst>
                                  <p:subTnLst>
                                    <p:animClr>
                                      <p:cBhvr override="childStyle">
                                        <p:cTn dur="1" fill="hold" display="0" masterRel="nextClick" afterEffect="1"/>
                                        <p:tgtEl>
                                          <p:spTgt spid="46083">
                                            <p:txEl>
                                              <p:pRg st="2" end="2"/>
                                            </p:txEl>
                                          </p:spTgt>
                                        </p:tgtEl>
                                        <p:attrNameLst>
                                          <p:attrName>ppt_c</p:attrName>
                                        </p:attrNameLst>
                                      </p:cBhvr>
                                      <p:to>
                                        <a:srgbClr val="DDDDDD"/>
                                      </p:to>
                                    </p:animClr>
                                  </p:sub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6083">
                                            <p:txEl>
                                              <p:pRg st="3" end="3"/>
                                            </p:txEl>
                                          </p:spTgt>
                                        </p:tgtEl>
                                        <p:attrNameLst>
                                          <p:attrName>style.visibility</p:attrName>
                                        </p:attrNameLst>
                                      </p:cBhvr>
                                      <p:to>
                                        <p:strVal val="visible"/>
                                      </p:to>
                                    </p:set>
                                    <p:animEffect transition="in" filter="fade">
                                      <p:cBhvr>
                                        <p:cTn id="20" dur="500"/>
                                        <p:tgtEl>
                                          <p:spTgt spid="46083">
                                            <p:txEl>
                                              <p:pRg st="3" end="3"/>
                                            </p:txEl>
                                          </p:spTgt>
                                        </p:tgtEl>
                                      </p:cBhvr>
                                    </p:animEffect>
                                  </p:childTnLst>
                                  <p:subTnLst>
                                    <p:animClr>
                                      <p:cBhvr override="childStyle">
                                        <p:cTn dur="1" fill="hold" display="0" masterRel="nextClick" afterEffect="1"/>
                                        <p:tgtEl>
                                          <p:spTgt spid="46083">
                                            <p:txEl>
                                              <p:pRg st="3" end="3"/>
                                            </p:txEl>
                                          </p:spTgt>
                                        </p:tgtEl>
                                        <p:attrNameLst>
                                          <p:attrName>ppt_c</p:attrName>
                                        </p:attrNameLst>
                                      </p:cBhvr>
                                      <p:to>
                                        <a:srgbClr val="DDDDDD"/>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3" grpId="0" build="p"/>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6" name="Rectangle 2"/>
          <p:cNvSpPr>
            <a:spLocks noGrp="1" noChangeArrowheads="1"/>
          </p:cNvSpPr>
          <p:nvPr>
            <p:ph type="title"/>
          </p:nvPr>
        </p:nvSpPr>
        <p:spPr/>
        <p:txBody>
          <a:bodyPr/>
          <a:lstStyle/>
          <a:p>
            <a:pPr eaLnBrk="1" hangingPunct="1"/>
            <a:r>
              <a:rPr lang="en-US" smtClean="0"/>
              <a:t>Work Sampling Procedures</a:t>
            </a:r>
          </a:p>
        </p:txBody>
      </p:sp>
      <p:sp>
        <p:nvSpPr>
          <p:cNvPr id="57347" name="Rectangle 3"/>
          <p:cNvSpPr>
            <a:spLocks noGrp="1" noChangeArrowheads="1"/>
          </p:cNvSpPr>
          <p:nvPr>
            <p:ph type="body" idx="1"/>
          </p:nvPr>
        </p:nvSpPr>
        <p:spPr>
          <a:xfrm>
            <a:off x="406400" y="2017714"/>
            <a:ext cx="11533717" cy="4611687"/>
          </a:xfrm>
        </p:spPr>
        <p:txBody>
          <a:bodyPr/>
          <a:lstStyle/>
          <a:p>
            <a:pPr marL="609600" indent="-609600" eaLnBrk="1" hangingPunct="1">
              <a:buSzPct val="85000"/>
              <a:buFont typeface="Wingdings" pitchFamily="2" charset="2"/>
              <a:buAutoNum type="arabicPeriod"/>
            </a:pPr>
            <a:r>
              <a:rPr lang="en-US" sz="2400" smtClean="0"/>
              <a:t>Identify the worker or machine to be sampled</a:t>
            </a:r>
          </a:p>
          <a:p>
            <a:pPr marL="609600" indent="-609600" eaLnBrk="1" hangingPunct="1">
              <a:buSzPct val="85000"/>
              <a:buFont typeface="Wingdings" pitchFamily="2" charset="2"/>
              <a:buAutoNum type="arabicPeriod"/>
            </a:pPr>
            <a:r>
              <a:rPr lang="en-US" sz="2400" smtClean="0"/>
              <a:t>Define the activities to be observed</a:t>
            </a:r>
          </a:p>
          <a:p>
            <a:pPr marL="609600" indent="-609600" eaLnBrk="1" hangingPunct="1">
              <a:buSzPct val="85000"/>
              <a:buFont typeface="Wingdings" pitchFamily="2" charset="2"/>
              <a:buAutoNum type="arabicPeriod"/>
            </a:pPr>
            <a:r>
              <a:rPr lang="en-US" sz="2400" smtClean="0"/>
              <a:t>Estimate the sample size based on level of accuracy and confidence level</a:t>
            </a:r>
          </a:p>
          <a:p>
            <a:pPr marL="609600" indent="-609600" eaLnBrk="1" hangingPunct="1">
              <a:buSzPct val="85000"/>
              <a:buFont typeface="Wingdings" pitchFamily="2" charset="2"/>
              <a:buAutoNum type="arabicPeriod"/>
            </a:pPr>
            <a:r>
              <a:rPr lang="en-US" sz="2400" smtClean="0"/>
              <a:t>Develop the random observation schedule. Make observations over a time period that is representative of normal work conditions</a:t>
            </a:r>
          </a:p>
          <a:p>
            <a:pPr marL="609600" indent="-609600" eaLnBrk="1" hangingPunct="1">
              <a:buSzPct val="85000"/>
              <a:buFont typeface="Wingdings" pitchFamily="2" charset="2"/>
              <a:buAutoNum type="arabicPeriod"/>
            </a:pPr>
            <a:r>
              <a:rPr lang="en-US" sz="2400" smtClean="0"/>
              <a:t>Make you observations and record the data. Check to see whether the estimated sample size remains valid</a:t>
            </a:r>
          </a:p>
          <a:p>
            <a:pPr marL="609600" indent="-609600" eaLnBrk="1" hangingPunct="1">
              <a:buSzPct val="85000"/>
              <a:buFont typeface="Wingdings" pitchFamily="2" charset="2"/>
              <a:buAutoNum type="arabicPeriod"/>
            </a:pPr>
            <a:r>
              <a:rPr lang="en-US" sz="2400" smtClean="0"/>
              <a:t>Estimate the proportion of the time spent on the given activity</a:t>
            </a:r>
          </a:p>
          <a:p>
            <a:pPr marL="990600" lvl="1" indent="-533400" eaLnBrk="1" hangingPunct="1">
              <a:buFont typeface="Wingdings" pitchFamily="2" charset="2"/>
              <a:buAutoNum type="arabicPeriod"/>
            </a:pPr>
            <a:endParaRPr lang="en-US" sz="2000" smtClean="0"/>
          </a:p>
        </p:txBody>
      </p:sp>
      <p:sp>
        <p:nvSpPr>
          <p:cNvPr id="6" name="Footer Placeholder 5"/>
          <p:cNvSpPr>
            <a:spLocks noGrp="1"/>
          </p:cNvSpPr>
          <p:nvPr>
            <p:ph type="ftr" sz="quarter" idx="11"/>
          </p:nvPr>
        </p:nvSpPr>
        <p:spPr/>
        <p:txBody>
          <a:bodyPr/>
          <a:lstStyle/>
          <a:p>
            <a:r>
              <a:rPr lang="en-US" smtClean="0"/>
              <a:t>Yabibal A.</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7347">
                                            <p:txEl>
                                              <p:pRg st="0" end="0"/>
                                            </p:txEl>
                                          </p:spTgt>
                                        </p:tgtEl>
                                        <p:attrNameLst>
                                          <p:attrName>style.visibility</p:attrName>
                                        </p:attrNameLst>
                                      </p:cBhvr>
                                      <p:to>
                                        <p:strVal val="visible"/>
                                      </p:to>
                                    </p:set>
                                    <p:animEffect transition="in" filter="fade">
                                      <p:cBhvr>
                                        <p:cTn id="7" dur="500"/>
                                        <p:tgtEl>
                                          <p:spTgt spid="57347">
                                            <p:txEl>
                                              <p:pRg st="0" end="0"/>
                                            </p:txEl>
                                          </p:spTgt>
                                        </p:tgtEl>
                                      </p:cBhvr>
                                    </p:animEffect>
                                  </p:childTnLst>
                                  <p:subTnLst>
                                    <p:animClr>
                                      <p:cBhvr override="childStyle">
                                        <p:cTn dur="1" fill="hold" display="0" masterRel="nextClick" afterEffect="1"/>
                                        <p:tgtEl>
                                          <p:spTgt spid="57347">
                                            <p:txEl>
                                              <p:pRg st="0" end="0"/>
                                            </p:txEl>
                                          </p:spTgt>
                                        </p:tgtEl>
                                        <p:attrNameLst>
                                          <p:attrName>ppt_c</p:attrName>
                                        </p:attrNameLst>
                                      </p:cBhvr>
                                      <p:to>
                                        <a:srgbClr val="DDDDDD"/>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7347">
                                            <p:txEl>
                                              <p:pRg st="1" end="1"/>
                                            </p:txEl>
                                          </p:spTgt>
                                        </p:tgtEl>
                                        <p:attrNameLst>
                                          <p:attrName>style.visibility</p:attrName>
                                        </p:attrNameLst>
                                      </p:cBhvr>
                                      <p:to>
                                        <p:strVal val="visible"/>
                                      </p:to>
                                    </p:set>
                                    <p:animEffect transition="in" filter="fade">
                                      <p:cBhvr>
                                        <p:cTn id="12" dur="500"/>
                                        <p:tgtEl>
                                          <p:spTgt spid="57347">
                                            <p:txEl>
                                              <p:pRg st="1" end="1"/>
                                            </p:txEl>
                                          </p:spTgt>
                                        </p:tgtEl>
                                      </p:cBhvr>
                                    </p:animEffect>
                                  </p:childTnLst>
                                  <p:subTnLst>
                                    <p:animClr>
                                      <p:cBhvr override="childStyle">
                                        <p:cTn dur="1" fill="hold" display="0" masterRel="nextClick" afterEffect="1"/>
                                        <p:tgtEl>
                                          <p:spTgt spid="57347">
                                            <p:txEl>
                                              <p:pRg st="1" end="1"/>
                                            </p:txEl>
                                          </p:spTgt>
                                        </p:tgtEl>
                                        <p:attrNameLst>
                                          <p:attrName>ppt_c</p:attrName>
                                        </p:attrNameLst>
                                      </p:cBhvr>
                                      <p:to>
                                        <a:srgbClr val="DDDDDD"/>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7347">
                                            <p:txEl>
                                              <p:pRg st="2" end="2"/>
                                            </p:txEl>
                                          </p:spTgt>
                                        </p:tgtEl>
                                        <p:attrNameLst>
                                          <p:attrName>style.visibility</p:attrName>
                                        </p:attrNameLst>
                                      </p:cBhvr>
                                      <p:to>
                                        <p:strVal val="visible"/>
                                      </p:to>
                                    </p:set>
                                    <p:animEffect transition="in" filter="fade">
                                      <p:cBhvr>
                                        <p:cTn id="17" dur="500"/>
                                        <p:tgtEl>
                                          <p:spTgt spid="57347">
                                            <p:txEl>
                                              <p:pRg st="2" end="2"/>
                                            </p:txEl>
                                          </p:spTgt>
                                        </p:tgtEl>
                                      </p:cBhvr>
                                    </p:animEffect>
                                  </p:childTnLst>
                                  <p:subTnLst>
                                    <p:animClr>
                                      <p:cBhvr override="childStyle">
                                        <p:cTn dur="1" fill="hold" display="0" masterRel="nextClick" afterEffect="1"/>
                                        <p:tgtEl>
                                          <p:spTgt spid="57347">
                                            <p:txEl>
                                              <p:pRg st="2" end="2"/>
                                            </p:txEl>
                                          </p:spTgt>
                                        </p:tgtEl>
                                        <p:attrNameLst>
                                          <p:attrName>ppt_c</p:attrName>
                                        </p:attrNameLst>
                                      </p:cBhvr>
                                      <p:to>
                                        <a:srgbClr val="DDDDDD"/>
                                      </p:to>
                                    </p:animClr>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7347">
                                            <p:txEl>
                                              <p:pRg st="3" end="3"/>
                                            </p:txEl>
                                          </p:spTgt>
                                        </p:tgtEl>
                                        <p:attrNameLst>
                                          <p:attrName>style.visibility</p:attrName>
                                        </p:attrNameLst>
                                      </p:cBhvr>
                                      <p:to>
                                        <p:strVal val="visible"/>
                                      </p:to>
                                    </p:set>
                                    <p:animEffect transition="in" filter="fade">
                                      <p:cBhvr>
                                        <p:cTn id="22" dur="500"/>
                                        <p:tgtEl>
                                          <p:spTgt spid="57347">
                                            <p:txEl>
                                              <p:pRg st="3" end="3"/>
                                            </p:txEl>
                                          </p:spTgt>
                                        </p:tgtEl>
                                      </p:cBhvr>
                                    </p:animEffect>
                                  </p:childTnLst>
                                  <p:subTnLst>
                                    <p:animClr>
                                      <p:cBhvr override="childStyle">
                                        <p:cTn dur="1" fill="hold" display="0" masterRel="nextClick" afterEffect="1"/>
                                        <p:tgtEl>
                                          <p:spTgt spid="57347">
                                            <p:txEl>
                                              <p:pRg st="3" end="3"/>
                                            </p:txEl>
                                          </p:spTgt>
                                        </p:tgtEl>
                                        <p:attrNameLst>
                                          <p:attrName>ppt_c</p:attrName>
                                        </p:attrNameLst>
                                      </p:cBhvr>
                                      <p:to>
                                        <a:srgbClr val="DDDDDD"/>
                                      </p:to>
                                    </p:animClr>
                                  </p:sub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7347">
                                            <p:txEl>
                                              <p:pRg st="4" end="4"/>
                                            </p:txEl>
                                          </p:spTgt>
                                        </p:tgtEl>
                                        <p:attrNameLst>
                                          <p:attrName>style.visibility</p:attrName>
                                        </p:attrNameLst>
                                      </p:cBhvr>
                                      <p:to>
                                        <p:strVal val="visible"/>
                                      </p:to>
                                    </p:set>
                                    <p:animEffect transition="in" filter="fade">
                                      <p:cBhvr>
                                        <p:cTn id="27" dur="500"/>
                                        <p:tgtEl>
                                          <p:spTgt spid="57347">
                                            <p:txEl>
                                              <p:pRg st="4" end="4"/>
                                            </p:txEl>
                                          </p:spTgt>
                                        </p:tgtEl>
                                      </p:cBhvr>
                                    </p:animEffect>
                                  </p:childTnLst>
                                  <p:subTnLst>
                                    <p:animClr>
                                      <p:cBhvr override="childStyle">
                                        <p:cTn dur="1" fill="hold" display="0" masterRel="nextClick" afterEffect="1"/>
                                        <p:tgtEl>
                                          <p:spTgt spid="57347">
                                            <p:txEl>
                                              <p:pRg st="4" end="4"/>
                                            </p:txEl>
                                          </p:spTgt>
                                        </p:tgtEl>
                                        <p:attrNameLst>
                                          <p:attrName>ppt_c</p:attrName>
                                        </p:attrNameLst>
                                      </p:cBhvr>
                                      <p:to>
                                        <a:srgbClr val="DDDDDD"/>
                                      </p:to>
                                    </p:animClr>
                                  </p:sub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7347">
                                            <p:txEl>
                                              <p:pRg st="5" end="5"/>
                                            </p:txEl>
                                          </p:spTgt>
                                        </p:tgtEl>
                                        <p:attrNameLst>
                                          <p:attrName>style.visibility</p:attrName>
                                        </p:attrNameLst>
                                      </p:cBhvr>
                                      <p:to>
                                        <p:strVal val="visible"/>
                                      </p:to>
                                    </p:set>
                                    <p:animEffect transition="in" filter="fade">
                                      <p:cBhvr>
                                        <p:cTn id="32" dur="500"/>
                                        <p:tgtEl>
                                          <p:spTgt spid="57347">
                                            <p:txEl>
                                              <p:pRg st="5" end="5"/>
                                            </p:txEl>
                                          </p:spTgt>
                                        </p:tgtEl>
                                      </p:cBhvr>
                                    </p:animEffect>
                                  </p:childTnLst>
                                  <p:subTnLst>
                                    <p:animClr>
                                      <p:cBhvr override="childStyle">
                                        <p:cTn dur="1" fill="hold" display="0" masterRel="nextClick" afterEffect="1"/>
                                        <p:tgtEl>
                                          <p:spTgt spid="57347">
                                            <p:txEl>
                                              <p:pRg st="5" end="5"/>
                                            </p:txEl>
                                          </p:spTgt>
                                        </p:tgtEl>
                                        <p:attrNameLst>
                                          <p:attrName>ppt_c</p:attrName>
                                        </p:attrNameLst>
                                      </p:cBhvr>
                                      <p:to>
                                        <a:srgbClr val="DDDDDD"/>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7" grpId="0" build="p"/>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9" name="Rectangle 2"/>
          <p:cNvSpPr>
            <a:spLocks noGrp="1" noChangeArrowheads="1"/>
          </p:cNvSpPr>
          <p:nvPr>
            <p:ph type="title"/>
          </p:nvPr>
        </p:nvSpPr>
        <p:spPr/>
        <p:txBody>
          <a:bodyPr/>
          <a:lstStyle/>
          <a:p>
            <a:pPr eaLnBrk="1" hangingPunct="1"/>
            <a:r>
              <a:rPr lang="en-US" sz="2000" b="1" smtClean="0"/>
              <a:t>Work Sampling Example:</a:t>
            </a:r>
            <a:r>
              <a:rPr lang="en-US" sz="2000" smtClean="0"/>
              <a:t> We are interested in estimating the proportion of time spent by secretaries arranging and scheduling travel. We are considering the possibility of bringing an on site travel agency to free up secretaries from this time consuming task. We estimate that the proportion might be as high as .50. </a:t>
            </a:r>
          </a:p>
        </p:txBody>
      </p:sp>
      <p:sp>
        <p:nvSpPr>
          <p:cNvPr id="3080" name="Rectangle 3"/>
          <p:cNvSpPr>
            <a:spLocks noGrp="1" noChangeArrowheads="1"/>
          </p:cNvSpPr>
          <p:nvPr>
            <p:ph type="body" sz="half" idx="1"/>
          </p:nvPr>
        </p:nvSpPr>
        <p:spPr>
          <a:xfrm>
            <a:off x="508000" y="2017714"/>
            <a:ext cx="11277600" cy="4611687"/>
          </a:xfrm>
        </p:spPr>
        <p:txBody>
          <a:bodyPr>
            <a:normAutofit lnSpcReduction="10000"/>
          </a:bodyPr>
          <a:lstStyle/>
          <a:p>
            <a:pPr eaLnBrk="1" hangingPunct="1">
              <a:lnSpc>
                <a:spcPct val="80000"/>
              </a:lnSpc>
            </a:pPr>
            <a:r>
              <a:rPr lang="en-US" sz="1800" b="1" dirty="0" smtClean="0">
                <a:solidFill>
                  <a:schemeClr val="folHlink"/>
                </a:solidFill>
              </a:rPr>
              <a:t>Step 1</a:t>
            </a:r>
            <a:r>
              <a:rPr lang="en-US" sz="1800" dirty="0" smtClean="0"/>
              <a:t> – We need to estimate the number of observations needed to provide an estimate with 97% confidence (z=2.17), and the resulting estimate will be within 5% of its true value. We use </a:t>
            </a:r>
          </a:p>
          <a:p>
            <a:pPr eaLnBrk="1" hangingPunct="1">
              <a:lnSpc>
                <a:spcPct val="80000"/>
              </a:lnSpc>
              <a:buFont typeface="Wingdings" pitchFamily="2" charset="2"/>
              <a:buNone/>
            </a:pPr>
            <a:endParaRPr lang="en-US" sz="1800" dirty="0" smtClean="0"/>
          </a:p>
          <a:p>
            <a:pPr eaLnBrk="1" hangingPunct="1">
              <a:lnSpc>
                <a:spcPct val="80000"/>
              </a:lnSpc>
              <a:buFont typeface="Wingdings" pitchFamily="2" charset="2"/>
              <a:buNone/>
            </a:pPr>
            <a:endParaRPr lang="en-US" sz="1800" dirty="0" smtClean="0"/>
          </a:p>
          <a:p>
            <a:pPr eaLnBrk="1" hangingPunct="1">
              <a:lnSpc>
                <a:spcPct val="80000"/>
              </a:lnSpc>
              <a:buFont typeface="Wingdings" pitchFamily="2" charset="2"/>
              <a:buNone/>
            </a:pPr>
            <a:endParaRPr lang="en-US" sz="1800" dirty="0" smtClean="0"/>
          </a:p>
          <a:p>
            <a:pPr eaLnBrk="1" hangingPunct="1">
              <a:lnSpc>
                <a:spcPct val="80000"/>
              </a:lnSpc>
            </a:pPr>
            <a:r>
              <a:rPr lang="en-US" sz="1800" b="1" dirty="0" smtClean="0">
                <a:solidFill>
                  <a:schemeClr val="folHlink"/>
                </a:solidFill>
              </a:rPr>
              <a:t>Step 2</a:t>
            </a:r>
            <a:r>
              <a:rPr lang="en-US" sz="1800" dirty="0" smtClean="0"/>
              <a:t> – Based on the first 30 observations the secretary was making travel reservations 6 times (6 out of 30 observations = 0.2). With this new estimate, recalculate the sample size needed .</a:t>
            </a:r>
          </a:p>
          <a:p>
            <a:pPr eaLnBrk="1" hangingPunct="1">
              <a:lnSpc>
                <a:spcPct val="80000"/>
              </a:lnSpc>
              <a:buFont typeface="Wingdings" pitchFamily="2" charset="2"/>
              <a:buNone/>
            </a:pPr>
            <a:endParaRPr lang="en-US" sz="1800" dirty="0" smtClean="0"/>
          </a:p>
          <a:p>
            <a:pPr eaLnBrk="1" hangingPunct="1">
              <a:lnSpc>
                <a:spcPct val="80000"/>
              </a:lnSpc>
              <a:buFont typeface="Wingdings" pitchFamily="2" charset="2"/>
              <a:buNone/>
            </a:pPr>
            <a:endParaRPr lang="en-US" sz="1800" dirty="0" smtClean="0"/>
          </a:p>
          <a:p>
            <a:pPr eaLnBrk="1" hangingPunct="1">
              <a:lnSpc>
                <a:spcPct val="80000"/>
              </a:lnSpc>
              <a:buFont typeface="Wingdings" pitchFamily="2" charset="2"/>
              <a:buNone/>
            </a:pPr>
            <a:endParaRPr lang="en-US" sz="1800" dirty="0" smtClean="0"/>
          </a:p>
          <a:p>
            <a:pPr eaLnBrk="1" hangingPunct="1">
              <a:lnSpc>
                <a:spcPct val="80000"/>
              </a:lnSpc>
            </a:pPr>
            <a:endParaRPr lang="en-US" sz="1800" dirty="0" smtClean="0"/>
          </a:p>
          <a:p>
            <a:pPr eaLnBrk="1" hangingPunct="1">
              <a:lnSpc>
                <a:spcPct val="80000"/>
              </a:lnSpc>
            </a:pPr>
            <a:endParaRPr lang="en-US" sz="1800" dirty="0" smtClean="0"/>
          </a:p>
          <a:p>
            <a:pPr eaLnBrk="1" hangingPunct="1">
              <a:lnSpc>
                <a:spcPct val="80000"/>
              </a:lnSpc>
            </a:pPr>
            <a:r>
              <a:rPr lang="en-US" sz="1800" dirty="0" smtClean="0"/>
              <a:t> </a:t>
            </a:r>
            <a:r>
              <a:rPr lang="en-US" sz="1800" b="1" dirty="0" smtClean="0">
                <a:solidFill>
                  <a:schemeClr val="folHlink"/>
                </a:solidFill>
              </a:rPr>
              <a:t>Final Step</a:t>
            </a:r>
            <a:r>
              <a:rPr lang="en-US" sz="1800" dirty="0" smtClean="0"/>
              <a:t> – After making the 302 observations, the secretary was making reservations 60 times or 19.9%. This estimate can now be used to make the decision on savings that might result by consolidating this task with an in house travel agency  </a:t>
            </a:r>
          </a:p>
          <a:p>
            <a:pPr eaLnBrk="1" hangingPunct="1">
              <a:lnSpc>
                <a:spcPct val="80000"/>
              </a:lnSpc>
            </a:pPr>
            <a:endParaRPr lang="en-US" sz="1800" dirty="0" smtClean="0"/>
          </a:p>
          <a:p>
            <a:pPr eaLnBrk="1" hangingPunct="1">
              <a:lnSpc>
                <a:spcPct val="80000"/>
              </a:lnSpc>
            </a:pPr>
            <a:endParaRPr lang="en-US" sz="1800" dirty="0" smtClean="0"/>
          </a:p>
          <a:p>
            <a:pPr eaLnBrk="1" hangingPunct="1">
              <a:lnSpc>
                <a:spcPct val="80000"/>
              </a:lnSpc>
            </a:pPr>
            <a:endParaRPr lang="en-US" sz="1800" dirty="0" smtClean="0"/>
          </a:p>
        </p:txBody>
      </p:sp>
      <p:graphicFrame>
        <p:nvGraphicFramePr>
          <p:cNvPr id="3074" name="Object 4"/>
          <p:cNvGraphicFramePr>
            <a:graphicFrameLocks noChangeAspect="1"/>
          </p:cNvGraphicFramePr>
          <p:nvPr>
            <p:ph sz="quarter" idx="2"/>
          </p:nvPr>
        </p:nvGraphicFramePr>
        <p:xfrm>
          <a:off x="2218267" y="2774950"/>
          <a:ext cx="7044267" cy="698500"/>
        </p:xfrm>
        <a:graphic>
          <a:graphicData uri="http://schemas.openxmlformats.org/presentationml/2006/ole">
            <p:oleObj spid="_x0000_s133122" name="Equation" r:id="rId3" imgW="3746160" imgH="495000" progId="Equation.3">
              <p:embed/>
            </p:oleObj>
          </a:graphicData>
        </a:graphic>
      </p:graphicFrame>
      <p:graphicFrame>
        <p:nvGraphicFramePr>
          <p:cNvPr id="3075" name="Object 6"/>
          <p:cNvGraphicFramePr>
            <a:graphicFrameLocks noChangeAspect="1"/>
          </p:cNvGraphicFramePr>
          <p:nvPr>
            <p:ph sz="quarter" idx="3"/>
          </p:nvPr>
        </p:nvGraphicFramePr>
        <p:xfrm>
          <a:off x="5994400" y="2438400"/>
          <a:ext cx="1117600" cy="304800"/>
        </p:xfrm>
        <a:graphic>
          <a:graphicData uri="http://schemas.openxmlformats.org/presentationml/2006/ole">
            <p:oleObj spid="_x0000_s133123" name="Equation" r:id="rId4" imgW="482400" imgH="203040" progId="Equation.3">
              <p:embed/>
            </p:oleObj>
          </a:graphicData>
        </a:graphic>
      </p:graphicFrame>
      <p:graphicFrame>
        <p:nvGraphicFramePr>
          <p:cNvPr id="3076" name="Object 8"/>
          <p:cNvGraphicFramePr>
            <a:graphicFrameLocks noChangeAspect="1"/>
          </p:cNvGraphicFramePr>
          <p:nvPr/>
        </p:nvGraphicFramePr>
        <p:xfrm>
          <a:off x="1845734" y="4419600"/>
          <a:ext cx="5552017" cy="762000"/>
        </p:xfrm>
        <a:graphic>
          <a:graphicData uri="http://schemas.openxmlformats.org/presentationml/2006/ole">
            <p:oleObj spid="_x0000_s133124" name="Equation" r:id="rId5" imgW="2641320" imgH="469800" progId="Equation.3">
              <p:embed/>
            </p:oleObj>
          </a:graphicData>
        </a:graphic>
      </p:graphicFrame>
      <p:sp>
        <p:nvSpPr>
          <p:cNvPr id="9" name="Footer Placeholder 8"/>
          <p:cNvSpPr>
            <a:spLocks noGrp="1"/>
          </p:cNvSpPr>
          <p:nvPr>
            <p:ph type="ftr" sz="quarter" idx="11"/>
          </p:nvPr>
        </p:nvSpPr>
        <p:spPr/>
        <p:txBody>
          <a:bodyPr/>
          <a:lstStyle/>
          <a:p>
            <a:pPr>
              <a:defRPr/>
            </a:pPr>
            <a:r>
              <a:rPr lang="en-US" smtClean="0"/>
              <a:t>Yabibal A.</a:t>
            </a:r>
            <a:endParaRPr lang="en-US"/>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0" name="Rectangle 2"/>
          <p:cNvSpPr>
            <a:spLocks noGrp="1" noChangeArrowheads="1"/>
          </p:cNvSpPr>
          <p:nvPr>
            <p:ph type="title"/>
          </p:nvPr>
        </p:nvSpPr>
        <p:spPr>
          <a:xfrm>
            <a:off x="1524000" y="0"/>
            <a:ext cx="10390717" cy="1462088"/>
          </a:xfrm>
        </p:spPr>
        <p:txBody>
          <a:bodyPr/>
          <a:lstStyle/>
          <a:p>
            <a:pPr eaLnBrk="1" hangingPunct="1"/>
            <a:r>
              <a:rPr lang="en-US" sz="4000" smtClean="0"/>
              <a:t>Compensation</a:t>
            </a:r>
          </a:p>
        </p:txBody>
      </p:sp>
      <p:sp>
        <p:nvSpPr>
          <p:cNvPr id="30723" name="Rectangle 3"/>
          <p:cNvSpPr>
            <a:spLocks noGrp="1" noChangeArrowheads="1"/>
          </p:cNvSpPr>
          <p:nvPr>
            <p:ph type="body" idx="1"/>
          </p:nvPr>
        </p:nvSpPr>
        <p:spPr>
          <a:xfrm>
            <a:off x="772160" y="1605280"/>
            <a:ext cx="11167957" cy="4338320"/>
          </a:xfrm>
        </p:spPr>
        <p:txBody>
          <a:bodyPr>
            <a:normAutofit lnSpcReduction="10000"/>
          </a:bodyPr>
          <a:lstStyle/>
          <a:p>
            <a:pPr eaLnBrk="1" hangingPunct="1">
              <a:lnSpc>
                <a:spcPct val="115000"/>
              </a:lnSpc>
              <a:buFont typeface="Wingdings" pitchFamily="2" charset="2"/>
              <a:buNone/>
            </a:pPr>
            <a:r>
              <a:rPr lang="en-US" sz="2800" dirty="0" smtClean="0"/>
              <a:t>Compensation is the third part of work system design</a:t>
            </a:r>
          </a:p>
          <a:p>
            <a:pPr eaLnBrk="1" hangingPunct="1">
              <a:lnSpc>
                <a:spcPct val="115000"/>
              </a:lnSpc>
            </a:pPr>
            <a:r>
              <a:rPr lang="en-US" sz="2800" u="sng" dirty="0" smtClean="0"/>
              <a:t>Time-based plans</a:t>
            </a:r>
            <a:r>
              <a:rPr lang="en-US" sz="2800" dirty="0" smtClean="0"/>
              <a:t> (pay based on the number of hours worked) vs. </a:t>
            </a:r>
            <a:r>
              <a:rPr lang="en-US" sz="2800" u="sng" dirty="0" smtClean="0"/>
              <a:t>output-based systems</a:t>
            </a:r>
            <a:r>
              <a:rPr lang="en-US" sz="2800" dirty="0" smtClean="0"/>
              <a:t> (pay based on the number of units completed) </a:t>
            </a:r>
          </a:p>
          <a:p>
            <a:pPr eaLnBrk="1" hangingPunct="1">
              <a:lnSpc>
                <a:spcPct val="115000"/>
              </a:lnSpc>
            </a:pPr>
            <a:r>
              <a:rPr lang="en-US" sz="2800" dirty="0" smtClean="0"/>
              <a:t>Group incentive plans: profit sharing &amp; gain sharing</a:t>
            </a:r>
          </a:p>
          <a:p>
            <a:pPr lvl="1" eaLnBrk="1" hangingPunct="1">
              <a:lnSpc>
                <a:spcPct val="85000"/>
              </a:lnSpc>
            </a:pPr>
            <a:r>
              <a:rPr lang="en-US" sz="2400" dirty="0" smtClean="0"/>
              <a:t>Plans put part of a worker’s salary at risk			</a:t>
            </a:r>
          </a:p>
          <a:p>
            <a:pPr lvl="1" eaLnBrk="1" hangingPunct="1">
              <a:lnSpc>
                <a:spcPct val="85000"/>
              </a:lnSpc>
            </a:pPr>
            <a:r>
              <a:rPr lang="en-US" sz="2400" dirty="0" smtClean="0"/>
              <a:t>Does the compensation system undermine teamwork? </a:t>
            </a:r>
          </a:p>
          <a:p>
            <a:pPr lvl="1" eaLnBrk="1" hangingPunct="1">
              <a:lnSpc>
                <a:spcPct val="85000"/>
              </a:lnSpc>
            </a:pPr>
            <a:r>
              <a:rPr lang="en-US" sz="2400" dirty="0" smtClean="0"/>
              <a:t>Does plan prevent free-riders not doing their fair share?</a:t>
            </a:r>
          </a:p>
          <a:p>
            <a:pPr lvl="1" eaLnBrk="1" hangingPunct="1">
              <a:lnSpc>
                <a:spcPct val="85000"/>
              </a:lnSpc>
            </a:pPr>
            <a:r>
              <a:rPr lang="en-US" sz="2400" dirty="0" smtClean="0"/>
              <a:t>Does the incentive plan encourage workers to support the long-term health of the organization?</a:t>
            </a:r>
          </a:p>
          <a:p>
            <a:pPr eaLnBrk="1" hangingPunct="1"/>
            <a:endParaRPr lang="en-US" sz="2800" dirty="0" smtClean="0"/>
          </a:p>
        </p:txBody>
      </p:sp>
      <p:sp>
        <p:nvSpPr>
          <p:cNvPr id="6" name="Footer Placeholder 5"/>
          <p:cNvSpPr>
            <a:spLocks noGrp="1"/>
          </p:cNvSpPr>
          <p:nvPr>
            <p:ph type="ftr" sz="quarter" idx="11"/>
          </p:nvPr>
        </p:nvSpPr>
        <p:spPr/>
        <p:txBody>
          <a:bodyPr/>
          <a:lstStyle/>
          <a:p>
            <a:r>
              <a:rPr lang="en-US" smtClean="0"/>
              <a:t>Yabibal A.</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723">
                                            <p:txEl>
                                              <p:pRg st="0" end="0"/>
                                            </p:txEl>
                                          </p:spTgt>
                                        </p:tgtEl>
                                        <p:attrNameLst>
                                          <p:attrName>style.visibility</p:attrName>
                                        </p:attrNameLst>
                                      </p:cBhvr>
                                      <p:to>
                                        <p:strVal val="visible"/>
                                      </p:to>
                                    </p:set>
                                    <p:animEffect transition="in" filter="fade">
                                      <p:cBhvr>
                                        <p:cTn id="7" dur="500"/>
                                        <p:tgtEl>
                                          <p:spTgt spid="30723">
                                            <p:txEl>
                                              <p:pRg st="0" end="0"/>
                                            </p:txEl>
                                          </p:spTgt>
                                        </p:tgtEl>
                                      </p:cBhvr>
                                    </p:animEffect>
                                  </p:childTnLst>
                                  <p:subTnLst>
                                    <p:animClr>
                                      <p:cBhvr override="childStyle">
                                        <p:cTn dur="1" fill="hold" display="0" masterRel="nextClick" afterEffect="1"/>
                                        <p:tgtEl>
                                          <p:spTgt spid="30723">
                                            <p:txEl>
                                              <p:pRg st="0" end="0"/>
                                            </p:txEl>
                                          </p:spTgt>
                                        </p:tgtEl>
                                        <p:attrNameLst>
                                          <p:attrName>ppt_c</p:attrName>
                                        </p:attrNameLst>
                                      </p:cBhvr>
                                      <p:to>
                                        <a:srgbClr val="DDDDDD"/>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0723">
                                            <p:txEl>
                                              <p:pRg st="1" end="1"/>
                                            </p:txEl>
                                          </p:spTgt>
                                        </p:tgtEl>
                                        <p:attrNameLst>
                                          <p:attrName>style.visibility</p:attrName>
                                        </p:attrNameLst>
                                      </p:cBhvr>
                                      <p:to>
                                        <p:strVal val="visible"/>
                                      </p:to>
                                    </p:set>
                                    <p:animEffect transition="in" filter="fade">
                                      <p:cBhvr>
                                        <p:cTn id="12" dur="500"/>
                                        <p:tgtEl>
                                          <p:spTgt spid="30723">
                                            <p:txEl>
                                              <p:pRg st="1" end="1"/>
                                            </p:txEl>
                                          </p:spTgt>
                                        </p:tgtEl>
                                      </p:cBhvr>
                                    </p:animEffect>
                                  </p:childTnLst>
                                  <p:subTnLst>
                                    <p:animClr>
                                      <p:cBhvr override="childStyle">
                                        <p:cTn dur="1" fill="hold" display="0" masterRel="nextClick" afterEffect="1"/>
                                        <p:tgtEl>
                                          <p:spTgt spid="30723">
                                            <p:txEl>
                                              <p:pRg st="1" end="1"/>
                                            </p:txEl>
                                          </p:spTgt>
                                        </p:tgtEl>
                                        <p:attrNameLst>
                                          <p:attrName>ppt_c</p:attrName>
                                        </p:attrNameLst>
                                      </p:cBhvr>
                                      <p:to>
                                        <a:srgbClr val="DDDDDD"/>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0723">
                                            <p:txEl>
                                              <p:pRg st="2" end="2"/>
                                            </p:txEl>
                                          </p:spTgt>
                                        </p:tgtEl>
                                        <p:attrNameLst>
                                          <p:attrName>style.visibility</p:attrName>
                                        </p:attrNameLst>
                                      </p:cBhvr>
                                      <p:to>
                                        <p:strVal val="visible"/>
                                      </p:to>
                                    </p:set>
                                    <p:animEffect transition="in" filter="fade">
                                      <p:cBhvr>
                                        <p:cTn id="17" dur="500"/>
                                        <p:tgtEl>
                                          <p:spTgt spid="30723">
                                            <p:txEl>
                                              <p:pRg st="2" end="2"/>
                                            </p:txEl>
                                          </p:spTgt>
                                        </p:tgtEl>
                                      </p:cBhvr>
                                    </p:animEffect>
                                  </p:childTnLst>
                                  <p:subTnLst>
                                    <p:animClr>
                                      <p:cBhvr override="childStyle">
                                        <p:cTn dur="1" fill="hold" display="0" masterRel="nextClick" afterEffect="1"/>
                                        <p:tgtEl>
                                          <p:spTgt spid="30723">
                                            <p:txEl>
                                              <p:pRg st="2" end="2"/>
                                            </p:txEl>
                                          </p:spTgt>
                                        </p:tgtEl>
                                        <p:attrNameLst>
                                          <p:attrName>ppt_c</p:attrName>
                                        </p:attrNameLst>
                                      </p:cBhvr>
                                      <p:to>
                                        <a:srgbClr val="DDDDDD"/>
                                      </p:to>
                                    </p:animClr>
                                  </p:subTnLst>
                                </p:cTn>
                              </p:par>
                              <p:par>
                                <p:cTn id="18" presetID="10" presetClass="entr" presetSubtype="0" fill="hold" grpId="0" nodeType="withEffect">
                                  <p:stCondLst>
                                    <p:cond delay="0"/>
                                  </p:stCondLst>
                                  <p:childTnLst>
                                    <p:set>
                                      <p:cBhvr>
                                        <p:cTn id="19" dur="1" fill="hold">
                                          <p:stCondLst>
                                            <p:cond delay="0"/>
                                          </p:stCondLst>
                                        </p:cTn>
                                        <p:tgtEl>
                                          <p:spTgt spid="30723">
                                            <p:txEl>
                                              <p:pRg st="3" end="3"/>
                                            </p:txEl>
                                          </p:spTgt>
                                        </p:tgtEl>
                                        <p:attrNameLst>
                                          <p:attrName>style.visibility</p:attrName>
                                        </p:attrNameLst>
                                      </p:cBhvr>
                                      <p:to>
                                        <p:strVal val="visible"/>
                                      </p:to>
                                    </p:set>
                                    <p:animEffect transition="in" filter="fade">
                                      <p:cBhvr>
                                        <p:cTn id="20" dur="500"/>
                                        <p:tgtEl>
                                          <p:spTgt spid="30723">
                                            <p:txEl>
                                              <p:pRg st="3" end="3"/>
                                            </p:txEl>
                                          </p:spTgt>
                                        </p:tgtEl>
                                      </p:cBhvr>
                                    </p:animEffect>
                                  </p:childTnLst>
                                  <p:subTnLst>
                                    <p:animClr>
                                      <p:cBhvr override="childStyle">
                                        <p:cTn dur="1" fill="hold" display="0" masterRel="nextClick" afterEffect="1"/>
                                        <p:tgtEl>
                                          <p:spTgt spid="30723">
                                            <p:txEl>
                                              <p:pRg st="3" end="3"/>
                                            </p:txEl>
                                          </p:spTgt>
                                        </p:tgtEl>
                                        <p:attrNameLst>
                                          <p:attrName>ppt_c</p:attrName>
                                        </p:attrNameLst>
                                      </p:cBhvr>
                                      <p:to>
                                        <a:srgbClr val="DDDDDD"/>
                                      </p:to>
                                    </p:animClr>
                                  </p:subTnLst>
                                </p:cTn>
                              </p:par>
                              <p:par>
                                <p:cTn id="21" presetID="10" presetClass="entr" presetSubtype="0" fill="hold" grpId="0" nodeType="withEffect">
                                  <p:stCondLst>
                                    <p:cond delay="0"/>
                                  </p:stCondLst>
                                  <p:childTnLst>
                                    <p:set>
                                      <p:cBhvr>
                                        <p:cTn id="22" dur="1" fill="hold">
                                          <p:stCondLst>
                                            <p:cond delay="0"/>
                                          </p:stCondLst>
                                        </p:cTn>
                                        <p:tgtEl>
                                          <p:spTgt spid="30723">
                                            <p:txEl>
                                              <p:pRg st="4" end="4"/>
                                            </p:txEl>
                                          </p:spTgt>
                                        </p:tgtEl>
                                        <p:attrNameLst>
                                          <p:attrName>style.visibility</p:attrName>
                                        </p:attrNameLst>
                                      </p:cBhvr>
                                      <p:to>
                                        <p:strVal val="visible"/>
                                      </p:to>
                                    </p:set>
                                    <p:animEffect transition="in" filter="fade">
                                      <p:cBhvr>
                                        <p:cTn id="23" dur="500"/>
                                        <p:tgtEl>
                                          <p:spTgt spid="30723">
                                            <p:txEl>
                                              <p:pRg st="4" end="4"/>
                                            </p:txEl>
                                          </p:spTgt>
                                        </p:tgtEl>
                                      </p:cBhvr>
                                    </p:animEffect>
                                  </p:childTnLst>
                                  <p:subTnLst>
                                    <p:animClr>
                                      <p:cBhvr override="childStyle">
                                        <p:cTn dur="1" fill="hold" display="0" masterRel="nextClick" afterEffect="1"/>
                                        <p:tgtEl>
                                          <p:spTgt spid="30723">
                                            <p:txEl>
                                              <p:pRg st="4" end="4"/>
                                            </p:txEl>
                                          </p:spTgt>
                                        </p:tgtEl>
                                        <p:attrNameLst>
                                          <p:attrName>ppt_c</p:attrName>
                                        </p:attrNameLst>
                                      </p:cBhvr>
                                      <p:to>
                                        <a:srgbClr val="DDDDDD"/>
                                      </p:to>
                                    </p:animClr>
                                  </p:subTnLst>
                                </p:cTn>
                              </p:par>
                              <p:par>
                                <p:cTn id="24" presetID="10" presetClass="entr" presetSubtype="0" fill="hold" grpId="0" nodeType="withEffect">
                                  <p:stCondLst>
                                    <p:cond delay="0"/>
                                  </p:stCondLst>
                                  <p:childTnLst>
                                    <p:set>
                                      <p:cBhvr>
                                        <p:cTn id="25" dur="1" fill="hold">
                                          <p:stCondLst>
                                            <p:cond delay="0"/>
                                          </p:stCondLst>
                                        </p:cTn>
                                        <p:tgtEl>
                                          <p:spTgt spid="30723">
                                            <p:txEl>
                                              <p:pRg st="5" end="5"/>
                                            </p:txEl>
                                          </p:spTgt>
                                        </p:tgtEl>
                                        <p:attrNameLst>
                                          <p:attrName>style.visibility</p:attrName>
                                        </p:attrNameLst>
                                      </p:cBhvr>
                                      <p:to>
                                        <p:strVal val="visible"/>
                                      </p:to>
                                    </p:set>
                                    <p:animEffect transition="in" filter="fade">
                                      <p:cBhvr>
                                        <p:cTn id="26" dur="500"/>
                                        <p:tgtEl>
                                          <p:spTgt spid="30723">
                                            <p:txEl>
                                              <p:pRg st="5" end="5"/>
                                            </p:txEl>
                                          </p:spTgt>
                                        </p:tgtEl>
                                      </p:cBhvr>
                                    </p:animEffect>
                                  </p:childTnLst>
                                  <p:subTnLst>
                                    <p:animClr>
                                      <p:cBhvr override="childStyle">
                                        <p:cTn dur="1" fill="hold" display="0" masterRel="nextClick" afterEffect="1"/>
                                        <p:tgtEl>
                                          <p:spTgt spid="30723">
                                            <p:txEl>
                                              <p:pRg st="5" end="5"/>
                                            </p:txEl>
                                          </p:spTgt>
                                        </p:tgtEl>
                                        <p:attrNameLst>
                                          <p:attrName>ppt_c</p:attrName>
                                        </p:attrNameLst>
                                      </p:cBhvr>
                                      <p:to>
                                        <a:srgbClr val="DDDDDD"/>
                                      </p:to>
                                    </p:animClr>
                                  </p:subTnLst>
                                </p:cTn>
                              </p:par>
                              <p:par>
                                <p:cTn id="27" presetID="10" presetClass="entr" presetSubtype="0" fill="hold" grpId="0" nodeType="withEffect">
                                  <p:stCondLst>
                                    <p:cond delay="0"/>
                                  </p:stCondLst>
                                  <p:childTnLst>
                                    <p:set>
                                      <p:cBhvr>
                                        <p:cTn id="28" dur="1" fill="hold">
                                          <p:stCondLst>
                                            <p:cond delay="0"/>
                                          </p:stCondLst>
                                        </p:cTn>
                                        <p:tgtEl>
                                          <p:spTgt spid="30723">
                                            <p:txEl>
                                              <p:pRg st="6" end="6"/>
                                            </p:txEl>
                                          </p:spTgt>
                                        </p:tgtEl>
                                        <p:attrNameLst>
                                          <p:attrName>style.visibility</p:attrName>
                                        </p:attrNameLst>
                                      </p:cBhvr>
                                      <p:to>
                                        <p:strVal val="visible"/>
                                      </p:to>
                                    </p:set>
                                    <p:animEffect transition="in" filter="fade">
                                      <p:cBhvr>
                                        <p:cTn id="29" dur="500"/>
                                        <p:tgtEl>
                                          <p:spTgt spid="30723">
                                            <p:txEl>
                                              <p:pRg st="6" end="6"/>
                                            </p:txEl>
                                          </p:spTgt>
                                        </p:tgtEl>
                                      </p:cBhvr>
                                    </p:animEffect>
                                  </p:childTnLst>
                                  <p:subTnLst>
                                    <p:animClr>
                                      <p:cBhvr override="childStyle">
                                        <p:cTn dur="1" fill="hold" display="0" masterRel="nextClick" afterEffect="1"/>
                                        <p:tgtEl>
                                          <p:spTgt spid="30723">
                                            <p:txEl>
                                              <p:pRg st="6" end="6"/>
                                            </p:txEl>
                                          </p:spTgt>
                                        </p:tgtEl>
                                        <p:attrNameLst>
                                          <p:attrName>ppt_c</p:attrName>
                                        </p:attrNameLst>
                                      </p:cBhvr>
                                      <p:to>
                                        <a:srgbClr val="DDDDDD"/>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build="p"/>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4" name="Rectangle 2"/>
          <p:cNvSpPr>
            <a:spLocks noGrp="1" noChangeArrowheads="1"/>
          </p:cNvSpPr>
          <p:nvPr>
            <p:ph type="title"/>
          </p:nvPr>
        </p:nvSpPr>
        <p:spPr/>
        <p:txBody>
          <a:bodyPr/>
          <a:lstStyle/>
          <a:p>
            <a:pPr eaLnBrk="1" hangingPunct="1"/>
            <a:r>
              <a:rPr lang="en-US" sz="4000" smtClean="0"/>
              <a:t>Worker Compensation Systems – con’t</a:t>
            </a:r>
          </a:p>
        </p:txBody>
      </p:sp>
      <p:sp>
        <p:nvSpPr>
          <p:cNvPr id="67587" name="Rectangle 3"/>
          <p:cNvSpPr>
            <a:spLocks noGrp="1" noChangeArrowheads="1"/>
          </p:cNvSpPr>
          <p:nvPr>
            <p:ph type="body" idx="1"/>
          </p:nvPr>
        </p:nvSpPr>
        <p:spPr>
          <a:xfrm>
            <a:off x="558800" y="1706880"/>
            <a:ext cx="11381317" cy="4425633"/>
          </a:xfrm>
        </p:spPr>
        <p:txBody>
          <a:bodyPr/>
          <a:lstStyle/>
          <a:p>
            <a:pPr eaLnBrk="1" hangingPunct="1">
              <a:lnSpc>
                <a:spcPct val="115000"/>
              </a:lnSpc>
            </a:pPr>
            <a:r>
              <a:rPr lang="en-US" sz="2800" dirty="0" smtClean="0"/>
              <a:t>Group incentive plans reward employees when company achieves certain performance objectives</a:t>
            </a:r>
          </a:p>
          <a:p>
            <a:pPr eaLnBrk="1" hangingPunct="1">
              <a:lnSpc>
                <a:spcPct val="115000"/>
              </a:lnSpc>
            </a:pPr>
            <a:r>
              <a:rPr lang="en-US" sz="2800" dirty="0" smtClean="0"/>
              <a:t>Profit sharing – a employee bonus pool based on sharing of company’s profits</a:t>
            </a:r>
          </a:p>
          <a:p>
            <a:pPr eaLnBrk="1" hangingPunct="1">
              <a:lnSpc>
                <a:spcPct val="115000"/>
              </a:lnSpc>
            </a:pPr>
            <a:r>
              <a:rPr lang="en-US" sz="2800" dirty="0" smtClean="0"/>
              <a:t>Gain sharing – emphasizes cost reduction rather than profits</a:t>
            </a:r>
          </a:p>
          <a:p>
            <a:pPr lvl="1" eaLnBrk="1" hangingPunct="1">
              <a:lnSpc>
                <a:spcPct val="85000"/>
              </a:lnSpc>
            </a:pPr>
            <a:r>
              <a:rPr lang="en-US" sz="2400" dirty="0" smtClean="0"/>
              <a:t>Plans put part of a worker’s salary at risk			</a:t>
            </a:r>
          </a:p>
          <a:p>
            <a:pPr lvl="1" eaLnBrk="1" hangingPunct="1">
              <a:lnSpc>
                <a:spcPct val="85000"/>
              </a:lnSpc>
            </a:pPr>
            <a:r>
              <a:rPr lang="en-US" sz="2400" dirty="0" smtClean="0"/>
              <a:t>Compensation system may undermine teamwork</a:t>
            </a:r>
          </a:p>
        </p:txBody>
      </p:sp>
      <p:sp>
        <p:nvSpPr>
          <p:cNvPr id="6" name="Footer Placeholder 5"/>
          <p:cNvSpPr>
            <a:spLocks noGrp="1"/>
          </p:cNvSpPr>
          <p:nvPr>
            <p:ph type="ftr" sz="quarter" idx="11"/>
          </p:nvPr>
        </p:nvSpPr>
        <p:spPr/>
        <p:txBody>
          <a:bodyPr/>
          <a:lstStyle/>
          <a:p>
            <a:r>
              <a:rPr lang="en-US" smtClean="0"/>
              <a:t>Yabibal A.</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7587">
                                            <p:txEl>
                                              <p:pRg st="0" end="0"/>
                                            </p:txEl>
                                          </p:spTgt>
                                        </p:tgtEl>
                                        <p:attrNameLst>
                                          <p:attrName>style.visibility</p:attrName>
                                        </p:attrNameLst>
                                      </p:cBhvr>
                                      <p:to>
                                        <p:strVal val="visible"/>
                                      </p:to>
                                    </p:set>
                                    <p:animEffect transition="in" filter="fade">
                                      <p:cBhvr>
                                        <p:cTn id="7" dur="500"/>
                                        <p:tgtEl>
                                          <p:spTgt spid="67587">
                                            <p:txEl>
                                              <p:pRg st="0" end="0"/>
                                            </p:txEl>
                                          </p:spTgt>
                                        </p:tgtEl>
                                      </p:cBhvr>
                                    </p:animEffect>
                                  </p:childTnLst>
                                  <p:subTnLst>
                                    <p:animClr>
                                      <p:cBhvr override="childStyle">
                                        <p:cTn dur="1" fill="hold" display="0" masterRel="nextClick" afterEffect="1"/>
                                        <p:tgtEl>
                                          <p:spTgt spid="67587">
                                            <p:txEl>
                                              <p:pRg st="0" end="0"/>
                                            </p:txEl>
                                          </p:spTgt>
                                        </p:tgtEl>
                                        <p:attrNameLst>
                                          <p:attrName>ppt_c</p:attrName>
                                        </p:attrNameLst>
                                      </p:cBhvr>
                                      <p:to>
                                        <a:srgbClr val="DDDDDD"/>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7587">
                                            <p:txEl>
                                              <p:pRg st="1" end="1"/>
                                            </p:txEl>
                                          </p:spTgt>
                                        </p:tgtEl>
                                        <p:attrNameLst>
                                          <p:attrName>style.visibility</p:attrName>
                                        </p:attrNameLst>
                                      </p:cBhvr>
                                      <p:to>
                                        <p:strVal val="visible"/>
                                      </p:to>
                                    </p:set>
                                    <p:animEffect transition="in" filter="fade">
                                      <p:cBhvr>
                                        <p:cTn id="12" dur="500"/>
                                        <p:tgtEl>
                                          <p:spTgt spid="67587">
                                            <p:txEl>
                                              <p:pRg st="1" end="1"/>
                                            </p:txEl>
                                          </p:spTgt>
                                        </p:tgtEl>
                                      </p:cBhvr>
                                    </p:animEffect>
                                  </p:childTnLst>
                                  <p:subTnLst>
                                    <p:animClr>
                                      <p:cBhvr override="childStyle">
                                        <p:cTn dur="1" fill="hold" display="0" masterRel="nextClick" afterEffect="1"/>
                                        <p:tgtEl>
                                          <p:spTgt spid="67587">
                                            <p:txEl>
                                              <p:pRg st="1" end="1"/>
                                            </p:txEl>
                                          </p:spTgt>
                                        </p:tgtEl>
                                        <p:attrNameLst>
                                          <p:attrName>ppt_c</p:attrName>
                                        </p:attrNameLst>
                                      </p:cBhvr>
                                      <p:to>
                                        <a:srgbClr val="DDDDDD"/>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7587">
                                            <p:txEl>
                                              <p:pRg st="2" end="2"/>
                                            </p:txEl>
                                          </p:spTgt>
                                        </p:tgtEl>
                                        <p:attrNameLst>
                                          <p:attrName>style.visibility</p:attrName>
                                        </p:attrNameLst>
                                      </p:cBhvr>
                                      <p:to>
                                        <p:strVal val="visible"/>
                                      </p:to>
                                    </p:set>
                                    <p:animEffect transition="in" filter="fade">
                                      <p:cBhvr>
                                        <p:cTn id="17" dur="500"/>
                                        <p:tgtEl>
                                          <p:spTgt spid="67587">
                                            <p:txEl>
                                              <p:pRg st="2" end="2"/>
                                            </p:txEl>
                                          </p:spTgt>
                                        </p:tgtEl>
                                      </p:cBhvr>
                                    </p:animEffect>
                                  </p:childTnLst>
                                  <p:subTnLst>
                                    <p:animClr>
                                      <p:cBhvr override="childStyle">
                                        <p:cTn dur="1" fill="hold" display="0" masterRel="nextClick" afterEffect="1"/>
                                        <p:tgtEl>
                                          <p:spTgt spid="67587">
                                            <p:txEl>
                                              <p:pRg st="2" end="2"/>
                                            </p:txEl>
                                          </p:spTgt>
                                        </p:tgtEl>
                                        <p:attrNameLst>
                                          <p:attrName>ppt_c</p:attrName>
                                        </p:attrNameLst>
                                      </p:cBhvr>
                                      <p:to>
                                        <a:srgbClr val="DDDDDD"/>
                                      </p:to>
                                    </p:animClr>
                                  </p:subTnLst>
                                </p:cTn>
                              </p:par>
                              <p:par>
                                <p:cTn id="18" presetID="10" presetClass="entr" presetSubtype="0" fill="hold" grpId="0" nodeType="withEffect">
                                  <p:stCondLst>
                                    <p:cond delay="0"/>
                                  </p:stCondLst>
                                  <p:childTnLst>
                                    <p:set>
                                      <p:cBhvr>
                                        <p:cTn id="19" dur="1" fill="hold">
                                          <p:stCondLst>
                                            <p:cond delay="0"/>
                                          </p:stCondLst>
                                        </p:cTn>
                                        <p:tgtEl>
                                          <p:spTgt spid="67587">
                                            <p:txEl>
                                              <p:pRg st="3" end="3"/>
                                            </p:txEl>
                                          </p:spTgt>
                                        </p:tgtEl>
                                        <p:attrNameLst>
                                          <p:attrName>style.visibility</p:attrName>
                                        </p:attrNameLst>
                                      </p:cBhvr>
                                      <p:to>
                                        <p:strVal val="visible"/>
                                      </p:to>
                                    </p:set>
                                    <p:animEffect transition="in" filter="fade">
                                      <p:cBhvr>
                                        <p:cTn id="20" dur="500"/>
                                        <p:tgtEl>
                                          <p:spTgt spid="67587">
                                            <p:txEl>
                                              <p:pRg st="3" end="3"/>
                                            </p:txEl>
                                          </p:spTgt>
                                        </p:tgtEl>
                                      </p:cBhvr>
                                    </p:animEffect>
                                  </p:childTnLst>
                                  <p:subTnLst>
                                    <p:animClr>
                                      <p:cBhvr override="childStyle">
                                        <p:cTn dur="1" fill="hold" display="0" masterRel="nextClick" afterEffect="1"/>
                                        <p:tgtEl>
                                          <p:spTgt spid="67587">
                                            <p:txEl>
                                              <p:pRg st="3" end="3"/>
                                            </p:txEl>
                                          </p:spTgt>
                                        </p:tgtEl>
                                        <p:attrNameLst>
                                          <p:attrName>ppt_c</p:attrName>
                                        </p:attrNameLst>
                                      </p:cBhvr>
                                      <p:to>
                                        <a:srgbClr val="DDDDDD"/>
                                      </p:to>
                                    </p:animClr>
                                  </p:subTnLst>
                                </p:cTn>
                              </p:par>
                              <p:par>
                                <p:cTn id="21" presetID="10" presetClass="entr" presetSubtype="0" fill="hold" grpId="0" nodeType="withEffect">
                                  <p:stCondLst>
                                    <p:cond delay="0"/>
                                  </p:stCondLst>
                                  <p:childTnLst>
                                    <p:set>
                                      <p:cBhvr>
                                        <p:cTn id="22" dur="1" fill="hold">
                                          <p:stCondLst>
                                            <p:cond delay="0"/>
                                          </p:stCondLst>
                                        </p:cTn>
                                        <p:tgtEl>
                                          <p:spTgt spid="67587">
                                            <p:txEl>
                                              <p:pRg st="4" end="4"/>
                                            </p:txEl>
                                          </p:spTgt>
                                        </p:tgtEl>
                                        <p:attrNameLst>
                                          <p:attrName>style.visibility</p:attrName>
                                        </p:attrNameLst>
                                      </p:cBhvr>
                                      <p:to>
                                        <p:strVal val="visible"/>
                                      </p:to>
                                    </p:set>
                                    <p:animEffect transition="in" filter="fade">
                                      <p:cBhvr>
                                        <p:cTn id="23" dur="500"/>
                                        <p:tgtEl>
                                          <p:spTgt spid="67587">
                                            <p:txEl>
                                              <p:pRg st="4" end="4"/>
                                            </p:txEl>
                                          </p:spTgt>
                                        </p:tgtEl>
                                      </p:cBhvr>
                                    </p:animEffect>
                                  </p:childTnLst>
                                  <p:subTnLst>
                                    <p:animClr>
                                      <p:cBhvr override="childStyle">
                                        <p:cTn dur="1" fill="hold" display="0" masterRel="nextClick" afterEffect="1"/>
                                        <p:tgtEl>
                                          <p:spTgt spid="67587">
                                            <p:txEl>
                                              <p:pRg st="4" end="4"/>
                                            </p:txEl>
                                          </p:spTgt>
                                        </p:tgtEl>
                                        <p:attrNameLst>
                                          <p:attrName>ppt_c</p:attrName>
                                        </p:attrNameLst>
                                      </p:cBhvr>
                                      <p:to>
                                        <a:srgbClr val="DDDDDD"/>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7" grpId="0" build="p"/>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Rectangle 4"/>
          <p:cNvSpPr>
            <a:spLocks noGrp="1" noChangeArrowheads="1"/>
          </p:cNvSpPr>
          <p:nvPr>
            <p:ph type="title" sz="quarter"/>
          </p:nvPr>
        </p:nvSpPr>
        <p:spPr/>
        <p:txBody>
          <a:bodyPr/>
          <a:lstStyle/>
          <a:p>
            <a:pPr eaLnBrk="1" hangingPunct="1"/>
            <a:r>
              <a:rPr lang="en-US" smtClean="0"/>
              <a:t>Learning Curves</a:t>
            </a:r>
          </a:p>
        </p:txBody>
      </p:sp>
      <p:sp>
        <p:nvSpPr>
          <p:cNvPr id="31749" name="Rectangle 5"/>
          <p:cNvSpPr>
            <a:spLocks noGrp="1" noChangeArrowheads="1"/>
          </p:cNvSpPr>
          <p:nvPr>
            <p:ph sz="quarter" idx="1"/>
          </p:nvPr>
        </p:nvSpPr>
        <p:spPr>
          <a:xfrm>
            <a:off x="406400" y="2017714"/>
            <a:ext cx="5994400" cy="4611687"/>
          </a:xfrm>
        </p:spPr>
        <p:txBody>
          <a:bodyPr/>
          <a:lstStyle/>
          <a:p>
            <a:pPr eaLnBrk="1" hangingPunct="1">
              <a:lnSpc>
                <a:spcPct val="130000"/>
              </a:lnSpc>
            </a:pPr>
            <a:r>
              <a:rPr lang="en-US" sz="1800" dirty="0" smtClean="0"/>
              <a:t>When the number of times the task is repeated doubles, the time per task reduces as shown in the graph</a:t>
            </a:r>
          </a:p>
          <a:p>
            <a:pPr eaLnBrk="1" hangingPunct="1">
              <a:lnSpc>
                <a:spcPct val="130000"/>
              </a:lnSpc>
            </a:pPr>
            <a:r>
              <a:rPr lang="en-US" sz="1800" dirty="0" smtClean="0"/>
              <a:t>With an 85% learning curve rate, the 2nd time a task is done will take 85% of the 1st time.</a:t>
            </a:r>
          </a:p>
          <a:p>
            <a:pPr eaLnBrk="1" hangingPunct="1">
              <a:lnSpc>
                <a:spcPct val="130000"/>
              </a:lnSpc>
            </a:pPr>
            <a:r>
              <a:rPr lang="en-US" sz="1800" dirty="0" smtClean="0"/>
              <a:t>The 4</a:t>
            </a:r>
            <a:r>
              <a:rPr lang="en-US" sz="1800" baseline="30000" dirty="0" smtClean="0"/>
              <a:t>th</a:t>
            </a:r>
            <a:r>
              <a:rPr lang="en-US" sz="1800" dirty="0" smtClean="0"/>
              <a:t> time will take 85% of the 2</a:t>
            </a:r>
            <a:r>
              <a:rPr lang="en-US" sz="1800" baseline="30000" dirty="0" smtClean="0"/>
              <a:t>nd</a:t>
            </a:r>
          </a:p>
          <a:p>
            <a:pPr eaLnBrk="1" hangingPunct="1">
              <a:lnSpc>
                <a:spcPct val="130000"/>
              </a:lnSpc>
            </a:pPr>
            <a:r>
              <a:rPr lang="en-US" sz="1800" dirty="0" smtClean="0"/>
              <a:t>If an employee took 12 hours to complete an initial task, how long will the 16</a:t>
            </a:r>
            <a:r>
              <a:rPr lang="en-US" sz="1800" baseline="30000" dirty="0" smtClean="0"/>
              <a:t>th</a:t>
            </a:r>
            <a:r>
              <a:rPr lang="en-US" sz="1800" dirty="0" smtClean="0"/>
              <a:t> time take (4</a:t>
            </a:r>
            <a:r>
              <a:rPr lang="en-US" sz="1800" baseline="30000" dirty="0" smtClean="0"/>
              <a:t>th</a:t>
            </a:r>
            <a:r>
              <a:rPr lang="en-US" sz="1800" dirty="0" smtClean="0"/>
              <a:t> doubling)?</a:t>
            </a:r>
          </a:p>
        </p:txBody>
      </p:sp>
      <p:sp>
        <p:nvSpPr>
          <p:cNvPr id="4103" name="Rectangle 7"/>
          <p:cNvSpPr>
            <a:spLocks noGrp="1" noChangeArrowheads="1"/>
          </p:cNvSpPr>
          <p:nvPr>
            <p:ph sz="quarter" idx="3"/>
          </p:nvPr>
        </p:nvSpPr>
        <p:spPr>
          <a:xfrm>
            <a:off x="7112000" y="4343400"/>
            <a:ext cx="4470400" cy="2514600"/>
          </a:xfrm>
        </p:spPr>
        <p:txBody>
          <a:bodyPr/>
          <a:lstStyle/>
          <a:p>
            <a:pPr eaLnBrk="1" hangingPunct="1">
              <a:buFont typeface="Wingdings" pitchFamily="2" charset="2"/>
              <a:buNone/>
            </a:pPr>
            <a:r>
              <a:rPr lang="en-US" sz="1800" smtClean="0"/>
              <a:t>T x L</a:t>
            </a:r>
            <a:r>
              <a:rPr lang="en-US" sz="1800" baseline="30000" smtClean="0"/>
              <a:t>n</a:t>
            </a:r>
            <a:r>
              <a:rPr lang="en-US" sz="1800" smtClean="0"/>
              <a:t> = time required to perform a task the nth time</a:t>
            </a:r>
          </a:p>
          <a:p>
            <a:pPr eaLnBrk="1" hangingPunct="1">
              <a:buFont typeface="Wingdings" pitchFamily="2" charset="2"/>
              <a:buNone/>
            </a:pPr>
            <a:r>
              <a:rPr lang="en-US" sz="1800" smtClean="0"/>
              <a:t>T = the time required to perform the task the first time</a:t>
            </a:r>
          </a:p>
          <a:p>
            <a:pPr eaLnBrk="1" hangingPunct="1">
              <a:buFont typeface="Wingdings" pitchFamily="2" charset="2"/>
              <a:buNone/>
            </a:pPr>
            <a:r>
              <a:rPr lang="en-US" sz="1800" smtClean="0"/>
              <a:t>L = the rate of learning</a:t>
            </a:r>
          </a:p>
          <a:p>
            <a:pPr eaLnBrk="1" hangingPunct="1">
              <a:buFont typeface="Wingdings" pitchFamily="2" charset="2"/>
              <a:buNone/>
            </a:pPr>
            <a:r>
              <a:rPr lang="en-US" sz="1800" smtClean="0"/>
              <a:t>n = the number of times the task has doubled</a:t>
            </a:r>
          </a:p>
          <a:p>
            <a:pPr eaLnBrk="1" hangingPunct="1"/>
            <a:endParaRPr lang="en-US" sz="1800" smtClean="0"/>
          </a:p>
        </p:txBody>
      </p:sp>
      <p:graphicFrame>
        <p:nvGraphicFramePr>
          <p:cNvPr id="4098" name="Object 11"/>
          <p:cNvGraphicFramePr>
            <a:graphicFrameLocks noChangeAspect="1"/>
          </p:cNvGraphicFramePr>
          <p:nvPr>
            <p:ph sz="quarter" idx="4"/>
          </p:nvPr>
        </p:nvGraphicFramePr>
        <p:xfrm>
          <a:off x="609600" y="5943600"/>
          <a:ext cx="6502400" cy="381000"/>
        </p:xfrm>
        <a:graphic>
          <a:graphicData uri="http://schemas.openxmlformats.org/presentationml/2006/ole">
            <p:oleObj spid="_x0000_s134146" name="Equation" r:id="rId3" imgW="3085920" imgH="228600" progId="Equation.3">
              <p:embed/>
            </p:oleObj>
          </a:graphicData>
        </a:graphic>
      </p:graphicFrame>
      <p:pic>
        <p:nvPicPr>
          <p:cNvPr id="4104" name="Picture 15" descr="w0081-n"/>
          <p:cNvPicPr>
            <a:picLocks noGrp="1" noChangeAspect="1" noChangeArrowheads="1"/>
          </p:cNvPicPr>
          <p:nvPr>
            <p:ph sz="quarter" idx="2"/>
          </p:nvPr>
        </p:nvPicPr>
        <p:blipFill>
          <a:blip r:embed="rId4"/>
          <a:srcRect/>
          <a:stretch>
            <a:fillRect/>
          </a:stretch>
        </p:blipFill>
        <p:spPr>
          <a:xfrm>
            <a:off x="7010400" y="1905000"/>
            <a:ext cx="4362451" cy="2401888"/>
          </a:xfrm>
          <a:noFill/>
        </p:spPr>
      </p:pic>
      <p:sp>
        <p:nvSpPr>
          <p:cNvPr id="9" name="Footer Placeholder 8"/>
          <p:cNvSpPr>
            <a:spLocks noGrp="1"/>
          </p:cNvSpPr>
          <p:nvPr>
            <p:ph type="ftr" sz="quarter" idx="11"/>
          </p:nvPr>
        </p:nvSpPr>
        <p:spPr/>
        <p:txBody>
          <a:bodyPr/>
          <a:lstStyle/>
          <a:p>
            <a:pPr>
              <a:defRPr/>
            </a:pPr>
            <a:r>
              <a:rPr lang="en-US" smtClean="0"/>
              <a:t>Yabibal A.</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749">
                                            <p:txEl>
                                              <p:pRg st="0" end="0"/>
                                            </p:txEl>
                                          </p:spTgt>
                                        </p:tgtEl>
                                        <p:attrNameLst>
                                          <p:attrName>style.visibility</p:attrName>
                                        </p:attrNameLst>
                                      </p:cBhvr>
                                      <p:to>
                                        <p:strVal val="visible"/>
                                      </p:to>
                                    </p:set>
                                    <p:animEffect transition="in" filter="fade">
                                      <p:cBhvr>
                                        <p:cTn id="7" dur="500"/>
                                        <p:tgtEl>
                                          <p:spTgt spid="31749">
                                            <p:txEl>
                                              <p:pRg st="0" end="0"/>
                                            </p:txEl>
                                          </p:spTgt>
                                        </p:tgtEl>
                                      </p:cBhvr>
                                    </p:animEffect>
                                  </p:childTnLst>
                                  <p:subTnLst>
                                    <p:animClr>
                                      <p:cBhvr override="childStyle">
                                        <p:cTn dur="1" fill="hold" display="0" masterRel="nextClick" afterEffect="1"/>
                                        <p:tgtEl>
                                          <p:spTgt spid="31749">
                                            <p:txEl>
                                              <p:pRg st="0" end="0"/>
                                            </p:txEl>
                                          </p:spTgt>
                                        </p:tgtEl>
                                        <p:attrNameLst>
                                          <p:attrName>ppt_c</p:attrName>
                                        </p:attrNameLst>
                                      </p:cBhvr>
                                      <p:to>
                                        <a:srgbClr val="DDDDDD"/>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1749">
                                            <p:txEl>
                                              <p:pRg st="1" end="1"/>
                                            </p:txEl>
                                          </p:spTgt>
                                        </p:tgtEl>
                                        <p:attrNameLst>
                                          <p:attrName>style.visibility</p:attrName>
                                        </p:attrNameLst>
                                      </p:cBhvr>
                                      <p:to>
                                        <p:strVal val="visible"/>
                                      </p:to>
                                    </p:set>
                                    <p:animEffect transition="in" filter="fade">
                                      <p:cBhvr>
                                        <p:cTn id="12" dur="500"/>
                                        <p:tgtEl>
                                          <p:spTgt spid="31749">
                                            <p:txEl>
                                              <p:pRg st="1" end="1"/>
                                            </p:txEl>
                                          </p:spTgt>
                                        </p:tgtEl>
                                      </p:cBhvr>
                                    </p:animEffect>
                                  </p:childTnLst>
                                  <p:subTnLst>
                                    <p:animClr>
                                      <p:cBhvr override="childStyle">
                                        <p:cTn dur="1" fill="hold" display="0" masterRel="nextClick" afterEffect="1"/>
                                        <p:tgtEl>
                                          <p:spTgt spid="31749">
                                            <p:txEl>
                                              <p:pRg st="1" end="1"/>
                                            </p:txEl>
                                          </p:spTgt>
                                        </p:tgtEl>
                                        <p:attrNameLst>
                                          <p:attrName>ppt_c</p:attrName>
                                        </p:attrNameLst>
                                      </p:cBhvr>
                                      <p:to>
                                        <a:srgbClr val="DDDDDD"/>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1749">
                                            <p:txEl>
                                              <p:pRg st="2" end="2"/>
                                            </p:txEl>
                                          </p:spTgt>
                                        </p:tgtEl>
                                        <p:attrNameLst>
                                          <p:attrName>style.visibility</p:attrName>
                                        </p:attrNameLst>
                                      </p:cBhvr>
                                      <p:to>
                                        <p:strVal val="visible"/>
                                      </p:to>
                                    </p:set>
                                    <p:animEffect transition="in" filter="fade">
                                      <p:cBhvr>
                                        <p:cTn id="17" dur="500"/>
                                        <p:tgtEl>
                                          <p:spTgt spid="31749">
                                            <p:txEl>
                                              <p:pRg st="2" end="2"/>
                                            </p:txEl>
                                          </p:spTgt>
                                        </p:tgtEl>
                                      </p:cBhvr>
                                    </p:animEffect>
                                  </p:childTnLst>
                                  <p:subTnLst>
                                    <p:animClr>
                                      <p:cBhvr override="childStyle">
                                        <p:cTn dur="1" fill="hold" display="0" masterRel="nextClick" afterEffect="1"/>
                                        <p:tgtEl>
                                          <p:spTgt spid="31749">
                                            <p:txEl>
                                              <p:pRg st="2" end="2"/>
                                            </p:txEl>
                                          </p:spTgt>
                                        </p:tgtEl>
                                        <p:attrNameLst>
                                          <p:attrName>ppt_c</p:attrName>
                                        </p:attrNameLst>
                                      </p:cBhvr>
                                      <p:to>
                                        <a:srgbClr val="DDDDDD"/>
                                      </p:to>
                                    </p:animClr>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1749">
                                            <p:txEl>
                                              <p:pRg st="3" end="3"/>
                                            </p:txEl>
                                          </p:spTgt>
                                        </p:tgtEl>
                                        <p:attrNameLst>
                                          <p:attrName>style.visibility</p:attrName>
                                        </p:attrNameLst>
                                      </p:cBhvr>
                                      <p:to>
                                        <p:strVal val="visible"/>
                                      </p:to>
                                    </p:set>
                                    <p:animEffect transition="in" filter="fade">
                                      <p:cBhvr>
                                        <p:cTn id="22" dur="500"/>
                                        <p:tgtEl>
                                          <p:spTgt spid="31749">
                                            <p:txEl>
                                              <p:pRg st="3" end="3"/>
                                            </p:txEl>
                                          </p:spTgt>
                                        </p:tgtEl>
                                      </p:cBhvr>
                                    </p:animEffect>
                                  </p:childTnLst>
                                  <p:subTnLst>
                                    <p:animClr>
                                      <p:cBhvr override="childStyle">
                                        <p:cTn dur="1" fill="hold" display="0" masterRel="nextClick" afterEffect="1"/>
                                        <p:tgtEl>
                                          <p:spTgt spid="31749">
                                            <p:txEl>
                                              <p:pRg st="3" end="3"/>
                                            </p:txEl>
                                          </p:spTgt>
                                        </p:tgtEl>
                                        <p:attrNameLst>
                                          <p:attrName>ppt_c</p:attrName>
                                        </p:attrNameLst>
                                      </p:cBhvr>
                                      <p:to>
                                        <a:srgbClr val="DDDDDD"/>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3872</TotalTime>
  <Words>6166</Words>
  <Application>Microsoft Office PowerPoint</Application>
  <PresentationFormat>Custom</PresentationFormat>
  <Paragraphs>950</Paragraphs>
  <Slides>104</Slides>
  <Notes>39</Notes>
  <HiddenSlides>0</HiddenSlides>
  <MMClips>0</MMClips>
  <ScaleCrop>false</ScaleCrop>
  <HeadingPairs>
    <vt:vector size="6" baseType="variant">
      <vt:variant>
        <vt:lpstr>Theme</vt:lpstr>
      </vt:variant>
      <vt:variant>
        <vt:i4>1</vt:i4>
      </vt:variant>
      <vt:variant>
        <vt:lpstr>Embedded OLE Servers</vt:lpstr>
      </vt:variant>
      <vt:variant>
        <vt:i4>3</vt:i4>
      </vt:variant>
      <vt:variant>
        <vt:lpstr>Slide Titles</vt:lpstr>
      </vt:variant>
      <vt:variant>
        <vt:i4>104</vt:i4>
      </vt:variant>
    </vt:vector>
  </HeadingPairs>
  <TitlesOfParts>
    <vt:vector size="108" baseType="lpstr">
      <vt:lpstr>Office Theme</vt:lpstr>
      <vt:lpstr>Photo Editor Photo</vt:lpstr>
      <vt:lpstr>Chart</vt:lpstr>
      <vt:lpstr>Equation</vt:lpstr>
      <vt:lpstr>Chapter 3</vt:lpstr>
      <vt:lpstr>1. Product design </vt:lpstr>
      <vt:lpstr>Product Design &amp; Process Selection - defined</vt:lpstr>
      <vt:lpstr>Design of Services versus Goods</vt:lpstr>
      <vt:lpstr>The Product Design Process </vt:lpstr>
      <vt:lpstr>Product Design Process</vt:lpstr>
      <vt:lpstr>The Product Design Process</vt:lpstr>
      <vt:lpstr>Factors Impacting Product Design</vt:lpstr>
      <vt:lpstr>Factors Impacting Product Design</vt:lpstr>
      <vt:lpstr>Factors Impacting Product Design</vt:lpstr>
      <vt:lpstr>Factors Impacting Product Design</vt:lpstr>
      <vt:lpstr>2. Process selection </vt:lpstr>
      <vt:lpstr>Types of Processes</vt:lpstr>
      <vt:lpstr>Process Selection</vt:lpstr>
      <vt:lpstr>Intermittent and Repetitive Operations</vt:lpstr>
      <vt:lpstr>Process Selection Types</vt:lpstr>
      <vt:lpstr>Underlying Process Relationship Between Volume and Standardization Continuum</vt:lpstr>
      <vt:lpstr>Matching Process Choice with Strategy:  Product-Process Matrix</vt:lpstr>
      <vt:lpstr>Process Selection Considerations</vt:lpstr>
      <vt:lpstr>Process Design Tools</vt:lpstr>
      <vt:lpstr>Designing Processes </vt:lpstr>
      <vt:lpstr>Flowchart for Different Product Strategies at Antonio’s Pizzaria</vt:lpstr>
      <vt:lpstr>Process Flowchart of Customer Flow at Antonio’s Pizzeria</vt:lpstr>
      <vt:lpstr>Process Performance Metrics</vt:lpstr>
      <vt:lpstr>Process Performance Metrics</vt:lpstr>
      <vt:lpstr>Linking Design &amp; Process Selection</vt:lpstr>
      <vt:lpstr>Linking Product Design &amp; Process Selection</vt:lpstr>
      <vt:lpstr>Linking Product Design &amp; Process Selection con’t</vt:lpstr>
      <vt:lpstr>Linking Product Design &amp; Process Selection, con’t </vt:lpstr>
      <vt:lpstr>Intermittent VS. Repetitive Facility Layouts </vt:lpstr>
      <vt:lpstr>Product and Service Strategy </vt:lpstr>
      <vt:lpstr>Product and Service Strategy Options</vt:lpstr>
      <vt:lpstr>Designing Services: How do they Differ from Manufacturing?</vt:lpstr>
      <vt:lpstr>Service classification</vt:lpstr>
      <vt:lpstr>Product Design and Process Selection Across the Organization</vt:lpstr>
      <vt:lpstr>Product Design and Process Selection Across the Organization – con’t</vt:lpstr>
      <vt:lpstr>3. Capacity Planning </vt:lpstr>
      <vt:lpstr>Meaning of capacity planning</vt:lpstr>
      <vt:lpstr>Important Capacity Concepts </vt:lpstr>
      <vt:lpstr>Continued…</vt:lpstr>
      <vt:lpstr>Continued…</vt:lpstr>
      <vt:lpstr>Continued…</vt:lpstr>
      <vt:lpstr>The need for capacity planning</vt:lpstr>
      <vt:lpstr>Types of capacity planning  based on time duration</vt:lpstr>
      <vt:lpstr>Measures of capacity</vt:lpstr>
      <vt:lpstr>Continued…</vt:lpstr>
      <vt:lpstr>Example </vt:lpstr>
      <vt:lpstr>Determining Equipment requirement </vt:lpstr>
      <vt:lpstr>Factors affecting capacity </vt:lpstr>
      <vt:lpstr>4. Facility Location Decisions </vt:lpstr>
      <vt:lpstr>The Need for Location Decision </vt:lpstr>
      <vt:lpstr>Alternatives of Plant Location Decisions </vt:lpstr>
      <vt:lpstr>Steps of Making Location Decisions </vt:lpstr>
      <vt:lpstr>Considerations in Plant/Facility location Decisions</vt:lpstr>
      <vt:lpstr>Continued… </vt:lpstr>
      <vt:lpstr>Continued…</vt:lpstr>
      <vt:lpstr>Continued…</vt:lpstr>
      <vt:lpstr>Location Decision Making Approaches </vt:lpstr>
      <vt:lpstr>1. Break – Even Analysis Technique </vt:lpstr>
      <vt:lpstr>Example of LBE Analysis</vt:lpstr>
      <vt:lpstr>2. Factor Rating Method</vt:lpstr>
      <vt:lpstr>Example </vt:lpstr>
      <vt:lpstr>3. Center for Gravity Technique</vt:lpstr>
      <vt:lpstr>Example </vt:lpstr>
      <vt:lpstr>4. The Transportation Model</vt:lpstr>
      <vt:lpstr>Transportation Model (continued)</vt:lpstr>
      <vt:lpstr>Example </vt:lpstr>
      <vt:lpstr>Example (continued)</vt:lpstr>
      <vt:lpstr>5. Job Design and Work Measurement </vt:lpstr>
      <vt:lpstr>Designing a Work System </vt:lpstr>
      <vt:lpstr>Design a Job</vt:lpstr>
      <vt:lpstr>Additional Job Design Factors</vt:lpstr>
      <vt:lpstr>Machines or People - Should the Job Be Automated?</vt:lpstr>
      <vt:lpstr>Levels of Labor Specialization</vt:lpstr>
      <vt:lpstr> Specialization: Management’s View</vt:lpstr>
      <vt:lpstr> Specialization: Employee’s View</vt:lpstr>
      <vt:lpstr>Eliminating Employee Boredom</vt:lpstr>
      <vt:lpstr>Team Approach to Job Design</vt:lpstr>
      <vt:lpstr>The Alternative Workplace</vt:lpstr>
      <vt:lpstr>Methods Analysis</vt:lpstr>
      <vt:lpstr>Methods Analysis</vt:lpstr>
      <vt:lpstr>Methods Analysis at FEAT Company: The methods analyst has been asked to review the transformer wiring operation because of past quality problems from poor solder joints. The solder operation sequence and the workstation layout are shown below. </vt:lpstr>
      <vt:lpstr>Analyst’s Recommendations: A. Maize reviews the workplace layout and the present flow chart (below), and recommends reversing the solder sequence from #6-#1, which is less problematic for the right handed operator. He schedules a follow up to insure that the new method has fixed the quality problem.</vt:lpstr>
      <vt:lpstr>The Work Environment</vt:lpstr>
      <vt:lpstr>Work Measurement</vt:lpstr>
      <vt:lpstr>Work Measurement</vt:lpstr>
      <vt:lpstr>Setting Standard Times</vt:lpstr>
      <vt:lpstr>How to do a Time Study</vt:lpstr>
      <vt:lpstr>Doing a Time Study</vt:lpstr>
      <vt:lpstr>Pat’s Pizza Place: Pat hires an analyst to determine a standard time to prepare a large pepperoni and cheese pizza. He takes 10 observations of the 7 elements and calculates the mean time and the standard deviation per element. He must then calculate the # of observations to be within 5% of the true mean 95% of the time.</vt:lpstr>
      <vt:lpstr>Other Time Factors Used in Calculating Standard Time</vt:lpstr>
      <vt:lpstr>Other Time Factors Used in Calculating Standard Time</vt:lpstr>
      <vt:lpstr>Calculating Normal Time and Standard Time at Pat’s Pizza</vt:lpstr>
      <vt:lpstr> Other Time Study Methods</vt:lpstr>
      <vt:lpstr>Work Sampling Procedures</vt:lpstr>
      <vt:lpstr>Work Sampling Example: We are interested in estimating the proportion of time spent by secretaries arranging and scheduling travel. We are considering the possibility of bringing an on site travel agency to free up secretaries from this time consuming task. We estimate that the proportion might be as high as .50. </vt:lpstr>
      <vt:lpstr>Compensation</vt:lpstr>
      <vt:lpstr>Worker Compensation Systems – con’t</vt:lpstr>
      <vt:lpstr>Learning Curves</vt:lpstr>
      <vt:lpstr>Work System Design within OM: How it all fits together</vt:lpstr>
      <vt:lpstr>WSD: How it all fits together con’t</vt:lpstr>
      <vt:lpstr>Work System Design Across the Organization</vt:lpstr>
      <vt:lpstr>Work System Design Across the Organization – con’t</vt:lpstr>
      <vt:lpstr>Slide 104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Yabibal Afework Abate</dc:creator>
  <cp:lastModifiedBy>HP</cp:lastModifiedBy>
  <cp:revision>132</cp:revision>
  <dcterms:created xsi:type="dcterms:W3CDTF">2018-10-18T13:33:39Z</dcterms:created>
  <dcterms:modified xsi:type="dcterms:W3CDTF">2019-05-09T03:06:23Z</dcterms:modified>
</cp:coreProperties>
</file>