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3" r:id="rId1"/>
  </p:sldMasterIdLst>
  <p:notesMasterIdLst>
    <p:notesMasterId r:id="rId39"/>
  </p:notesMasterIdLst>
  <p:handoutMasterIdLst>
    <p:handoutMasterId r:id="rId40"/>
  </p:handoutMasterIdLst>
  <p:sldIdLst>
    <p:sldId id="378" r:id="rId2"/>
    <p:sldId id="376" r:id="rId3"/>
    <p:sldId id="377" r:id="rId4"/>
    <p:sldId id="258" r:id="rId5"/>
    <p:sldId id="294" r:id="rId6"/>
    <p:sldId id="365" r:id="rId7"/>
    <p:sldId id="259" r:id="rId8"/>
    <p:sldId id="329" r:id="rId9"/>
    <p:sldId id="293" r:id="rId10"/>
    <p:sldId id="264" r:id="rId11"/>
    <p:sldId id="265" r:id="rId12"/>
    <p:sldId id="374" r:id="rId13"/>
    <p:sldId id="375" r:id="rId14"/>
    <p:sldId id="331" r:id="rId15"/>
    <p:sldId id="332" r:id="rId16"/>
    <p:sldId id="340" r:id="rId17"/>
    <p:sldId id="266" r:id="rId18"/>
    <p:sldId id="379" r:id="rId19"/>
    <p:sldId id="346" r:id="rId20"/>
    <p:sldId id="347" r:id="rId21"/>
    <p:sldId id="366" r:id="rId22"/>
    <p:sldId id="368" r:id="rId23"/>
    <p:sldId id="369" r:id="rId24"/>
    <p:sldId id="367" r:id="rId25"/>
    <p:sldId id="371" r:id="rId26"/>
    <p:sldId id="372" r:id="rId27"/>
    <p:sldId id="381" r:id="rId28"/>
    <p:sldId id="382" r:id="rId29"/>
    <p:sldId id="383" r:id="rId30"/>
    <p:sldId id="384" r:id="rId31"/>
    <p:sldId id="385" r:id="rId32"/>
    <p:sldId id="386" r:id="rId33"/>
    <p:sldId id="348" r:id="rId34"/>
    <p:sldId id="349" r:id="rId35"/>
    <p:sldId id="352" r:id="rId36"/>
    <p:sldId id="355" r:id="rId37"/>
    <p:sldId id="357" r:id="rId3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27F2B54F-B75C-4982-98ED-9175847606C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Course title: Development planning and project analysis II             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BB8BF7B-2AC2-4F8F-BD1B-7A069E4B8A9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E59765-F3C5-4017-87D0-A98415A6644F}" type="datetimeFigureOut">
              <a:rPr lang="en-US" smtClean="0"/>
              <a:t>2/26/2020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3E255D4-F168-47D3-BEA7-25140589A8A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DCA4B75-88FB-4C04-87B5-B72E9D529D2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6C14B5-8BD1-4BE2-A96F-B5A65BDF9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416137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Course title: Development planning and project analysis II             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0F563E-1219-4A32-A0BD-83D9CB7A19D6}" type="datetimeFigureOut">
              <a:rPr lang="en-US" smtClean="0"/>
              <a:t>2/26/2020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FFAECE-3DE7-421A-AA71-9C1004913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532924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2036A1-BA3A-4792-A8A8-6EEA85AFE6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B47D704-7140-4E63-9E92-F55AA19413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04CF69-E7D6-4C17-B694-3AF4A24221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FF289-10AA-44A5-958F-A1589769E807}" type="datetime1">
              <a:rPr lang="en-US" smtClean="0"/>
              <a:t>2/26/2020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48F45C-30C2-4853-9D23-237C46678B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Course title: Development planning and project analysis II             BY: Abebe M.         Academic Year, 2018   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5C1D26-6243-4CC9-B7DF-739A81D1F1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10EF0-FBED-4470-A603-DADAD9B65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3656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3AF132-931D-4152-A4E4-D474DBA60A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34540A9-EC80-4C31-A635-B4E7499D42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51FE3F-A1C4-4220-A212-7BB6E58A87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E1E22-CCCF-426A-AA17-AA2EE53BBF3D}" type="datetime1">
              <a:rPr lang="en-US" smtClean="0"/>
              <a:t>2/26/2020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0FBEE6-ACA5-464C-85B8-F137DA90C4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Course title: Development planning and project analysis II             BY: Abebe M.         Academic Year, 2018   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52AD54-2B08-4503-8ABB-54963EEBBD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10EF0-FBED-4470-A603-DADAD9B65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346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1A3B24F-DD32-4095-B52D-D2DC963B965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E1C76FC-2F2E-4886-A584-0175260FFE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D2BB52-2339-4873-8641-25D450C455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3B3D4-DCF6-4042-BCB3-53A975E1BF99}" type="datetime1">
              <a:rPr lang="en-US" smtClean="0"/>
              <a:t>2/26/2020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CF5445-2346-4E67-9ED5-F92E9ECB2E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Course title: Development planning and project analysis II             BY: Abebe M.         Academic Year, 2018   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52C50F-8F7C-468A-9E97-3F86443D8B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10EF0-FBED-4470-A603-DADAD9B65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4992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917C7F-F9D1-48CB-9734-CE66FB58C8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143F5A-7851-42DC-B268-B2BADC2EE2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041152-F716-4C2E-9AF5-9C7F792FEB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4D78B-BDA6-4FAF-9422-E8E200A8C9C2}" type="datetime1">
              <a:rPr lang="en-US" smtClean="0"/>
              <a:t>2/26/2020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3B6620-E22D-491A-95E5-81DF0C2C0A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Course title: Development planning and project analysis II             BY: Abebe M.         Academic Year, 2018   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7BA293-3B06-4EF2-B918-3989677828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10EF0-FBED-4470-A603-DADAD9B65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6290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5C7A1D-5AC7-40D5-ACE8-D567E4F18F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70DBFEC-ABB6-430D-AEC2-84E42FEC21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9294A2-2A7D-49C4-A57F-DA8646CDAC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954C2-A580-4A64-9E91-0FE05D9AB430}" type="datetime1">
              <a:rPr lang="en-US" smtClean="0"/>
              <a:t>2/26/2020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E97A79-45BD-4C07-853B-8E14CEA1E6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Course title: Development planning and project analysis II             BY: Abebe M.         Academic Year, 2018   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217F7B-EF98-4330-80B6-63E781DA96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10EF0-FBED-4470-A603-DADAD9B65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64108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13BC9B-E4A4-4E51-A071-72A64D0F16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0D5DA6-B431-45DC-BFF0-1BC63F1F5D0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323F16E-3C2C-4374-B5D8-555805E2F0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C3FFD82-716A-4244-AFF3-26671CCDB9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80851-E5EA-463B-9A12-7385D9A5E30B}" type="datetime1">
              <a:rPr lang="en-US" smtClean="0"/>
              <a:t>2/26/2020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40B832A-13C3-4196-ABA8-954B22A17A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Course title: Development planning and project analysis II             BY: Abebe M.         Academic Year, 2018    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75D428D-AFE5-44B6-B974-C3DED24EA6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10EF0-FBED-4470-A603-DADAD9B65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844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84AF52-FA57-4D41-AA6A-E64E7280F5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37A129-3612-44F4-BE40-42EA4F4F34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5B11133-A1B8-4A6B-A14F-BCFF69959D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C90B70D-A25E-4477-9654-1F7BDDE09F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AC156D4-B0F8-4A91-A850-41BDBA45488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AB6A724-DC63-4302-80A3-67F8EBA338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06E8F-3C79-4AE9-B65B-5DF394E58B2A}" type="datetime1">
              <a:rPr lang="en-US" smtClean="0"/>
              <a:t>2/26/2020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8DE1FFD-E280-46BD-873D-873CA60004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Course title: Development planning and project analysis II             BY: Abebe M.         Academic Year, 2018    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AD7AFC0-E787-4A40-AEC5-6233C83895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10EF0-FBED-4470-A603-DADAD9B65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79028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5255AD-16B9-4E6B-8B50-60F34D9A86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D0AF531-833F-469D-9435-E59483E443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C9B6E-0565-421D-8C91-44A35523F921}" type="datetime1">
              <a:rPr lang="en-US" smtClean="0"/>
              <a:t>2/26/2020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0456F3-01D7-4F75-970D-C3C950B062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Course title: Development planning and project analysis II             BY: Abebe M.         Academic Year, 2018   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EBE2912-1327-4F52-A6BC-AEF818E379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10EF0-FBED-4470-A603-DADAD9B65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984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7F4BED6-7539-4C12-97FF-7143DB4D92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3448D-539E-49B8-9606-152D7FD53899}" type="datetime1">
              <a:rPr lang="en-US" smtClean="0"/>
              <a:t>2/26/2020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4C9E9FA-41ED-48BA-B8DC-B844C46CA2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Course title: Development planning and project analysis II             BY: Abebe M.         Academic Year, 2018   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F74805F-CDC5-4643-9917-FF883C06DB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10EF0-FBED-4470-A603-DADAD9B65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81983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0F8985-6D75-42E5-9A86-C435C1A55A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1A3AE7-66BA-4A2C-8883-5CD78A5DA7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9A86B40-53EB-4B0A-BFF7-F49CC119FA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D7A68B-5772-4C69-A7AE-879E77A475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80BDF-7D53-40CE-86D4-527E28EE0975}" type="datetime1">
              <a:rPr lang="en-US" smtClean="0"/>
              <a:t>2/26/2020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E83E7CF-8E58-46F3-9863-E456F782F8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Course title: Development planning and project analysis II             BY: Abebe M.         Academic Year, 2018    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A5373C9-B177-43F0-BA96-AC391871F6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10EF0-FBED-4470-A603-DADAD9B65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4005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291437-CBF8-48C6-A7E3-D371E63DB2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65B79F8-FF9F-4E61-9FC1-B56CAB9179E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DE46CF5-CA43-451D-9F3E-5D753837F6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34029A0-751C-4617-82F5-2A83CDE2E0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AF2A2-CA9B-40F4-8FC3-D6E99A388EAF}" type="datetime1">
              <a:rPr lang="en-US" smtClean="0"/>
              <a:t>2/26/2020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BDF6E2-39A6-4667-AB8A-028D8DE286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Course title: Development planning and project analysis II             BY: Abebe M.         Academic Year, 2018    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2F35C74-5B2E-4E08-B79C-31486E54D1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10EF0-FBED-4470-A603-DADAD9B65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573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AF473BC-AD9E-4E50-B857-EBAF13E8F8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4B16E9-A003-4802-A28B-A66D33EE62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481B7B-8F2F-48F7-A499-AB108195908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C2EEBB-E010-4AFB-82C2-A84C8A073BAB}" type="datetime1">
              <a:rPr lang="en-US" smtClean="0"/>
              <a:t>2/26/2020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4F3D2F-4A6A-441C-8DB8-9AB258F982D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Course title: Development planning and project analysis II             BY: Abebe M.         Academic Year, 2018   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DCADFC-2D98-4677-9037-725025E71DF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B10EF0-FBED-4470-A603-DADAD9B65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188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4" r:id="rId1"/>
    <p:sldLayoutId id="2147483775" r:id="rId2"/>
    <p:sldLayoutId id="2147483776" r:id="rId3"/>
    <p:sldLayoutId id="2147483777" r:id="rId4"/>
    <p:sldLayoutId id="2147483778" r:id="rId5"/>
    <p:sldLayoutId id="2147483779" r:id="rId6"/>
    <p:sldLayoutId id="2147483780" r:id="rId7"/>
    <p:sldLayoutId id="2147483781" r:id="rId8"/>
    <p:sldLayoutId id="2147483782" r:id="rId9"/>
    <p:sldLayoutId id="2147483783" r:id="rId10"/>
    <p:sldLayoutId id="2147483784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5A44FD-4BE1-479D-8FCD-9D49182E5B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89032"/>
          </a:xfrm>
        </p:spPr>
        <p:txBody>
          <a:bodyPr>
            <a:normAutofit/>
          </a:bodyPr>
          <a:lstStyle/>
          <a:p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Chapter 1: Introduction</a:t>
            </a:r>
            <a:endParaRPr lang="en-US" sz="2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4B0C16-9BE0-4516-8F24-1CA107A942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73426"/>
            <a:ext cx="10515600" cy="5103537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  <a:buFont typeface="Courier New" panose="02070309020205020404" pitchFamily="49" charset="0"/>
              <a:buChar char="o"/>
            </a:pPr>
            <a:r>
              <a:rPr lang="en-US" sz="24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main content of the chapter are:</a:t>
            </a:r>
          </a:p>
          <a:p>
            <a:pPr lvl="2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Project concepts</a:t>
            </a:r>
          </a:p>
          <a:p>
            <a:pPr lvl="2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project Cycle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44477A-485E-4C8C-92D2-E75BF181A5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10EF0-FBED-4470-A603-DADAD9B65751}" type="slidenum">
              <a:rPr lang="en-US" smtClean="0"/>
              <a:t>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D8D028-A354-42F4-8F6B-2ADFA1475D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200" y="6356350"/>
            <a:ext cx="9869557" cy="365125"/>
          </a:xfrm>
        </p:spPr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Course title: Development planning and project analysis II             BY: Solomon k .       Academic Year, 2012    </a:t>
            </a:r>
          </a:p>
        </p:txBody>
      </p:sp>
    </p:spTree>
    <p:extLst>
      <p:ext uri="{BB962C8B-B14F-4D97-AF65-F5344CB8AC3E}">
        <p14:creationId xmlns:p14="http://schemas.microsoft.com/office/powerpoint/2010/main" val="4413479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00315B-616C-445F-8D03-43AA9C294A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2359"/>
            <a:ext cx="10515600" cy="695049"/>
          </a:xfrm>
        </p:spPr>
        <p:txBody>
          <a:bodyPr>
            <a:norm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Difficulties of capital investment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F3990F-1F84-4435-B479-F999B27489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67408"/>
            <a:ext cx="10515600" cy="5393635"/>
          </a:xfrm>
        </p:spPr>
        <p:txBody>
          <a:bodyPr>
            <a:normAutofit fontScale="25000" lnSpcReduction="20000"/>
          </a:bodyPr>
          <a:lstStyle/>
          <a:p>
            <a:pPr algn="just">
              <a:lnSpc>
                <a:spcPct val="220000"/>
              </a:lnSpc>
              <a:buFont typeface="Wingdings" panose="05000000000000000000" pitchFamily="2" charset="2"/>
              <a:buChar char="§"/>
            </a:pPr>
            <a:r>
              <a:rPr lang="en-US" sz="9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Although capital investments are so important, they are not without difficulties. </a:t>
            </a:r>
          </a:p>
          <a:p>
            <a:pPr algn="just">
              <a:lnSpc>
                <a:spcPct val="220000"/>
              </a:lnSpc>
              <a:buFont typeface="Wingdings" panose="05000000000000000000" pitchFamily="2" charset="2"/>
              <a:buChar char="§"/>
            </a:pPr>
            <a:r>
              <a:rPr lang="en-US" sz="9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These difficulties may arise from two major sources; namely,</a:t>
            </a:r>
          </a:p>
          <a:p>
            <a:pPr lvl="1" algn="just">
              <a:lnSpc>
                <a:spcPct val="220000"/>
              </a:lnSpc>
              <a:buFont typeface="Wingdings" panose="05000000000000000000" pitchFamily="2" charset="2"/>
              <a:buChar char="Ø"/>
            </a:pPr>
            <a:r>
              <a:rPr lang="en-US" sz="9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Measurement problems </a:t>
            </a:r>
            <a:endParaRPr lang="en-US" sz="9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 algn="just">
              <a:lnSpc>
                <a:spcPct val="220000"/>
              </a:lnSpc>
              <a:buFont typeface="Wingdings" panose="05000000000000000000" pitchFamily="2" charset="2"/>
              <a:buChar char="Ø"/>
            </a:pPr>
            <a:r>
              <a:rPr lang="en-US" sz="9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Uncertainty :</a:t>
            </a:r>
            <a:r>
              <a:rPr lang="en-US" sz="9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It is impossible to predict exactly what will happen in the future. 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677DFDD-7BC6-4F96-B71C-172FCA046D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10EF0-FBED-4470-A603-DADAD9B65751}" type="slidenum">
              <a:rPr lang="en-US" smtClean="0"/>
              <a:t>10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E3EA74-9F44-43C4-8C07-6AB2CDE962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355573" y="6265863"/>
            <a:ext cx="6920949" cy="365125"/>
          </a:xfrm>
        </p:spPr>
        <p:txBody>
          <a:bodyPr/>
          <a:lstStyle/>
          <a:p>
            <a:r>
              <a:rPr lang="en-US" dirty="0"/>
              <a:t>Course title: Development planning and project analysis II             BY: s k         Academic Year, 2012    </a:t>
            </a:r>
          </a:p>
        </p:txBody>
      </p:sp>
    </p:spTree>
    <p:extLst>
      <p:ext uri="{BB962C8B-B14F-4D97-AF65-F5344CB8AC3E}">
        <p14:creationId xmlns:p14="http://schemas.microsoft.com/office/powerpoint/2010/main" val="22762423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81AF48-CC80-48EA-AEC1-F99DBB9B1A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69762"/>
          </a:xfrm>
        </p:spPr>
        <p:txBody>
          <a:bodyPr>
            <a:normAutofit/>
          </a:bodyPr>
          <a:lstStyle/>
          <a:p>
            <a:pPr marL="571500" indent="-571500">
              <a:buFont typeface="Wingdings" panose="05000000000000000000" pitchFamily="2" charset="2"/>
              <a:buChar char="q"/>
            </a:pP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Project success criteria (Parameters)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406E75-603A-491A-A279-AA51ACF8FB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34888"/>
            <a:ext cx="10515600" cy="5342075"/>
          </a:xfrm>
        </p:spPr>
        <p:txBody>
          <a:bodyPr>
            <a:normAutofit fontScale="25000" lnSpcReduction="20000"/>
          </a:bodyPr>
          <a:lstStyle/>
          <a:p>
            <a:pPr algn="just">
              <a:lnSpc>
                <a:spcPct val="210000"/>
              </a:lnSpc>
            </a:pPr>
            <a:r>
              <a:rPr lang="en-US" sz="9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During a project’s life, project management should give attention to three basic parameters: quality, cost and time.</a:t>
            </a:r>
          </a:p>
          <a:p>
            <a:pPr algn="just">
              <a:lnSpc>
                <a:spcPct val="210000"/>
              </a:lnSpc>
            </a:pPr>
            <a:r>
              <a:rPr lang="en-US" sz="9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 successfully managed project is one that is completed at the specified level of </a:t>
            </a:r>
            <a:r>
              <a:rPr lang="en-US" sz="9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quality</a:t>
            </a:r>
            <a:r>
              <a:rPr lang="en-US" sz="9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; </a:t>
            </a:r>
            <a:r>
              <a:rPr lang="en-US" sz="9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on or before the deadline</a:t>
            </a:r>
            <a:r>
              <a:rPr lang="en-US" sz="9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; and within the </a:t>
            </a:r>
            <a:r>
              <a:rPr lang="en-US" sz="9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budget</a:t>
            </a:r>
            <a:r>
              <a:rPr lang="en-US" sz="9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</a:p>
          <a:p>
            <a:pPr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n-US" sz="9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Whatever  its size, a project’s success is based on these three main criteria.</a:t>
            </a:r>
            <a:endParaRPr lang="en-US" sz="9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2A0B4F-AB06-434B-96FB-A8F4223DB4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10EF0-FBED-4470-A603-DADAD9B65751}" type="slidenum">
              <a:rPr lang="en-US" smtClean="0"/>
              <a:t>11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FCE2E4-400C-4743-AC74-7A9D38A505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504661" y="6356350"/>
            <a:ext cx="6917635" cy="365125"/>
          </a:xfrm>
        </p:spPr>
        <p:txBody>
          <a:bodyPr/>
          <a:lstStyle/>
          <a:p>
            <a:r>
              <a:rPr lang="en-US" dirty="0"/>
              <a:t>Course title: Development planning and project analysis II             BY:          Academic Year, 2012    </a:t>
            </a:r>
          </a:p>
        </p:txBody>
      </p:sp>
    </p:spTree>
    <p:extLst>
      <p:ext uri="{BB962C8B-B14F-4D97-AF65-F5344CB8AC3E}">
        <p14:creationId xmlns:p14="http://schemas.microsoft.com/office/powerpoint/2010/main" val="888063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D9D0FF-5544-4D0C-AC3D-DD3CF54D60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75779"/>
          </a:xfrm>
        </p:spPr>
        <p:txBody>
          <a:bodyPr>
            <a:noAutofit/>
          </a:bodyPr>
          <a:lstStyle/>
          <a:p>
            <a:pPr algn="ctr"/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Cont...,</a:t>
            </a:r>
            <a:endParaRPr lang="en-US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412AD15-0B19-45FD-88D1-DCE22B6DFC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10EF0-FBED-4470-A603-DADAD9B65751}" type="slidenum">
              <a:rPr lang="en-US" smtClean="0"/>
              <a:t>12</a:t>
            </a:fld>
            <a:endParaRPr lang="en-US"/>
          </a:p>
        </p:txBody>
      </p:sp>
      <p:pic>
        <p:nvPicPr>
          <p:cNvPr id="5" name="Content Placeholder 7" descr="Screen Clipping">
            <a:extLst>
              <a:ext uri="{FF2B5EF4-FFF2-40B4-BE49-F238E27FC236}">
                <a16:creationId xmlns:a16="http://schemas.microsoft.com/office/drawing/2014/main" id="{79F784B3-64D7-4CDE-95DA-468C96F3D51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5617" y="1222597"/>
            <a:ext cx="7924400" cy="447900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2AC1EAD-77F8-4375-A71F-915191BB0D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709531" y="6356350"/>
            <a:ext cx="8269356" cy="365125"/>
          </a:xfrm>
        </p:spPr>
        <p:txBody>
          <a:bodyPr/>
          <a:lstStyle/>
          <a:p>
            <a:r>
              <a:rPr lang="en-US" dirty="0"/>
              <a:t>Course title: Development planning and project analysis II             BY: s k.         Academic Year, 2012    </a:t>
            </a:r>
          </a:p>
        </p:txBody>
      </p:sp>
    </p:spTree>
    <p:extLst>
      <p:ext uri="{BB962C8B-B14F-4D97-AF65-F5344CB8AC3E}">
        <p14:creationId xmlns:p14="http://schemas.microsoft.com/office/powerpoint/2010/main" val="34730852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642B10-C6B6-4724-B189-8B0E66C7AF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09518"/>
          </a:xfrm>
        </p:spPr>
        <p:txBody>
          <a:bodyPr>
            <a:normAutofit/>
          </a:bodyPr>
          <a:lstStyle/>
          <a:p>
            <a:pPr algn="ctr"/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Cont...,</a:t>
            </a:r>
            <a:endParaRPr lang="en-US" sz="2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EBC390-FDE9-4B37-80FD-A9682C019F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74644"/>
            <a:ext cx="10515600" cy="5315571"/>
          </a:xfrm>
        </p:spPr>
        <p:txBody>
          <a:bodyPr>
            <a:normAutofit fontScale="25000" lnSpcReduction="20000"/>
          </a:bodyPr>
          <a:lstStyle/>
          <a:p>
            <a:pPr algn="just">
              <a:lnSpc>
                <a:spcPct val="220000"/>
              </a:lnSpc>
              <a:buFont typeface="Wingdings" panose="05000000000000000000" pitchFamily="2" charset="2"/>
              <a:buChar char="§"/>
            </a:pPr>
            <a:r>
              <a:rPr lang="en-US" sz="9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Therefore, project will suppose to be successful if it:</a:t>
            </a:r>
          </a:p>
          <a:p>
            <a:pPr lvl="1" algn="just">
              <a:lnSpc>
                <a:spcPct val="220000"/>
              </a:lnSpc>
              <a:buFont typeface="Wingdings" panose="05000000000000000000" pitchFamily="2" charset="2"/>
              <a:buChar char="Ø"/>
            </a:pPr>
            <a:r>
              <a:rPr lang="en-US" sz="9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Delivers the outcome with an agreed upon quality.</a:t>
            </a:r>
          </a:p>
          <a:p>
            <a:pPr lvl="1" algn="just">
              <a:lnSpc>
                <a:spcPct val="220000"/>
              </a:lnSpc>
              <a:buFont typeface="Wingdings" panose="05000000000000000000" pitchFamily="2" charset="2"/>
              <a:buChar char="Ø"/>
            </a:pPr>
            <a:r>
              <a:rPr lang="en-US" sz="9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Does not overrun its end date.</a:t>
            </a:r>
          </a:p>
          <a:p>
            <a:pPr lvl="1" algn="just">
              <a:lnSpc>
                <a:spcPct val="220000"/>
              </a:lnSpc>
              <a:buFont typeface="Wingdings" panose="05000000000000000000" pitchFamily="2" charset="2"/>
              <a:buChar char="Ø"/>
            </a:pPr>
            <a:r>
              <a:rPr lang="en-US" sz="9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Remains within budget (cost of resources).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AD19933-BFED-4664-8528-A5F2DD2401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10EF0-FBED-4470-A603-DADAD9B65751}" type="slidenum">
              <a:rPr lang="en-US" smtClean="0"/>
              <a:t>13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18DE4E-F656-4AC8-87E9-B9649C8CDB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921565" y="6356350"/>
            <a:ext cx="8176591" cy="365125"/>
          </a:xfrm>
        </p:spPr>
        <p:txBody>
          <a:bodyPr/>
          <a:lstStyle/>
          <a:p>
            <a:r>
              <a:rPr lang="en-US" dirty="0"/>
              <a:t>Course title: Development planning and project analysis II             BY: s k.         Academic Year, 2012  </a:t>
            </a:r>
          </a:p>
        </p:txBody>
      </p:sp>
    </p:spTree>
    <p:extLst>
      <p:ext uri="{BB962C8B-B14F-4D97-AF65-F5344CB8AC3E}">
        <p14:creationId xmlns:p14="http://schemas.microsoft.com/office/powerpoint/2010/main" val="27866611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D83770-E471-46CE-902C-64C0C2BD80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36023"/>
          </a:xfrm>
        </p:spPr>
        <p:txBody>
          <a:bodyPr>
            <a:noAutofit/>
          </a:bodyPr>
          <a:lstStyle/>
          <a:p>
            <a:pPr algn="ctr"/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Cont...,</a:t>
            </a:r>
            <a:endParaRPr lang="en-US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C9205A-7525-406B-817C-F55BDE5BFC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01148"/>
            <a:ext cx="10515600" cy="5455202"/>
          </a:xfrm>
        </p:spPr>
        <p:txBody>
          <a:bodyPr>
            <a:normAutofit fontScale="25000" lnSpcReduction="20000"/>
          </a:bodyPr>
          <a:lstStyle/>
          <a:p>
            <a:pPr algn="just">
              <a:lnSpc>
                <a:spcPct val="210000"/>
              </a:lnSpc>
            </a:pPr>
            <a:r>
              <a:rPr lang="en-US" sz="9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 addition, </a:t>
            </a:r>
            <a:r>
              <a:rPr lang="en-US" sz="9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client satisfaction </a:t>
            </a:r>
            <a:r>
              <a:rPr lang="en-US" sz="9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will indicate success and possibility for replication or sustainability.  </a:t>
            </a:r>
          </a:p>
          <a:p>
            <a:pPr algn="just">
              <a:lnSpc>
                <a:spcPct val="210000"/>
              </a:lnSpc>
            </a:pPr>
            <a:r>
              <a:rPr lang="en-US" sz="9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Generally, to create a successful project, a project manager must consider; </a:t>
            </a:r>
          </a:p>
          <a:p>
            <a:pPr algn="just">
              <a:lnSpc>
                <a:spcPct val="210000"/>
              </a:lnSpc>
            </a:pPr>
            <a:r>
              <a:rPr lang="en-US" sz="9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Scope</a:t>
            </a:r>
            <a:r>
              <a:rPr lang="en-US" sz="9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 What work will be done or what unique product, service?</a:t>
            </a:r>
          </a:p>
          <a:p>
            <a:pPr lvl="0" algn="just">
              <a:lnSpc>
                <a:spcPct val="210000"/>
              </a:lnSpc>
            </a:pPr>
            <a:r>
              <a:rPr lang="en-US" sz="9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Time</a:t>
            </a:r>
            <a:r>
              <a:rPr lang="en-US" sz="9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 How long should it take to complete the project? </a:t>
            </a:r>
          </a:p>
          <a:p>
            <a:pPr marL="0" lvl="0" indent="0" algn="just">
              <a:lnSpc>
                <a:spcPct val="210000"/>
              </a:lnSpc>
              <a:buNone/>
            </a:pPr>
            <a:r>
              <a:rPr lang="en-US" sz="9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      What is the project’s schedule?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D884725-9AC9-4D88-9742-3128D545C7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10EF0-FBED-4470-A603-DADAD9B65751}" type="slidenum">
              <a:rPr lang="en-US" smtClean="0"/>
              <a:t>14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703992-23A9-4649-ACB4-815092403B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524000" y="6356350"/>
            <a:ext cx="8070574" cy="365125"/>
          </a:xfrm>
        </p:spPr>
        <p:txBody>
          <a:bodyPr/>
          <a:lstStyle/>
          <a:p>
            <a:r>
              <a:rPr lang="en-US" dirty="0"/>
              <a:t>Course title: Development planning and project analysis II             BY:s k        Academic Year, 2012 </a:t>
            </a:r>
          </a:p>
        </p:txBody>
      </p:sp>
    </p:spTree>
    <p:extLst>
      <p:ext uri="{BB962C8B-B14F-4D97-AF65-F5344CB8AC3E}">
        <p14:creationId xmlns:p14="http://schemas.microsoft.com/office/powerpoint/2010/main" val="31888010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9ADFC6-CA58-4F35-BEE1-8625342AB1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36023"/>
          </a:xfrm>
        </p:spPr>
        <p:txBody>
          <a:bodyPr>
            <a:noAutofit/>
          </a:bodyPr>
          <a:lstStyle/>
          <a:p>
            <a:pPr algn="ctr"/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Cont...,</a:t>
            </a:r>
            <a:endParaRPr lang="en-US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1150B2-6AED-4104-97A2-5E23124047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68626"/>
            <a:ext cx="10624930" cy="5395085"/>
          </a:xfrm>
        </p:spPr>
        <p:txBody>
          <a:bodyPr>
            <a:normAutofit fontScale="25000" lnSpcReduction="20000"/>
          </a:bodyPr>
          <a:lstStyle/>
          <a:p>
            <a:pPr lvl="0" algn="just">
              <a:lnSpc>
                <a:spcPct val="170000"/>
              </a:lnSpc>
              <a:buFont typeface="Wingdings" panose="05000000000000000000" pitchFamily="2" charset="2"/>
              <a:buChar char="Ø"/>
            </a:pPr>
            <a:r>
              <a:rPr lang="en-US" sz="9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9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Cost:</a:t>
            </a:r>
            <a:r>
              <a:rPr lang="en-US" sz="9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What should it cost to complete the project? Or</a:t>
            </a:r>
          </a:p>
          <a:p>
            <a:pPr marL="0" lvl="0" indent="0" algn="just">
              <a:lnSpc>
                <a:spcPct val="170000"/>
              </a:lnSpc>
              <a:buNone/>
            </a:pPr>
            <a:r>
              <a:rPr lang="en-US" sz="9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       </a:t>
            </a:r>
            <a:r>
              <a:rPr lang="en-US" sz="9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What is the project’s budget?</a:t>
            </a:r>
            <a:r>
              <a:rPr lang="en-US" sz="9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    </a:t>
            </a:r>
          </a:p>
          <a:p>
            <a:pPr lvl="0" algn="just">
              <a:lnSpc>
                <a:spcPct val="170000"/>
              </a:lnSpc>
              <a:buFont typeface="Wingdings" panose="05000000000000000000" pitchFamily="2" charset="2"/>
              <a:buChar char="Ø"/>
            </a:pPr>
            <a:r>
              <a:rPr lang="en-US" sz="9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Quality</a:t>
            </a:r>
            <a:r>
              <a:rPr lang="en-US" sz="9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 How good does the quality of the products or services 		need to be? </a:t>
            </a:r>
          </a:p>
          <a:p>
            <a:pPr marL="0" lvl="0" indent="0" algn="just">
              <a:lnSpc>
                <a:spcPct val="170000"/>
              </a:lnSpc>
              <a:buNone/>
            </a:pPr>
            <a:r>
              <a:rPr lang="en-US" sz="9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       What do we need to do to satisfy the customer?</a:t>
            </a:r>
          </a:p>
          <a:p>
            <a:pPr algn="just">
              <a:lnSpc>
                <a:spcPct val="170000"/>
              </a:lnSpc>
              <a:buFont typeface="Wingdings" panose="05000000000000000000" pitchFamily="2" charset="2"/>
              <a:buChar char="Ø"/>
            </a:pPr>
            <a:r>
              <a:rPr lang="en-US" sz="9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Risk:</a:t>
            </a:r>
            <a:r>
              <a:rPr lang="en-US" sz="9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How much risks are we willing to accept on the project?</a:t>
            </a:r>
          </a:p>
          <a:p>
            <a:pPr algn="just">
              <a:lnSpc>
                <a:spcPct val="220000"/>
              </a:lnSpc>
              <a:buFont typeface="Wingdings" panose="05000000000000000000" pitchFamily="2" charset="2"/>
              <a:buChar char="Ø"/>
            </a:pPr>
            <a:endParaRPr lang="en-US" sz="9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C18BA4C-DA8C-4B01-AC02-79C4BDBD36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10EF0-FBED-4470-A603-DADAD9B65751}" type="slidenum">
              <a:rPr lang="en-US" smtClean="0"/>
              <a:t>15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D7F945-6E55-474E-93B4-2CE268D96F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292626" y="6356350"/>
            <a:ext cx="7328452" cy="365125"/>
          </a:xfrm>
        </p:spPr>
        <p:txBody>
          <a:bodyPr/>
          <a:lstStyle/>
          <a:p>
            <a:r>
              <a:rPr lang="en-US" dirty="0"/>
              <a:t>Course title: Development planning and project analysis II             BY: s k.         Academic Year, 2012 </a:t>
            </a:r>
          </a:p>
        </p:txBody>
      </p:sp>
    </p:spTree>
    <p:extLst>
      <p:ext uri="{BB962C8B-B14F-4D97-AF65-F5344CB8AC3E}">
        <p14:creationId xmlns:p14="http://schemas.microsoft.com/office/powerpoint/2010/main" val="31859888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DD0E10-2FF3-4DAF-881C-1543CD3CE0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09518"/>
          </a:xfrm>
        </p:spPr>
        <p:txBody>
          <a:bodyPr>
            <a:normAutofit fontScale="90000"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Project and Program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21BF47-9CA4-43B4-9C66-84A036E6AA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74644"/>
            <a:ext cx="10515600" cy="5302319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4" name="Content Placeholder 5">
            <a:extLst>
              <a:ext uri="{FF2B5EF4-FFF2-40B4-BE49-F238E27FC236}">
                <a16:creationId xmlns:a16="http://schemas.microsoft.com/office/drawing/2014/main" id="{FF3D5CB1-58DC-4E90-BFF2-EE852D5CB1D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1" y="874644"/>
            <a:ext cx="10371082" cy="5481707"/>
          </a:xfrm>
          <a:prstGeom prst="rect">
            <a:avLst/>
          </a:prstGeom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53543D9-DE12-4257-8E8D-73D2259438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10EF0-FBED-4470-A603-DADAD9B65751}" type="slidenum">
              <a:rPr lang="en-US" smtClean="0"/>
              <a:t>16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D5FBA26-D814-45DD-97ED-B1E8F3CD7D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82717" y="6356350"/>
            <a:ext cx="9155195" cy="365125"/>
          </a:xfrm>
        </p:spPr>
        <p:txBody>
          <a:bodyPr/>
          <a:lstStyle/>
          <a:p>
            <a:r>
              <a:rPr lang="en-US" dirty="0"/>
              <a:t>Course title: Development planning and project analysis II             BY: s k.         Academic Year, 2012   </a:t>
            </a:r>
          </a:p>
        </p:txBody>
      </p:sp>
    </p:spTree>
    <p:extLst>
      <p:ext uri="{BB962C8B-B14F-4D97-AF65-F5344CB8AC3E}">
        <p14:creationId xmlns:p14="http://schemas.microsoft.com/office/powerpoint/2010/main" val="4182966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DF8371-BBED-42F0-9B2C-BF4757B3E4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68545"/>
          </a:xfrm>
        </p:spPr>
        <p:txBody>
          <a:bodyPr>
            <a:normAutofit/>
          </a:bodyPr>
          <a:lstStyle/>
          <a:p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1.2 The project Cycle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4F5F98-C4FA-493A-A94E-521F39C827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33670"/>
            <a:ext cx="10515600" cy="5143293"/>
          </a:xfrm>
        </p:spPr>
        <p:txBody>
          <a:bodyPr>
            <a:normAutofit/>
          </a:bodyPr>
          <a:lstStyle/>
          <a:p>
            <a:pPr algn="just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Project cycle refers to the various stages through which project planning proceeds from the 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inception to implementation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Or,</a:t>
            </a:r>
          </a:p>
          <a:p>
            <a:pPr algn="just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it is the life cycle through which a project advances from 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infancy to maturity.</a:t>
            </a:r>
          </a:p>
          <a:p>
            <a:pPr algn="just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main features of this cycle are 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information gathering, analysis, and decision–making.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3A06A8B-3C5A-48E0-A871-DBD19070AB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10EF0-FBED-4470-A603-DADAD9B65751}" type="slidenum">
              <a:rPr lang="en-US" smtClean="0"/>
              <a:t>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F62BB8-0C63-4630-A160-1AB2C21CE8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160105" y="6356350"/>
            <a:ext cx="7553738" cy="365125"/>
          </a:xfrm>
        </p:spPr>
        <p:txBody>
          <a:bodyPr/>
          <a:lstStyle/>
          <a:p>
            <a:r>
              <a:rPr lang="en-US" dirty="0"/>
              <a:t>Course title: Development planning and project analysis II             BY: s k.         Academic Year, 2012   </a:t>
            </a:r>
          </a:p>
        </p:txBody>
      </p:sp>
    </p:spTree>
    <p:extLst>
      <p:ext uri="{BB962C8B-B14F-4D97-AF65-F5344CB8AC3E}">
        <p14:creationId xmlns:p14="http://schemas.microsoft.com/office/powerpoint/2010/main" val="346181893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04DAB5-5E06-4A3D-94CC-CF5157B95D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36023"/>
          </a:xfrm>
        </p:spPr>
        <p:txBody>
          <a:bodyPr>
            <a:noAutofit/>
          </a:bodyPr>
          <a:lstStyle/>
          <a:p>
            <a:pPr marL="571500" indent="-571500">
              <a:buFont typeface="Wingdings" panose="05000000000000000000" pitchFamily="2" charset="2"/>
              <a:buChar char="v"/>
            </a:pP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See the following diagram:</a:t>
            </a:r>
            <a:endParaRPr lang="en-US" sz="2400" dirty="0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F9554728-5ADA-45EB-9C9E-FCA56D1CA9F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13183" y="901148"/>
            <a:ext cx="8931965" cy="5128591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005F315-67E2-4CE4-9DE1-1D286629D2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Course title: Development planning and project analysis II             BY: s k.         Academic Year, 2012   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01C7D99-CD63-483B-B537-E51A8D2F8F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10EF0-FBED-4470-A603-DADAD9B65751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95649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7469B5-0770-4107-996D-FDA11B235B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22771"/>
          </a:xfrm>
        </p:spPr>
        <p:txBody>
          <a:bodyPr>
            <a:normAutofit/>
          </a:bodyPr>
          <a:lstStyle/>
          <a:p>
            <a:r>
              <a:rPr lang="en-US" sz="2400" b="1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 Project identification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2993AC-5F48-4251-844B-EA0415EF63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46922"/>
            <a:ext cx="10399643" cy="5130041"/>
          </a:xfrm>
        </p:spPr>
        <p:txBody>
          <a:bodyPr>
            <a:normAutofit fontScale="25000" lnSpcReduction="20000"/>
          </a:bodyPr>
          <a:lstStyle/>
          <a:p>
            <a:pPr algn="just">
              <a:lnSpc>
                <a:spcPct val="170000"/>
              </a:lnSpc>
              <a:buFont typeface="Wingdings" panose="05000000000000000000" pitchFamily="2" charset="2"/>
              <a:buChar char="§"/>
            </a:pPr>
            <a:r>
              <a:rPr lang="en-US" sz="96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 this stage, projects that can contribute towards achieving the specified objectives are identified (listed). </a:t>
            </a:r>
          </a:p>
          <a:p>
            <a:pPr algn="just">
              <a:lnSpc>
                <a:spcPct val="170000"/>
              </a:lnSpc>
              <a:buFont typeface="Wingdings" panose="05000000000000000000" pitchFamily="2" charset="2"/>
              <a:buChar char="§"/>
            </a:pPr>
            <a:r>
              <a:rPr lang="en-US" sz="96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Project ideas may come from:</a:t>
            </a:r>
            <a:endParaRPr lang="en-US" sz="9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2" algn="just">
              <a:lnSpc>
                <a:spcPct val="170000"/>
              </a:lnSpc>
              <a:buFont typeface="Wingdings" panose="05000000000000000000" pitchFamily="2" charset="2"/>
              <a:buChar char="ü"/>
            </a:pPr>
            <a:r>
              <a:rPr lang="en-US" sz="9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Local leaders</a:t>
            </a:r>
          </a:p>
          <a:p>
            <a:pPr lvl="2" algn="just">
              <a:lnSpc>
                <a:spcPct val="170000"/>
              </a:lnSpc>
              <a:buFont typeface="Wingdings" panose="05000000000000000000" pitchFamily="2" charset="2"/>
              <a:buChar char="ü"/>
            </a:pPr>
            <a:r>
              <a:rPr lang="en-US" sz="9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Entrepreneurs</a:t>
            </a:r>
          </a:p>
          <a:p>
            <a:pPr lvl="2" algn="just">
              <a:lnSpc>
                <a:spcPct val="170000"/>
              </a:lnSpc>
              <a:buFont typeface="Wingdings" panose="05000000000000000000" pitchFamily="2" charset="2"/>
              <a:buChar char="ü"/>
            </a:pPr>
            <a:r>
              <a:rPr lang="en-US" sz="9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Government policy and plans</a:t>
            </a:r>
          </a:p>
          <a:p>
            <a:pPr lvl="2" algn="just">
              <a:lnSpc>
                <a:spcPct val="170000"/>
              </a:lnSpc>
              <a:buFont typeface="Wingdings" panose="05000000000000000000" pitchFamily="2" charset="2"/>
              <a:buChar char="ü"/>
            </a:pPr>
            <a:r>
              <a:rPr lang="en-US" sz="9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Replication of successful project tested elsewhere</a:t>
            </a:r>
          </a:p>
          <a:p>
            <a:pPr lvl="2" algn="just">
              <a:lnSpc>
                <a:spcPct val="170000"/>
              </a:lnSpc>
              <a:buFont typeface="Wingdings" panose="05000000000000000000" pitchFamily="2" charset="2"/>
              <a:buChar char="ü"/>
            </a:pPr>
            <a:r>
              <a:rPr lang="en-US" sz="9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Other sources</a:t>
            </a:r>
          </a:p>
          <a:p>
            <a:pPr lvl="2" algn="just">
              <a:lnSpc>
                <a:spcPct val="220000"/>
              </a:lnSpc>
              <a:buFont typeface="Wingdings" panose="05000000000000000000" pitchFamily="2" charset="2"/>
              <a:buChar char="ü"/>
            </a:pPr>
            <a:endParaRPr lang="en-US" sz="9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1FA8DD8-CD14-4965-8D6B-440EA1DF52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10EF0-FBED-4470-A603-DADAD9B65751}" type="slidenum">
              <a:rPr lang="en-US" smtClean="0"/>
              <a:t>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8B5823-E32A-4D52-8212-7CA5CAFF5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96278" y="6356350"/>
            <a:ext cx="8362122" cy="365125"/>
          </a:xfrm>
        </p:spPr>
        <p:txBody>
          <a:bodyPr/>
          <a:lstStyle/>
          <a:p>
            <a:r>
              <a:rPr lang="en-US" dirty="0"/>
              <a:t>Course title: Development planning and project analysis II             BY: s k.         Academic Year, 2012 </a:t>
            </a:r>
          </a:p>
        </p:txBody>
      </p:sp>
    </p:spTree>
    <p:extLst>
      <p:ext uri="{BB962C8B-B14F-4D97-AF65-F5344CB8AC3E}">
        <p14:creationId xmlns:p14="http://schemas.microsoft.com/office/powerpoint/2010/main" val="31002855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9A1BC7-2A80-45F2-8283-26DA99FBA4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49275"/>
          </a:xfrm>
        </p:spPr>
        <p:txBody>
          <a:bodyPr>
            <a:normAutofit/>
          </a:bodyPr>
          <a:lstStyle/>
          <a:p>
            <a:pPr algn="ctr"/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Cont…,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AB959F-F5C7-4DA7-8FFC-317A4F48A0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14400"/>
            <a:ext cx="10515600" cy="5262563"/>
          </a:xfrm>
        </p:spPr>
        <p:txBody>
          <a:bodyPr/>
          <a:lstStyle/>
          <a:p>
            <a:pPr algn="just">
              <a:lnSpc>
                <a:spcPct val="220000"/>
              </a:lnSpc>
              <a:buFont typeface="Wingdings" panose="05000000000000000000" pitchFamily="2" charset="2"/>
              <a:buChar char="q"/>
            </a:pP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objectives of this chapter is to familiarizes the students with:</a:t>
            </a:r>
          </a:p>
          <a:p>
            <a:pPr lvl="1" algn="just">
              <a:lnSpc>
                <a:spcPct val="220000"/>
              </a:lnSpc>
              <a:buFont typeface="Wingdings" panose="05000000000000000000" pitchFamily="2" charset="2"/>
              <a:buChar char="Ø"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D/t concepts of the Project</a:t>
            </a:r>
          </a:p>
          <a:p>
            <a:pPr lvl="1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project Cycle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2AC8DA4-93E5-45F1-89A5-14E5420E17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10EF0-FBED-4470-A603-DADAD9B65751}" type="slidenum">
              <a:rPr lang="en-US" smtClean="0"/>
              <a:t>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F142AC-437E-4BC5-A984-B4464E9AA7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915479" y="6356350"/>
            <a:ext cx="6930886" cy="365125"/>
          </a:xfrm>
        </p:spPr>
        <p:txBody>
          <a:bodyPr/>
          <a:lstStyle/>
          <a:p>
            <a:r>
              <a:rPr lang="en-US" dirty="0"/>
              <a:t>Course title: Development planning and project analysis II             BY: Solomon k.        Academic Year, 2012  </a:t>
            </a:r>
          </a:p>
        </p:txBody>
      </p:sp>
    </p:spTree>
    <p:extLst>
      <p:ext uri="{BB962C8B-B14F-4D97-AF65-F5344CB8AC3E}">
        <p14:creationId xmlns:p14="http://schemas.microsoft.com/office/powerpoint/2010/main" val="123529075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891BF7-3A01-495E-9F7A-E8136885AC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75779"/>
          </a:xfrm>
        </p:spPr>
        <p:txBody>
          <a:bodyPr>
            <a:noAutofit/>
          </a:bodyPr>
          <a:lstStyle/>
          <a:p>
            <a:pPr algn="just">
              <a:lnSpc>
                <a:spcPct val="220000"/>
              </a:lnSpc>
            </a:pP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 Project preparation and analysis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29D638-C002-409B-B529-03C59496A6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40904"/>
            <a:ext cx="10515600" cy="5446644"/>
          </a:xfrm>
        </p:spPr>
        <p:txBody>
          <a:bodyPr>
            <a:normAutofit fontScale="25000" lnSpcReduction="20000"/>
          </a:bodyPr>
          <a:lstStyle/>
          <a:p>
            <a:pPr algn="just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n-US" sz="9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Once project ideas have been identified the process of project preparation and analysis starts.  </a:t>
            </a:r>
          </a:p>
          <a:p>
            <a:pPr algn="just" hangingPunct="0">
              <a:lnSpc>
                <a:spcPct val="200000"/>
              </a:lnSpc>
            </a:pPr>
            <a:r>
              <a:rPr lang="en-US" sz="9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Project preparation must cover the full range of technical, institutional, economic, and financial conditions necessary to achieve the project’s objective. </a:t>
            </a:r>
          </a:p>
          <a:p>
            <a:pPr algn="just" hangingPunct="0">
              <a:lnSpc>
                <a:spcPct val="200000"/>
              </a:lnSpc>
            </a:pPr>
            <a:r>
              <a:rPr lang="en-US" sz="9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Critical element of project preparation is identifying and comparing technical and institutional alternatives for achieving the project’s objectives. </a:t>
            </a:r>
          </a:p>
          <a:p>
            <a:pPr marL="0" indent="0" algn="just">
              <a:lnSpc>
                <a:spcPct val="220000"/>
              </a:lnSpc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FB6D1D2-4883-4840-AF7F-1B7248B6DD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10EF0-FBED-4470-A603-DADAD9B65751}" type="slidenum">
              <a:rPr lang="en-US" smtClean="0"/>
              <a:t>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09FA18-86C1-4F94-9014-DCE4A2442D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319131" y="6356350"/>
            <a:ext cx="7964556" cy="365125"/>
          </a:xfrm>
        </p:spPr>
        <p:txBody>
          <a:bodyPr/>
          <a:lstStyle/>
          <a:p>
            <a:r>
              <a:rPr lang="en-US" dirty="0"/>
              <a:t>Course title: Development planning and project analysis II             BY: s k         Academic Year, 2012  </a:t>
            </a:r>
          </a:p>
        </p:txBody>
      </p:sp>
    </p:spTree>
    <p:extLst>
      <p:ext uri="{BB962C8B-B14F-4D97-AF65-F5344CB8AC3E}">
        <p14:creationId xmlns:p14="http://schemas.microsoft.com/office/powerpoint/2010/main" val="136501860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E2B8D0-583D-4A93-B467-FD913BF7E7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62526"/>
          </a:xfrm>
        </p:spPr>
        <p:txBody>
          <a:bodyPr>
            <a:noAutofit/>
          </a:bodyPr>
          <a:lstStyle/>
          <a:p>
            <a:pPr algn="ctr"/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Cont…,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14B7F1-8937-45A8-8006-940922EA63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34888"/>
            <a:ext cx="10515600" cy="5342076"/>
          </a:xfrm>
        </p:spPr>
        <p:txBody>
          <a:bodyPr>
            <a:normAutofit/>
          </a:bodyPr>
          <a:lstStyle/>
          <a:p>
            <a:pPr algn="just" hangingPunct="0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D/t alternatives may be available and therefore, resource endowment (labor or capital) would have to be considered in the preparation of projects. </a:t>
            </a:r>
          </a:p>
          <a:p>
            <a:pPr algn="just" hangingPunct="0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It involves generally two steps:</a:t>
            </a:r>
          </a:p>
          <a:p>
            <a:pPr lvl="2" algn="just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Pre-feasibility studies </a:t>
            </a:r>
          </a:p>
          <a:p>
            <a:pPr lvl="2" algn="just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Feasibility studies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42E41B3-1E24-4E46-AA01-C0ED046619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10EF0-FBED-4470-A603-DADAD9B65751}" type="slidenum">
              <a:rPr lang="en-US" smtClean="0"/>
              <a:t>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62612C-4D48-438F-A9BB-8494F9BF45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86678" y="6356349"/>
            <a:ext cx="8772939" cy="365125"/>
          </a:xfrm>
        </p:spPr>
        <p:txBody>
          <a:bodyPr/>
          <a:lstStyle/>
          <a:p>
            <a:r>
              <a:rPr lang="en-US" dirty="0"/>
              <a:t>Course title: Development planning and project analysis II             BY: s k.         Academic Year, 2012  </a:t>
            </a:r>
          </a:p>
        </p:txBody>
      </p:sp>
    </p:spTree>
    <p:extLst>
      <p:ext uri="{BB962C8B-B14F-4D97-AF65-F5344CB8AC3E}">
        <p14:creationId xmlns:p14="http://schemas.microsoft.com/office/powerpoint/2010/main" val="264064760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6BA523-05FD-44B8-9379-0A99541A55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69762"/>
          </a:xfrm>
        </p:spPr>
        <p:txBody>
          <a:bodyPr>
            <a:normAutofit/>
          </a:bodyPr>
          <a:lstStyle/>
          <a:p>
            <a:pPr algn="ctr"/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Cont…,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1E29A2-67C4-4D4D-8D26-49C46DF3BA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34888"/>
            <a:ext cx="10515600" cy="5342075"/>
          </a:xfrm>
        </p:spPr>
        <p:txBody>
          <a:bodyPr>
            <a:normAutofit/>
          </a:bodyPr>
          <a:lstStyle/>
          <a:p>
            <a:pPr lvl="0" algn="just">
              <a:lnSpc>
                <a:spcPct val="220000"/>
              </a:lnSpc>
              <a:buFont typeface="Wingdings" panose="05000000000000000000" pitchFamily="2" charset="2"/>
              <a:buChar char="q"/>
            </a:pPr>
            <a:r>
              <a:rPr lang="en-US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Pre-feasibility Study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 hangingPunct="0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At the pre-feasibility study stage the analyst obtains approximate valuation of the major 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components of the projects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costs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and 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benefits. </a:t>
            </a:r>
          </a:p>
          <a:p>
            <a:pPr algn="just" hangingPunct="0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Using this preliminary data a preliminary financial and economic analysis will be conducted. </a:t>
            </a:r>
          </a:p>
          <a:p>
            <a:pPr algn="just" hangingPunct="0">
              <a:lnSpc>
                <a:spcPct val="220000"/>
              </a:lnSpc>
              <a:buFont typeface="Wingdings" panose="05000000000000000000" pitchFamily="2" charset="2"/>
              <a:buChar char="§"/>
            </a:pP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33C2CD2-3A00-4392-927F-8E60853EEC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69229"/>
            <a:ext cx="2743200" cy="365125"/>
          </a:xfrm>
        </p:spPr>
        <p:txBody>
          <a:bodyPr/>
          <a:lstStyle/>
          <a:p>
            <a:fld id="{3FB10EF0-FBED-4470-A603-DADAD9B65751}" type="slidenum">
              <a:rPr lang="en-US" smtClean="0"/>
              <a:t>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4050D8-3A99-48CE-B485-56B39EAE75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27583" y="6356350"/>
            <a:ext cx="8004313" cy="365125"/>
          </a:xfrm>
        </p:spPr>
        <p:txBody>
          <a:bodyPr/>
          <a:lstStyle/>
          <a:p>
            <a:r>
              <a:rPr lang="en-US" dirty="0"/>
              <a:t>Course title: Development planning and project analysis II             BY: s k.         Academic Year, 2012   </a:t>
            </a:r>
          </a:p>
        </p:txBody>
      </p:sp>
    </p:spTree>
    <p:extLst>
      <p:ext uri="{BB962C8B-B14F-4D97-AF65-F5344CB8AC3E}">
        <p14:creationId xmlns:p14="http://schemas.microsoft.com/office/powerpoint/2010/main" val="286383378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BA43EC-AEAE-4AF9-82C0-FDF8D2B45D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30005"/>
          </a:xfrm>
        </p:spPr>
        <p:txBody>
          <a:bodyPr>
            <a:noAutofit/>
          </a:bodyPr>
          <a:lstStyle/>
          <a:p>
            <a:pPr algn="ctr"/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Cont…,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C00EFC-7BF6-4A86-ABEE-7BEF57D95D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95130"/>
            <a:ext cx="10515600" cy="5697745"/>
          </a:xfrm>
        </p:spPr>
        <p:txBody>
          <a:bodyPr>
            <a:normAutofit fontScale="25000" lnSpcReduction="20000"/>
          </a:bodyPr>
          <a:lstStyle/>
          <a:p>
            <a:pPr algn="just" hangingPunct="0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n-US" sz="9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If the project appear viable form in this preliminary assessment, the analysis will be carried to the feasibly stage.</a:t>
            </a:r>
          </a:p>
          <a:p>
            <a:pPr lvl="0" algn="just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en-US" sz="9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Feasibility Study</a:t>
            </a:r>
            <a:endParaRPr lang="en-US" sz="9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 hangingPunct="0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n-US" sz="9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major d/</a:t>
            </a:r>
            <a:r>
              <a:rPr lang="en-US" sz="9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ce</a:t>
            </a:r>
            <a:r>
              <a:rPr lang="en-US" sz="9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b/n the pre-feasibility and feasibility studies is the </a:t>
            </a:r>
            <a:r>
              <a:rPr lang="en-US" sz="9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amount of work </a:t>
            </a:r>
            <a:r>
              <a:rPr lang="en-US" sz="9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required in order to determine whether a project is likely to be </a:t>
            </a:r>
            <a:r>
              <a:rPr lang="en-US" sz="9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viable or not.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5C71924-0A6E-48D4-B5AA-6BAA537501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10EF0-FBED-4470-A603-DADAD9B65751}" type="slidenum">
              <a:rPr lang="en-US" smtClean="0"/>
              <a:t>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596EEC-2B2D-4941-A30C-5E30A886E9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974575" y="6356350"/>
            <a:ext cx="8428382" cy="365125"/>
          </a:xfrm>
        </p:spPr>
        <p:txBody>
          <a:bodyPr/>
          <a:lstStyle/>
          <a:p>
            <a:r>
              <a:rPr lang="en-US" dirty="0"/>
              <a:t>Course title: Development planning and project analysis II             BY: s k.         Academic Year, 2012  </a:t>
            </a:r>
          </a:p>
        </p:txBody>
      </p:sp>
    </p:spTree>
    <p:extLst>
      <p:ext uri="{BB962C8B-B14F-4D97-AF65-F5344CB8AC3E}">
        <p14:creationId xmlns:p14="http://schemas.microsoft.com/office/powerpoint/2010/main" val="409805624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0F0488-76C4-46C7-B0D8-619B8DAF30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56510"/>
          </a:xfrm>
        </p:spPr>
        <p:txBody>
          <a:bodyPr>
            <a:normAutofit/>
          </a:bodyPr>
          <a:lstStyle/>
          <a:p>
            <a:pPr algn="ctr"/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Cost…,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CED893-C091-4731-BD84-BB66C235D1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21636"/>
            <a:ext cx="10515600" cy="5355327"/>
          </a:xfrm>
        </p:spPr>
        <p:txBody>
          <a:bodyPr>
            <a:normAutofit fontScale="25000" lnSpcReduction="20000"/>
          </a:bodyPr>
          <a:lstStyle/>
          <a:p>
            <a:pPr lvl="0" algn="just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n-US" sz="9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If the preliminary screening suggests that the project is </a:t>
            </a:r>
            <a:r>
              <a:rPr lang="en-US" sz="9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prima facie</a:t>
            </a:r>
            <a:r>
              <a:rPr lang="en-US" sz="9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worthwhile, a detailed analysis of the </a:t>
            </a:r>
            <a:r>
              <a:rPr lang="en-US" sz="9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marketing, technical, financial, economic, and ecological aspects</a:t>
            </a:r>
            <a:r>
              <a:rPr lang="en-US" sz="9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will undertaken. </a:t>
            </a:r>
          </a:p>
          <a:p>
            <a:pPr lvl="0" algn="just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n-US" sz="9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focus of this phase of capital budgeting is on gathering, preparing, and summarizing </a:t>
            </a:r>
            <a:r>
              <a:rPr lang="en-US" sz="9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relevant information </a:t>
            </a:r>
            <a:r>
              <a:rPr lang="en-US" sz="9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about various project proposals, which are being considered for inclusion in the capital investment. 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61A849-4707-4E5B-AC81-3A3F7FC7E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10EF0-FBED-4470-A603-DADAD9B65751}" type="slidenum">
              <a:rPr lang="en-US" smtClean="0"/>
              <a:t>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6D1C9E-AA66-40D8-ADE6-3CFB9AC77F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311965" y="6356350"/>
            <a:ext cx="8772939" cy="365125"/>
          </a:xfrm>
        </p:spPr>
        <p:txBody>
          <a:bodyPr/>
          <a:lstStyle/>
          <a:p>
            <a:r>
              <a:rPr lang="en-US" dirty="0"/>
              <a:t>Course title: Development planning and project analysis II             BY: s k.         Academic Year, 2012    </a:t>
            </a:r>
          </a:p>
        </p:txBody>
      </p:sp>
    </p:spTree>
    <p:extLst>
      <p:ext uri="{BB962C8B-B14F-4D97-AF65-F5344CB8AC3E}">
        <p14:creationId xmlns:p14="http://schemas.microsoft.com/office/powerpoint/2010/main" val="157999128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D0CB58-A0F3-4261-AED4-F8C97C001A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69762"/>
          </a:xfrm>
        </p:spPr>
        <p:txBody>
          <a:bodyPr>
            <a:noAutofit/>
          </a:bodyPr>
          <a:lstStyle/>
          <a:p>
            <a:pPr algn="ctr"/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Cont…,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0793A3-C995-4F31-86CD-FA69D287A4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34888"/>
            <a:ext cx="10515600" cy="5342075"/>
          </a:xfrm>
        </p:spPr>
        <p:txBody>
          <a:bodyPr>
            <a:normAutofit/>
          </a:bodyPr>
          <a:lstStyle/>
          <a:p>
            <a:pPr lvl="0" algn="just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At this stage a team of specialists (i.e. engineers, economists, scientists, sociologists &amp; etc.) will need to work together.</a:t>
            </a:r>
          </a:p>
          <a:p>
            <a:pPr lvl="0" algn="just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At this stage more accurate data need to be obtained and the final product of this stage is a feasibility report. </a:t>
            </a:r>
          </a:p>
          <a:p>
            <a:pPr lvl="0" algn="just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feasibility report should contain the following elements/ aspect:</a:t>
            </a:r>
          </a:p>
          <a:p>
            <a:pPr lvl="0" algn="just">
              <a:lnSpc>
                <a:spcPct val="200000"/>
              </a:lnSpc>
            </a:pPr>
            <a:endParaRPr lang="en-US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>
              <a:lnSpc>
                <a:spcPct val="200000"/>
              </a:lnSpc>
            </a:pPr>
            <a:endParaRPr lang="en-US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834F386-D298-4545-B530-A34038D598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10EF0-FBED-4470-A603-DADAD9B65751}" type="slidenum">
              <a:rPr lang="en-US" smtClean="0"/>
              <a:t>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027DF8-B6C8-421B-B2A9-B49114EB41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815548" y="6356350"/>
            <a:ext cx="7765774" cy="365125"/>
          </a:xfrm>
        </p:spPr>
        <p:txBody>
          <a:bodyPr/>
          <a:lstStyle/>
          <a:p>
            <a:r>
              <a:rPr lang="en-US" dirty="0"/>
              <a:t>Course title: Development planning and project analysis II             BY: s k         Academic Year, 2012  </a:t>
            </a:r>
          </a:p>
        </p:txBody>
      </p:sp>
    </p:spTree>
    <p:extLst>
      <p:ext uri="{BB962C8B-B14F-4D97-AF65-F5344CB8AC3E}">
        <p14:creationId xmlns:p14="http://schemas.microsoft.com/office/powerpoint/2010/main" val="125219049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4098AA-4E62-4C68-AA87-F5B740B6E8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09518"/>
          </a:xfrm>
        </p:spPr>
        <p:txBody>
          <a:bodyPr>
            <a:noAutofit/>
          </a:bodyPr>
          <a:lstStyle/>
          <a:p>
            <a:pPr marL="457200" indent="-457200">
              <a:lnSpc>
                <a:spcPct val="220000"/>
              </a:lnSpc>
              <a:buAutoNum type="arabicPeriod"/>
            </a:pPr>
            <a:r>
              <a:rPr lang="en-US" sz="2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Technical Aspects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9CE8D9-7335-4894-BA74-19A104EC8B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64337"/>
            <a:ext cx="10515600" cy="5392013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220000"/>
              </a:lnSpc>
              <a:buFont typeface="Wingdings" panose="05000000000000000000" pitchFamily="2" charset="2"/>
              <a:buChar char="§"/>
            </a:pPr>
            <a:r>
              <a:rPr lang="en-US" sz="9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This may include the works </a:t>
            </a:r>
            <a:r>
              <a:rPr lang="en-US" sz="96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of engineers</a:t>
            </a:r>
            <a:r>
              <a:rPr lang="en-US" sz="9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en-US" sz="96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soil scientists </a:t>
            </a:r>
            <a:r>
              <a:rPr lang="en-US" sz="9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and </a:t>
            </a:r>
            <a:r>
              <a:rPr lang="en-US" sz="96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agronomists</a:t>
            </a:r>
            <a:r>
              <a:rPr lang="en-US" sz="9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in case of, say, </a:t>
            </a:r>
            <a:r>
              <a:rPr lang="en-US" sz="96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agricultural projects. </a:t>
            </a:r>
          </a:p>
          <a:p>
            <a:pPr>
              <a:lnSpc>
                <a:spcPct val="220000"/>
              </a:lnSpc>
              <a:buFont typeface="Wingdings" panose="05000000000000000000" pitchFamily="2" charset="2"/>
              <a:buChar char="§"/>
            </a:pPr>
            <a:r>
              <a:rPr lang="en-US" sz="9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Is concerned with the technology of production and processing. </a:t>
            </a:r>
          </a:p>
          <a:p>
            <a:pPr algn="just">
              <a:lnSpc>
                <a:spcPct val="220000"/>
              </a:lnSpc>
              <a:buFont typeface="Wingdings" panose="05000000000000000000" pitchFamily="2" charset="2"/>
              <a:buChar char="§"/>
            </a:pPr>
            <a:r>
              <a:rPr lang="en-US" sz="96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Poor technical analysis would eventually </a:t>
            </a:r>
            <a:r>
              <a:rPr lang="en-US" sz="9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lead to spurious </a:t>
            </a:r>
            <a:r>
              <a:rPr lang="en-US" sz="9600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cost </a:t>
            </a:r>
            <a:r>
              <a:rPr lang="en-US" sz="9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and </a:t>
            </a:r>
            <a:r>
              <a:rPr lang="en-US" sz="96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benefit estimates. </a:t>
            </a:r>
          </a:p>
          <a:p>
            <a:pPr algn="just">
              <a:lnSpc>
                <a:spcPct val="220000"/>
              </a:lnSpc>
              <a:buFont typeface="Wingdings" panose="05000000000000000000" pitchFamily="2" charset="2"/>
              <a:buChar char="§"/>
            </a:pPr>
            <a:r>
              <a:rPr lang="en-US" sz="9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Therefore, coordination of </a:t>
            </a:r>
            <a:r>
              <a:rPr lang="en-US" sz="96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creative,</a:t>
            </a:r>
            <a:r>
              <a:rPr lang="en-US" sz="9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96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committed</a:t>
            </a:r>
            <a:r>
              <a:rPr lang="en-US" sz="9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and competent specialists from d/t fields are needed.</a:t>
            </a:r>
          </a:p>
          <a:p>
            <a:pPr marL="457200" indent="-457200">
              <a:lnSpc>
                <a:spcPct val="200000"/>
              </a:lnSpc>
              <a:buAutoNum type="arabicPeriod"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F3E7CEA-C34D-4EA0-8241-D973B961F3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10EF0-FBED-4470-A603-DADAD9B65751}" type="slidenum">
              <a:rPr lang="en-US" smtClean="0"/>
              <a:t>26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3A04D9-1499-4A2D-8D4D-4202BF551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881809" y="6356350"/>
            <a:ext cx="7779026" cy="365125"/>
          </a:xfrm>
        </p:spPr>
        <p:txBody>
          <a:bodyPr/>
          <a:lstStyle/>
          <a:p>
            <a:r>
              <a:rPr lang="en-US" dirty="0"/>
              <a:t>Course title: Development planning and project analysis II             BY: s k.         Academic Year, 2012   </a:t>
            </a:r>
          </a:p>
        </p:txBody>
      </p:sp>
    </p:spTree>
    <p:extLst>
      <p:ext uri="{BB962C8B-B14F-4D97-AF65-F5344CB8AC3E}">
        <p14:creationId xmlns:p14="http://schemas.microsoft.com/office/powerpoint/2010/main" val="373356244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213A3B-F05C-41E1-A9AA-A55F77D1E3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28788"/>
          </a:xfrm>
        </p:spPr>
        <p:txBody>
          <a:bodyPr>
            <a:normAutofit/>
          </a:bodyPr>
          <a:lstStyle/>
          <a:p>
            <a:r>
              <a:rPr lang="en-US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  </a:t>
            </a:r>
            <a:r>
              <a:rPr lang="en-US" sz="2400" b="1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Market Aspects</a:t>
            </a:r>
            <a:endParaRPr lang="en-US" sz="2400" dirty="0">
              <a:solidFill>
                <a:srgbClr val="7030A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5A2FAD-3667-4C0B-A1F6-9CC6E6B0B3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93914"/>
            <a:ext cx="10515600" cy="5183049"/>
          </a:xfrm>
        </p:spPr>
        <p:txBody>
          <a:bodyPr/>
          <a:lstStyle/>
          <a:p>
            <a:pPr algn="just">
              <a:lnSpc>
                <a:spcPct val="220000"/>
              </a:lnSpc>
              <a:buFont typeface="Wingdings" panose="05000000000000000000" pitchFamily="2" charset="2"/>
              <a:buChar char="§"/>
            </a:pP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This aspect analysis needs to ensure the existence of effective demand at </a:t>
            </a:r>
            <a:r>
              <a:rPr lang="en-US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remunerative price. </a:t>
            </a:r>
          </a:p>
          <a:p>
            <a:pPr algn="just" hangingPunct="0">
              <a:lnSpc>
                <a:spcPct val="220000"/>
              </a:lnSpc>
              <a:buFont typeface="Wingdings" panose="05000000000000000000" pitchFamily="2" charset="2"/>
              <a:buChar char="§"/>
            </a:pP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Similar arrangements need to be done on the input side too (</a:t>
            </a:r>
            <a:r>
              <a:rPr lang="en-US" sz="24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input supplies). 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22B8808-235E-4C37-9CED-FD03EB9FFA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Course title: Development planning and project analysis II             BY: s k.         Academic Year, 2012   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FC19E6A-94DF-4E91-BE8E-D80FB97A17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10EF0-FBED-4470-A603-DADAD9B65751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34142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F475DE-E8C6-4147-9121-05E3C4278E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09518"/>
          </a:xfrm>
        </p:spPr>
        <p:txBody>
          <a:bodyPr>
            <a:normAutofit/>
          </a:bodyPr>
          <a:lstStyle/>
          <a:p>
            <a:r>
              <a:rPr lang="en-US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3.  </a:t>
            </a:r>
            <a:r>
              <a:rPr lang="en-US" sz="2400" b="1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Institutional-Organizational-Managerial Aspects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78F6D3-1626-4B0F-B279-EB3B909D25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74644"/>
            <a:ext cx="10515600" cy="5302319"/>
          </a:xfrm>
        </p:spPr>
        <p:txBody>
          <a:bodyPr/>
          <a:lstStyle/>
          <a:p>
            <a:pPr algn="just" hangingPunct="0">
              <a:lnSpc>
                <a:spcPct val="220000"/>
              </a:lnSpc>
              <a:buFont typeface="Wingdings" panose="05000000000000000000" pitchFamily="2" charset="2"/>
              <a:buChar char="§"/>
            </a:pP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This is about detail analysis of project organization and management. </a:t>
            </a:r>
          </a:p>
          <a:p>
            <a:pPr algn="just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project should be implemented by competent, responsible and committed </a:t>
            </a:r>
            <a:r>
              <a:rPr lang="en-US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managers.  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C6D7CCE-185C-4A99-AAD8-4D65645610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Course title: Development planning and project analysis II             BY: s k.         Academic Year, 2012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020A606-763F-4E00-89B8-A1613CA7E3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10EF0-FBED-4470-A603-DADAD9B65751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36618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2E9804-2216-459B-B8F7-731181740A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55292"/>
          </a:xfrm>
        </p:spPr>
        <p:txBody>
          <a:bodyPr>
            <a:normAutofit/>
          </a:bodyPr>
          <a:lstStyle/>
          <a:p>
            <a:r>
              <a:rPr lang="en-US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4.</a:t>
            </a:r>
            <a:r>
              <a:rPr lang="en-US" sz="2400" b="1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Financial Aspects</a:t>
            </a:r>
            <a:endParaRPr lang="en-US" sz="2400" dirty="0">
              <a:solidFill>
                <a:srgbClr val="7030A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49207D-8904-4450-8B72-242A980458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14400"/>
            <a:ext cx="10515600" cy="5262563"/>
          </a:xfrm>
        </p:spPr>
        <p:txBody>
          <a:bodyPr>
            <a:normAutofit fontScale="92500"/>
          </a:bodyPr>
          <a:lstStyle/>
          <a:p>
            <a:pPr algn="just" hangingPunct="0">
              <a:lnSpc>
                <a:spcPct val="220000"/>
              </a:lnSpc>
              <a:buFont typeface="Wingdings" panose="05000000000000000000" pitchFamily="2" charset="2"/>
              <a:buChar char="§"/>
            </a:pPr>
            <a:r>
              <a:rPr lang="en-US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Financial analysis seeks to determine whether the proposed project will </a:t>
            </a:r>
            <a:r>
              <a:rPr lang="en-US" sz="2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 financially </a:t>
            </a:r>
            <a:r>
              <a:rPr lang="en-US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viable or </a:t>
            </a:r>
            <a:r>
              <a:rPr lang="en-US" sz="2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not. </a:t>
            </a:r>
          </a:p>
          <a:p>
            <a:pPr algn="just" hangingPunct="0">
              <a:lnSpc>
                <a:spcPct val="220000"/>
              </a:lnSpc>
              <a:buFont typeface="Wingdings" panose="05000000000000000000" pitchFamily="2" charset="2"/>
              <a:buChar char="§"/>
            </a:pPr>
            <a:r>
              <a:rPr lang="en-US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This analysis will be the basis for evaluating the project </a:t>
            </a:r>
            <a:r>
              <a:rPr lang="en-US" sz="26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profitability. </a:t>
            </a:r>
          </a:p>
          <a:p>
            <a:pPr algn="just" hangingPunct="0">
              <a:lnSpc>
                <a:spcPct val="220000"/>
              </a:lnSpc>
              <a:buFont typeface="Wingdings" panose="05000000000000000000" pitchFamily="2" charset="2"/>
              <a:buChar char="§"/>
            </a:pPr>
            <a:r>
              <a:rPr lang="en-US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Project profitability depends on a </a:t>
            </a:r>
            <a:r>
              <a:rPr lang="en-US" sz="2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comparison of </a:t>
            </a:r>
            <a:r>
              <a:rPr lang="en-US" sz="26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costs </a:t>
            </a:r>
            <a:r>
              <a:rPr lang="en-US" sz="2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versus </a:t>
            </a:r>
            <a:r>
              <a:rPr lang="en-US" sz="2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revenues.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2EA376B-89C2-4439-A601-1BB0AA3CF1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Course title: Development planning and project analysis II             BY: s k.         Academic Year, 2012   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E7EC725-CCDE-49E2-A2C2-2F0DCECA81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10EF0-FBED-4470-A603-DADAD9B65751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919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11707E-0319-4974-9EE5-F40C80A269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02284"/>
          </a:xfrm>
        </p:spPr>
        <p:txBody>
          <a:bodyPr>
            <a:normAutofit/>
          </a:bodyPr>
          <a:lstStyle/>
          <a:p>
            <a:pPr marL="571500" indent="-571500">
              <a:buFont typeface="Wingdings" panose="05000000000000000000" pitchFamily="2" charset="2"/>
              <a:buChar char="q"/>
            </a:pP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Project concepts</a:t>
            </a:r>
            <a:endParaRPr lang="en-US" sz="2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7351FC-CEF7-48C5-956D-2871DD5D2B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67410"/>
            <a:ext cx="10515600" cy="5209553"/>
          </a:xfrm>
        </p:spPr>
        <p:txBody>
          <a:bodyPr>
            <a:normAutofit fontScale="25000" lnSpcReduction="20000"/>
          </a:bodyPr>
          <a:lstStyle/>
          <a:p>
            <a:pPr algn="just">
              <a:lnSpc>
                <a:spcPct val="220000"/>
              </a:lnSpc>
              <a:buFont typeface="Wingdings" panose="05000000000000000000" pitchFamily="2" charset="2"/>
              <a:buChar char="§"/>
            </a:pPr>
            <a:r>
              <a:rPr lang="en-US" sz="96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Project is </a:t>
            </a:r>
            <a:r>
              <a:rPr lang="en-US" sz="9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group of activities that are planned and executed in a </a:t>
            </a:r>
            <a:r>
              <a:rPr lang="en-US" sz="9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certain sequence </a:t>
            </a:r>
            <a:r>
              <a:rPr lang="en-US" sz="9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 create a unique product and services. Or</a:t>
            </a:r>
          </a:p>
          <a:p>
            <a:pPr algn="just">
              <a:lnSpc>
                <a:spcPct val="220000"/>
              </a:lnSpc>
              <a:buFont typeface="Wingdings" panose="05000000000000000000" pitchFamily="2" charset="2"/>
              <a:buChar char="§"/>
            </a:pPr>
            <a:r>
              <a:rPr lang="en-US" sz="9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It is a </a:t>
            </a:r>
            <a:r>
              <a:rPr lang="en-US" sz="96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complex</a:t>
            </a:r>
            <a:r>
              <a:rPr lang="en-US" sz="9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set of economic activities in which scarce resources are committed in expectation of benefits that exceed the costs of resources consumed</a:t>
            </a:r>
            <a:r>
              <a:rPr lang="en-US" sz="96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11F6D24-0FE6-4D11-939E-A21E11DDF9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10EF0-FBED-4470-A603-DADAD9B65751}" type="slidenum">
              <a:rPr lang="en-US" smtClean="0"/>
              <a:t>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193A4C-92DC-48D7-A74B-4D3F515737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902226" y="6356350"/>
            <a:ext cx="7739270" cy="365125"/>
          </a:xfrm>
        </p:spPr>
        <p:txBody>
          <a:bodyPr/>
          <a:lstStyle/>
          <a:p>
            <a:r>
              <a:rPr lang="en-US" dirty="0"/>
              <a:t>Course title: Development planning and project analysis II             BY: s </a:t>
            </a:r>
            <a:r>
              <a:rPr lang="en-US" dirty="0" err="1"/>
              <a:t>olomon</a:t>
            </a:r>
            <a:r>
              <a:rPr lang="en-US" dirty="0"/>
              <a:t> k        Academic Year, 2012    </a:t>
            </a:r>
          </a:p>
        </p:txBody>
      </p:sp>
    </p:spTree>
    <p:extLst>
      <p:ext uri="{BB962C8B-B14F-4D97-AF65-F5344CB8AC3E}">
        <p14:creationId xmlns:p14="http://schemas.microsoft.com/office/powerpoint/2010/main" val="40906235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CB4225-558E-4D16-8D58-EBBD666874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69762"/>
          </a:xfrm>
        </p:spPr>
        <p:txBody>
          <a:bodyPr>
            <a:normAutofit/>
          </a:bodyPr>
          <a:lstStyle/>
          <a:p>
            <a:r>
              <a:rPr lang="en-US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</a:t>
            </a:r>
            <a:r>
              <a:rPr lang="en-US" sz="2400" b="1" i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Economic Aspects</a:t>
            </a:r>
            <a:endParaRPr lang="en-US" sz="2400" dirty="0">
              <a:solidFill>
                <a:schemeClr val="accent5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808CE7-6C9C-4ED1-8D3B-26CF0F5D71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34888"/>
            <a:ext cx="10515600" cy="5342075"/>
          </a:xfrm>
        </p:spPr>
        <p:txBody>
          <a:bodyPr>
            <a:normAutofit/>
          </a:bodyPr>
          <a:lstStyle/>
          <a:p>
            <a:pPr algn="just" hangingPunct="0">
              <a:lnSpc>
                <a:spcPct val="220000"/>
              </a:lnSpc>
              <a:buFont typeface="Wingdings" panose="05000000000000000000" pitchFamily="2" charset="2"/>
              <a:buChar char="§"/>
            </a:pP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This is about the </a:t>
            </a:r>
            <a:r>
              <a:rPr lang="en-US" sz="24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social costs 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and </a:t>
            </a:r>
            <a:r>
              <a:rPr lang="en-US" sz="2400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benefits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of a project, which may often be different from its monetary or financial costs, and benefits. The financial analysis views </a:t>
            </a:r>
          </a:p>
          <a:p>
            <a:pPr algn="just" hangingPunct="0">
              <a:lnSpc>
                <a:spcPct val="220000"/>
              </a:lnSpc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project from the participants 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(or owners) point of view, while the economic analysis form </a:t>
            </a:r>
            <a:r>
              <a:rPr lang="en-US" sz="2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society’s point of view. 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A5FB829-0088-4CBF-82F4-55C953A204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Course title: Development planning and project analysis II             BY: s k.         Academic Year, 2012  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61A32DC-1C87-41C2-B866-3BF4ADABC1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10EF0-FBED-4470-A603-DADAD9B65751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29620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CC4646-F242-4E67-AC2C-56CE37EF3E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96266"/>
          </a:xfrm>
        </p:spPr>
        <p:txBody>
          <a:bodyPr>
            <a:normAutofit/>
          </a:bodyPr>
          <a:lstStyle/>
          <a:p>
            <a:r>
              <a:rPr lang="en-US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6. </a:t>
            </a:r>
            <a:r>
              <a:rPr lang="en-US" sz="2400" b="1" i="1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Social Aspects</a:t>
            </a:r>
            <a:endParaRPr lang="en-US" dirty="0">
              <a:solidFill>
                <a:schemeClr val="accent4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5A37C6-717B-4897-A5D1-CC4D9F1B52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61392"/>
            <a:ext cx="10515600" cy="5315571"/>
          </a:xfrm>
        </p:spPr>
        <p:txBody>
          <a:bodyPr/>
          <a:lstStyle/>
          <a:p>
            <a:pPr hangingPunct="0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This is about </a:t>
            </a:r>
            <a:r>
              <a:rPr lang="en-US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examine t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 broader </a:t>
            </a:r>
            <a:r>
              <a:rPr lang="en-US" sz="24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social implications 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of the proposed project.</a:t>
            </a:r>
          </a:p>
          <a:p>
            <a:pPr hangingPunct="0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social aspect analysis should address </a:t>
            </a:r>
            <a:r>
              <a:rPr lang="en-US" sz="2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income distribution 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implications of a project and aspect of </a:t>
            </a:r>
            <a:r>
              <a:rPr lang="en-US" sz="2400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employment opportunities &amp; etc. 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1A2998C-CF27-4678-9E26-3215CFEDC4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Course title: Development planning and project analysis II             BY: s k.         Academic Year, 2012  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48ADA65-7D02-4423-930C-3C891F4C86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10EF0-FBED-4470-A603-DADAD9B65751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47838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0924A8-F66A-4023-9204-37F34922C0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75779"/>
          </a:xfrm>
        </p:spPr>
        <p:txBody>
          <a:bodyPr>
            <a:normAutofit/>
          </a:bodyPr>
          <a:lstStyle/>
          <a:p>
            <a:r>
              <a:rPr lang="en-US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7. </a:t>
            </a:r>
            <a:r>
              <a:rPr lang="en-US" sz="2400" b="1" i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Environmental aspect analysis</a:t>
            </a:r>
            <a:endParaRPr lang="en-US" sz="2400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7286A8-B75D-40B9-9D05-5D8B28D7AD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40904"/>
            <a:ext cx="10515600" cy="5236059"/>
          </a:xfrm>
        </p:spPr>
        <p:txBody>
          <a:bodyPr>
            <a:normAutofit/>
          </a:bodyPr>
          <a:lstStyle/>
          <a:p>
            <a:pPr algn="just" hangingPunct="0">
              <a:lnSpc>
                <a:spcPct val="220000"/>
              </a:lnSpc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 recent years environmental concerns have assumed a great deal of significance. </a:t>
            </a:r>
          </a:p>
          <a:p>
            <a:pPr>
              <a:lnSpc>
                <a:spcPct val="220000"/>
              </a:lnSpc>
              <a:buFont typeface="Wingdings" panose="05000000000000000000" pitchFamily="2" charset="2"/>
              <a:buChar char="§"/>
            </a:pP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This assessment is about effect of a project on the world of </a:t>
            </a: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animals,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plants,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24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water,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2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air,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and </a:t>
            </a:r>
            <a:r>
              <a:rPr lang="en-US" sz="2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humans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existing in the project area.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4AE81E8-ED1A-4EE0-A805-8BC021B03F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Course title: Development planning and project analysis II             BY: s k.         Academic Year, 2012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6615F67-7596-4E6F-9909-0B59EDB957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10EF0-FBED-4470-A603-DADAD9B65751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2049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E0526D-FE58-4AAC-AA07-73953B1410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09518"/>
          </a:xfrm>
        </p:spPr>
        <p:txBody>
          <a:bodyPr>
            <a:normAutofit/>
          </a:bodyPr>
          <a:lstStyle/>
          <a:p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3. </a:t>
            </a:r>
            <a:r>
              <a:rPr lang="en-US" sz="24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Project Appraisal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EB397D-6857-43CE-9CC7-9699DEBEC3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74644"/>
            <a:ext cx="10515600" cy="5302319"/>
          </a:xfrm>
        </p:spPr>
        <p:txBody>
          <a:bodyPr>
            <a:normAutofit fontScale="25000" lnSpcReduction="20000"/>
          </a:bodyPr>
          <a:lstStyle/>
          <a:p>
            <a:pPr algn="just">
              <a:lnSpc>
                <a:spcPct val="220000"/>
              </a:lnSpc>
              <a:buFont typeface="Wingdings" panose="05000000000000000000" pitchFamily="2" charset="2"/>
              <a:buChar char="§"/>
            </a:pPr>
            <a:r>
              <a:rPr lang="en-US" sz="96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</a:t>
            </a:r>
            <a:r>
              <a:rPr lang="en-US" sz="9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prime objective of project appraisal should be to </a:t>
            </a:r>
            <a:r>
              <a:rPr lang="en-US" sz="9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identify the </a:t>
            </a:r>
            <a:r>
              <a:rPr lang="en-US" sz="9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weaknesses</a:t>
            </a:r>
            <a:r>
              <a:rPr lang="en-US" sz="9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9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and identify means of </a:t>
            </a:r>
            <a:r>
              <a:rPr lang="en-US" sz="9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strengthening</a:t>
            </a:r>
            <a:r>
              <a:rPr lang="en-US" sz="9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it </a:t>
            </a:r>
            <a:r>
              <a:rPr lang="en-US" sz="96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adequately to ensure final success of the project. </a:t>
            </a:r>
          </a:p>
          <a:p>
            <a:pPr algn="just">
              <a:lnSpc>
                <a:spcPct val="220000"/>
              </a:lnSpc>
              <a:buFont typeface="Wingdings" panose="05000000000000000000" pitchFamily="2" charset="2"/>
              <a:buChar char="§"/>
            </a:pPr>
            <a:r>
              <a:rPr lang="en-US" sz="96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9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main objective is then to </a:t>
            </a:r>
            <a:r>
              <a:rPr lang="en-US" sz="9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improve the project</a:t>
            </a:r>
            <a:r>
              <a:rPr lang="en-US" sz="9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  <a:p>
            <a:pPr marL="0" indent="0" algn="just">
              <a:lnSpc>
                <a:spcPct val="220000"/>
              </a:lnSpc>
              <a:buNone/>
            </a:pPr>
            <a:endParaRPr lang="en-US" sz="9600" dirty="0">
              <a:effectLst>
                <a:outerShdw blurRad="50800" dist="38100" algn="tr" rotWithShape="0">
                  <a:prstClr val="black">
                    <a:alpha val="40000"/>
                  </a:prst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7D83E37-BDD0-4913-AF6C-3418953D07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10EF0-FBED-4470-A603-DADAD9B65751}" type="slidenum">
              <a:rPr lang="en-US" smtClean="0"/>
              <a:t>33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116B76-DC6B-4C96-934E-DAAC9FA549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56521" y="6356350"/>
            <a:ext cx="8640417" cy="365125"/>
          </a:xfrm>
        </p:spPr>
        <p:txBody>
          <a:bodyPr/>
          <a:lstStyle/>
          <a:p>
            <a:r>
              <a:rPr lang="en-US" dirty="0"/>
              <a:t>Course title: Development planning and project analysis II             BY: s k.         Academic Year, 2012</a:t>
            </a:r>
          </a:p>
        </p:txBody>
      </p:sp>
    </p:spTree>
    <p:extLst>
      <p:ext uri="{BB962C8B-B14F-4D97-AF65-F5344CB8AC3E}">
        <p14:creationId xmlns:p14="http://schemas.microsoft.com/office/powerpoint/2010/main" val="259750385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1C3692-AA3C-4B39-864F-1092345E81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96266"/>
          </a:xfrm>
        </p:spPr>
        <p:txBody>
          <a:bodyPr>
            <a:noAutofit/>
          </a:bodyPr>
          <a:lstStyle/>
          <a:p>
            <a:pPr algn="just">
              <a:lnSpc>
                <a:spcPct val="200000"/>
              </a:lnSpc>
            </a:pP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4.  </a:t>
            </a:r>
            <a:r>
              <a:rPr lang="en-US" sz="2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Project implementation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593597-743F-4E7B-BB81-862E55C561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61392"/>
            <a:ext cx="10515600" cy="5315571"/>
          </a:xfrm>
        </p:spPr>
        <p:txBody>
          <a:bodyPr>
            <a:normAutofit fontScale="25000" lnSpcReduction="20000"/>
          </a:bodyPr>
          <a:lstStyle/>
          <a:p>
            <a:pPr algn="just">
              <a:lnSpc>
                <a:spcPct val="220000"/>
              </a:lnSpc>
              <a:buFont typeface="Wingdings" panose="05000000000000000000" pitchFamily="2" charset="2"/>
              <a:buChar char="§"/>
            </a:pPr>
            <a:r>
              <a:rPr lang="en-US" sz="96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It is the stage at which the conclusions are reached &amp; decisions made are put into action.</a:t>
            </a:r>
          </a:p>
          <a:p>
            <a:pPr lvl="0" algn="just">
              <a:lnSpc>
                <a:spcPct val="220000"/>
              </a:lnSpc>
              <a:buFont typeface="Wingdings" panose="05000000000000000000" pitchFamily="2" charset="2"/>
              <a:buChar char="§"/>
            </a:pPr>
            <a:r>
              <a:rPr lang="en-US" sz="9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Some of the major activities in during project implementation phase include:</a:t>
            </a:r>
          </a:p>
          <a:p>
            <a:pPr lvl="2" algn="just">
              <a:lnSpc>
                <a:spcPct val="220000"/>
              </a:lnSpc>
              <a:buFont typeface="Wingdings" panose="05000000000000000000" pitchFamily="2" charset="2"/>
              <a:buChar char="ü"/>
            </a:pPr>
            <a:r>
              <a:rPr lang="en-US" sz="9600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Detailed designs; </a:t>
            </a:r>
          </a:p>
          <a:p>
            <a:pPr lvl="2" algn="just">
              <a:lnSpc>
                <a:spcPct val="220000"/>
              </a:lnSpc>
              <a:buFont typeface="Wingdings" panose="05000000000000000000" pitchFamily="2" charset="2"/>
              <a:buChar char="ü"/>
            </a:pPr>
            <a:r>
              <a:rPr lang="en-US" sz="96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Tender documents are prepared; </a:t>
            </a:r>
          </a:p>
          <a:p>
            <a:pPr lvl="2" algn="just">
              <a:lnSpc>
                <a:spcPct val="220000"/>
              </a:lnSpc>
              <a:buFont typeface="Wingdings" panose="05000000000000000000" pitchFamily="2" charset="2"/>
              <a:buChar char="ü"/>
            </a:pPr>
            <a:r>
              <a:rPr lang="en-US" sz="9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Bids are  evaluated,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EB0A13D-B92A-443B-A708-16EE3188F0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10EF0-FBED-4470-A603-DADAD9B65751}" type="slidenum">
              <a:rPr lang="en-US" smtClean="0"/>
              <a:t>34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980B5F-D30C-4789-892C-289C8ADF93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934817" y="6356350"/>
            <a:ext cx="7606748" cy="365125"/>
          </a:xfrm>
        </p:spPr>
        <p:txBody>
          <a:bodyPr/>
          <a:lstStyle/>
          <a:p>
            <a:r>
              <a:rPr lang="en-US" dirty="0"/>
              <a:t>Course title: Development planning and project analysis II             BY: s k.         Academic Year, 2012    </a:t>
            </a:r>
          </a:p>
        </p:txBody>
      </p:sp>
    </p:spTree>
    <p:extLst>
      <p:ext uri="{BB962C8B-B14F-4D97-AF65-F5344CB8AC3E}">
        <p14:creationId xmlns:p14="http://schemas.microsoft.com/office/powerpoint/2010/main" val="35298421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B5734E-F882-4F89-9D1F-FD60C5FA40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56510"/>
          </a:xfrm>
        </p:spPr>
        <p:txBody>
          <a:bodyPr>
            <a:noAutofit/>
          </a:bodyPr>
          <a:lstStyle/>
          <a:p>
            <a:pPr algn="ctr"/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Cont…,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DD0254-6D3E-4A87-A700-BA5B71E24D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21636"/>
            <a:ext cx="10515600" cy="5355327"/>
          </a:xfrm>
        </p:spPr>
        <p:txBody>
          <a:bodyPr>
            <a:normAutofit fontScale="25000" lnSpcReduction="20000"/>
          </a:bodyPr>
          <a:lstStyle/>
          <a:p>
            <a:pPr lvl="2" algn="just">
              <a:lnSpc>
                <a:spcPct val="220000"/>
              </a:lnSpc>
              <a:buFont typeface="Wingdings" panose="05000000000000000000" pitchFamily="2" charset="2"/>
              <a:buChar char="ü"/>
            </a:pPr>
            <a:r>
              <a:rPr lang="en-US" sz="9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Contracts are signed; workers are hired, training;</a:t>
            </a:r>
          </a:p>
          <a:p>
            <a:pPr lvl="2" algn="just">
              <a:lnSpc>
                <a:spcPct val="220000"/>
              </a:lnSpc>
              <a:buFont typeface="Wingdings" panose="05000000000000000000" pitchFamily="2" charset="2"/>
              <a:buChar char="ü"/>
            </a:pPr>
            <a:r>
              <a:rPr lang="en-US" sz="9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Materials are moved to sites &amp; etc.</a:t>
            </a:r>
          </a:p>
          <a:p>
            <a:pPr marL="0" indent="0">
              <a:lnSpc>
                <a:spcPct val="220000"/>
              </a:lnSpc>
              <a:buNone/>
            </a:pPr>
            <a:r>
              <a:rPr lang="en-US" sz="9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5. </a:t>
            </a:r>
            <a:r>
              <a:rPr lang="en-US" sz="96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Project Evaluation</a:t>
            </a:r>
          </a:p>
          <a:p>
            <a:pPr>
              <a:lnSpc>
                <a:spcPct val="220000"/>
              </a:lnSpc>
              <a:buFont typeface="Wingdings" panose="05000000000000000000" pitchFamily="2" charset="2"/>
              <a:buChar char="§"/>
            </a:pPr>
            <a:r>
              <a:rPr lang="en-US" sz="96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Implementation phase is followed by supervision and follow up.</a:t>
            </a:r>
            <a:endParaRPr lang="en-US" sz="9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220000"/>
              </a:lnSpc>
              <a:buFont typeface="Wingdings" panose="05000000000000000000" pitchFamily="2" charset="2"/>
              <a:buChar char="§"/>
            </a:pPr>
            <a:r>
              <a:rPr lang="en-US" sz="9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execution of the project should be </a:t>
            </a:r>
            <a:r>
              <a:rPr lang="en-US" sz="96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supervised closely </a:t>
            </a:r>
            <a:r>
              <a:rPr lang="en-US" sz="9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and progress should be </a:t>
            </a:r>
            <a:r>
              <a:rPr lang="en-US" sz="96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reported regularly</a:t>
            </a:r>
            <a:r>
              <a:rPr lang="en-US" sz="9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  <a:p>
            <a:pPr>
              <a:lnSpc>
                <a:spcPct val="220000"/>
              </a:lnSpc>
              <a:buFont typeface="Wingdings" panose="05000000000000000000" pitchFamily="2" charset="2"/>
              <a:buChar char="§"/>
            </a:pPr>
            <a:endParaRPr lang="en-US" sz="9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DD3F36E-42A7-4082-B2AC-C0F5AE0E52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10EF0-FBED-4470-A603-DADAD9B65751}" type="slidenum">
              <a:rPr lang="en-US" smtClean="0"/>
              <a:t>35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29F95F-A899-46E8-A20D-6C8B13FDF5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86678" y="6356350"/>
            <a:ext cx="8825948" cy="365125"/>
          </a:xfrm>
        </p:spPr>
        <p:txBody>
          <a:bodyPr/>
          <a:lstStyle/>
          <a:p>
            <a:r>
              <a:rPr lang="en-US" dirty="0"/>
              <a:t>Course title: Development planning and project analysis II             BY: s k.         Academic Year, 2012    </a:t>
            </a:r>
          </a:p>
        </p:txBody>
      </p:sp>
    </p:spTree>
    <p:extLst>
      <p:ext uri="{BB962C8B-B14F-4D97-AF65-F5344CB8AC3E}">
        <p14:creationId xmlns:p14="http://schemas.microsoft.com/office/powerpoint/2010/main" val="37466150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CC1223-328C-455A-B211-F77EDD720E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36023"/>
          </a:xfrm>
        </p:spPr>
        <p:txBody>
          <a:bodyPr>
            <a:normAutofit/>
          </a:bodyPr>
          <a:lstStyle/>
          <a:p>
            <a:pPr algn="ctr"/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Cont…,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E40C85-2565-4FB7-A2A0-D3C3ABEA1A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9113" y="901148"/>
            <a:ext cx="10840277" cy="5275815"/>
          </a:xfrm>
        </p:spPr>
        <p:txBody>
          <a:bodyPr>
            <a:normAutofit fontScale="25000" lnSpcReduction="20000"/>
          </a:bodyPr>
          <a:lstStyle/>
          <a:p>
            <a:pPr algn="just">
              <a:lnSpc>
                <a:spcPct val="220000"/>
              </a:lnSpc>
              <a:buFont typeface="Wingdings" panose="05000000000000000000" pitchFamily="2" charset="2"/>
              <a:buChar char="§"/>
            </a:pPr>
            <a:r>
              <a:rPr lang="en-US" sz="96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Project evaluation </a:t>
            </a:r>
            <a:r>
              <a:rPr lang="en-US" sz="9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is a monitoring (checking) activity in order to:</a:t>
            </a:r>
          </a:p>
          <a:p>
            <a:pPr lvl="2" algn="just">
              <a:lnSpc>
                <a:spcPct val="220000"/>
              </a:lnSpc>
              <a:buFont typeface="Wingdings" panose="05000000000000000000" pitchFamily="2" charset="2"/>
              <a:buChar char="ü"/>
            </a:pPr>
            <a:r>
              <a:rPr lang="en-US" sz="9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Find out how things </a:t>
            </a:r>
            <a:r>
              <a:rPr lang="en-US" sz="96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are going</a:t>
            </a:r>
          </a:p>
          <a:p>
            <a:pPr lvl="2" algn="just">
              <a:lnSpc>
                <a:spcPct val="220000"/>
              </a:lnSpc>
              <a:buFont typeface="Wingdings" panose="05000000000000000000" pitchFamily="2" charset="2"/>
              <a:buChar char="ü"/>
            </a:pPr>
            <a:r>
              <a:rPr lang="en-US" sz="9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Encourage the </a:t>
            </a:r>
            <a:r>
              <a:rPr lang="en-US" sz="96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project team </a:t>
            </a:r>
          </a:p>
          <a:p>
            <a:pPr lvl="2" algn="just">
              <a:lnSpc>
                <a:spcPct val="220000"/>
              </a:lnSpc>
              <a:buFont typeface="Wingdings" panose="05000000000000000000" pitchFamily="2" charset="2"/>
              <a:buChar char="ü"/>
            </a:pPr>
            <a:r>
              <a:rPr lang="en-US" sz="9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Check that promised resources are in fact working on project tasks</a:t>
            </a:r>
          </a:p>
          <a:p>
            <a:pPr lvl="2" algn="just">
              <a:lnSpc>
                <a:spcPct val="220000"/>
              </a:lnSpc>
              <a:buFont typeface="Wingdings" panose="05000000000000000000" pitchFamily="2" charset="2"/>
              <a:buChar char="ü"/>
            </a:pPr>
            <a:r>
              <a:rPr lang="en-US" sz="9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Rapidly learn about concerns and difficulties</a:t>
            </a:r>
          </a:p>
          <a:p>
            <a:pPr lvl="2" algn="just">
              <a:lnSpc>
                <a:spcPct val="220000"/>
              </a:lnSpc>
              <a:buFont typeface="Wingdings" panose="05000000000000000000" pitchFamily="2" charset="2"/>
              <a:buChar char="ü"/>
            </a:pPr>
            <a:endParaRPr lang="en-US" sz="9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>
              <a:lnSpc>
                <a:spcPct val="220000"/>
              </a:lnSpc>
              <a:buFont typeface="Wingdings" panose="05000000000000000000" pitchFamily="2" charset="2"/>
              <a:buChar char="§"/>
            </a:pP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A41F346-3570-4E70-B853-7A4E9BD740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10EF0-FBED-4470-A603-DADAD9B65751}" type="slidenum">
              <a:rPr lang="en-US" smtClean="0"/>
              <a:t>36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35C0E5-98BE-44B6-B0FC-92914281E4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83025" y="6356350"/>
            <a:ext cx="8017565" cy="365125"/>
          </a:xfrm>
        </p:spPr>
        <p:txBody>
          <a:bodyPr/>
          <a:lstStyle/>
          <a:p>
            <a:r>
              <a:rPr lang="en-US" dirty="0"/>
              <a:t>Course title: Development planning and project analysis II             BY: s k.         Academic Year, 2012   </a:t>
            </a:r>
          </a:p>
        </p:txBody>
      </p:sp>
    </p:spTree>
    <p:extLst>
      <p:ext uri="{BB962C8B-B14F-4D97-AF65-F5344CB8AC3E}">
        <p14:creationId xmlns:p14="http://schemas.microsoft.com/office/powerpoint/2010/main" val="243111197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626C51-1677-4451-BD9E-801A256AB4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36023"/>
          </a:xfrm>
        </p:spPr>
        <p:txBody>
          <a:bodyPr>
            <a:normAutofit/>
          </a:bodyPr>
          <a:lstStyle/>
          <a:p>
            <a:pPr algn="ctr"/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Cont…,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795499-57F1-49B8-9BFB-8E83F84AD8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01148"/>
            <a:ext cx="10515600" cy="5275815"/>
          </a:xfrm>
        </p:spPr>
        <p:txBody>
          <a:bodyPr>
            <a:normAutofit/>
          </a:bodyPr>
          <a:lstStyle/>
          <a:p>
            <a:pPr lvl="2" algn="just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en-US" sz="24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Show concern for the success of the project</a:t>
            </a:r>
          </a:p>
          <a:p>
            <a:pPr lvl="2" algn="just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en-US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Take corrective action if things go wrong</a:t>
            </a:r>
          </a:p>
          <a:p>
            <a:pPr algn="just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project management, the sponsoring agency, or other bodies may do the evaluation. </a:t>
            </a:r>
          </a:p>
          <a:p>
            <a:pPr algn="just">
              <a:lnSpc>
                <a:spcPct val="220000"/>
              </a:lnSpc>
              <a:buFont typeface="Wingdings" panose="05000000000000000000" pitchFamily="2" charset="2"/>
              <a:buChar char="§"/>
            </a:pPr>
            <a:endParaRPr lang="en-US" sz="10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79358A0-582E-446E-BF5E-73442EEA0B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10EF0-FBED-4470-A603-DADAD9B65751}" type="slidenum">
              <a:rPr lang="en-US" smtClean="0"/>
              <a:t>37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13FC51-DC0D-462A-92F0-D96E81A81D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537251" y="6356350"/>
            <a:ext cx="8110331" cy="365125"/>
          </a:xfrm>
        </p:spPr>
        <p:txBody>
          <a:bodyPr/>
          <a:lstStyle/>
          <a:p>
            <a:r>
              <a:rPr lang="en-US" dirty="0"/>
              <a:t>Course title: Development planning and project analysis II             BY: s k.         Academic Year, 2012   </a:t>
            </a:r>
          </a:p>
        </p:txBody>
      </p:sp>
    </p:spTree>
    <p:extLst>
      <p:ext uri="{BB962C8B-B14F-4D97-AF65-F5344CB8AC3E}">
        <p14:creationId xmlns:p14="http://schemas.microsoft.com/office/powerpoint/2010/main" val="38868634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6E172E-03D5-46A7-933C-FD83CB077E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83014"/>
          </a:xfrm>
        </p:spPr>
        <p:txBody>
          <a:bodyPr>
            <a:normAutofit/>
          </a:bodyPr>
          <a:lstStyle/>
          <a:p>
            <a:pPr algn="ctr"/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   Cont...,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6BC1A4-7D8D-41FE-8E0B-52D45B774C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15617"/>
            <a:ext cx="10797209" cy="5461346"/>
          </a:xfrm>
        </p:spPr>
        <p:txBody>
          <a:bodyPr>
            <a:normAutofit fontScale="25000" lnSpcReduction="20000"/>
          </a:bodyPr>
          <a:lstStyle/>
          <a:p>
            <a:pPr algn="just">
              <a:lnSpc>
                <a:spcPct val="220000"/>
              </a:lnSpc>
              <a:buFont typeface="Wingdings" panose="05000000000000000000" pitchFamily="2" charset="2"/>
              <a:buChar char="§"/>
            </a:pPr>
            <a:r>
              <a:rPr lang="en-US" sz="96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project is also defined as </a:t>
            </a:r>
            <a:r>
              <a:rPr lang="en-US" sz="96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“a </a:t>
            </a:r>
            <a:r>
              <a:rPr lang="en-US" sz="9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temporary</a:t>
            </a:r>
            <a:r>
              <a:rPr lang="en-US" sz="96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endeavor undertaken to create or provide a </a:t>
            </a:r>
            <a:r>
              <a:rPr lang="en-US" sz="9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unique</a:t>
            </a:r>
            <a:r>
              <a:rPr lang="en-US" sz="96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Goods or Services. </a:t>
            </a:r>
          </a:p>
          <a:p>
            <a:pPr algn="just">
              <a:lnSpc>
                <a:spcPct val="220000"/>
              </a:lnSpc>
              <a:buFont typeface="Wingdings" panose="05000000000000000000" pitchFamily="2" charset="2"/>
              <a:buChar char="§"/>
            </a:pPr>
            <a:r>
              <a:rPr lang="en-US" sz="9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project involves </a:t>
            </a:r>
            <a:r>
              <a:rPr lang="en-US" sz="96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</a:t>
            </a:r>
            <a:r>
              <a:rPr lang="en-US" sz="9600" b="1" i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investment</a:t>
            </a:r>
            <a:r>
              <a:rPr lang="en-US" sz="96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of scarce resources </a:t>
            </a:r>
            <a:r>
              <a:rPr lang="en-US" sz="9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(physical, financial, and human) in the expectation of </a:t>
            </a:r>
            <a:r>
              <a:rPr lang="en-US" sz="9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future</a:t>
            </a:r>
            <a:r>
              <a:rPr lang="en-US" sz="9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9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benefits</a:t>
            </a:r>
            <a:r>
              <a:rPr lang="en-US" sz="9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  <a:p>
            <a:pPr algn="just">
              <a:lnSpc>
                <a:spcPct val="220000"/>
              </a:lnSpc>
              <a:buFont typeface="Wingdings" panose="05000000000000000000" pitchFamily="2" charset="2"/>
              <a:buChar char="§"/>
            </a:pPr>
            <a:r>
              <a:rPr lang="en-US" sz="9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It is a </a:t>
            </a:r>
            <a:r>
              <a:rPr lang="en-US" sz="96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group of tasks performed in a definable time period in order to meet a specific set of objectives.</a:t>
            </a:r>
            <a:endParaRPr lang="en-US" sz="9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just">
              <a:lnSpc>
                <a:spcPct val="220000"/>
              </a:lnSpc>
              <a:buNone/>
            </a:pPr>
            <a:endParaRPr lang="en-US" sz="9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E0D4480-78F0-43F9-8C69-CC284EE82A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10EF0-FBED-4470-A603-DADAD9B65751}" type="slidenum">
              <a:rPr lang="en-US" smtClean="0"/>
              <a:t>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DE2708-7935-4BD8-BD0A-BC8FEEB731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928729" y="6356350"/>
            <a:ext cx="7195932" cy="365125"/>
          </a:xfrm>
        </p:spPr>
        <p:txBody>
          <a:bodyPr/>
          <a:lstStyle/>
          <a:p>
            <a:r>
              <a:rPr lang="en-US" dirty="0"/>
              <a:t>Course title: Development planning and project analysis II             BY: s k        Academic Year, 2012 </a:t>
            </a:r>
          </a:p>
        </p:txBody>
      </p:sp>
    </p:spTree>
    <p:extLst>
      <p:ext uri="{BB962C8B-B14F-4D97-AF65-F5344CB8AC3E}">
        <p14:creationId xmlns:p14="http://schemas.microsoft.com/office/powerpoint/2010/main" val="33146978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1A180E-3E4D-4818-A56D-4F64A0D979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48058"/>
          </a:xfrm>
        </p:spPr>
        <p:txBody>
          <a:bodyPr>
            <a:normAutofit/>
          </a:bodyPr>
          <a:lstStyle/>
          <a:p>
            <a:pPr algn="ctr"/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Cont...,</a:t>
            </a:r>
            <a:endParaRPr lang="en-US" sz="2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84903D-66F2-446D-B634-00B564B1FF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74642"/>
            <a:ext cx="10515600" cy="5406887"/>
          </a:xfrm>
        </p:spPr>
        <p:txBody>
          <a:bodyPr>
            <a:normAutofit/>
          </a:bodyPr>
          <a:lstStyle/>
          <a:p>
            <a:pPr algn="just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Projects are said to be desirable if their </a:t>
            </a:r>
            <a:r>
              <a:rPr lang="en-US" sz="2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benefits are greater than the costs incurred on them.</a:t>
            </a:r>
            <a:endParaRPr lang="en-US" sz="2400" i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n-US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Projects can be: </a:t>
            </a:r>
            <a:r>
              <a:rPr lang="en-US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public, private, small, large, agricultural, industrial,</a:t>
            </a:r>
            <a:r>
              <a:rPr lang="en-US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etc.</a:t>
            </a:r>
          </a:p>
          <a:p>
            <a:pPr algn="just">
              <a:lnSpc>
                <a:spcPct val="220000"/>
              </a:lnSpc>
              <a:buFont typeface="Wingdings" panose="05000000000000000000" pitchFamily="2" charset="2"/>
              <a:buChar char="§"/>
            </a:pPr>
            <a:endParaRPr lang="en-US" sz="9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B7D4DD-4562-4262-9D0F-71B1B4FD8B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10EF0-FBED-4470-A603-DADAD9B65751}" type="slidenum">
              <a:rPr lang="en-US" smtClean="0"/>
              <a:t>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234623-C543-4C4D-AEAD-3387A03B21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928730" y="6356350"/>
            <a:ext cx="6944140" cy="365125"/>
          </a:xfrm>
        </p:spPr>
        <p:txBody>
          <a:bodyPr/>
          <a:lstStyle/>
          <a:p>
            <a:r>
              <a:rPr lang="en-US" dirty="0"/>
              <a:t>Course title: Development planning and project analysis II             BY: s k.         Academic Year, 2012  </a:t>
            </a:r>
          </a:p>
        </p:txBody>
      </p:sp>
    </p:spTree>
    <p:extLst>
      <p:ext uri="{BB962C8B-B14F-4D97-AF65-F5344CB8AC3E}">
        <p14:creationId xmlns:p14="http://schemas.microsoft.com/office/powerpoint/2010/main" val="14866412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AE0CA0-DD48-4AC8-9DA5-DFE0309174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49275"/>
          </a:xfrm>
        </p:spPr>
        <p:txBody>
          <a:bodyPr>
            <a:noAutofit/>
          </a:bodyPr>
          <a:lstStyle/>
          <a:p>
            <a:pPr algn="ctr"/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Cont.…,</a:t>
            </a:r>
            <a:endParaRPr lang="en-US" sz="2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55C01C-D8BA-46C4-8F2D-26288AA010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14400"/>
            <a:ext cx="10515600" cy="5262563"/>
          </a:xfrm>
        </p:spPr>
        <p:txBody>
          <a:bodyPr/>
          <a:lstStyle/>
          <a:p>
            <a:pPr algn="just">
              <a:lnSpc>
                <a:spcPct val="200000"/>
              </a:lnSpc>
            </a:pP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Project is a </a:t>
            </a:r>
            <a:r>
              <a:rPr lang="en-US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conversion process which serves in transforming inputs into outputs.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pPr algn="just">
              <a:lnSpc>
                <a:spcPct val="200000"/>
              </a:lnSpc>
            </a:pPr>
            <a:endParaRPr lang="en-US" sz="24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A105288-293B-4909-A910-834081BFFD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10EF0-FBED-4470-A603-DADAD9B65751}" type="slidenum">
              <a:rPr lang="en-US" smtClean="0"/>
              <a:t>6</a:t>
            </a:fld>
            <a:endParaRPr lang="en-US"/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F65DAEF5-6197-4F47-97DC-6F5A32D268D1}"/>
              </a:ext>
            </a:extLst>
          </p:cNvPr>
          <p:cNvGrpSpPr/>
          <p:nvPr/>
        </p:nvGrpSpPr>
        <p:grpSpPr>
          <a:xfrm>
            <a:off x="2723966" y="2425149"/>
            <a:ext cx="7215164" cy="3617840"/>
            <a:chOff x="3333564" y="2362908"/>
            <a:chExt cx="7120373" cy="2739175"/>
          </a:xfrm>
        </p:grpSpPr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A2EFF76F-279B-4598-B373-76D4A2C567F3}"/>
                </a:ext>
              </a:extLst>
            </p:cNvPr>
            <p:cNvSpPr/>
            <p:nvPr/>
          </p:nvSpPr>
          <p:spPr>
            <a:xfrm>
              <a:off x="5745776" y="3160644"/>
              <a:ext cx="2040835" cy="914400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>
                <a:lnSpc>
                  <a:spcPct val="200000"/>
                </a:lnSpc>
              </a:pPr>
              <a:r>
                <a:rPr lang="en-US" sz="2000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Project </a:t>
              </a:r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3E29524A-27C0-4BA7-9401-A3216CA7F45F}"/>
                </a:ext>
              </a:extLst>
            </p:cNvPr>
            <p:cNvSpPr/>
            <p:nvPr/>
          </p:nvSpPr>
          <p:spPr>
            <a:xfrm>
              <a:off x="5486398" y="2362908"/>
              <a:ext cx="2570922" cy="523100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>
                <a:lnSpc>
                  <a:spcPct val="200000"/>
                </a:lnSpc>
              </a:pPr>
              <a:r>
                <a:rPr lang="en-US" sz="2000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Constraint </a:t>
              </a:r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8A125F6D-8378-498A-A71E-0A6EF8129AEE}"/>
                </a:ext>
              </a:extLst>
            </p:cNvPr>
            <p:cNvSpPr/>
            <p:nvPr/>
          </p:nvSpPr>
          <p:spPr>
            <a:xfrm>
              <a:off x="3333564" y="3275896"/>
              <a:ext cx="2040835" cy="660000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>
                <a:lnSpc>
                  <a:spcPct val="200000"/>
                </a:lnSpc>
              </a:pPr>
              <a:r>
                <a:rPr lang="en-US" sz="2000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Input </a:t>
              </a:r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59C91554-5D7C-437B-B438-5DAECE931A37}"/>
                </a:ext>
              </a:extLst>
            </p:cNvPr>
            <p:cNvSpPr/>
            <p:nvPr/>
          </p:nvSpPr>
          <p:spPr>
            <a:xfrm>
              <a:off x="8413102" y="3352799"/>
              <a:ext cx="2040835" cy="583096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>
                <a:lnSpc>
                  <a:spcPct val="200000"/>
                </a:lnSpc>
              </a:pPr>
              <a:r>
                <a:rPr lang="en-US" sz="2000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Output </a:t>
              </a:r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D2B5D26D-8906-42C8-A821-51898C6582C6}"/>
                </a:ext>
              </a:extLst>
            </p:cNvPr>
            <p:cNvSpPr/>
            <p:nvPr/>
          </p:nvSpPr>
          <p:spPr>
            <a:xfrm>
              <a:off x="5274363" y="4442083"/>
              <a:ext cx="2981739" cy="660000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>
                <a:lnSpc>
                  <a:spcPct val="200000"/>
                </a:lnSpc>
              </a:pPr>
              <a:r>
                <a:rPr lang="en-US" sz="2000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Mechanism </a:t>
              </a:r>
            </a:p>
          </p:txBody>
        </p:sp>
        <p:cxnSp>
          <p:nvCxnSpPr>
            <p:cNvPr id="14" name="Straight Arrow Connector 13">
              <a:extLst>
                <a:ext uri="{FF2B5EF4-FFF2-40B4-BE49-F238E27FC236}">
                  <a16:creationId xmlns:a16="http://schemas.microsoft.com/office/drawing/2014/main" id="{896DE9FE-05CE-4ADE-8D65-83887208298F}"/>
                </a:ext>
              </a:extLst>
            </p:cNvPr>
            <p:cNvCxnSpPr>
              <a:cxnSpLocks/>
              <a:stCxn id="10" idx="6"/>
            </p:cNvCxnSpPr>
            <p:nvPr/>
          </p:nvCxnSpPr>
          <p:spPr>
            <a:xfrm>
              <a:off x="5374399" y="3605896"/>
              <a:ext cx="371377" cy="11949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>
              <a:extLst>
                <a:ext uri="{FF2B5EF4-FFF2-40B4-BE49-F238E27FC236}">
                  <a16:creationId xmlns:a16="http://schemas.microsoft.com/office/drawing/2014/main" id="{8D723C7E-455A-4F1A-B418-E643210695F4}"/>
                </a:ext>
              </a:extLst>
            </p:cNvPr>
            <p:cNvCxnSpPr>
              <a:cxnSpLocks/>
              <a:stCxn id="9" idx="4"/>
            </p:cNvCxnSpPr>
            <p:nvPr/>
          </p:nvCxnSpPr>
          <p:spPr>
            <a:xfrm flipH="1">
              <a:off x="6766195" y="2886008"/>
              <a:ext cx="5664" cy="27463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>
              <a:extLst>
                <a:ext uri="{FF2B5EF4-FFF2-40B4-BE49-F238E27FC236}">
                  <a16:creationId xmlns:a16="http://schemas.microsoft.com/office/drawing/2014/main" id="{4E7A7743-41ED-4931-9933-BDF4235EC8F7}"/>
                </a:ext>
              </a:extLst>
            </p:cNvPr>
            <p:cNvCxnSpPr>
              <a:cxnSpLocks/>
              <a:stCxn id="12" idx="0"/>
              <a:endCxn id="8" idx="4"/>
            </p:cNvCxnSpPr>
            <p:nvPr/>
          </p:nvCxnSpPr>
          <p:spPr>
            <a:xfrm flipV="1">
              <a:off x="6765233" y="4075044"/>
              <a:ext cx="961" cy="367039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>
              <a:extLst>
                <a:ext uri="{FF2B5EF4-FFF2-40B4-BE49-F238E27FC236}">
                  <a16:creationId xmlns:a16="http://schemas.microsoft.com/office/drawing/2014/main" id="{92D77D06-4761-46EE-9560-31A353BE4454}"/>
                </a:ext>
              </a:extLst>
            </p:cNvPr>
            <p:cNvCxnSpPr>
              <a:cxnSpLocks/>
              <a:endCxn id="11" idx="2"/>
            </p:cNvCxnSpPr>
            <p:nvPr/>
          </p:nvCxnSpPr>
          <p:spPr>
            <a:xfrm>
              <a:off x="7786611" y="3617844"/>
              <a:ext cx="626491" cy="2650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9524BB6-350B-4C45-91AA-EDD06FA646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14330" y="6356350"/>
            <a:ext cx="8030818" cy="365125"/>
          </a:xfrm>
        </p:spPr>
        <p:txBody>
          <a:bodyPr/>
          <a:lstStyle/>
          <a:p>
            <a:r>
              <a:rPr lang="en-US" dirty="0"/>
              <a:t>Course title: Development planning and project analysis II             BY: s k        Academic Year, 2012    </a:t>
            </a:r>
          </a:p>
        </p:txBody>
      </p:sp>
    </p:spTree>
    <p:extLst>
      <p:ext uri="{BB962C8B-B14F-4D97-AF65-F5344CB8AC3E}">
        <p14:creationId xmlns:p14="http://schemas.microsoft.com/office/powerpoint/2010/main" val="35663756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0AD0F9-8F6F-4EEC-938D-230784A733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96266"/>
          </a:xfrm>
        </p:spPr>
        <p:txBody>
          <a:bodyPr>
            <a:noAutofit/>
          </a:bodyPr>
          <a:lstStyle/>
          <a:p>
            <a:pPr algn="just">
              <a:lnSpc>
                <a:spcPct val="220000"/>
              </a:lnSpc>
              <a:buFont typeface="Wingdings" panose="05000000000000000000" pitchFamily="2" charset="2"/>
              <a:buChar char="q"/>
            </a:pP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Basic characteristics of a project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485883-1C35-46AB-851D-3D24A36F0B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61392"/>
            <a:ext cx="10399643" cy="5631482"/>
          </a:xfrm>
        </p:spPr>
        <p:txBody>
          <a:bodyPr>
            <a:normAutofit fontScale="25000" lnSpcReduction="20000"/>
          </a:bodyPr>
          <a:lstStyle/>
          <a:p>
            <a:pPr algn="just">
              <a:lnSpc>
                <a:spcPct val="220000"/>
              </a:lnSpc>
              <a:buFont typeface="Wingdings" panose="05000000000000000000" pitchFamily="2" charset="2"/>
              <a:buChar char="§"/>
            </a:pPr>
            <a:r>
              <a:rPr lang="en-US" sz="9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Regardless of the size of a project, projects have common characteristics</a:t>
            </a:r>
            <a:r>
              <a:rPr lang="en-US" sz="9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r>
              <a:rPr lang="en-US" sz="9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pPr algn="just">
              <a:lnSpc>
                <a:spcPct val="220000"/>
              </a:lnSpc>
              <a:buFont typeface="Wingdings" panose="05000000000000000000" pitchFamily="2" charset="2"/>
              <a:buChar char="§"/>
            </a:pPr>
            <a:r>
              <a:rPr lang="en-US" sz="9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Some of these characteristics are: </a:t>
            </a:r>
          </a:p>
          <a:p>
            <a:pPr lvl="2" algn="just">
              <a:lnSpc>
                <a:spcPct val="220000"/>
              </a:lnSpc>
              <a:buFont typeface="Wingdings" panose="05000000000000000000" pitchFamily="2" charset="2"/>
              <a:buChar char="Ø"/>
            </a:pPr>
            <a:r>
              <a:rPr lang="en-US" sz="9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9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project has a unique purpose</a:t>
            </a:r>
          </a:p>
          <a:p>
            <a:pPr lvl="2">
              <a:lnSpc>
                <a:spcPct val="220000"/>
              </a:lnSpc>
              <a:buFont typeface="Wingdings" panose="05000000000000000000" pitchFamily="2" charset="2"/>
              <a:buChar char="Ø"/>
            </a:pPr>
            <a:r>
              <a:rPr lang="en-US" sz="9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96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project is temporary. </a:t>
            </a:r>
          </a:p>
          <a:p>
            <a:pPr lvl="2">
              <a:lnSpc>
                <a:spcPct val="220000"/>
              </a:lnSpc>
              <a:buFont typeface="Wingdings" panose="05000000000000000000" pitchFamily="2" charset="2"/>
              <a:buChar char="Ø"/>
            </a:pPr>
            <a:r>
              <a:rPr lang="en-US" sz="96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project is developed using progressive elaboration. </a:t>
            </a:r>
          </a:p>
          <a:p>
            <a:pPr lvl="2" algn="just">
              <a:lnSpc>
                <a:spcPct val="200000"/>
              </a:lnSpc>
              <a:buFont typeface="Wingdings" panose="05000000000000000000" pitchFamily="2" charset="2"/>
              <a:buChar char="Ø"/>
            </a:pPr>
            <a:endParaRPr lang="en-US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16831B0-F61D-4A75-8A9D-852BD47F7A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10EF0-FBED-4470-A603-DADAD9B65751}" type="slidenum">
              <a:rPr lang="en-US" smtClean="0"/>
              <a:t>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EA9FDD-2C6F-42BC-9769-3A607085CF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80591" y="6356350"/>
            <a:ext cx="7779025" cy="365125"/>
          </a:xfrm>
        </p:spPr>
        <p:txBody>
          <a:bodyPr/>
          <a:lstStyle/>
          <a:p>
            <a:r>
              <a:rPr lang="en-US" dirty="0"/>
              <a:t>Course title: Development planning and project analysis II             BY: s k.         Academic Year, 2012 </a:t>
            </a:r>
          </a:p>
        </p:txBody>
      </p:sp>
    </p:spTree>
    <p:extLst>
      <p:ext uri="{BB962C8B-B14F-4D97-AF65-F5344CB8AC3E}">
        <p14:creationId xmlns:p14="http://schemas.microsoft.com/office/powerpoint/2010/main" val="12371379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4B6115-ED70-4CF7-A360-1F7B67826E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62527"/>
          </a:xfrm>
        </p:spPr>
        <p:txBody>
          <a:bodyPr>
            <a:noAutofit/>
          </a:bodyPr>
          <a:lstStyle/>
          <a:p>
            <a:pPr algn="ctr"/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Cont.…, </a:t>
            </a:r>
            <a:endParaRPr lang="en-US" sz="2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479108-37A1-4A06-A9E3-6D6D13EE77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27652"/>
            <a:ext cx="10515600" cy="5249311"/>
          </a:xfrm>
        </p:spPr>
        <p:txBody>
          <a:bodyPr>
            <a:normAutofit fontScale="25000" lnSpcReduction="20000"/>
          </a:bodyPr>
          <a:lstStyle/>
          <a:p>
            <a:pPr lvl="2">
              <a:lnSpc>
                <a:spcPct val="220000"/>
              </a:lnSpc>
              <a:buFont typeface="Wingdings" panose="05000000000000000000" pitchFamily="2" charset="2"/>
              <a:buChar char="Ø"/>
            </a:pPr>
            <a:r>
              <a:rPr lang="en-US" sz="9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project requires </a:t>
            </a:r>
            <a:r>
              <a:rPr lang="en-US" sz="96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resources,</a:t>
            </a:r>
            <a:r>
              <a:rPr lang="en-US" sz="9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often from various areas. </a:t>
            </a:r>
          </a:p>
          <a:p>
            <a:pPr lvl="2">
              <a:lnSpc>
                <a:spcPct val="220000"/>
              </a:lnSpc>
              <a:buFont typeface="Wingdings" panose="05000000000000000000" pitchFamily="2" charset="2"/>
              <a:buChar char="Ø"/>
            </a:pPr>
            <a:r>
              <a:rPr lang="en-US" sz="9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project should have a primary customer or sponsor. </a:t>
            </a:r>
          </a:p>
          <a:p>
            <a:pPr lvl="2">
              <a:lnSpc>
                <a:spcPct val="220000"/>
              </a:lnSpc>
              <a:buFont typeface="Wingdings" panose="05000000000000000000" pitchFamily="2" charset="2"/>
              <a:buChar char="Ø"/>
            </a:pPr>
            <a:r>
              <a:rPr lang="en-US" sz="9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Have definite location and target group (beneficiaries).</a:t>
            </a:r>
          </a:p>
          <a:p>
            <a:pPr lvl="2">
              <a:lnSpc>
                <a:spcPct val="220000"/>
              </a:lnSpc>
              <a:buFont typeface="Wingdings" panose="05000000000000000000" pitchFamily="2" charset="2"/>
              <a:buChar char="Ø"/>
            </a:pPr>
            <a:r>
              <a:rPr lang="en-US" sz="9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 project involves uncertainty. </a:t>
            </a:r>
          </a:p>
          <a:p>
            <a:pPr lvl="2">
              <a:buFont typeface="Wingdings" panose="05000000000000000000" pitchFamily="2" charset="2"/>
              <a:buChar char="Ø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13AB1AA-9765-44FF-8DE2-62FAA5A1DD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10EF0-FBED-4470-A603-DADAD9B65751}" type="slidenum">
              <a:rPr lang="en-US" smtClean="0"/>
              <a:t>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86C4A1-28ED-456E-B4BA-01C5E8FBEC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43270" y="6356350"/>
            <a:ext cx="8256104" cy="365125"/>
          </a:xfrm>
        </p:spPr>
        <p:txBody>
          <a:bodyPr/>
          <a:lstStyle/>
          <a:p>
            <a:r>
              <a:rPr lang="en-US" dirty="0"/>
              <a:t>Course title: Development planning and project analysis II             BY: s k         Academic Year, 2012 </a:t>
            </a:r>
          </a:p>
        </p:txBody>
      </p:sp>
    </p:spTree>
    <p:extLst>
      <p:ext uri="{BB962C8B-B14F-4D97-AF65-F5344CB8AC3E}">
        <p14:creationId xmlns:p14="http://schemas.microsoft.com/office/powerpoint/2010/main" val="13672427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71644C-125C-460F-8326-F2EAF92E0D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96266"/>
          </a:xfrm>
        </p:spPr>
        <p:txBody>
          <a:bodyPr>
            <a:norm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Classification of project /capital investment/</a:t>
            </a:r>
            <a:endParaRPr lang="en-US" sz="2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A4C8AE-24BE-47FA-809D-FB19443345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861392"/>
            <a:ext cx="10651435" cy="5315571"/>
          </a:xfrm>
        </p:spPr>
        <p:txBody>
          <a:bodyPr>
            <a:normAutofit/>
          </a:bodyPr>
          <a:lstStyle/>
          <a:p>
            <a:pPr algn="just">
              <a:lnSpc>
                <a:spcPct val="210000"/>
              </a:lnSpc>
              <a:buFont typeface="Wingdings" panose="05000000000000000000" pitchFamily="2" charset="2"/>
              <a:buChar char="§"/>
            </a:pP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Projects may be classified into:</a:t>
            </a:r>
          </a:p>
          <a:p>
            <a:pPr lvl="1" algn="just">
              <a:lnSpc>
                <a:spcPct val="210000"/>
              </a:lnSpc>
              <a:buFont typeface="Wingdings" panose="05000000000000000000" pitchFamily="2" charset="2"/>
              <a:buChar char="Ø"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Development projects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 algn="just">
              <a:lnSpc>
                <a:spcPct val="210000"/>
              </a:lnSpc>
              <a:buFont typeface="Wingdings" panose="05000000000000000000" pitchFamily="2" charset="2"/>
              <a:buChar char="Ø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Business projects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just" hangingPunct="0">
              <a:lnSpc>
                <a:spcPct val="200000"/>
              </a:lnSpc>
              <a:buNone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C794CAB-B833-4708-95AB-8AA541702D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10EF0-FBED-4470-A603-DADAD9B65751}" type="slidenum">
              <a:rPr lang="en-US" smtClean="0"/>
              <a:t>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D0DB0B-978D-41FC-B167-F43A36497D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80591" y="6356350"/>
            <a:ext cx="8044069" cy="365125"/>
          </a:xfrm>
        </p:spPr>
        <p:txBody>
          <a:bodyPr/>
          <a:lstStyle/>
          <a:p>
            <a:r>
              <a:rPr lang="en-US" dirty="0"/>
              <a:t>Course title: Development planning and project analysis II             BY: s k        Academic Year, 2012 </a:t>
            </a:r>
          </a:p>
        </p:txBody>
      </p:sp>
    </p:spTree>
    <p:extLst>
      <p:ext uri="{BB962C8B-B14F-4D97-AF65-F5344CB8AC3E}">
        <p14:creationId xmlns:p14="http://schemas.microsoft.com/office/powerpoint/2010/main" val="22043401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1944</TotalTime>
  <Words>2265</Words>
  <Application>Microsoft Office PowerPoint</Application>
  <PresentationFormat>Widescreen</PresentationFormat>
  <Paragraphs>231</Paragraphs>
  <Slides>37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5" baseType="lpstr">
      <vt:lpstr>Arial</vt:lpstr>
      <vt:lpstr>Calibri</vt:lpstr>
      <vt:lpstr>Calibri Light</vt:lpstr>
      <vt:lpstr>Courier New</vt:lpstr>
      <vt:lpstr>Times New Roman</vt:lpstr>
      <vt:lpstr>Verdana</vt:lpstr>
      <vt:lpstr>Wingdings</vt:lpstr>
      <vt:lpstr>Office Theme</vt:lpstr>
      <vt:lpstr>Chapter 1: Introduction</vt:lpstr>
      <vt:lpstr>Cont…,</vt:lpstr>
      <vt:lpstr>The Project concepts</vt:lpstr>
      <vt:lpstr>       Cont...,</vt:lpstr>
      <vt:lpstr>Cont...,</vt:lpstr>
      <vt:lpstr>Cont.…,</vt:lpstr>
      <vt:lpstr>Basic characteristics of a project</vt:lpstr>
      <vt:lpstr>Cont.…, </vt:lpstr>
      <vt:lpstr>Classification of project /capital investment/</vt:lpstr>
      <vt:lpstr>Difficulties of capital investment </vt:lpstr>
      <vt:lpstr>Project success criteria (Parameters)</vt:lpstr>
      <vt:lpstr>Cont...,</vt:lpstr>
      <vt:lpstr>Cont...,</vt:lpstr>
      <vt:lpstr>Cont...,</vt:lpstr>
      <vt:lpstr>Cont...,</vt:lpstr>
      <vt:lpstr>Project and Program</vt:lpstr>
      <vt:lpstr>1.2 The project Cycle</vt:lpstr>
      <vt:lpstr>See the following diagram:</vt:lpstr>
      <vt:lpstr>1. Project identification</vt:lpstr>
      <vt:lpstr>2. Project preparation and analysis</vt:lpstr>
      <vt:lpstr>Cont…,</vt:lpstr>
      <vt:lpstr>Cont…,</vt:lpstr>
      <vt:lpstr>Cont…,</vt:lpstr>
      <vt:lpstr>Cost…,</vt:lpstr>
      <vt:lpstr>Cont…,</vt:lpstr>
      <vt:lpstr>Technical Aspects</vt:lpstr>
      <vt:lpstr>2.  Market Aspects</vt:lpstr>
      <vt:lpstr>3.  Institutional-Organizational-Managerial Aspects</vt:lpstr>
      <vt:lpstr>4.Financial Aspects</vt:lpstr>
      <vt:lpstr>5. Economic Aspects</vt:lpstr>
      <vt:lpstr>6. Social Aspects</vt:lpstr>
      <vt:lpstr>7. Environmental aspect analysis</vt:lpstr>
      <vt:lpstr>3. Project Appraisal</vt:lpstr>
      <vt:lpstr>4.  Project implementation</vt:lpstr>
      <vt:lpstr>Cont…,</vt:lpstr>
      <vt:lpstr>Cont…,</vt:lpstr>
      <vt:lpstr>Cont…,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user</cp:lastModifiedBy>
  <cp:revision>249</cp:revision>
  <dcterms:created xsi:type="dcterms:W3CDTF">2018-02-20T22:44:53Z</dcterms:created>
  <dcterms:modified xsi:type="dcterms:W3CDTF">2020-02-26T14:51:11Z</dcterms:modified>
</cp:coreProperties>
</file>