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2"/>
  </p:notesMasterIdLst>
  <p:sldIdLst>
    <p:sldId id="256" r:id="rId2"/>
    <p:sldId id="258" r:id="rId3"/>
    <p:sldId id="259" r:id="rId4"/>
    <p:sldId id="260" r:id="rId5"/>
    <p:sldId id="261" r:id="rId6"/>
    <p:sldId id="276" r:id="rId7"/>
    <p:sldId id="262" r:id="rId8"/>
    <p:sldId id="376" r:id="rId9"/>
    <p:sldId id="263" r:id="rId10"/>
    <p:sldId id="350" r:id="rId11"/>
    <p:sldId id="353" r:id="rId12"/>
    <p:sldId id="436" r:id="rId13"/>
    <p:sldId id="620" r:id="rId14"/>
    <p:sldId id="623" r:id="rId15"/>
    <p:sldId id="621" r:id="rId16"/>
    <p:sldId id="622" r:id="rId17"/>
    <p:sldId id="267" r:id="rId18"/>
    <p:sldId id="464" r:id="rId19"/>
    <p:sldId id="457" r:id="rId20"/>
    <p:sldId id="450" r:id="rId21"/>
    <p:sldId id="451" r:id="rId22"/>
    <p:sldId id="461" r:id="rId23"/>
    <p:sldId id="458" r:id="rId24"/>
    <p:sldId id="452" r:id="rId25"/>
    <p:sldId id="462" r:id="rId26"/>
    <p:sldId id="460" r:id="rId27"/>
    <p:sldId id="453" r:id="rId28"/>
    <p:sldId id="454" r:id="rId29"/>
    <p:sldId id="455" r:id="rId30"/>
    <p:sldId id="538" r:id="rId31"/>
    <p:sldId id="413" r:id="rId32"/>
    <p:sldId id="414" r:id="rId33"/>
    <p:sldId id="449" r:id="rId34"/>
    <p:sldId id="506" r:id="rId35"/>
    <p:sldId id="487" r:id="rId36"/>
    <p:sldId id="507" r:id="rId37"/>
    <p:sldId id="488" r:id="rId38"/>
    <p:sldId id="489" r:id="rId39"/>
    <p:sldId id="439" r:id="rId40"/>
    <p:sldId id="440" r:id="rId41"/>
    <p:sldId id="441" r:id="rId42"/>
    <p:sldId id="528" r:id="rId43"/>
    <p:sldId id="529" r:id="rId44"/>
    <p:sldId id="530" r:id="rId45"/>
    <p:sldId id="531" r:id="rId46"/>
    <p:sldId id="532" r:id="rId47"/>
    <p:sldId id="533" r:id="rId48"/>
    <p:sldId id="534" r:id="rId49"/>
    <p:sldId id="535" r:id="rId50"/>
    <p:sldId id="536" r:id="rId51"/>
    <p:sldId id="537" r:id="rId52"/>
    <p:sldId id="526" r:id="rId53"/>
    <p:sldId id="527" r:id="rId54"/>
    <p:sldId id="443" r:id="rId55"/>
    <p:sldId id="444" r:id="rId56"/>
    <p:sldId id="445" r:id="rId57"/>
    <p:sldId id="446" r:id="rId58"/>
    <p:sldId id="447" r:id="rId59"/>
    <p:sldId id="448" r:id="rId60"/>
    <p:sldId id="541" r:id="rId61"/>
    <p:sldId id="560" r:id="rId62"/>
    <p:sldId id="561" r:id="rId63"/>
    <p:sldId id="539" r:id="rId64"/>
    <p:sldId id="542" r:id="rId65"/>
    <p:sldId id="544" r:id="rId66"/>
    <p:sldId id="545" r:id="rId67"/>
    <p:sldId id="546" r:id="rId68"/>
    <p:sldId id="547" r:id="rId69"/>
    <p:sldId id="564" r:id="rId70"/>
    <p:sldId id="550" r:id="rId71"/>
    <p:sldId id="551" r:id="rId72"/>
    <p:sldId id="552" r:id="rId73"/>
    <p:sldId id="553" r:id="rId74"/>
    <p:sldId id="554" r:id="rId75"/>
    <p:sldId id="555" r:id="rId76"/>
    <p:sldId id="565" r:id="rId77"/>
    <p:sldId id="600" r:id="rId78"/>
    <p:sldId id="603" r:id="rId79"/>
    <p:sldId id="566" r:id="rId80"/>
    <p:sldId id="556" r:id="rId81"/>
    <p:sldId id="619" r:id="rId82"/>
    <p:sldId id="557" r:id="rId83"/>
    <p:sldId id="576" r:id="rId84"/>
    <p:sldId id="562" r:id="rId85"/>
    <p:sldId id="563" r:id="rId86"/>
    <p:sldId id="608" r:id="rId87"/>
    <p:sldId id="577" r:id="rId88"/>
    <p:sldId id="568" r:id="rId89"/>
    <p:sldId id="569" r:id="rId90"/>
    <p:sldId id="578" r:id="rId91"/>
    <p:sldId id="570" r:id="rId92"/>
    <p:sldId id="571" r:id="rId93"/>
    <p:sldId id="609" r:id="rId94"/>
    <p:sldId id="610" r:id="rId95"/>
    <p:sldId id="611" r:id="rId96"/>
    <p:sldId id="612" r:id="rId97"/>
    <p:sldId id="613" r:id="rId98"/>
    <p:sldId id="614" r:id="rId99"/>
    <p:sldId id="615" r:id="rId100"/>
    <p:sldId id="616" r:id="rId101"/>
    <p:sldId id="617" r:id="rId102"/>
    <p:sldId id="618" r:id="rId103"/>
    <p:sldId id="572" r:id="rId104"/>
    <p:sldId id="573" r:id="rId105"/>
    <p:sldId id="574" r:id="rId106"/>
    <p:sldId id="575" r:id="rId107"/>
    <p:sldId id="579" r:id="rId108"/>
    <p:sldId id="580" r:id="rId109"/>
    <p:sldId id="581" r:id="rId110"/>
    <p:sldId id="582" r:id="rId111"/>
    <p:sldId id="583" r:id="rId112"/>
    <p:sldId id="605" r:id="rId113"/>
    <p:sldId id="606" r:id="rId114"/>
    <p:sldId id="607" r:id="rId115"/>
    <p:sldId id="584" r:id="rId116"/>
    <p:sldId id="585" r:id="rId117"/>
    <p:sldId id="601" r:id="rId118"/>
    <p:sldId id="602" r:id="rId119"/>
    <p:sldId id="598" r:id="rId120"/>
    <p:sldId id="586" r:id="rId121"/>
    <p:sldId id="587" r:id="rId122"/>
    <p:sldId id="596" r:id="rId123"/>
    <p:sldId id="588" r:id="rId124"/>
    <p:sldId id="597" r:id="rId125"/>
    <p:sldId id="589" r:id="rId126"/>
    <p:sldId id="595" r:id="rId127"/>
    <p:sldId id="593" r:id="rId128"/>
    <p:sldId id="594" r:id="rId129"/>
    <p:sldId id="592" r:id="rId130"/>
    <p:sldId id="591" r:id="rId13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2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presProps" Target="presProps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26" Type="http://schemas.openxmlformats.org/officeDocument/2006/relationships/slide" Target="slides/slide125.xml"/><Relationship Id="rId13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tableStyles" Target="tableStyle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6ECF26B-96A4-466B-9648-9AC80FB91450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9FD546D-700A-4562-B0B3-DE81397932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2207" tIns="45295" rIns="92207" bIns="45295" anchor="b"/>
          <a:lstStyle/>
          <a:p>
            <a:pPr algn="r"/>
            <a:r>
              <a:rPr lang="en-US" sz="1200"/>
              <a:t>7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1741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 cap="flat"/>
        </p:spPr>
      </p:sp>
      <p:sp>
        <p:nvSpPr>
          <p:cNvPr id="17415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D546D-700A-4562-B0B3-DE81397932A9}" type="slidenum">
              <a:rPr lang="en-US" smtClean="0"/>
              <a:pPr/>
              <a:t>68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A4A4B-FA55-4758-B39A-2030863C1BBD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91396-80A5-4B5D-9E8F-7E12B61DBC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511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A4A4B-FA55-4758-B39A-2030863C1BBD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91396-80A5-4B5D-9E8F-7E12B61DBC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845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A4A4B-FA55-4758-B39A-2030863C1BBD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91396-80A5-4B5D-9E8F-7E12B61DBC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5819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6200" y="6172200"/>
            <a:ext cx="6554788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© 2006 by Nelson, a division of Thomson Canada Limited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A4A4B-FA55-4758-B39A-2030863C1BBD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91396-80A5-4B5D-9E8F-7E12B61DBC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748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A4A4B-FA55-4758-B39A-2030863C1BBD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91396-80A5-4B5D-9E8F-7E12B61DBC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510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A4A4B-FA55-4758-B39A-2030863C1BBD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91396-80A5-4B5D-9E8F-7E12B61DBC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685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A4A4B-FA55-4758-B39A-2030863C1BBD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91396-80A5-4B5D-9E8F-7E12B61DBC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549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A4A4B-FA55-4758-B39A-2030863C1BBD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91396-80A5-4B5D-9E8F-7E12B61DBC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259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A4A4B-FA55-4758-B39A-2030863C1BBD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91396-80A5-4B5D-9E8F-7E12B61DBC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649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A4A4B-FA55-4758-B39A-2030863C1BBD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91396-80A5-4B5D-9E8F-7E12B61DBC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225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A4A4B-FA55-4758-B39A-2030863C1BBD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91396-80A5-4B5D-9E8F-7E12B61DBC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809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A4A4B-FA55-4758-B39A-2030863C1BBD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91396-80A5-4B5D-9E8F-7E12B61DBC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205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png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2" Type="http://schemas.openxmlformats.org/officeDocument/2006/relationships/hyperlink" Target="http://income.net/" TargetMode="External"/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emf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emf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1"/>
            <a:ext cx="7772400" cy="1447799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Chapter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14600"/>
            <a:ext cx="6400800" cy="1524000"/>
          </a:xfrm>
        </p:spPr>
        <p:txBody>
          <a:bodyPr>
            <a:normAutofit lnSpcReduction="10000"/>
          </a:bodyPr>
          <a:lstStyle/>
          <a:p>
            <a:endParaRPr lang="en-US" sz="4400" b="1" dirty="0">
              <a:solidFill>
                <a:srgbClr val="FF0000"/>
              </a:solidFill>
            </a:endParaRPr>
          </a:p>
          <a:p>
            <a:r>
              <a:rPr lang="en-US" sz="4400" b="1" dirty="0">
                <a:solidFill>
                  <a:srgbClr val="FF0000"/>
                </a:solidFill>
              </a:rPr>
              <a:t>Production Relationship</a:t>
            </a:r>
          </a:p>
        </p:txBody>
      </p:sp>
    </p:spTree>
    <p:extLst>
      <p:ext uri="{BB962C8B-B14F-4D97-AF65-F5344CB8AC3E}">
        <p14:creationId xmlns:p14="http://schemas.microsoft.com/office/powerpoint/2010/main" val="17568996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915400" cy="5943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/>
              <a:t>The production function can be expressed in three ways:</a:t>
            </a:r>
          </a:p>
          <a:p>
            <a:pPr>
              <a:buNone/>
            </a:pPr>
            <a:endParaRPr lang="en-US" b="1" dirty="0"/>
          </a:p>
          <a:p>
            <a:pPr marL="514350" indent="-514350">
              <a:buFont typeface="+mj-lt"/>
              <a:buAutoNum type="arabicParenR"/>
            </a:pPr>
            <a:r>
              <a:rPr lang="en-US" b="1" dirty="0"/>
              <a:t>Tabular form</a:t>
            </a:r>
          </a:p>
          <a:p>
            <a:pPr marL="514350" indent="-514350">
              <a:buFont typeface="+mj-lt"/>
              <a:buAutoNum type="arabicParenR"/>
            </a:pPr>
            <a:r>
              <a:rPr lang="en-US" b="1" dirty="0"/>
              <a:t>Graphical form</a:t>
            </a:r>
          </a:p>
          <a:p>
            <a:pPr marL="514350" indent="-514350">
              <a:buFont typeface="+mj-lt"/>
              <a:buAutoNum type="arabicParenR"/>
            </a:pPr>
            <a:r>
              <a:rPr lang="en-US" b="1" dirty="0" err="1"/>
              <a:t>Algebric</a:t>
            </a:r>
            <a:r>
              <a:rPr lang="en-US" b="1" dirty="0"/>
              <a:t> (Mathematical) form</a:t>
            </a:r>
          </a:p>
          <a:p>
            <a:endParaRPr lang="en-US" dirty="0"/>
          </a:p>
          <a:p>
            <a:pPr marL="514350" indent="-514350">
              <a:buAutoNum type="arabicPeriod"/>
            </a:pPr>
            <a:r>
              <a:rPr lang="en-US" b="1" dirty="0"/>
              <a:t>Tabular form: </a:t>
            </a:r>
            <a:r>
              <a:rPr lang="en-US" i="1" dirty="0">
                <a:solidFill>
                  <a:srgbClr val="FF0000"/>
                </a:solidFill>
              </a:rPr>
              <a:t>Production function can be expressed in the form of a table, </a:t>
            </a:r>
            <a:r>
              <a:rPr lang="en-US" i="1" dirty="0">
                <a:solidFill>
                  <a:srgbClr val="00B0F0"/>
                </a:solidFill>
              </a:rPr>
              <a:t>where one column represents input</a:t>
            </a:r>
            <a:r>
              <a:rPr lang="en-US" dirty="0"/>
              <a:t>,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while another indicates the corresponding total output </a:t>
            </a:r>
            <a:r>
              <a:rPr lang="en-US" dirty="0"/>
              <a:t>of the product. 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en-US"/>
              <a:t>The </a:t>
            </a:r>
            <a:r>
              <a:rPr lang="en-US" dirty="0"/>
              <a:t>two columns constitute </a:t>
            </a:r>
            <a:r>
              <a:rPr lang="en-US" i="1" dirty="0">
                <a:solidFill>
                  <a:srgbClr val="FF0000"/>
                </a:solidFill>
              </a:rPr>
              <a:t>production function.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249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0480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2496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1524000"/>
            <a:ext cx="8303399" cy="1918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2496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9000" y="3962400"/>
            <a:ext cx="5715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br>
              <a:rPr lang="en-US" b="1" u="sng" dirty="0">
                <a:solidFill>
                  <a:srgbClr val="FF0000"/>
                </a:solidFill>
              </a:rPr>
            </a:br>
            <a:r>
              <a:rPr lang="en-US" b="1" u="sng" dirty="0">
                <a:solidFill>
                  <a:srgbClr val="FF0000"/>
                </a:solidFill>
              </a:rPr>
              <a:t>2) Graphic Method</a:t>
            </a:r>
            <a:br>
              <a:rPr lang="en-US" u="sng" dirty="0">
                <a:solidFill>
                  <a:srgbClr val="FF0000"/>
                </a:solidFill>
              </a:rPr>
            </a:b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915400" cy="5410200"/>
          </a:xfrm>
        </p:spPr>
        <p:txBody>
          <a:bodyPr>
            <a:normAutofit/>
          </a:bodyPr>
          <a:lstStyle/>
          <a:p>
            <a:r>
              <a:rPr lang="en-US" sz="2800" b="1" i="1" dirty="0">
                <a:solidFill>
                  <a:srgbClr val="00B0F0"/>
                </a:solidFill>
              </a:rPr>
              <a:t>To determine the optimum combination of products </a:t>
            </a:r>
            <a:r>
              <a:rPr lang="en-US" sz="2800" b="1" dirty="0"/>
              <a:t>through graphic method</a:t>
            </a:r>
            <a:r>
              <a:rPr lang="en-US" sz="2800" dirty="0"/>
              <a:t>, PPC and </a:t>
            </a:r>
            <a:r>
              <a:rPr lang="en-US" sz="2800" dirty="0" err="1"/>
              <a:t>Iso</a:t>
            </a:r>
            <a:r>
              <a:rPr lang="en-US" sz="2800" dirty="0"/>
              <a:t>-revenue line are </a:t>
            </a:r>
            <a:r>
              <a:rPr lang="en-US" sz="2800" i="1" dirty="0">
                <a:solidFill>
                  <a:srgbClr val="FF0000"/>
                </a:solidFill>
              </a:rPr>
              <a:t>depicted on the same graph</a:t>
            </a:r>
            <a:r>
              <a:rPr lang="en-US" sz="2800" dirty="0"/>
              <a:t>. </a:t>
            </a:r>
          </a:p>
          <a:p>
            <a:endParaRPr lang="en-US" sz="2800" dirty="0"/>
          </a:p>
          <a:p>
            <a:r>
              <a:rPr lang="en-US" sz="2800" dirty="0"/>
              <a:t>The </a:t>
            </a:r>
            <a:r>
              <a:rPr lang="en-US" sz="2800" b="1" i="1" dirty="0">
                <a:solidFill>
                  <a:srgbClr val="FF0000"/>
                </a:solidFill>
              </a:rPr>
              <a:t>slope of PPC indicates the MRPS </a:t>
            </a:r>
            <a:r>
              <a:rPr lang="en-US" sz="2800" dirty="0"/>
              <a:t>and the slope of </a:t>
            </a:r>
            <a:r>
              <a:rPr lang="en-US" sz="2800" b="1" dirty="0" err="1">
                <a:solidFill>
                  <a:srgbClr val="00B0F0"/>
                </a:solidFill>
              </a:rPr>
              <a:t>Iso</a:t>
            </a:r>
            <a:r>
              <a:rPr lang="en-US" sz="2800" b="1" dirty="0">
                <a:solidFill>
                  <a:srgbClr val="00B0F0"/>
                </a:solidFill>
              </a:rPr>
              <a:t>-revenue line represents the inverse price r</a:t>
            </a:r>
            <a:r>
              <a:rPr lang="en-US" sz="2800" dirty="0"/>
              <a:t>atio of the products. </a:t>
            </a:r>
          </a:p>
          <a:p>
            <a:endParaRPr lang="en-US" sz="2800" dirty="0"/>
          </a:p>
          <a:p>
            <a:r>
              <a:rPr lang="en-US" sz="2800" b="1" dirty="0">
                <a:solidFill>
                  <a:srgbClr val="FF0000"/>
                </a:solidFill>
              </a:rPr>
              <a:t>The optimum combination products </a:t>
            </a:r>
            <a:r>
              <a:rPr lang="en-US" sz="2800" dirty="0"/>
              <a:t>are at the point where the </a:t>
            </a:r>
            <a:r>
              <a:rPr lang="en-US" sz="2800" dirty="0" err="1"/>
              <a:t>Iso</a:t>
            </a:r>
            <a:r>
              <a:rPr lang="en-US" sz="2800" dirty="0"/>
              <a:t>-revenue line is tangent to the PPC.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br>
              <a:rPr lang="en-US" b="1" dirty="0">
                <a:solidFill>
                  <a:srgbClr val="FF0000"/>
                </a:solidFill>
              </a:rPr>
            </a:br>
            <a:r>
              <a:rPr lang="en-US" sz="3600" b="1" u="sng" dirty="0">
                <a:solidFill>
                  <a:srgbClr val="FF0000"/>
                </a:solidFill>
              </a:rPr>
              <a:t>Fig: Optimum Combination of products</a:t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259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0" y="1295400"/>
            <a:ext cx="8020837" cy="5171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sz="3200" b="1" u="sng" dirty="0">
                <a:solidFill>
                  <a:srgbClr val="FF0000"/>
                </a:solidFill>
              </a:rPr>
              <a:t>RELATIONSHIP AMONG THE PRODUCTS</a:t>
            </a:r>
            <a:br>
              <a:rPr lang="en-US" sz="3200" b="1" u="sng">
                <a:solidFill>
                  <a:srgbClr val="FF0000"/>
                </a:solidFill>
              </a:rPr>
            </a:br>
            <a:r>
              <a:rPr lang="en-US" sz="3200" b="1" u="sng">
                <a:solidFill>
                  <a:srgbClr val="FF0000"/>
                </a:solidFill>
              </a:rPr>
              <a:t>(types </a:t>
            </a:r>
            <a:r>
              <a:rPr lang="en-US" sz="3200" b="1" u="sng" dirty="0">
                <a:solidFill>
                  <a:srgbClr val="FF0000"/>
                </a:solidFill>
              </a:rPr>
              <a:t>of p-p </a:t>
            </a:r>
            <a:r>
              <a:rPr lang="en-US" sz="3200" b="1" u="sng">
                <a:solidFill>
                  <a:srgbClr val="FF0000"/>
                </a:solidFill>
              </a:rPr>
              <a:t>r/n ship)</a:t>
            </a:r>
            <a:endParaRPr lang="en-US" sz="3200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915400" cy="5334000"/>
          </a:xfrm>
        </p:spPr>
        <p:txBody>
          <a:bodyPr>
            <a:normAutofit/>
          </a:bodyPr>
          <a:lstStyle/>
          <a:p>
            <a:pPr marL="1198563" indent="-568325">
              <a:buFont typeface="+mj-lt"/>
              <a:buAutoNum type="arabicPeriod"/>
            </a:pPr>
            <a:r>
              <a:rPr lang="en-US" b="1" dirty="0">
                <a:solidFill>
                  <a:srgbClr val="00B0F0"/>
                </a:solidFill>
              </a:rPr>
              <a:t>Joint products, </a:t>
            </a:r>
          </a:p>
          <a:p>
            <a:pPr marL="1198563" indent="-568325">
              <a:buFont typeface="+mj-lt"/>
              <a:buAutoNum type="arabicPeriod"/>
            </a:pPr>
            <a:endParaRPr lang="en-US" b="1" dirty="0">
              <a:solidFill>
                <a:srgbClr val="00B0F0"/>
              </a:solidFill>
            </a:endParaRPr>
          </a:p>
          <a:p>
            <a:pPr marL="1198563" indent="-568325">
              <a:buFont typeface="+mj-lt"/>
              <a:buAutoNum type="arabicPeriod"/>
            </a:pPr>
            <a:r>
              <a:rPr lang="en-US" b="1" dirty="0">
                <a:solidFill>
                  <a:srgbClr val="00B0F0"/>
                </a:solidFill>
              </a:rPr>
              <a:t>Complementary products, </a:t>
            </a:r>
          </a:p>
          <a:p>
            <a:pPr marL="1198563" indent="-568325">
              <a:buFont typeface="+mj-lt"/>
              <a:buAutoNum type="arabicPeriod"/>
            </a:pPr>
            <a:endParaRPr lang="en-US" b="1" dirty="0">
              <a:solidFill>
                <a:srgbClr val="00B0F0"/>
              </a:solidFill>
            </a:endParaRPr>
          </a:p>
          <a:p>
            <a:pPr marL="1198563" indent="-568325">
              <a:buFont typeface="+mj-lt"/>
              <a:buAutoNum type="arabicPeriod"/>
            </a:pPr>
            <a:r>
              <a:rPr lang="en-US" b="1" dirty="0">
                <a:solidFill>
                  <a:srgbClr val="00B0F0"/>
                </a:solidFill>
              </a:rPr>
              <a:t>Supplementary products, </a:t>
            </a:r>
          </a:p>
          <a:p>
            <a:pPr marL="1198563" indent="-568325">
              <a:buFont typeface="+mj-lt"/>
              <a:buAutoNum type="arabicPeriod"/>
            </a:pPr>
            <a:endParaRPr lang="en-US" b="1" dirty="0">
              <a:solidFill>
                <a:srgbClr val="00B0F0"/>
              </a:solidFill>
            </a:endParaRPr>
          </a:p>
          <a:p>
            <a:pPr marL="1198563" indent="-568325">
              <a:buFont typeface="+mj-lt"/>
              <a:buAutoNum type="arabicPeriod"/>
            </a:pPr>
            <a:r>
              <a:rPr lang="en-US" b="1" dirty="0">
                <a:solidFill>
                  <a:srgbClr val="00B0F0"/>
                </a:solidFill>
              </a:rPr>
              <a:t>Competitive products and </a:t>
            </a:r>
          </a:p>
          <a:p>
            <a:pPr marL="1198563" indent="-568325">
              <a:buFont typeface="+mj-lt"/>
              <a:buAutoNum type="arabicPeriod"/>
            </a:pPr>
            <a:endParaRPr lang="en-US" b="1" dirty="0">
              <a:solidFill>
                <a:srgbClr val="00B0F0"/>
              </a:solidFill>
            </a:endParaRPr>
          </a:p>
          <a:p>
            <a:pPr marL="1198563" indent="-568325">
              <a:buFont typeface="+mj-lt"/>
              <a:buAutoNum type="arabicPeriod"/>
            </a:pPr>
            <a:r>
              <a:rPr lang="en-US" b="1" dirty="0">
                <a:solidFill>
                  <a:srgbClr val="00B0F0"/>
                </a:solidFill>
              </a:rPr>
              <a:t>Antagonistic products.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1)</a:t>
            </a:r>
            <a:r>
              <a:rPr lang="en-US" b="1" dirty="0"/>
              <a:t> Joint Products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915400" cy="5715000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i="1" dirty="0">
                <a:solidFill>
                  <a:srgbClr val="FF0000"/>
                </a:solidFill>
              </a:rPr>
              <a:t>Produced/resulted from the same production process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The production of one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implies</a:t>
            </a:r>
            <a:r>
              <a:rPr lang="en-US" dirty="0"/>
              <a:t> </a:t>
            </a:r>
            <a:r>
              <a:rPr lang="en-US" b="1" dirty="0">
                <a:solidFill>
                  <a:srgbClr val="00B0F0"/>
                </a:solidFill>
              </a:rPr>
              <a:t>the production of the other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b="1" i="1" dirty="0">
                <a:solidFill>
                  <a:srgbClr val="FF0000"/>
                </a:solidFill>
              </a:rPr>
              <a:t>Production of one without the other is not possible. 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In agriculture </a:t>
            </a:r>
            <a:r>
              <a:rPr lang="en-US" b="1" i="1" dirty="0">
                <a:solidFill>
                  <a:srgbClr val="00B0F0"/>
                </a:solidFill>
              </a:rPr>
              <a:t>almost all products are joint products</a:t>
            </a:r>
            <a:r>
              <a:rPr lang="en-US" dirty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The </a:t>
            </a:r>
            <a:r>
              <a:rPr lang="en-US" b="1" dirty="0"/>
              <a:t>proportion of the joint products </a:t>
            </a:r>
            <a:r>
              <a:rPr lang="en-US" dirty="0"/>
              <a:t>can be altered or manipulated </a:t>
            </a:r>
            <a:r>
              <a:rPr lang="en-US" b="1" i="1" dirty="0">
                <a:solidFill>
                  <a:srgbClr val="FF0000"/>
                </a:solidFill>
              </a:rPr>
              <a:t>through research break­through in the long run</a:t>
            </a:r>
            <a:r>
              <a:rPr lang="en-US" dirty="0"/>
              <a:t>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The examples are : </a:t>
            </a:r>
            <a:r>
              <a:rPr lang="en-US" b="1" dirty="0"/>
              <a:t>paddy and straw</a:t>
            </a:r>
            <a:r>
              <a:rPr lang="en-US" dirty="0"/>
              <a:t>, </a:t>
            </a:r>
            <a:r>
              <a:rPr lang="en-US" b="1" dirty="0">
                <a:solidFill>
                  <a:srgbClr val="FF0000"/>
                </a:solidFill>
              </a:rPr>
              <a:t>cotton lint and cotton seed</a:t>
            </a:r>
            <a:r>
              <a:rPr lang="en-US" dirty="0"/>
              <a:t>, </a:t>
            </a:r>
            <a:r>
              <a:rPr lang="en-US" b="1" dirty="0">
                <a:solidFill>
                  <a:srgbClr val="FF0000"/>
                </a:solidFill>
              </a:rPr>
              <a:t>meat and wool</a:t>
            </a:r>
            <a:r>
              <a:rPr lang="en-US" dirty="0"/>
              <a:t>, etc. 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br>
              <a:rPr lang="en-US" sz="3600" b="1" u="sng" dirty="0">
                <a:solidFill>
                  <a:srgbClr val="FF0000"/>
                </a:solidFill>
              </a:rPr>
            </a:br>
            <a:r>
              <a:rPr lang="en-US" sz="3600" b="1" u="sng" dirty="0">
                <a:solidFill>
                  <a:srgbClr val="FF0000"/>
                </a:solidFill>
              </a:rPr>
              <a:t>Production possibilities for joint product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7990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143000"/>
            <a:ext cx="86106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br>
              <a:rPr lang="en-US" sz="3200" b="1" u="sng" dirty="0">
                <a:solidFill>
                  <a:srgbClr val="FF0000"/>
                </a:solidFill>
              </a:rPr>
            </a:br>
            <a:r>
              <a:rPr lang="en-US" sz="3200" b="1" u="sng" dirty="0">
                <a:solidFill>
                  <a:srgbClr val="FF0000"/>
                </a:solidFill>
              </a:rPr>
              <a:t>2) Complementary Products:</a:t>
            </a:r>
            <a:br>
              <a:rPr lang="en-US" sz="3200" u="sng" dirty="0">
                <a:solidFill>
                  <a:srgbClr val="FF0000"/>
                </a:solidFill>
              </a:rPr>
            </a:br>
            <a:endParaRPr lang="en-US" sz="3200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915400" cy="5943600"/>
          </a:xfrm>
        </p:spPr>
        <p:txBody>
          <a:bodyPr>
            <a:noAutofit/>
          </a:bodyPr>
          <a:lstStyle/>
          <a:p>
            <a:pPr algn="just"/>
            <a:r>
              <a:rPr lang="en-US" sz="2800" dirty="0"/>
              <a:t>The products are complementary, </a:t>
            </a:r>
            <a:r>
              <a:rPr lang="en-US" sz="2800" b="1" i="1" dirty="0">
                <a:solidFill>
                  <a:srgbClr val="00B0F0"/>
                </a:solidFill>
              </a:rPr>
              <a:t>if an increase in one product causes an increase in the other produc</a:t>
            </a:r>
            <a:r>
              <a:rPr lang="en-US" sz="2800" dirty="0"/>
              <a:t>t, </a:t>
            </a:r>
            <a:r>
              <a:rPr lang="en-US" sz="2800" b="1" i="1" dirty="0">
                <a:solidFill>
                  <a:srgbClr val="FF0000"/>
                </a:solidFill>
              </a:rPr>
              <a:t>when the total quantity of inputs</a:t>
            </a:r>
            <a:r>
              <a:rPr lang="en-US" sz="2800" dirty="0"/>
              <a:t> used on the two products </a:t>
            </a:r>
            <a:r>
              <a:rPr lang="en-US" sz="2800" i="1" dirty="0">
                <a:solidFill>
                  <a:srgbClr val="FF0000"/>
                </a:solidFill>
              </a:rPr>
              <a:t>are held constant </a:t>
            </a:r>
            <a:r>
              <a:rPr lang="en-US" sz="2800" dirty="0"/>
              <a:t>and vice versa. </a:t>
            </a:r>
          </a:p>
          <a:p>
            <a:pPr algn="just"/>
            <a:r>
              <a:rPr lang="en-US" sz="2800" dirty="0"/>
              <a:t>They </a:t>
            </a:r>
            <a:r>
              <a:rPr lang="en-US" sz="2800" b="1" dirty="0">
                <a:solidFill>
                  <a:srgbClr val="FF0000"/>
                </a:solidFill>
              </a:rPr>
              <a:t>do not compete for the resources</a:t>
            </a:r>
            <a:r>
              <a:rPr lang="en-US" sz="2800" dirty="0"/>
              <a:t>. </a:t>
            </a:r>
          </a:p>
          <a:p>
            <a:pPr algn="just"/>
            <a:r>
              <a:rPr lang="en-US" sz="2800" dirty="0"/>
              <a:t>One of the products contributes an element of production required by another thereby </a:t>
            </a:r>
            <a:r>
              <a:rPr lang="en-US" sz="2800" b="1" dirty="0">
                <a:solidFill>
                  <a:srgbClr val="FF0000"/>
                </a:solidFill>
              </a:rPr>
              <a:t>helping each other in production</a:t>
            </a:r>
            <a:r>
              <a:rPr lang="en-US" sz="2800" dirty="0"/>
              <a:t>. </a:t>
            </a:r>
          </a:p>
          <a:p>
            <a:pPr algn="just"/>
            <a:endParaRPr lang="en-US" sz="2800" dirty="0"/>
          </a:p>
          <a:p>
            <a:pPr algn="just"/>
            <a:r>
              <a:rPr lang="en-US" sz="2800" dirty="0"/>
              <a:t>An example; rice succeeding a legume crop. </a:t>
            </a:r>
            <a:r>
              <a:rPr lang="en-US" sz="2800" b="1" i="1" dirty="0">
                <a:solidFill>
                  <a:srgbClr val="FF0000"/>
                </a:solidFill>
              </a:rPr>
              <a:t>The legume fixes nitrogen</a:t>
            </a:r>
            <a:r>
              <a:rPr lang="en-US" sz="2800" dirty="0"/>
              <a:t> thereby </a:t>
            </a:r>
            <a:r>
              <a:rPr lang="en-US" sz="2800" b="1" i="1" dirty="0">
                <a:solidFill>
                  <a:srgbClr val="FF0000"/>
                </a:solidFill>
              </a:rPr>
              <a:t>improving the soil fertility </a:t>
            </a:r>
            <a:r>
              <a:rPr lang="en-US" sz="2800" dirty="0"/>
              <a:t>for the next crop. </a:t>
            </a:r>
          </a:p>
          <a:p>
            <a:endParaRPr lang="en-US" sz="2800" dirty="0"/>
          </a:p>
          <a:p>
            <a:r>
              <a:rPr lang="en-US" sz="2800" dirty="0"/>
              <a:t>Similarly, </a:t>
            </a:r>
            <a:r>
              <a:rPr lang="en-US" sz="2800" b="1" dirty="0">
                <a:solidFill>
                  <a:srgbClr val="FF0000"/>
                </a:solidFill>
              </a:rPr>
              <a:t>paddy and livestock</a:t>
            </a:r>
            <a:r>
              <a:rPr lang="en-US" sz="2800" dirty="0"/>
              <a:t> are complementary </a:t>
            </a:r>
            <a:r>
              <a:rPr lang="en-US" sz="2800" b="1" i="1" dirty="0">
                <a:solidFill>
                  <a:srgbClr val="00B0F0"/>
                </a:solidFill>
              </a:rPr>
              <a:t>as paddy crop provides straw to livestock</a:t>
            </a:r>
            <a:r>
              <a:rPr lang="en-US" sz="2800" dirty="0"/>
              <a:t> and </a:t>
            </a:r>
            <a:r>
              <a:rPr lang="en-US" sz="2800" b="1" dirty="0">
                <a:solidFill>
                  <a:srgbClr val="C00000"/>
                </a:solidFill>
              </a:rPr>
              <a:t>livestock in turn makes the availability of farmyard manure</a:t>
            </a:r>
            <a:r>
              <a:rPr lang="en-US" sz="2800" dirty="0"/>
              <a:t> to the paddy crop.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sz="2800" b="1" dirty="0">
                <a:solidFill>
                  <a:srgbClr val="00B0F0"/>
                </a:solidFill>
              </a:rPr>
              <a:t>Compliment…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915400" cy="6096000"/>
          </a:xfrm>
        </p:spPr>
        <p:txBody>
          <a:bodyPr>
            <a:normAutofit/>
          </a:bodyPr>
          <a:lstStyle/>
          <a:p>
            <a:r>
              <a:rPr lang="en-US" sz="2800" dirty="0"/>
              <a:t>Here </a:t>
            </a:r>
            <a:r>
              <a:rPr lang="en-US" sz="2800" b="1" i="1" dirty="0">
                <a:solidFill>
                  <a:srgbClr val="C00000"/>
                </a:solidFill>
              </a:rPr>
              <a:t>these two contribute to their mutual production. </a:t>
            </a:r>
            <a:endParaRPr lang="en-US" sz="2800" dirty="0"/>
          </a:p>
          <a:p>
            <a:pPr algn="just"/>
            <a:r>
              <a:rPr lang="en-US" sz="2800" dirty="0"/>
              <a:t>The complementary products </a:t>
            </a:r>
            <a:r>
              <a:rPr lang="en-US" sz="2800" b="1" i="1" dirty="0">
                <a:solidFill>
                  <a:srgbClr val="FF0000"/>
                </a:solidFill>
              </a:rPr>
              <a:t>would become competitive</a:t>
            </a:r>
            <a:r>
              <a:rPr lang="en-US" sz="2800" dirty="0"/>
              <a:t>, </a:t>
            </a:r>
            <a:r>
              <a:rPr lang="en-US" sz="2800" b="1" i="1" dirty="0">
                <a:solidFill>
                  <a:srgbClr val="00B0F0"/>
                </a:solidFill>
              </a:rPr>
              <a:t>when large quantities of resources are diverted to one product</a:t>
            </a:r>
            <a:r>
              <a:rPr lang="en-US" sz="2800" dirty="0"/>
              <a:t>, affecting the production of the other. </a:t>
            </a:r>
          </a:p>
          <a:p>
            <a:pPr algn="just"/>
            <a:r>
              <a:rPr lang="en-US" sz="2800" dirty="0"/>
              <a:t>The </a:t>
            </a:r>
            <a:r>
              <a:rPr lang="en-US" sz="2800" b="1" dirty="0">
                <a:solidFill>
                  <a:srgbClr val="FF0000"/>
                </a:solidFill>
              </a:rPr>
              <a:t>marginal rate of product substitution </a:t>
            </a:r>
            <a:r>
              <a:rPr lang="en-US" sz="2800" dirty="0"/>
              <a:t>is </a:t>
            </a:r>
            <a:r>
              <a:rPr lang="en-US" sz="2800" b="1" dirty="0"/>
              <a:t>POSITIVE</a:t>
            </a:r>
            <a:r>
              <a:rPr lang="en-US" sz="2800" dirty="0"/>
              <a:t>. </a:t>
            </a:r>
          </a:p>
          <a:p>
            <a:pPr algn="just"/>
            <a:r>
              <a:rPr lang="en-US" sz="2800" b="1" i="1" dirty="0">
                <a:solidFill>
                  <a:srgbClr val="00B0F0"/>
                </a:solidFill>
              </a:rPr>
              <a:t>Y</a:t>
            </a:r>
            <a:r>
              <a:rPr lang="en-US" sz="2800" b="1" baseline="-25000" dirty="0">
                <a:solidFill>
                  <a:srgbClr val="00B0F0"/>
                </a:solidFill>
              </a:rPr>
              <a:t>1</a:t>
            </a:r>
            <a:r>
              <a:rPr lang="en-US" sz="2800" b="1" i="1" dirty="0">
                <a:solidFill>
                  <a:srgbClr val="00B0F0"/>
                </a:solidFill>
              </a:rPr>
              <a:t> </a:t>
            </a:r>
            <a:r>
              <a:rPr lang="en-US" sz="2800" b="1" dirty="0">
                <a:solidFill>
                  <a:srgbClr val="00B0F0"/>
                </a:solidFill>
              </a:rPr>
              <a:t>is complementary to </a:t>
            </a:r>
            <a:r>
              <a:rPr lang="en-US" sz="2800" b="1" i="1" dirty="0">
                <a:solidFill>
                  <a:srgbClr val="00B0F0"/>
                </a:solidFill>
              </a:rPr>
              <a:t>Y</a:t>
            </a:r>
            <a:r>
              <a:rPr lang="en-US" sz="2800" b="1" baseline="-25000" dirty="0">
                <a:solidFill>
                  <a:srgbClr val="00B0F0"/>
                </a:solidFill>
              </a:rPr>
              <a:t>2</a:t>
            </a:r>
            <a:r>
              <a:rPr lang="en-US" sz="2800" b="1" i="1" dirty="0">
                <a:solidFill>
                  <a:srgbClr val="00B0F0"/>
                </a:solidFill>
              </a:rPr>
              <a:t> </a:t>
            </a:r>
            <a:r>
              <a:rPr lang="en-US" sz="2800" b="1" dirty="0">
                <a:solidFill>
                  <a:srgbClr val="00B0F0"/>
                </a:solidFill>
              </a:rPr>
              <a:t>between A and B</a:t>
            </a:r>
            <a:r>
              <a:rPr lang="en-US" sz="2800" dirty="0"/>
              <a:t>, while </a:t>
            </a:r>
            <a:r>
              <a:rPr lang="en-US" sz="2800" b="1" i="1" dirty="0">
                <a:solidFill>
                  <a:srgbClr val="FF0000"/>
                </a:solidFill>
              </a:rPr>
              <a:t>Y</a:t>
            </a:r>
            <a:r>
              <a:rPr lang="en-US" sz="2800" b="1" baseline="-25000" dirty="0">
                <a:solidFill>
                  <a:srgbClr val="FF0000"/>
                </a:solidFill>
              </a:rPr>
              <a:t>2</a:t>
            </a:r>
            <a:r>
              <a:rPr lang="en-US" sz="2800" b="1" i="1" dirty="0">
                <a:solidFill>
                  <a:srgbClr val="FF0000"/>
                </a:solidFill>
              </a:rPr>
              <a:t> </a:t>
            </a:r>
            <a:r>
              <a:rPr lang="en-US" sz="2800" b="1" dirty="0">
                <a:solidFill>
                  <a:srgbClr val="FF0000"/>
                </a:solidFill>
              </a:rPr>
              <a:t>is complementary to </a:t>
            </a:r>
            <a:r>
              <a:rPr lang="en-US" sz="2800" b="1" i="1" dirty="0">
                <a:solidFill>
                  <a:srgbClr val="FF0000"/>
                </a:solidFill>
              </a:rPr>
              <a:t>Y </a:t>
            </a:r>
            <a:r>
              <a:rPr lang="en-US" sz="2800" b="1" baseline="-25000" dirty="0">
                <a:solidFill>
                  <a:srgbClr val="FF0000"/>
                </a:solidFill>
              </a:rPr>
              <a:t>1 </a:t>
            </a:r>
            <a:r>
              <a:rPr lang="en-US" sz="2800" b="1" dirty="0">
                <a:solidFill>
                  <a:srgbClr val="FF0000"/>
                </a:solidFill>
              </a:rPr>
              <a:t>between C and D</a:t>
            </a:r>
            <a:r>
              <a:rPr lang="en-US" sz="2800" dirty="0"/>
              <a:t>, but points B and C, </a:t>
            </a:r>
            <a:r>
              <a:rPr lang="en-US" sz="2800" b="1" dirty="0"/>
              <a:t>they become competitive. </a:t>
            </a:r>
            <a:endParaRPr lang="en-US" sz="2800" dirty="0"/>
          </a:p>
          <a:p>
            <a:pPr algn="just"/>
            <a:r>
              <a:rPr lang="en-US" sz="2800" dirty="0"/>
              <a:t>Thus, the farmers should </a:t>
            </a:r>
            <a:r>
              <a:rPr lang="en-US" sz="2800" b="1" dirty="0">
                <a:solidFill>
                  <a:srgbClr val="FF0000"/>
                </a:solidFill>
              </a:rPr>
              <a:t>produce both the products till</a:t>
            </a:r>
            <a:r>
              <a:rPr lang="en-US" sz="2800" dirty="0"/>
              <a:t> they </a:t>
            </a:r>
            <a:r>
              <a:rPr lang="en-US" sz="2800" b="1" i="1" dirty="0">
                <a:solidFill>
                  <a:srgbClr val="0070C0"/>
                </a:solidFill>
              </a:rPr>
              <a:t>become competitive.</a:t>
            </a:r>
          </a:p>
          <a:p>
            <a:endParaRPr lang="en-US" sz="2700" dirty="0"/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u="sng" dirty="0">
                <a:solidFill>
                  <a:srgbClr val="FF0000"/>
                </a:solidFill>
              </a:rPr>
              <a:t>Fig: Complementary Product</a:t>
            </a:r>
          </a:p>
        </p:txBody>
      </p:sp>
      <p:pic>
        <p:nvPicPr>
          <p:cNvPr id="393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0" y="990600"/>
            <a:ext cx="83058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Autofit/>
          </a:bodyPr>
          <a:lstStyle/>
          <a:p>
            <a:br>
              <a:rPr lang="en-US" sz="3200" b="1" u="sng" dirty="0">
                <a:solidFill>
                  <a:srgbClr val="FF0000"/>
                </a:solidFill>
              </a:rPr>
            </a:br>
            <a:r>
              <a:rPr lang="en-US" sz="3200" b="1" u="sng" dirty="0">
                <a:solidFill>
                  <a:srgbClr val="FF0000"/>
                </a:solidFill>
              </a:rPr>
              <a:t>3) Supplementary Products</a:t>
            </a:r>
            <a:br>
              <a:rPr lang="en-US" sz="3200" u="sng" dirty="0">
                <a:solidFill>
                  <a:srgbClr val="FF0000"/>
                </a:solidFill>
              </a:rPr>
            </a:br>
            <a:endParaRPr lang="en-US" sz="3200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915400" cy="6172200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FF0000"/>
                </a:solidFill>
              </a:rPr>
              <a:t>If the quantity of one product </a:t>
            </a:r>
            <a:r>
              <a:rPr lang="en-US" dirty="0"/>
              <a:t>can be </a:t>
            </a:r>
            <a:r>
              <a:rPr lang="en-US" b="1" dirty="0">
                <a:solidFill>
                  <a:srgbClr val="0070C0"/>
                </a:solidFill>
              </a:rPr>
              <a:t>increased without increasing or decreasing</a:t>
            </a:r>
            <a:r>
              <a:rPr lang="en-US" dirty="0"/>
              <a:t> the quantity of the </a:t>
            </a:r>
            <a:r>
              <a:rPr lang="en-US" b="1" dirty="0">
                <a:solidFill>
                  <a:srgbClr val="FF0000"/>
                </a:solidFill>
              </a:rPr>
              <a:t>other product</a:t>
            </a:r>
            <a:r>
              <a:rPr lang="en-US" dirty="0"/>
              <a:t>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/>
              <a:t>They </a:t>
            </a:r>
            <a:r>
              <a:rPr lang="en-US" b="1" dirty="0"/>
              <a:t>are independent of one another</a:t>
            </a:r>
            <a:r>
              <a:rPr lang="en-US" dirty="0"/>
              <a:t>. They </a:t>
            </a:r>
            <a:r>
              <a:rPr lang="en-US" b="1" dirty="0">
                <a:solidFill>
                  <a:srgbClr val="0070C0"/>
                </a:solidFill>
              </a:rPr>
              <a:t>do not compete for the resources</a:t>
            </a:r>
            <a:r>
              <a:rPr lang="en-US" dirty="0"/>
              <a:t>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/>
              <a:t>Instead </a:t>
            </a:r>
            <a:r>
              <a:rPr lang="en-US" b="1" i="1" dirty="0">
                <a:solidFill>
                  <a:srgbClr val="FF0000"/>
                </a:solidFill>
              </a:rPr>
              <a:t>they make better utilization of resources</a:t>
            </a:r>
            <a:r>
              <a:rPr lang="en-US" dirty="0"/>
              <a:t>, which are </a:t>
            </a:r>
            <a:r>
              <a:rPr lang="en-US" b="1" dirty="0"/>
              <a:t>being unutilized by one enterprise</a:t>
            </a:r>
            <a:r>
              <a:rPr lang="en-US" dirty="0"/>
              <a:t>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b="1" dirty="0"/>
              <a:t>Crop production is seasonal in nature</a:t>
            </a:r>
            <a:r>
              <a:rPr lang="en-US" dirty="0"/>
              <a:t>, and </a:t>
            </a:r>
            <a:r>
              <a:rPr lang="en-US" b="1" dirty="0">
                <a:solidFill>
                  <a:srgbClr val="FF0000"/>
                </a:solidFill>
              </a:rPr>
              <a:t>during off-season </a:t>
            </a:r>
            <a:r>
              <a:rPr lang="en-US" dirty="0"/>
              <a:t>the </a:t>
            </a:r>
            <a:r>
              <a:rPr lang="en-US" b="1" dirty="0">
                <a:solidFill>
                  <a:srgbClr val="00B0F0"/>
                </a:solidFill>
              </a:rPr>
              <a:t>resources are slack</a:t>
            </a:r>
            <a:r>
              <a:rPr lang="en-US" dirty="0"/>
              <a:t>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/>
              <a:t>They can be better </a:t>
            </a:r>
            <a:r>
              <a:rPr lang="en-US" b="1" i="1" dirty="0">
                <a:solidFill>
                  <a:srgbClr val="FF0000"/>
                </a:solidFill>
              </a:rPr>
              <a:t>utilized by adding supplementary enterprises </a:t>
            </a:r>
            <a:r>
              <a:rPr lang="en-US" dirty="0"/>
              <a:t>viz., a small dairy unit or poultry unit. </a:t>
            </a:r>
          </a:p>
          <a:p>
            <a:pPr algn="just"/>
            <a:r>
              <a:rPr lang="en-US" b="1" dirty="0"/>
              <a:t>A farmer should take best advantage of the products </a:t>
            </a:r>
            <a:r>
              <a:rPr lang="en-US" b="1" dirty="0">
                <a:solidFill>
                  <a:srgbClr val="FF0000"/>
                </a:solidFill>
              </a:rPr>
              <a:t>by producing both of them till they become competitive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3) Algebraic Form: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915400" cy="5715000"/>
          </a:xfrm>
        </p:spPr>
        <p:txBody>
          <a:bodyPr>
            <a:normAutofit lnSpcReduction="10000"/>
          </a:bodyPr>
          <a:lstStyle/>
          <a:p>
            <a:pPr lvl="0"/>
            <a:endParaRPr lang="en-US" dirty="0"/>
          </a:p>
          <a:p>
            <a:pPr lvl="0"/>
            <a:r>
              <a:rPr lang="en-US" dirty="0"/>
              <a:t>Algebraically production function can be expressed as </a:t>
            </a:r>
            <a:r>
              <a:rPr lang="en-US" b="1" dirty="0">
                <a:solidFill>
                  <a:srgbClr val="FF0000"/>
                </a:solidFill>
              </a:rPr>
              <a:t>Y= f(X)</a:t>
            </a:r>
          </a:p>
          <a:p>
            <a:pPr>
              <a:buNone/>
            </a:pPr>
            <a:r>
              <a:rPr lang="en-US" dirty="0"/>
              <a:t>      Where ,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Y = </a:t>
            </a:r>
            <a:r>
              <a:rPr lang="en-US" b="1" i="1" dirty="0">
                <a:solidFill>
                  <a:srgbClr val="0070C0"/>
                </a:solidFill>
              </a:rPr>
              <a:t>dependent variable, output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(</a:t>
            </a:r>
            <a:r>
              <a:rPr lang="en-US" b="1" i="1" dirty="0"/>
              <a:t>yield of crop, livestock enterprise</a:t>
            </a:r>
            <a:r>
              <a:rPr lang="en-US" dirty="0"/>
              <a:t>) and X = </a:t>
            </a:r>
            <a:r>
              <a:rPr lang="en-US" b="1" i="1" dirty="0">
                <a:solidFill>
                  <a:srgbClr val="00B050"/>
                </a:solidFill>
              </a:rPr>
              <a:t>independent variable, input </a:t>
            </a:r>
            <a:r>
              <a:rPr lang="en-US" dirty="0"/>
              <a:t>(</a:t>
            </a:r>
            <a:r>
              <a:rPr lang="en-US" b="1" i="1" dirty="0">
                <a:solidFill>
                  <a:srgbClr val="FF0000"/>
                </a:solidFill>
              </a:rPr>
              <a:t>seeds, fertilizers, manure</a:t>
            </a:r>
            <a:r>
              <a:rPr lang="en-US" dirty="0"/>
              <a:t> etc), 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>
                <a:solidFill>
                  <a:srgbClr val="FF0000"/>
                </a:solidFill>
              </a:rPr>
              <a:t>When more number of inputs are involved in the production </a:t>
            </a:r>
            <a:r>
              <a:rPr lang="en-US" dirty="0"/>
              <a:t>of a product, the equation is represented as</a:t>
            </a:r>
          </a:p>
          <a:p>
            <a:pPr algn="ctr">
              <a:buNone/>
            </a:pPr>
            <a:r>
              <a:rPr lang="en-US" b="1" dirty="0">
                <a:solidFill>
                  <a:srgbClr val="FF0000"/>
                </a:solidFill>
              </a:rPr>
              <a:t>Y=f(X1, X2, X3, X4……….</a:t>
            </a:r>
            <a:r>
              <a:rPr lang="en-US" b="1" dirty="0" err="1">
                <a:solidFill>
                  <a:srgbClr val="FF0000"/>
                </a:solidFill>
              </a:rPr>
              <a:t>Xn</a:t>
            </a:r>
            <a:r>
              <a:rPr lang="en-US" b="1" dirty="0">
                <a:solidFill>
                  <a:srgbClr val="FF0000"/>
                </a:solidFill>
              </a:rPr>
              <a:t>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Supplement…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915400" cy="58674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marginal rate of product substitution </a:t>
            </a:r>
            <a:r>
              <a:rPr lang="en-US" dirty="0"/>
              <a:t>is </a:t>
            </a:r>
            <a:r>
              <a:rPr lang="en-US" b="1" dirty="0"/>
              <a:t>zero. </a:t>
            </a:r>
          </a:p>
          <a:p>
            <a:pPr marL="0" indent="0" algn="just">
              <a:buNone/>
            </a:pPr>
            <a:endParaRPr lang="en-US" dirty="0"/>
          </a:p>
          <a:p>
            <a:pPr algn="just"/>
            <a:r>
              <a:rPr lang="en-US" dirty="0"/>
              <a:t>The </a:t>
            </a:r>
            <a:r>
              <a:rPr lang="en-US" b="1" i="1" dirty="0">
                <a:solidFill>
                  <a:srgbClr val="FF0000"/>
                </a:solidFill>
              </a:rPr>
              <a:t>product Y </a:t>
            </a:r>
            <a:r>
              <a:rPr lang="en-US" b="1" i="1" baseline="-25000" dirty="0">
                <a:solidFill>
                  <a:srgbClr val="FF0000"/>
                </a:solidFill>
              </a:rPr>
              <a:t>1 </a:t>
            </a:r>
            <a:r>
              <a:rPr lang="en-US" b="1" i="1" dirty="0">
                <a:solidFill>
                  <a:srgbClr val="FF0000"/>
                </a:solidFill>
              </a:rPr>
              <a:t>can be increased up to AB </a:t>
            </a:r>
            <a:r>
              <a:rPr lang="en-US" b="1" dirty="0"/>
              <a:t>without affecting the production </a:t>
            </a:r>
            <a:r>
              <a:rPr lang="en-US" b="1" i="1" dirty="0"/>
              <a:t>Y</a:t>
            </a:r>
            <a:r>
              <a:rPr lang="en-US" b="1" baseline="-25000" dirty="0"/>
              <a:t>2</a:t>
            </a:r>
            <a:r>
              <a:rPr lang="en-US" i="1" dirty="0"/>
              <a:t>. </a:t>
            </a:r>
          </a:p>
          <a:p>
            <a:pPr algn="just"/>
            <a:endParaRPr lang="en-US" i="1" dirty="0"/>
          </a:p>
          <a:p>
            <a:pPr algn="just"/>
            <a:r>
              <a:rPr lang="en-US" dirty="0"/>
              <a:t>If it is </a:t>
            </a:r>
            <a:r>
              <a:rPr lang="en-US" b="1" dirty="0">
                <a:solidFill>
                  <a:srgbClr val="FF0000"/>
                </a:solidFill>
              </a:rPr>
              <a:t>further increased the two become competitive</a:t>
            </a:r>
            <a:r>
              <a:rPr lang="en-US" dirty="0"/>
              <a:t>. 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It can be seen in the diagram that </a:t>
            </a:r>
            <a:r>
              <a:rPr lang="en-US" b="1" i="1" dirty="0">
                <a:solidFill>
                  <a:srgbClr val="00B0F0"/>
                </a:solidFill>
              </a:rPr>
              <a:t>the two products are competitive between the points B and C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Fig: </a:t>
            </a:r>
            <a:r>
              <a:rPr lang="en-US" sz="3600" b="1" dirty="0">
                <a:solidFill>
                  <a:srgbClr val="FF0000"/>
                </a:solidFill>
              </a:rPr>
              <a:t>Supplementary Enterprise</a:t>
            </a:r>
          </a:p>
        </p:txBody>
      </p:sp>
      <p:pic>
        <p:nvPicPr>
          <p:cNvPr id="394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9600" y="1524000"/>
            <a:ext cx="8153399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/>
              <a:t>Output Substitution Ratio</a:t>
            </a:r>
          </a:p>
        </p:txBody>
      </p:sp>
      <p:sp>
        <p:nvSpPr>
          <p:cNvPr id="354309" name="Text Box 5"/>
          <p:cNvSpPr txBox="1">
            <a:spLocks noChangeArrowheads="1"/>
          </p:cNvSpPr>
          <p:nvPr/>
        </p:nvSpPr>
        <p:spPr bwMode="auto">
          <a:xfrm>
            <a:off x="1355725" y="1844675"/>
            <a:ext cx="5046663" cy="2139950"/>
          </a:xfrm>
          <a:prstGeom prst="rect">
            <a:avLst/>
          </a:prstGeom>
          <a:noFill/>
          <a:ln w="28575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3200">
                <a:latin typeface="Arial" charset="0"/>
              </a:rPr>
              <a:t>Output Substitution Ratio =</a:t>
            </a:r>
          </a:p>
          <a:p>
            <a:pPr eaLnBrk="1" hangingPunct="1"/>
            <a:endParaRPr lang="en-US" sz="3200">
              <a:latin typeface="Arial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en-US" sz="3200">
                <a:latin typeface="Arial" charset="0"/>
              </a:rPr>
              <a:t>quantity of output lost</a:t>
            </a:r>
          </a:p>
          <a:p>
            <a:pPr eaLnBrk="1" hangingPunct="1">
              <a:lnSpc>
                <a:spcPct val="110000"/>
              </a:lnSpc>
            </a:pPr>
            <a:r>
              <a:rPr lang="en-US" sz="3200">
                <a:latin typeface="Arial" charset="0"/>
              </a:rPr>
              <a:t>quantity of output gained</a:t>
            </a:r>
          </a:p>
        </p:txBody>
      </p:sp>
      <p:sp>
        <p:nvSpPr>
          <p:cNvPr id="354310" name="Line 6"/>
          <p:cNvSpPr>
            <a:spLocks noChangeShapeType="1"/>
          </p:cNvSpPr>
          <p:nvPr/>
        </p:nvSpPr>
        <p:spPr bwMode="auto">
          <a:xfrm>
            <a:off x="1219200" y="3429000"/>
            <a:ext cx="495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7030A0"/>
                </a:solidFill>
              </a:rPr>
              <a:t>Output Price Ratio</a:t>
            </a:r>
          </a:p>
        </p:txBody>
      </p:sp>
      <p:sp>
        <p:nvSpPr>
          <p:cNvPr id="356355" name="Text Box 3"/>
          <p:cNvSpPr txBox="1">
            <a:spLocks noChangeArrowheads="1"/>
          </p:cNvSpPr>
          <p:nvPr/>
        </p:nvSpPr>
        <p:spPr bwMode="auto">
          <a:xfrm>
            <a:off x="1355725" y="1844675"/>
            <a:ext cx="4197350" cy="2139950"/>
          </a:xfrm>
          <a:prstGeom prst="rect">
            <a:avLst/>
          </a:prstGeom>
          <a:noFill/>
          <a:ln w="28575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3200">
                <a:latin typeface="Arial" charset="0"/>
              </a:rPr>
              <a:t>Output Price Ratio =</a:t>
            </a:r>
          </a:p>
          <a:p>
            <a:pPr eaLnBrk="1" hangingPunct="1"/>
            <a:endParaRPr lang="en-US" sz="3200">
              <a:latin typeface="Arial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en-US" sz="3200">
                <a:latin typeface="Arial" charset="0"/>
              </a:rPr>
              <a:t> price of output gained</a:t>
            </a:r>
          </a:p>
          <a:p>
            <a:pPr eaLnBrk="1" hangingPunct="1">
              <a:lnSpc>
                <a:spcPct val="110000"/>
              </a:lnSpc>
            </a:pPr>
            <a:r>
              <a:rPr lang="en-US" sz="3200">
                <a:latin typeface="Arial" charset="0"/>
              </a:rPr>
              <a:t> price of output lost</a:t>
            </a:r>
          </a:p>
        </p:txBody>
      </p:sp>
      <p:sp>
        <p:nvSpPr>
          <p:cNvPr id="356356" name="Line 4"/>
          <p:cNvSpPr>
            <a:spLocks noChangeShapeType="1"/>
          </p:cNvSpPr>
          <p:nvPr/>
        </p:nvSpPr>
        <p:spPr bwMode="auto">
          <a:xfrm>
            <a:off x="1219200" y="3429000"/>
            <a:ext cx="464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50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Decision Rule</a:t>
            </a:r>
          </a:p>
        </p:txBody>
      </p:sp>
      <p:sp>
        <p:nvSpPr>
          <p:cNvPr id="362501" name="Text Box 5"/>
          <p:cNvSpPr txBox="1">
            <a:spLocks noChangeArrowheads="1"/>
          </p:cNvSpPr>
          <p:nvPr/>
        </p:nvSpPr>
        <p:spPr bwMode="auto">
          <a:xfrm>
            <a:off x="609600" y="1905000"/>
            <a:ext cx="7862888" cy="3016250"/>
          </a:xfrm>
          <a:prstGeom prst="rect">
            <a:avLst/>
          </a:prstGeom>
          <a:noFill/>
          <a:ln w="28575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3200">
                <a:latin typeface="Arial" charset="0"/>
              </a:rPr>
              <a:t>output substitution ratio = output price ratio</a:t>
            </a:r>
          </a:p>
          <a:p>
            <a:pPr eaLnBrk="1" hangingPunct="1"/>
            <a:endParaRPr lang="en-US" sz="3200">
              <a:latin typeface="Arial" charset="0"/>
            </a:endParaRPr>
          </a:p>
          <a:p>
            <a:pPr eaLnBrk="1" hangingPunct="1"/>
            <a:r>
              <a:rPr lang="en-US" sz="3200">
                <a:latin typeface="Arial" charset="0"/>
              </a:rPr>
              <a:t>If no available combination makes these</a:t>
            </a:r>
          </a:p>
          <a:p>
            <a:pPr eaLnBrk="1" hangingPunct="1"/>
            <a:r>
              <a:rPr lang="en-US" sz="3200">
                <a:latin typeface="Arial" charset="0"/>
              </a:rPr>
              <a:t>exactly equal, get as close as possible</a:t>
            </a:r>
          </a:p>
          <a:p>
            <a:pPr eaLnBrk="1" hangingPunct="1"/>
            <a:r>
              <a:rPr lang="en-US" sz="3200">
                <a:latin typeface="Arial" charset="0"/>
              </a:rPr>
              <a:t>without letting the price ratio drop below</a:t>
            </a:r>
          </a:p>
          <a:p>
            <a:pPr eaLnBrk="1" hangingPunct="1"/>
            <a:r>
              <a:rPr lang="en-US" sz="3200">
                <a:latin typeface="Arial" charset="0"/>
              </a:rPr>
              <a:t>the substitution ratio.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br>
              <a:rPr lang="en-US" b="1" u="sng" dirty="0">
                <a:solidFill>
                  <a:srgbClr val="FF0000"/>
                </a:solidFill>
              </a:rPr>
            </a:br>
            <a:r>
              <a:rPr lang="en-US" sz="3100" b="1" u="sng" dirty="0">
                <a:solidFill>
                  <a:srgbClr val="FF0000"/>
                </a:solidFill>
              </a:rPr>
              <a:t>4) Competitive Products</a:t>
            </a:r>
            <a:br>
              <a:rPr lang="en-US" u="sng" dirty="0">
                <a:solidFill>
                  <a:srgbClr val="FF0000"/>
                </a:solidFill>
              </a:rPr>
            </a:b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991600" cy="5715000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FF0000"/>
                </a:solidFill>
              </a:rPr>
              <a:t>When increase or decrease</a:t>
            </a:r>
            <a:r>
              <a:rPr lang="en-US" dirty="0"/>
              <a:t> in the level of production of one results in </a:t>
            </a:r>
            <a:r>
              <a:rPr lang="en-US" b="1" dirty="0">
                <a:solidFill>
                  <a:srgbClr val="00B0F0"/>
                </a:solidFill>
              </a:rPr>
              <a:t>decrease or increase </a:t>
            </a:r>
            <a:r>
              <a:rPr lang="en-US" dirty="0"/>
              <a:t>in the level of production of </a:t>
            </a:r>
            <a:r>
              <a:rPr lang="en-US" b="1" dirty="0"/>
              <a:t>another</a:t>
            </a:r>
            <a:r>
              <a:rPr lang="en-US" dirty="0"/>
              <a:t>, </a:t>
            </a:r>
            <a:r>
              <a:rPr lang="en-US" b="1" i="1" dirty="0">
                <a:solidFill>
                  <a:srgbClr val="00B050"/>
                </a:solidFill>
              </a:rPr>
              <a:t>given the fixed amount of resources. </a:t>
            </a:r>
            <a:endParaRPr lang="en-US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/>
              <a:t>The </a:t>
            </a:r>
            <a:r>
              <a:rPr lang="en-US" b="1" dirty="0">
                <a:solidFill>
                  <a:srgbClr val="FF0000"/>
                </a:solidFill>
              </a:rPr>
              <a:t>MRPS between the products </a:t>
            </a:r>
            <a:r>
              <a:rPr lang="en-US" dirty="0"/>
              <a:t>is therefore, </a:t>
            </a:r>
            <a:r>
              <a:rPr lang="en-US" b="1" dirty="0">
                <a:solidFill>
                  <a:srgbClr val="00B050"/>
                </a:solidFill>
              </a:rPr>
              <a:t>negative. </a:t>
            </a:r>
            <a:endParaRPr lang="en-US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/>
              <a:t>Most of the decisions regarding </a:t>
            </a:r>
            <a:r>
              <a:rPr lang="en-US" b="1" i="1" dirty="0">
                <a:solidFill>
                  <a:srgbClr val="0070C0"/>
                </a:solidFill>
              </a:rPr>
              <a:t>the selection of products involve competing products. </a:t>
            </a:r>
            <a:endParaRPr lang="en-US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/>
              <a:t>The examples are maize and </a:t>
            </a:r>
            <a:r>
              <a:rPr lang="en-US" dirty="0" err="1"/>
              <a:t>teff</a:t>
            </a:r>
            <a:r>
              <a:rPr lang="en-US" dirty="0"/>
              <a:t>, barley and groundnut etc.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/>
              <a:t>In general, </a:t>
            </a:r>
            <a:r>
              <a:rPr lang="en-US" b="1" i="1" dirty="0">
                <a:solidFill>
                  <a:srgbClr val="FF0000"/>
                </a:solidFill>
              </a:rPr>
              <a:t>crops grown in the same season are competitive </a:t>
            </a:r>
            <a:r>
              <a:rPr lang="en-US" dirty="0"/>
              <a:t>because </a:t>
            </a:r>
            <a:r>
              <a:rPr lang="en-US" b="1" dirty="0"/>
              <a:t>of limited resources</a:t>
            </a:r>
            <a:r>
              <a:rPr lang="en-US" dirty="0"/>
              <a:t>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br>
              <a:rPr lang="en-US" sz="3600" b="1" u="sng" dirty="0">
                <a:solidFill>
                  <a:srgbClr val="FF0000"/>
                </a:solidFill>
              </a:rPr>
            </a:br>
            <a:r>
              <a:rPr lang="en-US" sz="3600" b="1" u="sng" dirty="0">
                <a:solidFill>
                  <a:srgbClr val="FF0000"/>
                </a:solidFill>
              </a:rPr>
              <a:t>MARGINAL RATE OF PRODUCT SUBSTITUTION</a:t>
            </a:r>
            <a:br>
              <a:rPr lang="en-US" u="sng" dirty="0"/>
            </a:b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991600" cy="5562600"/>
          </a:xfrm>
        </p:spPr>
        <p:txBody>
          <a:bodyPr>
            <a:normAutofit/>
          </a:bodyPr>
          <a:lstStyle/>
          <a:p>
            <a:r>
              <a:rPr lang="en-US" sz="2800" dirty="0"/>
              <a:t>Like factors, </a:t>
            </a:r>
            <a:r>
              <a:rPr lang="en-US" sz="2800" b="1" i="1" dirty="0"/>
              <a:t>products also substitute each other</a:t>
            </a:r>
            <a:r>
              <a:rPr lang="en-US" sz="2800" dirty="0"/>
              <a:t>. </a:t>
            </a:r>
          </a:p>
          <a:p>
            <a:endParaRPr lang="en-US" sz="2800" dirty="0"/>
          </a:p>
          <a:p>
            <a:r>
              <a:rPr lang="en-US" sz="2800" dirty="0"/>
              <a:t>The absolute amount, by which </a:t>
            </a:r>
            <a:r>
              <a:rPr lang="en-US" sz="2800" b="1" dirty="0">
                <a:solidFill>
                  <a:srgbClr val="FF0000"/>
                </a:solidFill>
              </a:rPr>
              <a:t>one product is decreased in order to gain another product by a unit</a:t>
            </a:r>
            <a:r>
              <a:rPr lang="en-US" sz="2800" dirty="0"/>
              <a:t> is called marginal rate of product substitution.</a:t>
            </a:r>
          </a:p>
        </p:txBody>
      </p:sp>
      <p:pic>
        <p:nvPicPr>
          <p:cNvPr id="395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3505200"/>
            <a:ext cx="6324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95268" name="Rectangle 4"/>
          <p:cNvSpPr>
            <a:spLocks noChangeArrowheads="1"/>
          </p:cNvSpPr>
          <p:nvPr/>
        </p:nvSpPr>
        <p:spPr bwMode="auto">
          <a:xfrm>
            <a:off x="457200" y="5638800"/>
            <a:ext cx="853440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035050" marR="0" lvl="0" indent="-10350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1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MRPS of Y</a:t>
            </a:r>
            <a:r>
              <a:rPr kumimoji="0" lang="en-US" sz="2600" b="1" i="1" u="none" strike="noStrike" cap="none" normalizeH="0" baseline="-3000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en-US" sz="2600" b="1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for Y</a:t>
            </a:r>
            <a:r>
              <a:rPr kumimoji="0" lang="en-US" sz="2600" b="1" i="1" u="none" strike="noStrike" cap="none" normalizeH="0" baseline="-3000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2600" b="1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implies that the amount of Y</a:t>
            </a:r>
            <a:r>
              <a:rPr kumimoji="0" lang="en-US" sz="2600" b="1" i="1" u="none" strike="noStrike" cap="none" normalizeH="0" baseline="-3000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2600" b="1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to be given up in order to gain Y</a:t>
            </a:r>
            <a:r>
              <a:rPr kumimoji="0" lang="en-US" sz="2600" b="1" i="1" u="none" strike="noStrike" cap="none" normalizeH="0" baseline="-3000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en-US" sz="2600" b="1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by one unit.</a:t>
            </a:r>
            <a:endParaRPr kumimoji="0" lang="en-US" sz="2600" b="1" i="1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228602"/>
          <a:ext cx="8610600" cy="6522048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1722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2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2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2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2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11590">
                <a:tc>
                  <a:txBody>
                    <a:bodyPr/>
                    <a:lstStyle/>
                    <a:p>
                      <a:r>
                        <a:rPr lang="en-US" sz="2400" dirty="0"/>
                        <a:t>Combination number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Units of Output (Y1)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Units of Output (Y2)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Substitution Ratio (SR)</a:t>
                      </a:r>
                    </a:p>
                    <a:p>
                      <a:r>
                        <a:rPr lang="en-US" sz="2400" dirty="0"/>
                        <a:t>∆Y2/∆Y1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Price Ratio (PR)</a:t>
                      </a:r>
                    </a:p>
                    <a:p>
                      <a:r>
                        <a:rPr lang="en-US" sz="2400" dirty="0"/>
                        <a:t>Py1/Py2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0256">
                <a:tc>
                  <a:txBody>
                    <a:bodyPr/>
                    <a:lstStyle/>
                    <a:p>
                      <a:pPr marL="0" marR="457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1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432435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0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22225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4,600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02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0.75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9398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2.00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0256">
                <a:tc>
                  <a:txBody>
                    <a:bodyPr/>
                    <a:lstStyle/>
                    <a:p>
                      <a:pPr marL="0" marR="457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2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432435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800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22225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4,000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2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1.00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9398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2.00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0256">
                <a:tc>
                  <a:txBody>
                    <a:bodyPr/>
                    <a:lstStyle/>
                    <a:p>
                      <a:pPr marL="0" marR="457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3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432435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1,400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22225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3,400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02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1.40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9398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2.00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0256">
                <a:tc>
                  <a:txBody>
                    <a:bodyPr/>
                    <a:lstStyle/>
                    <a:p>
                      <a:pPr marL="0" marR="457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4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432435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1,900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22225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2,700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02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2.00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9398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2.00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0256">
                <a:tc>
                  <a:txBody>
                    <a:bodyPr/>
                    <a:lstStyle/>
                    <a:p>
                      <a:pPr marL="0" marR="457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5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432435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2,300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22225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1,900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02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3.00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9398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2.00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10256">
                <a:tc>
                  <a:txBody>
                    <a:bodyPr/>
                    <a:lstStyle/>
                    <a:p>
                      <a:pPr marL="0" marR="457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6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432435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2,600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22225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1,000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02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5.00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9398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2.00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10256">
                <a:tc>
                  <a:txBody>
                    <a:bodyPr/>
                    <a:lstStyle/>
                    <a:p>
                      <a:pPr marL="0" marR="457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7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432435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2,800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22225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0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229600" cy="4873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rgbClr val="FF0000"/>
                </a:solidFill>
              </a:rPr>
              <a:t>Decision Rule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839200" cy="5638800"/>
          </a:xfrm>
        </p:spPr>
        <p:txBody>
          <a:bodyPr>
            <a:normAutofit fontScale="70000" lnSpcReduction="20000"/>
          </a:bodyPr>
          <a:lstStyle/>
          <a:p>
            <a:endParaRPr lang="en-US" dirty="0"/>
          </a:p>
          <a:p>
            <a:r>
              <a:rPr lang="en-US" dirty="0"/>
              <a:t>The </a:t>
            </a:r>
            <a:r>
              <a:rPr lang="en-US" b="1" dirty="0">
                <a:solidFill>
                  <a:srgbClr val="FF0000"/>
                </a:solidFill>
              </a:rPr>
              <a:t>optimal combination of enterprises</a:t>
            </a:r>
            <a:r>
              <a:rPr lang="en-US" dirty="0"/>
              <a:t> </a:t>
            </a:r>
            <a:r>
              <a:rPr lang="en-US" b="1" i="1" dirty="0">
                <a:solidFill>
                  <a:srgbClr val="00B0F0"/>
                </a:solidFill>
              </a:rPr>
              <a:t>occurs as we move from combination  4 to combination, </a:t>
            </a:r>
            <a:r>
              <a:rPr lang="en-US" dirty="0"/>
              <a:t>where </a:t>
            </a:r>
            <a:r>
              <a:rPr lang="en-US" dirty="0">
                <a:solidFill>
                  <a:srgbClr val="FF0000"/>
                </a:solidFill>
              </a:rPr>
              <a:t>SR = PR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b="1" dirty="0">
                <a:solidFill>
                  <a:srgbClr val="FF0000"/>
                </a:solidFill>
              </a:rPr>
              <a:t>Because SR and PR are equal</a:t>
            </a:r>
            <a:r>
              <a:rPr lang="en-US" dirty="0"/>
              <a:t>, combination numbers 4 and 5 would be equally profitable. </a:t>
            </a:r>
          </a:p>
          <a:p>
            <a:endParaRPr lang="en-US" dirty="0"/>
          </a:p>
          <a:p>
            <a:r>
              <a:rPr lang="en-US" b="1" i="1" dirty="0"/>
              <a:t>Moving from 4 to 5</a:t>
            </a:r>
            <a:r>
              <a:rPr lang="en-US" dirty="0"/>
              <a:t>, </a:t>
            </a:r>
            <a:r>
              <a:rPr lang="en-US" b="1" i="1" dirty="0">
                <a:solidFill>
                  <a:srgbClr val="FF0000"/>
                </a:solidFill>
              </a:rPr>
              <a:t>the same amount of income is given up </a:t>
            </a:r>
            <a:r>
              <a:rPr lang="en-US" dirty="0"/>
              <a:t>from Y</a:t>
            </a:r>
            <a:r>
              <a:rPr lang="en-US" baseline="-25000" dirty="0"/>
              <a:t>2 </a:t>
            </a:r>
            <a:r>
              <a:rPr lang="en-US" dirty="0"/>
              <a:t>to get more of Y</a:t>
            </a:r>
            <a:r>
              <a:rPr lang="en-US" baseline="-25000" dirty="0"/>
              <a:t>1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b="1" i="1" dirty="0">
                <a:solidFill>
                  <a:srgbClr val="00B0F0"/>
                </a:solidFill>
              </a:rPr>
              <a:t>In many cases</a:t>
            </a:r>
            <a:r>
              <a:rPr lang="en-US" dirty="0"/>
              <a:t>, </a:t>
            </a:r>
            <a:r>
              <a:rPr lang="en-US" b="1" dirty="0"/>
              <a:t>there will not be an exact equality of SR and PR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/>
              <a:t>Thus, you </a:t>
            </a:r>
            <a:r>
              <a:rPr lang="en-US" b="1" i="1" dirty="0">
                <a:solidFill>
                  <a:srgbClr val="FF0000"/>
                </a:solidFill>
              </a:rPr>
              <a:t>should continue </a:t>
            </a:r>
            <a:r>
              <a:rPr lang="en-US" dirty="0"/>
              <a:t>substituting Y</a:t>
            </a:r>
            <a:r>
              <a:rPr lang="en-US" baseline="-25000" dirty="0"/>
              <a:t>1</a:t>
            </a:r>
            <a:r>
              <a:rPr lang="en-US" dirty="0"/>
              <a:t> for Y</a:t>
            </a:r>
            <a:r>
              <a:rPr lang="en-US" baseline="-25000" dirty="0"/>
              <a:t>2 </a:t>
            </a:r>
            <a:r>
              <a:rPr lang="en-US" b="1" i="1" dirty="0">
                <a:solidFill>
                  <a:srgbClr val="FF0000"/>
                </a:solidFill>
              </a:rPr>
              <a:t>as long as</a:t>
            </a:r>
            <a:r>
              <a:rPr lang="en-US" dirty="0"/>
              <a:t> PR &gt;SR. </a:t>
            </a:r>
          </a:p>
          <a:p>
            <a:endParaRPr lang="en-US" dirty="0"/>
          </a:p>
          <a:p>
            <a:r>
              <a:rPr lang="en-US" dirty="0"/>
              <a:t>i.e. </a:t>
            </a:r>
            <a:r>
              <a:rPr lang="en-US" b="1" i="1" dirty="0">
                <a:solidFill>
                  <a:srgbClr val="FF0000"/>
                </a:solidFill>
              </a:rPr>
              <a:t>the additional income will exceed the lost income</a:t>
            </a:r>
            <a:r>
              <a:rPr lang="en-US" dirty="0"/>
              <a:t>, and the substitution will increase </a:t>
            </a:r>
            <a:r>
              <a:rPr lang="en-US" u="sng" dirty="0">
                <a:hlinkClick r:id="rId2"/>
              </a:rPr>
              <a:t>income. </a:t>
            </a:r>
            <a:endParaRPr lang="en-US" dirty="0"/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br>
              <a:rPr lang="en-US" b="1" u="sng" dirty="0">
                <a:solidFill>
                  <a:srgbClr val="7030A0"/>
                </a:solidFill>
              </a:rPr>
            </a:br>
            <a:r>
              <a:rPr lang="en-US" b="1" u="sng" dirty="0">
                <a:solidFill>
                  <a:srgbClr val="7030A0"/>
                </a:solidFill>
              </a:rPr>
              <a:t>Constant Rate of Substitution</a:t>
            </a:r>
            <a:br>
              <a:rPr lang="en-US" b="1" u="sng" dirty="0">
                <a:solidFill>
                  <a:srgbClr val="7030A0"/>
                </a:solidFill>
              </a:rPr>
            </a:br>
            <a:endParaRPr lang="en-US" b="1" u="sng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9154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Two products substitute at constant rate </a:t>
            </a:r>
            <a:r>
              <a:rPr lang="en-US" dirty="0"/>
              <a:t>when </a:t>
            </a:r>
            <a:r>
              <a:rPr lang="en-US" b="1" i="1" dirty="0">
                <a:solidFill>
                  <a:srgbClr val="00B050"/>
                </a:solidFill>
              </a:rPr>
              <a:t>a unit increase in the production of one replaces</a:t>
            </a:r>
            <a:r>
              <a:rPr lang="en-US" dirty="0"/>
              <a:t> </a:t>
            </a:r>
            <a:r>
              <a:rPr lang="en-US" b="1" i="1" dirty="0">
                <a:solidFill>
                  <a:srgbClr val="FF0000"/>
                </a:solidFill>
              </a:rPr>
              <a:t>the same amount of another product</a:t>
            </a:r>
            <a:r>
              <a:rPr lang="en-US" dirty="0"/>
              <a:t> </a:t>
            </a:r>
            <a:r>
              <a:rPr lang="en-US" b="1" dirty="0"/>
              <a:t>throughout the process of substitution. </a:t>
            </a:r>
          </a:p>
          <a:p>
            <a:endParaRPr lang="en-US" dirty="0"/>
          </a:p>
          <a:p>
            <a:r>
              <a:rPr lang="en-US" dirty="0"/>
              <a:t>In other words, </a:t>
            </a:r>
            <a:r>
              <a:rPr lang="en-US" b="1" dirty="0">
                <a:solidFill>
                  <a:srgbClr val="FF0000"/>
                </a:solidFill>
              </a:rPr>
              <a:t>a constant amount of replaced product</a:t>
            </a:r>
            <a:r>
              <a:rPr lang="en-US" dirty="0"/>
              <a:t> </a:t>
            </a:r>
            <a:r>
              <a:rPr lang="en-US" b="1" i="1" dirty="0">
                <a:solidFill>
                  <a:srgbClr val="0070C0"/>
                </a:solidFill>
              </a:rPr>
              <a:t>is sacrificed in order to gain added product </a:t>
            </a:r>
            <a:r>
              <a:rPr lang="en-US" dirty="0"/>
              <a:t>by one unit.</a:t>
            </a:r>
          </a:p>
          <a:p>
            <a:endParaRPr lang="en-US" dirty="0"/>
          </a:p>
          <a:p>
            <a:r>
              <a:rPr lang="en-US" dirty="0"/>
              <a:t>The PPC </a:t>
            </a:r>
            <a:r>
              <a:rPr lang="en-US" b="1" dirty="0">
                <a:solidFill>
                  <a:srgbClr val="FF0000"/>
                </a:solidFill>
              </a:rPr>
              <a:t>is linear </a:t>
            </a:r>
            <a:r>
              <a:rPr lang="en-US" dirty="0"/>
              <a:t>when products substitute at constant rate.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br>
              <a:rPr lang="en-US" b="1" u="sng" dirty="0">
                <a:solidFill>
                  <a:srgbClr val="FF0000"/>
                </a:solidFill>
              </a:rPr>
            </a:br>
            <a:r>
              <a:rPr lang="en-US" sz="3100" b="1" u="sng" dirty="0">
                <a:solidFill>
                  <a:srgbClr val="FF0000"/>
                </a:solidFill>
              </a:rPr>
              <a:t>BASIC PRODUCTION RELATIONSHIPS </a:t>
            </a:r>
            <a:br>
              <a:rPr lang="en-US" sz="3100" dirty="0">
                <a:solidFill>
                  <a:srgbClr val="FF0000"/>
                </a:solidFill>
              </a:rPr>
            </a:br>
            <a:endParaRPr lang="en-US" sz="31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991600" cy="55626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en-US" b="1" dirty="0">
              <a:solidFill>
                <a:srgbClr val="0070C0"/>
              </a:solidFill>
            </a:endParaRPr>
          </a:p>
          <a:p>
            <a:pPr algn="just"/>
            <a:r>
              <a:rPr lang="en-US" b="1" dirty="0"/>
              <a:t>Production of farm commodities involves </a:t>
            </a:r>
            <a:r>
              <a:rPr lang="en-US" b="1" i="1" dirty="0"/>
              <a:t>numerous relationships between </a:t>
            </a:r>
            <a:r>
              <a:rPr lang="en-US" b="1" i="1" dirty="0">
                <a:solidFill>
                  <a:srgbClr val="FF0000"/>
                </a:solidFill>
              </a:rPr>
              <a:t>resources</a:t>
            </a:r>
            <a:r>
              <a:rPr lang="en-US" b="1" i="1" dirty="0"/>
              <a:t> and </a:t>
            </a:r>
            <a:r>
              <a:rPr lang="en-US" b="1" i="1" dirty="0">
                <a:solidFill>
                  <a:srgbClr val="FF0000"/>
                </a:solidFill>
              </a:rPr>
              <a:t>products</a:t>
            </a:r>
            <a:r>
              <a:rPr lang="en-US" dirty="0"/>
              <a:t>. </a:t>
            </a:r>
          </a:p>
          <a:p>
            <a:pPr algn="just"/>
            <a:r>
              <a:rPr lang="en-US" dirty="0"/>
              <a:t>Major production relationships are:</a:t>
            </a:r>
          </a:p>
          <a:p>
            <a:pPr algn="just"/>
            <a:endParaRPr lang="en-US" dirty="0"/>
          </a:p>
          <a:p>
            <a:pPr marL="1771650" lvl="3" indent="-514350" algn="just">
              <a:buFont typeface="+mj-lt"/>
              <a:buAutoNum type="arabicParenR"/>
            </a:pPr>
            <a:r>
              <a:rPr lang="en-US" sz="3100" b="1" dirty="0">
                <a:solidFill>
                  <a:srgbClr val="FF0000"/>
                </a:solidFill>
              </a:rPr>
              <a:t>Factor-Product relationship</a:t>
            </a:r>
          </a:p>
          <a:p>
            <a:pPr marL="1771650" lvl="3" indent="-514350" algn="just">
              <a:buFont typeface="+mj-lt"/>
              <a:buAutoNum type="arabicParenR"/>
            </a:pPr>
            <a:endParaRPr lang="en-US" sz="3100" dirty="0"/>
          </a:p>
          <a:p>
            <a:pPr marL="1771650" lvl="3" indent="-514350" algn="just">
              <a:buFont typeface="+mj-lt"/>
              <a:buAutoNum type="arabicParenR"/>
            </a:pPr>
            <a:r>
              <a:rPr lang="en-US" sz="3100" b="1" dirty="0">
                <a:solidFill>
                  <a:srgbClr val="FF0000"/>
                </a:solidFill>
              </a:rPr>
              <a:t>Factor-Factor relationship </a:t>
            </a:r>
          </a:p>
          <a:p>
            <a:pPr marL="1257300" lvl="3" indent="0" algn="just">
              <a:buNone/>
            </a:pPr>
            <a:endParaRPr lang="en-US" sz="3100" dirty="0"/>
          </a:p>
          <a:p>
            <a:pPr marL="1257300" lvl="3" indent="0" algn="just">
              <a:buNone/>
            </a:pPr>
            <a:r>
              <a:rPr lang="en-US" sz="3100" b="1" dirty="0">
                <a:solidFill>
                  <a:srgbClr val="FF0000"/>
                </a:solidFill>
              </a:rPr>
              <a:t>3)Product-Product relationship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/>
          </a:bodyPr>
          <a:lstStyle/>
          <a:p>
            <a:r>
              <a:rPr lang="en-US" sz="2400" b="1" u="sng" dirty="0">
                <a:solidFill>
                  <a:srgbClr val="FF0000"/>
                </a:solidFill>
              </a:rPr>
              <a:t>Two Competitive Products Substituting at Constant Rate</a:t>
            </a:r>
            <a:endParaRPr lang="en-US" sz="2400" u="sng" dirty="0">
              <a:solidFill>
                <a:srgbClr val="FF0000"/>
              </a:solidFill>
            </a:endParaRPr>
          </a:p>
        </p:txBody>
      </p:sp>
      <p:sp>
        <p:nvSpPr>
          <p:cNvPr id="396289" name="Line 1"/>
          <p:cNvSpPr>
            <a:spLocks noChangeShapeType="1"/>
          </p:cNvSpPr>
          <p:nvPr/>
        </p:nvSpPr>
        <p:spPr bwMode="auto">
          <a:xfrm>
            <a:off x="0" y="11113"/>
            <a:ext cx="4464050" cy="0"/>
          </a:xfrm>
          <a:prstGeom prst="line">
            <a:avLst/>
          </a:prstGeom>
          <a:noFill/>
          <a:ln w="2159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28601" y="1295400"/>
          <a:ext cx="8686799" cy="5181603"/>
        </p:xfrm>
        <a:graphic>
          <a:graphicData uri="http://schemas.openxmlformats.org/drawingml/2006/table">
            <a:tbl>
              <a:tblPr/>
              <a:tblGrid>
                <a:gridCol w="20888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85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99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12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28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552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402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"/>
                          <a:ea typeface="Times New Roman"/>
                        </a:rPr>
                        <a:t>Combination</a:t>
                      </a:r>
                      <a:endParaRPr lang="en-US" sz="24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</a:rPr>
                        <a:t>Y</a:t>
                      </a:r>
                      <a:r>
                        <a:rPr lang="en-US" sz="2400" b="1" baseline="-250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70C0"/>
                          </a:solidFill>
                          <a:latin typeface="Arial"/>
                          <a:ea typeface="Times New Roman"/>
                        </a:rPr>
                        <a:t>Y</a:t>
                      </a:r>
                      <a:r>
                        <a:rPr lang="en-US" sz="2400" b="1" baseline="-25000" dirty="0">
                          <a:solidFill>
                            <a:srgbClr val="0070C0"/>
                          </a:solidFill>
                          <a:latin typeface="Arial"/>
                          <a:ea typeface="Times New Roman"/>
                        </a:rPr>
                        <a:t>2</a:t>
                      </a:r>
                      <a:endParaRPr lang="en-US" sz="2400" b="1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</a:rPr>
                        <a:t>∆ Y</a:t>
                      </a:r>
                      <a:r>
                        <a:rPr lang="en-US" sz="2400" b="1" baseline="-250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70C0"/>
                          </a:solidFill>
                          <a:latin typeface="Arial"/>
                          <a:ea typeface="Times New Roman"/>
                        </a:rPr>
                        <a:t>∆Y</a:t>
                      </a:r>
                      <a:r>
                        <a:rPr lang="en-US" sz="2400" b="1" baseline="-25000" dirty="0">
                          <a:solidFill>
                            <a:srgbClr val="0070C0"/>
                          </a:solidFill>
                          <a:latin typeface="Arial"/>
                          <a:ea typeface="Times New Roman"/>
                        </a:rPr>
                        <a:t>2</a:t>
                      </a:r>
                      <a:endParaRPr lang="en-US" sz="2400" b="1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B050"/>
                          </a:solidFill>
                          <a:latin typeface="Arial"/>
                          <a:ea typeface="Times New Roman"/>
                        </a:rPr>
                        <a:t>MRPS of Y</a:t>
                      </a:r>
                      <a:r>
                        <a:rPr lang="en-US" sz="2400" b="1" baseline="-25000" dirty="0">
                          <a:solidFill>
                            <a:srgbClr val="00B050"/>
                          </a:solidFill>
                          <a:latin typeface="Arial"/>
                          <a:ea typeface="Times New Roman"/>
                        </a:rPr>
                        <a:t>1 </a:t>
                      </a:r>
                      <a:r>
                        <a:rPr lang="en-US" sz="2400" b="1" dirty="0">
                          <a:solidFill>
                            <a:srgbClr val="00B050"/>
                          </a:solidFill>
                          <a:latin typeface="Arial"/>
                          <a:ea typeface="Times New Roman"/>
                        </a:rPr>
                        <a:t>for Y</a:t>
                      </a:r>
                      <a:r>
                        <a:rPr lang="en-US" sz="2400" b="1" baseline="-25000" dirty="0">
                          <a:solidFill>
                            <a:srgbClr val="00B050"/>
                          </a:solidFill>
                          <a:latin typeface="Arial"/>
                          <a:ea typeface="Times New Roman"/>
                        </a:rPr>
                        <a:t>2</a:t>
                      </a:r>
                      <a:endParaRPr lang="en-US" sz="24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02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"/>
                          <a:ea typeface="Times New Roman"/>
                        </a:rPr>
                        <a:t>A</a:t>
                      </a:r>
                      <a:endParaRPr lang="en-US" sz="24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70C0"/>
                          </a:solidFill>
                          <a:latin typeface="Arial"/>
                          <a:ea typeface="Times New Roman"/>
                        </a:rPr>
                        <a:t>60</a:t>
                      </a:r>
                      <a:endParaRPr lang="en-US" sz="2400" b="1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rgbClr val="FF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rgbClr val="0070C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rgbClr val="00B05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02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"/>
                          <a:ea typeface="Times New Roman"/>
                        </a:rPr>
                        <a:t>B</a:t>
                      </a:r>
                      <a:endParaRPr lang="en-US" sz="24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70C0"/>
                          </a:solidFill>
                          <a:latin typeface="Arial"/>
                          <a:ea typeface="Times New Roman"/>
                        </a:rPr>
                        <a:t>54</a:t>
                      </a:r>
                      <a:endParaRPr lang="en-US" sz="2400" b="1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70C0"/>
                          </a:solidFill>
                          <a:latin typeface="Arial"/>
                          <a:ea typeface="Times New Roman"/>
                        </a:rPr>
                        <a:t>6</a:t>
                      </a:r>
                      <a:endParaRPr lang="en-US" sz="2400" b="1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39306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spc="200" dirty="0">
                          <a:solidFill>
                            <a:srgbClr val="00B050"/>
                          </a:solidFill>
                          <a:latin typeface="Arial"/>
                          <a:ea typeface="Times New Roman"/>
                        </a:rPr>
                        <a:t>6/1=6</a:t>
                      </a:r>
                      <a:endParaRPr lang="en-US" sz="24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02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"/>
                          <a:ea typeface="Times New Roman"/>
                        </a:rPr>
                        <a:t>C</a:t>
                      </a:r>
                      <a:endParaRPr lang="en-US" sz="24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</a:rPr>
                        <a:t>2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70C0"/>
                          </a:solidFill>
                          <a:latin typeface="Arial"/>
                          <a:ea typeface="Times New Roman"/>
                        </a:rPr>
                        <a:t>48</a:t>
                      </a:r>
                      <a:endParaRPr lang="en-US" sz="2400" b="1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70C0"/>
                          </a:solidFill>
                          <a:latin typeface="Arial"/>
                          <a:ea typeface="Times New Roman"/>
                        </a:rPr>
                        <a:t>6</a:t>
                      </a:r>
                      <a:endParaRPr lang="en-US" sz="2400" b="1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39306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spc="200" dirty="0">
                          <a:solidFill>
                            <a:srgbClr val="00B050"/>
                          </a:solidFill>
                          <a:latin typeface="Arial"/>
                          <a:ea typeface="Times New Roman"/>
                        </a:rPr>
                        <a:t>6/1=6</a:t>
                      </a:r>
                      <a:endParaRPr lang="en-US" sz="24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02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"/>
                          <a:ea typeface="Times New Roman"/>
                        </a:rPr>
                        <a:t>D</a:t>
                      </a:r>
                      <a:endParaRPr lang="en-US" sz="24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</a:rPr>
                        <a:t>3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70C0"/>
                          </a:solidFill>
                          <a:latin typeface="Arial"/>
                          <a:ea typeface="Times New Roman"/>
                        </a:rPr>
                        <a:t>42</a:t>
                      </a:r>
                      <a:endParaRPr lang="en-US" sz="2400" b="1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70C0"/>
                          </a:solidFill>
                          <a:latin typeface="Arial"/>
                          <a:ea typeface="Times New Roman"/>
                        </a:rPr>
                        <a:t>6</a:t>
                      </a:r>
                      <a:endParaRPr lang="en-US" sz="2400" b="1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39306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spc="200" dirty="0">
                          <a:solidFill>
                            <a:srgbClr val="00B050"/>
                          </a:solidFill>
                          <a:latin typeface="Arial"/>
                          <a:ea typeface="Times New Roman"/>
                        </a:rPr>
                        <a:t>6/1=6</a:t>
                      </a:r>
                      <a:endParaRPr lang="en-US" sz="24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02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"/>
                          <a:ea typeface="Times New Roman"/>
                        </a:rPr>
                        <a:t>E</a:t>
                      </a:r>
                      <a:endParaRPr lang="en-US" sz="24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</a:rPr>
                        <a:t>4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70C0"/>
                          </a:solidFill>
                          <a:latin typeface="Arial"/>
                          <a:ea typeface="Times New Roman"/>
                        </a:rPr>
                        <a:t>36</a:t>
                      </a:r>
                      <a:endParaRPr lang="en-US" sz="2400" b="1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70C0"/>
                          </a:solidFill>
                          <a:latin typeface="Arial"/>
                          <a:ea typeface="Times New Roman"/>
                        </a:rPr>
                        <a:t>6</a:t>
                      </a:r>
                      <a:endParaRPr lang="en-US" sz="2400" b="1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39306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spc="200" dirty="0">
                          <a:solidFill>
                            <a:srgbClr val="00B050"/>
                          </a:solidFill>
                          <a:latin typeface="Arial"/>
                          <a:ea typeface="Times New Roman"/>
                        </a:rPr>
                        <a:t>6/1=6</a:t>
                      </a:r>
                      <a:endParaRPr lang="en-US" sz="24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402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"/>
                          <a:ea typeface="Times New Roman"/>
                        </a:rPr>
                        <a:t>F</a:t>
                      </a:r>
                      <a:endParaRPr lang="en-US" sz="24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</a:rPr>
                        <a:t>5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70C0"/>
                          </a:solidFill>
                          <a:latin typeface="Arial"/>
                          <a:ea typeface="Times New Roman"/>
                        </a:rPr>
                        <a:t>30</a:t>
                      </a:r>
                      <a:endParaRPr lang="en-US" sz="2400" b="1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70C0"/>
                          </a:solidFill>
                          <a:latin typeface="Arial"/>
                          <a:ea typeface="Times New Roman"/>
                        </a:rPr>
                        <a:t>6</a:t>
                      </a:r>
                      <a:endParaRPr lang="en-US" sz="2400" b="1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39306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spc="200" dirty="0">
                          <a:solidFill>
                            <a:srgbClr val="00B050"/>
                          </a:solidFill>
                          <a:latin typeface="Arial"/>
                          <a:ea typeface="Times New Roman"/>
                        </a:rPr>
                        <a:t>6/1=6</a:t>
                      </a:r>
                      <a:endParaRPr lang="en-US" sz="24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Constant Rate of product substitution</a:t>
            </a:r>
          </a:p>
        </p:txBody>
      </p:sp>
      <p:pic>
        <p:nvPicPr>
          <p:cNvPr id="402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0" y="1600200"/>
            <a:ext cx="7772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br>
              <a:rPr lang="en-US" b="1" u="sng" dirty="0">
                <a:solidFill>
                  <a:srgbClr val="FF0000"/>
                </a:solidFill>
              </a:rPr>
            </a:br>
            <a:r>
              <a:rPr lang="en-US" b="1" u="sng" dirty="0">
                <a:solidFill>
                  <a:srgbClr val="FF0000"/>
                </a:solidFill>
              </a:rPr>
              <a:t>Increasing Rate of Substitution</a:t>
            </a:r>
            <a:br>
              <a:rPr lang="en-US" b="1" u="sng" dirty="0">
                <a:solidFill>
                  <a:srgbClr val="FF0000"/>
                </a:solidFill>
              </a:rPr>
            </a:b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915400" cy="5486400"/>
          </a:xfrm>
        </p:spPr>
        <p:txBody>
          <a:bodyPr>
            <a:normAutofit fontScale="92500" lnSpcReduction="10000"/>
          </a:bodyPr>
          <a:lstStyle/>
          <a:p>
            <a:r>
              <a:rPr lang="en-US" sz="2700" b="1" i="1" dirty="0">
                <a:solidFill>
                  <a:srgbClr val="00B0F0"/>
                </a:solidFill>
              </a:rPr>
              <a:t>Two products substitute at increasing rate </a:t>
            </a:r>
            <a:r>
              <a:rPr lang="en-US" sz="2700" dirty="0"/>
              <a:t>when </a:t>
            </a:r>
            <a:r>
              <a:rPr lang="en-US" sz="2700" b="1" dirty="0">
                <a:solidFill>
                  <a:srgbClr val="FF0000"/>
                </a:solidFill>
              </a:rPr>
              <a:t>increase in one product requires larger and larger sacrifice </a:t>
            </a:r>
            <a:r>
              <a:rPr lang="en-US" sz="2700" dirty="0"/>
              <a:t>in terms of another product. </a:t>
            </a:r>
          </a:p>
          <a:p>
            <a:endParaRPr lang="en-US" sz="2700" dirty="0"/>
          </a:p>
          <a:p>
            <a:r>
              <a:rPr lang="en-US" sz="2700" dirty="0"/>
              <a:t>This type of substitution </a:t>
            </a:r>
            <a:r>
              <a:rPr lang="en-US" sz="2700" b="1" i="1" dirty="0"/>
              <a:t>occurs when the production function of each independent product exhibits</a:t>
            </a:r>
            <a:r>
              <a:rPr lang="en-US" sz="2700" dirty="0"/>
              <a:t> </a:t>
            </a:r>
            <a:r>
              <a:rPr lang="en-US" sz="2700" b="1" dirty="0">
                <a:solidFill>
                  <a:srgbClr val="FF0000"/>
                </a:solidFill>
              </a:rPr>
              <a:t>decreasing returns. </a:t>
            </a:r>
          </a:p>
          <a:p>
            <a:endParaRPr lang="en-US" sz="2700" dirty="0"/>
          </a:p>
          <a:p>
            <a:r>
              <a:rPr lang="en-US" sz="2700" b="1" i="1" dirty="0">
                <a:solidFill>
                  <a:srgbClr val="FF0000"/>
                </a:solidFill>
              </a:rPr>
              <a:t>Substitution of this nature is more common in agricultural production </a:t>
            </a:r>
            <a:r>
              <a:rPr lang="en-US" sz="2700" dirty="0"/>
              <a:t>as the </a:t>
            </a:r>
            <a:r>
              <a:rPr lang="en-US" sz="2700" b="1" dirty="0">
                <a:solidFill>
                  <a:srgbClr val="00B0F0"/>
                </a:solidFill>
              </a:rPr>
              <a:t>diminishing marginal resource productivity is a general situation</a:t>
            </a:r>
            <a:r>
              <a:rPr lang="en-US" sz="2700" dirty="0"/>
              <a:t> in agriculture. </a:t>
            </a:r>
          </a:p>
          <a:p>
            <a:endParaRPr lang="en-US" sz="2700" dirty="0"/>
          </a:p>
          <a:p>
            <a:r>
              <a:rPr lang="en-US" sz="2700" dirty="0"/>
              <a:t>PPC is </a:t>
            </a:r>
            <a:r>
              <a:rPr lang="en-US" sz="2700" b="1" u="sng" dirty="0"/>
              <a:t>concave to the origin </a:t>
            </a:r>
            <a:r>
              <a:rPr lang="en-US" sz="2700" b="1" i="1" dirty="0">
                <a:solidFill>
                  <a:srgbClr val="FF0000"/>
                </a:solidFill>
              </a:rPr>
              <a:t>when products substitute at increasing rate.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Autofit/>
          </a:bodyPr>
          <a:lstStyle/>
          <a:p>
            <a:br>
              <a:rPr lang="en-US" sz="2800" b="1" dirty="0">
                <a:solidFill>
                  <a:srgbClr val="FF0000"/>
                </a:solidFill>
              </a:rPr>
            </a:br>
            <a:r>
              <a:rPr lang="en-US" sz="2800" b="1" dirty="0">
                <a:solidFill>
                  <a:srgbClr val="FF0000"/>
                </a:solidFill>
              </a:rPr>
              <a:t>Two Competitive Products Substituting at Increasing Rate</a:t>
            </a:r>
            <a:br>
              <a:rPr lang="en-US" sz="2800" dirty="0">
                <a:solidFill>
                  <a:srgbClr val="FF0000"/>
                </a:solidFill>
              </a:rPr>
            </a:br>
            <a:endParaRPr lang="en-US" sz="2800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62000" y="1447801"/>
          <a:ext cx="7848601" cy="5181601"/>
        </p:xfrm>
        <a:graphic>
          <a:graphicData uri="http://schemas.openxmlformats.org/drawingml/2006/table">
            <a:tbl>
              <a:tblPr/>
              <a:tblGrid>
                <a:gridCol w="1864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04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84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56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9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797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878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"/>
                          <a:ea typeface="Times New Roman"/>
                        </a:rPr>
                        <a:t>Combination</a:t>
                      </a:r>
                      <a:endParaRPr lang="en-US" sz="24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B050"/>
                          </a:solidFill>
                          <a:latin typeface="Arial"/>
                          <a:ea typeface="Times New Roman"/>
                        </a:rPr>
                        <a:t>Y</a:t>
                      </a:r>
                      <a:r>
                        <a:rPr lang="en-US" sz="2400" b="1" baseline="-25000" dirty="0">
                          <a:solidFill>
                            <a:srgbClr val="00B05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en-US" sz="24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</a:rPr>
                        <a:t>Y</a:t>
                      </a:r>
                      <a:r>
                        <a:rPr lang="en-US" sz="2400" b="1" baseline="-250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</a:rPr>
                        <a:t>2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Arial"/>
                          <a:ea typeface="Times New Roman"/>
                        </a:rPr>
                        <a:t>∆ Y</a:t>
                      </a:r>
                      <a:r>
                        <a:rPr lang="en-US" sz="2400" baseline="-25000" dirty="0">
                          <a:latin typeface="Arial"/>
                          <a:ea typeface="Times New Roman"/>
                        </a:rPr>
                        <a:t>1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3271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</a:rPr>
                        <a:t>∆Y</a:t>
                      </a:r>
                      <a:r>
                        <a:rPr lang="en-US" sz="2400" b="1" baseline="-250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</a:rPr>
                        <a:t>2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70C0"/>
                          </a:solidFill>
                          <a:latin typeface="Arial"/>
                          <a:ea typeface="Times New Roman"/>
                        </a:rPr>
                        <a:t>MRS of Y</a:t>
                      </a:r>
                      <a:r>
                        <a:rPr lang="en-US" sz="2400" b="1" baseline="-25000" dirty="0">
                          <a:solidFill>
                            <a:srgbClr val="0070C0"/>
                          </a:solidFill>
                          <a:latin typeface="Arial"/>
                          <a:ea typeface="Times New Roman"/>
                        </a:rPr>
                        <a:t>1 </a:t>
                      </a:r>
                      <a:r>
                        <a:rPr lang="en-US" sz="2400" b="1" dirty="0">
                          <a:solidFill>
                            <a:srgbClr val="0070C0"/>
                          </a:solidFill>
                          <a:latin typeface="Arial"/>
                          <a:ea typeface="Times New Roman"/>
                        </a:rPr>
                        <a:t>for Y</a:t>
                      </a:r>
                      <a:r>
                        <a:rPr lang="en-US" sz="2400" b="1" baseline="-25000" dirty="0">
                          <a:solidFill>
                            <a:srgbClr val="0070C0"/>
                          </a:solidFill>
                          <a:latin typeface="Arial"/>
                          <a:ea typeface="Times New Roman"/>
                        </a:rPr>
                        <a:t>2</a:t>
                      </a:r>
                      <a:endParaRPr lang="en-US" sz="2400" b="1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27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"/>
                          <a:ea typeface="Times New Roman"/>
                        </a:rPr>
                        <a:t>A</a:t>
                      </a:r>
                      <a:endParaRPr lang="en-US" sz="24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B05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en-US" sz="2400" b="1">
                        <a:solidFill>
                          <a:srgbClr val="00B05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</a:rPr>
                        <a:t>75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spc="-20">
                        <a:latin typeface="Arial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spc="-20" dirty="0">
                        <a:solidFill>
                          <a:srgbClr val="FF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spc="-20" dirty="0">
                        <a:solidFill>
                          <a:srgbClr val="0070C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78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"/>
                          <a:ea typeface="Times New Roman"/>
                        </a:rPr>
                        <a:t>B</a:t>
                      </a:r>
                      <a:endParaRPr lang="en-US" sz="24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B050"/>
                          </a:solidFill>
                          <a:latin typeface="Arial"/>
                          <a:ea typeface="Times New Roman"/>
                        </a:rPr>
                        <a:t>8</a:t>
                      </a:r>
                      <a:endParaRPr lang="en-US" sz="24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</a:rPr>
                        <a:t>60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Arial"/>
                          <a:ea typeface="Times New Roman"/>
                        </a:rPr>
                        <a:t>8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271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</a:rPr>
                        <a:t>15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70C0"/>
                          </a:solidFill>
                          <a:latin typeface="Arial"/>
                          <a:ea typeface="Times New Roman"/>
                        </a:rPr>
                        <a:t>1.88</a:t>
                      </a:r>
                      <a:endParaRPr lang="en-US" sz="2400" b="1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70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"/>
                          <a:ea typeface="Times New Roman"/>
                        </a:rPr>
                        <a:t>C</a:t>
                      </a:r>
                      <a:endParaRPr lang="en-US" sz="24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B050"/>
                          </a:solidFill>
                          <a:latin typeface="Arial"/>
                          <a:ea typeface="Times New Roman"/>
                        </a:rPr>
                        <a:t>16</a:t>
                      </a:r>
                      <a:endParaRPr lang="en-US" sz="24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</a:rPr>
                        <a:t>44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Arial"/>
                          <a:ea typeface="Times New Roman"/>
                        </a:rPr>
                        <a:t>8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271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</a:rPr>
                        <a:t>16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70C0"/>
                          </a:solidFill>
                          <a:latin typeface="Arial"/>
                          <a:ea typeface="Times New Roman"/>
                        </a:rPr>
                        <a:t>2.0</a:t>
                      </a:r>
                      <a:endParaRPr lang="en-US" sz="2400" b="1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683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"/>
                          <a:ea typeface="Times New Roman"/>
                        </a:rPr>
                        <a:t>D</a:t>
                      </a:r>
                      <a:endParaRPr lang="en-US" sz="24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B050"/>
                          </a:solidFill>
                          <a:latin typeface="Arial"/>
                          <a:ea typeface="Times New Roman"/>
                        </a:rPr>
                        <a:t>24</a:t>
                      </a:r>
                      <a:endParaRPr lang="en-US" sz="24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</a:rPr>
                        <a:t>26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Arial"/>
                          <a:ea typeface="Times New Roman"/>
                        </a:rPr>
                        <a:t>8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271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</a:rPr>
                        <a:t>18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70C0"/>
                          </a:solidFill>
                          <a:latin typeface="Arial"/>
                          <a:ea typeface="Times New Roman"/>
                        </a:rPr>
                        <a:t>2.25</a:t>
                      </a:r>
                      <a:endParaRPr lang="en-US" sz="2400" b="1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78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"/>
                          <a:ea typeface="Times New Roman"/>
                        </a:rPr>
                        <a:t>E</a:t>
                      </a:r>
                      <a:endParaRPr lang="en-US" sz="24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B050"/>
                          </a:solidFill>
                          <a:latin typeface="Arial"/>
                          <a:ea typeface="Times New Roman"/>
                        </a:rPr>
                        <a:t>32</a:t>
                      </a:r>
                      <a:endParaRPr lang="en-US" sz="24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Arial"/>
                          <a:ea typeface="Times New Roman"/>
                        </a:rPr>
                        <a:t>8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271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</a:rPr>
                        <a:t>26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70C0"/>
                          </a:solidFill>
                          <a:latin typeface="Arial"/>
                          <a:ea typeface="Times New Roman"/>
                        </a:rPr>
                        <a:t>3.25</a:t>
                      </a:r>
                      <a:endParaRPr lang="en-US" sz="2400" b="1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03457" name="Line 1"/>
          <p:cNvSpPr>
            <a:spLocks noChangeShapeType="1"/>
          </p:cNvSpPr>
          <p:nvPr/>
        </p:nvSpPr>
        <p:spPr bwMode="auto">
          <a:xfrm>
            <a:off x="0" y="11113"/>
            <a:ext cx="4464050" cy="0"/>
          </a:xfrm>
          <a:prstGeom prst="line">
            <a:avLst/>
          </a:prstGeom>
          <a:noFill/>
          <a:ln w="2159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u="sng" dirty="0">
                <a:solidFill>
                  <a:srgbClr val="FF0000"/>
                </a:solidFill>
              </a:rPr>
              <a:t>Increasing cont…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410200"/>
          </a:xfrm>
        </p:spPr>
        <p:txBody>
          <a:bodyPr>
            <a:normAutofit fontScale="92500" lnSpcReduction="20000"/>
          </a:bodyPr>
          <a:lstStyle/>
          <a:p>
            <a:r>
              <a:rPr lang="en-US" b="1" i="1" dirty="0">
                <a:solidFill>
                  <a:srgbClr val="00B0F0"/>
                </a:solidFill>
              </a:rPr>
              <a:t>Shifting from combination A to combination B</a:t>
            </a:r>
            <a:r>
              <a:rPr lang="en-US" dirty="0"/>
              <a:t>, results in </a:t>
            </a:r>
            <a:r>
              <a:rPr lang="en-US" b="1" dirty="0">
                <a:solidFill>
                  <a:srgbClr val="FF0000"/>
                </a:solidFill>
              </a:rPr>
              <a:t>increase in </a:t>
            </a:r>
            <a:r>
              <a:rPr lang="en-US" b="1" i="1" dirty="0">
                <a:solidFill>
                  <a:srgbClr val="FF0000"/>
                </a:solidFill>
              </a:rPr>
              <a:t>Y</a:t>
            </a:r>
            <a:r>
              <a:rPr lang="en-US" b="1" baseline="-25000" dirty="0">
                <a:solidFill>
                  <a:srgbClr val="FF0000"/>
                </a:solidFill>
              </a:rPr>
              <a:t>1</a:t>
            </a:r>
            <a:r>
              <a:rPr lang="en-US" b="1" i="1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by 8 units </a:t>
            </a:r>
            <a:r>
              <a:rPr lang="en-US" dirty="0"/>
              <a:t>and </a:t>
            </a:r>
            <a:r>
              <a:rPr lang="en-US" b="1" dirty="0">
                <a:solidFill>
                  <a:srgbClr val="FF0000"/>
                </a:solidFill>
              </a:rPr>
              <a:t>decrease in </a:t>
            </a:r>
            <a:r>
              <a:rPr lang="en-US" b="1" i="1" dirty="0">
                <a:solidFill>
                  <a:srgbClr val="FF0000"/>
                </a:solidFill>
              </a:rPr>
              <a:t>Y</a:t>
            </a:r>
            <a:r>
              <a:rPr lang="en-US" b="1" baseline="-25000" dirty="0">
                <a:solidFill>
                  <a:srgbClr val="FF0000"/>
                </a:solidFill>
              </a:rPr>
              <a:t>2</a:t>
            </a:r>
            <a:r>
              <a:rPr lang="en-US" b="1" i="1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by 15 </a:t>
            </a:r>
            <a:r>
              <a:rPr lang="en-US" dirty="0"/>
              <a:t>units. </a:t>
            </a:r>
          </a:p>
          <a:p>
            <a:endParaRPr lang="en-US" dirty="0"/>
          </a:p>
          <a:p>
            <a:r>
              <a:rPr lang="en-US" dirty="0"/>
              <a:t>MRPS is 1.88. </a:t>
            </a:r>
          </a:p>
          <a:p>
            <a:endParaRPr lang="en-US" dirty="0"/>
          </a:p>
          <a:p>
            <a:r>
              <a:rPr lang="en-US" dirty="0"/>
              <a:t>It means </a:t>
            </a:r>
            <a:r>
              <a:rPr lang="en-US" b="1" dirty="0">
                <a:solidFill>
                  <a:srgbClr val="FF0000"/>
                </a:solidFill>
              </a:rPr>
              <a:t>1.88 units of </a:t>
            </a:r>
            <a:r>
              <a:rPr lang="en-US" b="1" i="1" dirty="0">
                <a:solidFill>
                  <a:srgbClr val="FF0000"/>
                </a:solidFill>
              </a:rPr>
              <a:t>Y</a:t>
            </a:r>
            <a:r>
              <a:rPr lang="en-US" b="1" baseline="-25000" dirty="0">
                <a:solidFill>
                  <a:srgbClr val="FF0000"/>
                </a:solidFill>
              </a:rPr>
              <a:t>2</a:t>
            </a:r>
            <a:r>
              <a:rPr lang="en-US" b="1" i="1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are to be sacrificed </a:t>
            </a:r>
            <a:r>
              <a:rPr lang="en-US" dirty="0"/>
              <a:t>to </a:t>
            </a:r>
            <a:r>
              <a:rPr lang="en-US" b="1" i="1" dirty="0">
                <a:solidFill>
                  <a:srgbClr val="00B0F0"/>
                </a:solidFill>
              </a:rPr>
              <a:t>gain Y </a:t>
            </a:r>
            <a:r>
              <a:rPr lang="en-US" b="1" i="1" baseline="-25000" dirty="0">
                <a:solidFill>
                  <a:srgbClr val="00B0F0"/>
                </a:solidFill>
              </a:rPr>
              <a:t>1 </a:t>
            </a:r>
            <a:r>
              <a:rPr lang="en-US" b="1" i="1" dirty="0">
                <a:solidFill>
                  <a:srgbClr val="00B0F0"/>
                </a:solidFill>
              </a:rPr>
              <a:t>by one unit. </a:t>
            </a:r>
          </a:p>
          <a:p>
            <a:endParaRPr lang="en-US" dirty="0"/>
          </a:p>
          <a:p>
            <a:r>
              <a:rPr lang="en-US" b="1" i="1" dirty="0"/>
              <a:t>When we shift from </a:t>
            </a:r>
            <a:r>
              <a:rPr lang="en-US" dirty="0"/>
              <a:t>B to C, C to D, and D to E, </a:t>
            </a:r>
            <a:r>
              <a:rPr lang="en-US" b="1" i="1" dirty="0">
                <a:solidFill>
                  <a:srgbClr val="7030A0"/>
                </a:solidFill>
              </a:rPr>
              <a:t>the amount of Y</a:t>
            </a:r>
            <a:r>
              <a:rPr lang="en-US" b="1" i="1" baseline="-25000" dirty="0">
                <a:solidFill>
                  <a:srgbClr val="7030A0"/>
                </a:solidFill>
              </a:rPr>
              <a:t>2</a:t>
            </a:r>
            <a:r>
              <a:rPr lang="en-US" b="1" i="1" dirty="0">
                <a:solidFill>
                  <a:srgbClr val="7030A0"/>
                </a:solidFill>
              </a:rPr>
              <a:t> to be foregone is successively increasing </a:t>
            </a:r>
            <a:r>
              <a:rPr lang="en-US" dirty="0"/>
              <a:t>as indicated by the increasing MRPS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3200" b="1" u="sng" dirty="0">
                <a:solidFill>
                  <a:srgbClr val="FF0000"/>
                </a:solidFill>
              </a:rPr>
              <a:t>Fig. Increasing rate of product substitution</a:t>
            </a:r>
          </a:p>
        </p:txBody>
      </p:sp>
      <p:pic>
        <p:nvPicPr>
          <p:cNvPr id="4044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1676400"/>
            <a:ext cx="84582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487362"/>
          </a:xfrm>
        </p:spPr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en-US" b="1" u="sng" dirty="0">
                <a:solidFill>
                  <a:srgbClr val="FF0000"/>
                </a:solidFill>
              </a:rPr>
              <a:t>Decreasing Rate of Substitution</a:t>
            </a:r>
            <a:br>
              <a:rPr lang="en-US" u="sng" dirty="0">
                <a:solidFill>
                  <a:srgbClr val="FF0000"/>
                </a:solidFill>
              </a:rPr>
            </a:b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991600" cy="5638800"/>
          </a:xfrm>
        </p:spPr>
        <p:txBody>
          <a:bodyPr>
            <a:normAutofit/>
          </a:bodyPr>
          <a:lstStyle/>
          <a:p>
            <a:r>
              <a:rPr lang="en-US" sz="2600" b="1" dirty="0"/>
              <a:t>Two products substitute at decreasing rate</a:t>
            </a:r>
            <a:r>
              <a:rPr lang="en-US" sz="2600" dirty="0"/>
              <a:t> </a:t>
            </a:r>
            <a:r>
              <a:rPr lang="en-US" sz="2600" b="1" i="1" dirty="0">
                <a:solidFill>
                  <a:srgbClr val="FF0000"/>
                </a:solidFill>
              </a:rPr>
              <a:t>when increasing in one product requires lesser and lesser reduction</a:t>
            </a:r>
            <a:r>
              <a:rPr lang="en-US" sz="2600" dirty="0"/>
              <a:t> in another product. </a:t>
            </a:r>
          </a:p>
          <a:p>
            <a:endParaRPr lang="en-US" sz="2600" dirty="0"/>
          </a:p>
          <a:p>
            <a:r>
              <a:rPr lang="en-US" sz="2600" dirty="0"/>
              <a:t>This type of substitution is </a:t>
            </a:r>
            <a:r>
              <a:rPr lang="en-US" sz="2600" dirty="0">
                <a:solidFill>
                  <a:srgbClr val="FF0000"/>
                </a:solidFill>
              </a:rPr>
              <a:t>o</a:t>
            </a:r>
            <a:r>
              <a:rPr lang="en-US" sz="2600" b="1" i="1" dirty="0">
                <a:solidFill>
                  <a:srgbClr val="FF0000"/>
                </a:solidFill>
              </a:rPr>
              <a:t>bserved when the production functions of both the products</a:t>
            </a:r>
            <a:r>
              <a:rPr lang="en-US" sz="2600" dirty="0">
                <a:solidFill>
                  <a:srgbClr val="FF0000"/>
                </a:solidFill>
              </a:rPr>
              <a:t> </a:t>
            </a:r>
            <a:r>
              <a:rPr lang="en-US" sz="2600" dirty="0"/>
              <a:t>exhibit increasing returns.</a:t>
            </a:r>
          </a:p>
          <a:p>
            <a:endParaRPr lang="en-US" sz="2600" dirty="0"/>
          </a:p>
          <a:p>
            <a:r>
              <a:rPr lang="en-US" sz="2600" dirty="0"/>
              <a:t>This type of substitution </a:t>
            </a:r>
            <a:r>
              <a:rPr lang="en-US" sz="2600" b="1" i="1" dirty="0"/>
              <a:t>is very rare in production process</a:t>
            </a:r>
            <a:r>
              <a:rPr lang="en-US" sz="2600" dirty="0"/>
              <a:t>, </a:t>
            </a:r>
            <a:r>
              <a:rPr lang="en-US" sz="2600" b="1" i="1" dirty="0">
                <a:solidFill>
                  <a:srgbClr val="FF0000"/>
                </a:solidFill>
              </a:rPr>
              <a:t>because increasing returns are seen </a:t>
            </a:r>
            <a:r>
              <a:rPr lang="en-US" sz="2600" dirty="0"/>
              <a:t>in </a:t>
            </a:r>
            <a:r>
              <a:rPr lang="en-US" sz="2600" b="1" dirty="0"/>
              <a:t>the 1</a:t>
            </a:r>
            <a:r>
              <a:rPr lang="en-US" sz="2600" b="1" baseline="30000" dirty="0"/>
              <a:t>st</a:t>
            </a:r>
            <a:r>
              <a:rPr lang="en-US" sz="2600" b="1" dirty="0"/>
              <a:t> stage of production </a:t>
            </a:r>
            <a:r>
              <a:rPr lang="en-US" sz="2600" dirty="0"/>
              <a:t>which is irrational. </a:t>
            </a:r>
          </a:p>
          <a:p>
            <a:endParaRPr lang="en-US" sz="2600" dirty="0"/>
          </a:p>
          <a:p>
            <a:r>
              <a:rPr lang="en-US" sz="2600" dirty="0"/>
              <a:t>The PPC is </a:t>
            </a:r>
            <a:r>
              <a:rPr lang="en-US" sz="2600" b="1" i="1" dirty="0">
                <a:solidFill>
                  <a:srgbClr val="FF0000"/>
                </a:solidFill>
              </a:rPr>
              <a:t>convex to the origin</a:t>
            </a:r>
            <a:r>
              <a:rPr lang="en-US" sz="2600" dirty="0"/>
              <a:t>.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715962"/>
          </a:xfrm>
        </p:spPr>
        <p:txBody>
          <a:bodyPr>
            <a:normAutofit/>
          </a:bodyPr>
          <a:lstStyle/>
          <a:p>
            <a:r>
              <a:rPr lang="en-US" sz="2700" b="1" u="sng" dirty="0">
                <a:solidFill>
                  <a:srgbClr val="FF0000"/>
                </a:solidFill>
              </a:rPr>
              <a:t>Two Competitive Products Substituting at Decreasing Rate</a:t>
            </a:r>
            <a:endParaRPr lang="en-US" sz="2700" u="sng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1" y="1524002"/>
          <a:ext cx="8381998" cy="4800597"/>
        </p:xfrm>
        <a:graphic>
          <a:graphicData uri="http://schemas.openxmlformats.org/drawingml/2006/table">
            <a:tbl>
              <a:tblPr/>
              <a:tblGrid>
                <a:gridCol w="2015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09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87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65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52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550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797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Arial"/>
                          <a:ea typeface="Times New Roman"/>
                        </a:rPr>
                        <a:t>Combination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</a:rPr>
                        <a:t>Y</a:t>
                      </a:r>
                      <a:r>
                        <a:rPr lang="en-US" sz="2400" b="1" baseline="-250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B0F0"/>
                          </a:solidFill>
                          <a:latin typeface="Arial"/>
                          <a:ea typeface="Times New Roman"/>
                        </a:rPr>
                        <a:t>Y</a:t>
                      </a:r>
                      <a:r>
                        <a:rPr lang="en-US" sz="2400" b="1" baseline="-25000" dirty="0">
                          <a:solidFill>
                            <a:srgbClr val="00B0F0"/>
                          </a:solidFill>
                          <a:latin typeface="Arial"/>
                          <a:ea typeface="Times New Roman"/>
                        </a:rPr>
                        <a:t>2</a:t>
                      </a:r>
                      <a:endParaRPr lang="en-US" sz="2400" b="1" dirty="0">
                        <a:solidFill>
                          <a:srgbClr val="00B0F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</a:rPr>
                        <a:t>∆ Y</a:t>
                      </a:r>
                      <a:r>
                        <a:rPr lang="en-US" sz="2400" b="1" baseline="-250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B0F0"/>
                          </a:solidFill>
                          <a:latin typeface="Arial"/>
                          <a:ea typeface="Times New Roman"/>
                        </a:rPr>
                        <a:t>∆Y</a:t>
                      </a:r>
                      <a:r>
                        <a:rPr lang="en-US" sz="2400" b="1" baseline="-25000" dirty="0">
                          <a:solidFill>
                            <a:srgbClr val="00B0F0"/>
                          </a:solidFill>
                          <a:latin typeface="Arial"/>
                          <a:ea typeface="Times New Roman"/>
                        </a:rPr>
                        <a:t>2</a:t>
                      </a:r>
                      <a:endParaRPr lang="en-US" sz="2400" b="1" dirty="0">
                        <a:solidFill>
                          <a:srgbClr val="00B0F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B050"/>
                          </a:solidFill>
                          <a:latin typeface="Arial"/>
                          <a:ea typeface="Times New Roman"/>
                        </a:rPr>
                        <a:t>MRS of Y</a:t>
                      </a:r>
                      <a:r>
                        <a:rPr lang="en-US" sz="2400" b="1" baseline="-25000" dirty="0">
                          <a:solidFill>
                            <a:srgbClr val="00B050"/>
                          </a:solidFill>
                          <a:latin typeface="Arial"/>
                          <a:ea typeface="Times New Roman"/>
                        </a:rPr>
                        <a:t>1 </a:t>
                      </a:r>
                      <a:r>
                        <a:rPr lang="en-US" sz="2400" b="1" dirty="0">
                          <a:solidFill>
                            <a:srgbClr val="00B050"/>
                          </a:solidFill>
                          <a:latin typeface="Arial"/>
                          <a:ea typeface="Times New Roman"/>
                        </a:rPr>
                        <a:t>for Y</a:t>
                      </a:r>
                      <a:r>
                        <a:rPr lang="en-US" sz="2400" b="1" baseline="-25000" dirty="0">
                          <a:solidFill>
                            <a:srgbClr val="00B050"/>
                          </a:solidFill>
                          <a:latin typeface="Arial"/>
                          <a:ea typeface="Times New Roman"/>
                        </a:rPr>
                        <a:t>2</a:t>
                      </a:r>
                      <a:endParaRPr lang="en-US" sz="24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71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Arial"/>
                          <a:ea typeface="Times New Roman"/>
                        </a:rPr>
                        <a:t>A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B0F0"/>
                          </a:solidFill>
                          <a:latin typeface="Arial"/>
                          <a:ea typeface="Times New Roman"/>
                        </a:rPr>
                        <a:t>43</a:t>
                      </a:r>
                      <a:endParaRPr lang="en-US" sz="2400" b="1" dirty="0">
                        <a:solidFill>
                          <a:srgbClr val="00B0F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spc="-10" dirty="0">
                        <a:solidFill>
                          <a:srgbClr val="FF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spc="-10" dirty="0">
                        <a:solidFill>
                          <a:srgbClr val="00B0F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spc="-10" dirty="0">
                        <a:solidFill>
                          <a:srgbClr val="00B05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09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Arial"/>
                          <a:ea typeface="Times New Roman"/>
                        </a:rPr>
                        <a:t>B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</a:rPr>
                        <a:t>2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B0F0"/>
                          </a:solidFill>
                          <a:latin typeface="Arial"/>
                          <a:ea typeface="Times New Roman"/>
                        </a:rPr>
                        <a:t>27</a:t>
                      </a:r>
                      <a:endParaRPr lang="en-US" sz="2400" b="1" dirty="0">
                        <a:solidFill>
                          <a:srgbClr val="00B0F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</a:rPr>
                        <a:t>2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B0F0"/>
                          </a:solidFill>
                          <a:latin typeface="Arial"/>
                          <a:ea typeface="Times New Roman"/>
                        </a:rPr>
                        <a:t>16</a:t>
                      </a:r>
                      <a:endParaRPr lang="en-US" sz="2400" b="1" dirty="0">
                        <a:solidFill>
                          <a:srgbClr val="00B0F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B050"/>
                          </a:solidFill>
                          <a:latin typeface="Arial"/>
                          <a:ea typeface="Times New Roman"/>
                        </a:rPr>
                        <a:t>8</a:t>
                      </a:r>
                      <a:endParaRPr lang="en-US" sz="24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09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Arial"/>
                          <a:ea typeface="Times New Roman"/>
                        </a:rPr>
                        <a:t>C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</a:rPr>
                        <a:t>4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B0F0"/>
                          </a:solidFill>
                          <a:latin typeface="Arial"/>
                          <a:ea typeface="Times New Roman"/>
                        </a:rPr>
                        <a:t>15</a:t>
                      </a:r>
                      <a:endParaRPr lang="en-US" sz="2400" b="1" dirty="0">
                        <a:solidFill>
                          <a:srgbClr val="00B0F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</a:rPr>
                        <a:t>2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B0F0"/>
                          </a:solidFill>
                          <a:latin typeface="Arial"/>
                          <a:ea typeface="Times New Roman"/>
                        </a:rPr>
                        <a:t>12</a:t>
                      </a:r>
                      <a:endParaRPr lang="en-US" sz="2400" b="1" dirty="0">
                        <a:solidFill>
                          <a:srgbClr val="00B0F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B050"/>
                          </a:solidFill>
                          <a:latin typeface="Arial"/>
                          <a:ea typeface="Times New Roman"/>
                        </a:rPr>
                        <a:t>6</a:t>
                      </a:r>
                      <a:endParaRPr lang="en-US" sz="24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09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Arial"/>
                          <a:ea typeface="Times New Roman"/>
                        </a:rPr>
                        <a:t>D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</a:rPr>
                        <a:t>6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B0F0"/>
                          </a:solidFill>
                          <a:latin typeface="Arial"/>
                          <a:ea typeface="Times New Roman"/>
                        </a:rPr>
                        <a:t>6</a:t>
                      </a:r>
                      <a:endParaRPr lang="en-US" sz="2400" b="1" dirty="0">
                        <a:solidFill>
                          <a:srgbClr val="00B0F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</a:rPr>
                        <a:t>2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B0F0"/>
                          </a:solidFill>
                          <a:latin typeface="Arial"/>
                          <a:ea typeface="Times New Roman"/>
                        </a:rPr>
                        <a:t>9</a:t>
                      </a:r>
                      <a:endParaRPr lang="en-US" sz="2400" b="1" dirty="0">
                        <a:solidFill>
                          <a:srgbClr val="00B0F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B050"/>
                          </a:solidFill>
                          <a:latin typeface="Arial"/>
                          <a:ea typeface="Times New Roman"/>
                        </a:rPr>
                        <a:t>4.5</a:t>
                      </a:r>
                      <a:endParaRPr lang="en-US" sz="24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09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Arial"/>
                          <a:ea typeface="Times New Roman"/>
                        </a:rPr>
                        <a:t>E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</a:rPr>
                        <a:t>8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B0F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en-US" sz="2400" b="1" dirty="0">
                        <a:solidFill>
                          <a:srgbClr val="00B0F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</a:rPr>
                        <a:t>2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B0F0"/>
                          </a:solidFill>
                          <a:latin typeface="Arial"/>
                          <a:ea typeface="Times New Roman"/>
                        </a:rPr>
                        <a:t>6</a:t>
                      </a:r>
                      <a:endParaRPr lang="en-US" sz="2400" b="1" dirty="0">
                        <a:solidFill>
                          <a:srgbClr val="00B0F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B050"/>
                          </a:solidFill>
                          <a:latin typeface="Arial"/>
                          <a:ea typeface="Times New Roman"/>
                        </a:rPr>
                        <a:t>3</a:t>
                      </a:r>
                      <a:endParaRPr lang="en-US" sz="24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06530" name="Line 2"/>
          <p:cNvSpPr>
            <a:spLocks noChangeShapeType="1"/>
          </p:cNvSpPr>
          <p:nvPr/>
        </p:nvSpPr>
        <p:spPr bwMode="auto">
          <a:xfrm>
            <a:off x="0" y="11113"/>
            <a:ext cx="4464050" cy="0"/>
          </a:xfrm>
          <a:prstGeom prst="line">
            <a:avLst/>
          </a:prstGeom>
          <a:noFill/>
          <a:ln w="2159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b="1" u="sng" dirty="0"/>
              <a:t>Decreasing MRPS….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9154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Shifting from combination A to combination B</a:t>
            </a:r>
            <a:r>
              <a:rPr lang="en-US" dirty="0"/>
              <a:t> </a:t>
            </a:r>
            <a:r>
              <a:rPr lang="en-US" b="1" dirty="0"/>
              <a:t>results in</a:t>
            </a:r>
            <a:r>
              <a:rPr lang="en-US" dirty="0"/>
              <a:t> </a:t>
            </a:r>
            <a:r>
              <a:rPr lang="en-US" b="1" i="1" dirty="0">
                <a:solidFill>
                  <a:srgbClr val="00B0F0"/>
                </a:solidFill>
              </a:rPr>
              <a:t>increase in Y</a:t>
            </a:r>
            <a:r>
              <a:rPr lang="en-US" b="1" i="1" baseline="-25000" dirty="0">
                <a:solidFill>
                  <a:srgbClr val="00B0F0"/>
                </a:solidFill>
              </a:rPr>
              <a:t>1 </a:t>
            </a:r>
            <a:r>
              <a:rPr lang="en-US" b="1" i="1" dirty="0">
                <a:solidFill>
                  <a:srgbClr val="00B0F0"/>
                </a:solidFill>
              </a:rPr>
              <a:t>by 2 units </a:t>
            </a:r>
            <a:r>
              <a:rPr lang="en-US" dirty="0"/>
              <a:t>and </a:t>
            </a:r>
            <a:r>
              <a:rPr lang="en-US" b="1" i="1" dirty="0">
                <a:solidFill>
                  <a:srgbClr val="7030A0"/>
                </a:solidFill>
              </a:rPr>
              <a:t>decrease in Y</a:t>
            </a:r>
            <a:r>
              <a:rPr lang="en-US" b="1" i="1" baseline="-25000" dirty="0">
                <a:solidFill>
                  <a:srgbClr val="7030A0"/>
                </a:solidFill>
              </a:rPr>
              <a:t>2 </a:t>
            </a:r>
            <a:r>
              <a:rPr lang="en-US" b="1" i="1" dirty="0">
                <a:solidFill>
                  <a:srgbClr val="7030A0"/>
                </a:solidFill>
              </a:rPr>
              <a:t>by 16 units. </a:t>
            </a:r>
          </a:p>
          <a:p>
            <a:endParaRPr lang="en-US" dirty="0"/>
          </a:p>
          <a:p>
            <a:r>
              <a:rPr lang="en-US" dirty="0"/>
              <a:t>It means </a:t>
            </a:r>
            <a:r>
              <a:rPr lang="en-US" b="1" i="1" dirty="0">
                <a:solidFill>
                  <a:srgbClr val="FF0000"/>
                </a:solidFill>
              </a:rPr>
              <a:t>8 units of Y</a:t>
            </a:r>
            <a:r>
              <a:rPr lang="en-US" b="1" i="1" baseline="-25000" dirty="0">
                <a:solidFill>
                  <a:srgbClr val="FF0000"/>
                </a:solidFill>
              </a:rPr>
              <a:t>2 </a:t>
            </a:r>
            <a:r>
              <a:rPr lang="en-US" b="1" i="1" dirty="0">
                <a:solidFill>
                  <a:srgbClr val="FF0000"/>
                </a:solidFill>
              </a:rPr>
              <a:t>are to be sacrificed </a:t>
            </a:r>
            <a:r>
              <a:rPr lang="en-US" b="1" dirty="0"/>
              <a:t>to gain Y</a:t>
            </a:r>
            <a:r>
              <a:rPr lang="en-US" b="1" baseline="-25000" dirty="0"/>
              <a:t>1 </a:t>
            </a:r>
            <a:r>
              <a:rPr lang="en-US" b="1" dirty="0"/>
              <a:t>by one unit. </a:t>
            </a:r>
          </a:p>
          <a:p>
            <a:endParaRPr lang="en-US" dirty="0"/>
          </a:p>
          <a:p>
            <a:r>
              <a:rPr lang="en-US" dirty="0"/>
              <a:t>When we shift from B to C, C to D and D to E, </a:t>
            </a:r>
            <a:r>
              <a:rPr lang="en-US" b="1" i="1" dirty="0"/>
              <a:t>the amount of Y</a:t>
            </a:r>
            <a:r>
              <a:rPr lang="en-US" b="1" i="1" baseline="-25000" dirty="0"/>
              <a:t>2 </a:t>
            </a:r>
            <a:r>
              <a:rPr lang="en-US" b="1" i="1" dirty="0"/>
              <a:t>to be forgone is successively decreasing</a:t>
            </a:r>
            <a:r>
              <a:rPr lang="en-US" dirty="0"/>
              <a:t> </a:t>
            </a:r>
            <a:r>
              <a:rPr lang="en-US" b="1" i="1" dirty="0">
                <a:solidFill>
                  <a:srgbClr val="FF0000"/>
                </a:solidFill>
              </a:rPr>
              <a:t>as indicated by the decrease in marginal rate of product substitution</a:t>
            </a:r>
            <a:r>
              <a:rPr lang="en-US" dirty="0"/>
              <a:t>. 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715962"/>
          </a:xfrm>
        </p:spPr>
        <p:txBody>
          <a:bodyPr>
            <a:normAutofit/>
          </a:bodyPr>
          <a:lstStyle/>
          <a:p>
            <a:r>
              <a:rPr lang="en-US" sz="3200" b="1" u="sng" dirty="0">
                <a:solidFill>
                  <a:srgbClr val="FF0000"/>
                </a:solidFill>
              </a:rPr>
              <a:t>Fig: Decreasing Rate of Product Substitution</a:t>
            </a:r>
          </a:p>
        </p:txBody>
      </p:sp>
      <p:pic>
        <p:nvPicPr>
          <p:cNvPr id="4055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1219200"/>
            <a:ext cx="8534400" cy="4800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/>
              <a:t>Factor-product r/n 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This r/n ship sometimes called </a:t>
            </a:r>
            <a:r>
              <a:rPr lang="en-US" b="1" dirty="0"/>
              <a:t>Input – Output Relationship </a:t>
            </a:r>
            <a:endParaRPr lang="en-US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FF0000"/>
                </a:solidFill>
              </a:rPr>
              <a:t>Objective</a:t>
            </a:r>
            <a:r>
              <a:rPr lang="en-US" dirty="0"/>
              <a:t>- to determine the optimum quantity of the </a:t>
            </a:r>
            <a:r>
              <a:rPr lang="en-US" i="1" dirty="0">
                <a:solidFill>
                  <a:srgbClr val="FF0000"/>
                </a:solidFill>
              </a:rPr>
              <a:t>variable input </a:t>
            </a:r>
            <a:r>
              <a:rPr lang="en-US" dirty="0"/>
              <a:t>that will be used in combination with </a:t>
            </a:r>
            <a:r>
              <a:rPr lang="en-US" dirty="0">
                <a:solidFill>
                  <a:srgbClr val="FF0000"/>
                </a:solidFill>
              </a:rPr>
              <a:t>fixed inputs </a:t>
            </a:r>
            <a:r>
              <a:rPr lang="en-US" dirty="0"/>
              <a:t>in order to produce </a:t>
            </a:r>
            <a:r>
              <a:rPr lang="en-US" i="1" dirty="0">
                <a:solidFill>
                  <a:srgbClr val="FF0000"/>
                </a:solidFill>
              </a:rPr>
              <a:t>optimal level of output </a:t>
            </a:r>
          </a:p>
        </p:txBody>
      </p:sp>
    </p:spTree>
    <p:extLst>
      <p:ext uri="{BB962C8B-B14F-4D97-AF65-F5344CB8AC3E}">
        <p14:creationId xmlns:p14="http://schemas.microsoft.com/office/powerpoint/2010/main" val="2640337791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917575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Chapter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143000"/>
          </a:xfrm>
        </p:spPr>
        <p:txBody>
          <a:bodyPr>
            <a:normAutofit fontScale="92500" lnSpcReduction="20000"/>
          </a:bodyPr>
          <a:lstStyle/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sz="4800" dirty="0">
                <a:solidFill>
                  <a:srgbClr val="FF0000"/>
                </a:solidFill>
              </a:rPr>
              <a:t>The End!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/>
              <a:t>Cont..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839200" cy="59436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b="1" dirty="0">
                <a:solidFill>
                  <a:srgbClr val="FF0000"/>
                </a:solidFill>
              </a:rPr>
              <a:t>Optimization of production </a:t>
            </a:r>
            <a:r>
              <a:rPr lang="en-US" dirty="0"/>
              <a:t>is the goal of this relationship.</a:t>
            </a:r>
          </a:p>
          <a:p>
            <a:pPr lvl="0"/>
            <a:r>
              <a:rPr lang="en-US" b="1" dirty="0">
                <a:solidFill>
                  <a:srgbClr val="7030A0"/>
                </a:solidFill>
              </a:rPr>
              <a:t>Known as input-output relationship </a:t>
            </a:r>
            <a:r>
              <a:rPr lang="en-US" dirty="0"/>
              <a:t>by farm management specialists</a:t>
            </a:r>
          </a:p>
          <a:p>
            <a:r>
              <a:rPr lang="en-US" b="1" dirty="0">
                <a:solidFill>
                  <a:srgbClr val="FF0000"/>
                </a:solidFill>
              </a:rPr>
              <a:t>It describes the transformation of a given </a:t>
            </a:r>
            <a:r>
              <a:rPr lang="en-US" b="1" dirty="0"/>
              <a:t>input</a:t>
            </a:r>
            <a:r>
              <a:rPr lang="en-US" b="1" dirty="0">
                <a:solidFill>
                  <a:srgbClr val="FF0000"/>
                </a:solidFill>
              </a:rPr>
              <a:t> into a </a:t>
            </a:r>
            <a:r>
              <a:rPr lang="en-US" b="1" dirty="0"/>
              <a:t>product</a:t>
            </a:r>
            <a:r>
              <a:rPr lang="en-US" dirty="0"/>
              <a:t>. </a:t>
            </a:r>
          </a:p>
          <a:p>
            <a:pPr lvl="0"/>
            <a:r>
              <a:rPr lang="en-US" b="1" dirty="0"/>
              <a:t>Guides the producer in making the decision </a:t>
            </a:r>
            <a:r>
              <a:rPr lang="en-US" dirty="0"/>
              <a:t>‘</a:t>
            </a:r>
            <a:r>
              <a:rPr lang="en-US" b="1" dirty="0">
                <a:solidFill>
                  <a:srgbClr val="FF0000"/>
                </a:solidFill>
              </a:rPr>
              <a:t>how much to produce</a:t>
            </a:r>
            <a:r>
              <a:rPr lang="en-US" dirty="0"/>
              <a:t>?’</a:t>
            </a:r>
          </a:p>
          <a:p>
            <a:r>
              <a:rPr lang="en-US" b="1" dirty="0"/>
              <a:t>Helps the producer </a:t>
            </a:r>
            <a:r>
              <a:rPr lang="en-US" b="1" dirty="0">
                <a:solidFill>
                  <a:srgbClr val="FF0000"/>
                </a:solidFill>
              </a:rPr>
              <a:t>in the determination of optimum input to use</a:t>
            </a:r>
            <a:r>
              <a:rPr lang="en-US" dirty="0"/>
              <a:t> and </a:t>
            </a:r>
            <a:r>
              <a:rPr lang="en-US" b="1" dirty="0">
                <a:solidFill>
                  <a:srgbClr val="00B0F0"/>
                </a:solidFill>
              </a:rPr>
              <a:t>optimum output to produce</a:t>
            </a:r>
            <a:r>
              <a:rPr lang="en-US" dirty="0"/>
              <a:t>.</a:t>
            </a:r>
          </a:p>
          <a:p>
            <a:r>
              <a:rPr lang="en-US" dirty="0"/>
              <a:t> We are interested in </a:t>
            </a:r>
            <a:r>
              <a:rPr lang="en-US" b="1" dirty="0">
                <a:solidFill>
                  <a:srgbClr val="FF0000"/>
                </a:solidFill>
              </a:rPr>
              <a:t>the effect of variation of only one input </a:t>
            </a:r>
            <a:r>
              <a:rPr lang="en-US" dirty="0"/>
              <a:t>such as labor or fertilizer </a:t>
            </a:r>
            <a:r>
              <a:rPr lang="en-US" b="1" dirty="0"/>
              <a:t>while other inputs are fixed.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6336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057" y="152400"/>
            <a:ext cx="8229600" cy="609600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three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types of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input-output relationships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producing a commodity where one input is varied and the quantities of other inputs are fixed.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Constant Marginal Rate of Returns or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Law of Constant Returns.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ii) Increasing Marginal Rate of Returns or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Law of Increasing Returns.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iii) Decreasing Marginal Rate of Returns or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Law of Decreasing Returns </a:t>
            </a:r>
          </a:p>
        </p:txBody>
      </p:sp>
    </p:spTree>
    <p:extLst>
      <p:ext uri="{BB962C8B-B14F-4D97-AF65-F5344CB8AC3E}">
        <p14:creationId xmlns:p14="http://schemas.microsoft.com/office/powerpoint/2010/main" val="4655105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429" y="1524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Cont</a:t>
            </a:r>
            <a:r>
              <a:rPr lang="en-US" dirty="0"/>
              <a:t>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428" y="1219200"/>
            <a:ext cx="8403771" cy="5410200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Law of Constant Returns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The level of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output increases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an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equal amount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each additional units of the variable input </a:t>
            </a:r>
          </a:p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i.e., the relationship between the input and the output is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linear.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Law of Increasing Returns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800" dirty="0"/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every successive unit of the 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variable input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 in a </a:t>
            </a:r>
            <a:r>
              <a:rPr lang="en-U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larger increase in the output 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Law of Diminishing Marginal Returns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</a:t>
            </a:r>
            <a:r>
              <a:rPr lang="en-U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additional unit of the variable input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 in </a:t>
            </a:r>
            <a:r>
              <a:rPr lang="en-U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 and less addition to the total output </a:t>
            </a:r>
          </a:p>
        </p:txBody>
      </p:sp>
    </p:spTree>
    <p:extLst>
      <p:ext uri="{BB962C8B-B14F-4D97-AF65-F5344CB8AC3E}">
        <p14:creationId xmlns:p14="http://schemas.microsoft.com/office/powerpoint/2010/main" val="23927761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rmAutofit fontScale="90000"/>
          </a:bodyPr>
          <a:lstStyle/>
          <a:p>
            <a:br>
              <a:rPr lang="en-US" sz="3600" b="1" u="sng" dirty="0">
                <a:solidFill>
                  <a:srgbClr val="FF0000"/>
                </a:solidFill>
              </a:rPr>
            </a:br>
            <a:r>
              <a:rPr lang="en-US" sz="31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Production Function Parameters of Interest for Factor-Product R/ship</a:t>
            </a:r>
            <a:br>
              <a:rPr lang="en-US" sz="4900" i="1" dirty="0"/>
            </a:br>
            <a:endParaRPr lang="en-US" sz="49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991600" cy="5638800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The following </a:t>
            </a:r>
            <a:r>
              <a:rPr lang="en-US" b="1" dirty="0">
                <a:solidFill>
                  <a:srgbClr val="0070C0"/>
                </a:solidFill>
              </a:rPr>
              <a:t>productivity measurements </a:t>
            </a:r>
            <a:r>
              <a:rPr lang="en-US" dirty="0"/>
              <a:t>are derived from the analysis of the production function. </a:t>
            </a:r>
          </a:p>
          <a:p>
            <a:pPr marL="0" indent="0">
              <a:buNone/>
            </a:pPr>
            <a:r>
              <a:rPr lang="en-US" dirty="0"/>
              <a:t>They include: </a:t>
            </a:r>
          </a:p>
          <a:p>
            <a:pPr marL="2293938" indent="-630238">
              <a:buFont typeface="+mj-lt"/>
              <a:buAutoNum type="arabicParenR"/>
            </a:pPr>
            <a:r>
              <a:rPr lang="en-US" b="1" dirty="0">
                <a:solidFill>
                  <a:srgbClr val="00B0F0"/>
                </a:solidFill>
              </a:rPr>
              <a:t>TOTAL PHYSICAL PRODUCT (TPP)</a:t>
            </a:r>
          </a:p>
          <a:p>
            <a:pPr marL="2293938" indent="-630238">
              <a:buFont typeface="+mj-lt"/>
              <a:buAutoNum type="arabicParenR"/>
            </a:pPr>
            <a:r>
              <a:rPr lang="en-US" b="1" dirty="0">
                <a:solidFill>
                  <a:srgbClr val="00B0F0"/>
                </a:solidFill>
              </a:rPr>
              <a:t>AVERAGE PHYSICAL PRODUCT (APP) </a:t>
            </a:r>
          </a:p>
          <a:p>
            <a:pPr marL="2293938" indent="-630238">
              <a:buFont typeface="+mj-lt"/>
              <a:buAutoNum type="arabicParenR"/>
            </a:pPr>
            <a:r>
              <a:rPr lang="en-US" b="1" dirty="0">
                <a:solidFill>
                  <a:srgbClr val="00B0F0"/>
                </a:solidFill>
              </a:rPr>
              <a:t>MARGINAL PHYSICAL PRODUCT (MPP)</a:t>
            </a:r>
          </a:p>
        </p:txBody>
      </p:sp>
    </p:spTree>
    <p:extLst>
      <p:ext uri="{BB962C8B-B14F-4D97-AF65-F5344CB8AC3E}">
        <p14:creationId xmlns:p14="http://schemas.microsoft.com/office/powerpoint/2010/main" val="20485712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F29DE-1385-409B-8185-4082170C1654}" type="slidenum">
              <a:rPr lang="en-US"/>
              <a:pPr/>
              <a:t>18</a:t>
            </a:fld>
            <a:endParaRPr lang="en-US"/>
          </a:p>
        </p:txBody>
      </p:sp>
      <p:sp>
        <p:nvSpPr>
          <p:cNvPr id="2887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00B0F0"/>
                </a:solidFill>
              </a:rPr>
              <a:t>Total Physical Product (TPP)</a:t>
            </a:r>
          </a:p>
        </p:txBody>
      </p:sp>
      <p:sp>
        <p:nvSpPr>
          <p:cNvPr id="288773" name="Text Box 5"/>
          <p:cNvSpPr txBox="1">
            <a:spLocks noChangeArrowheads="1"/>
          </p:cNvSpPr>
          <p:nvPr/>
        </p:nvSpPr>
        <p:spPr bwMode="auto">
          <a:xfrm>
            <a:off x="228600" y="1524000"/>
            <a:ext cx="8915400" cy="5262979"/>
          </a:xfrm>
          <a:prstGeom prst="rect">
            <a:avLst/>
          </a:prstGeom>
          <a:noFill/>
          <a:ln w="28575">
            <a:noFill/>
            <a:miter lim="800000"/>
            <a:headEnd/>
            <a:tailEnd type="none" w="lg" len="lg"/>
          </a:ln>
          <a:effectLst/>
        </p:spPr>
        <p:txBody>
          <a:bodyPr wrap="square">
            <a:spAutoFit/>
          </a:bodyPr>
          <a:lstStyle/>
          <a:p>
            <a:pPr marL="225425"/>
            <a:endParaRPr lang="en-US" sz="2800" dirty="0"/>
          </a:p>
          <a:p>
            <a:pPr marL="974725" indent="-749300">
              <a:buFont typeface="Wingdings" pitchFamily="2" charset="2"/>
              <a:buChar char="q"/>
            </a:pPr>
            <a:r>
              <a:rPr lang="en-US" sz="2800" dirty="0"/>
              <a:t>Total physical product (TPP) is </a:t>
            </a:r>
            <a:r>
              <a:rPr lang="en-US" sz="2800" b="1" dirty="0">
                <a:solidFill>
                  <a:srgbClr val="FF0000"/>
                </a:solidFill>
              </a:rPr>
              <a:t>the amount of production expected</a:t>
            </a:r>
            <a:r>
              <a:rPr lang="en-US" sz="2800" dirty="0"/>
              <a:t> from using each input level.</a:t>
            </a:r>
          </a:p>
          <a:p>
            <a:pPr marL="225425"/>
            <a:r>
              <a:rPr lang="en-US" sz="2800" dirty="0"/>
              <a:t>  </a:t>
            </a:r>
          </a:p>
          <a:p>
            <a:pPr marL="974725" indent="-749300">
              <a:buFont typeface="Wingdings" pitchFamily="2" charset="2"/>
              <a:buChar char="q"/>
            </a:pPr>
            <a:r>
              <a:rPr lang="en-US" sz="2800" b="1" i="1" dirty="0">
                <a:solidFill>
                  <a:srgbClr val="FF0000"/>
                </a:solidFill>
                <a:latin typeface="Arial" pitchFamily="34" charset="0"/>
              </a:rPr>
              <a:t>it illustrates the technological or physical relationship </a:t>
            </a:r>
            <a:r>
              <a:rPr lang="en-US" sz="2800" dirty="0">
                <a:latin typeface="Arial" pitchFamily="34" charset="0"/>
              </a:rPr>
              <a:t>that </a:t>
            </a:r>
            <a:r>
              <a:rPr lang="en-US" sz="2800" b="1" dirty="0">
                <a:solidFill>
                  <a:srgbClr val="00B0F0"/>
                </a:solidFill>
                <a:latin typeface="Arial" pitchFamily="34" charset="0"/>
              </a:rPr>
              <a:t>exists between output and one variable input</a:t>
            </a:r>
            <a:r>
              <a:rPr lang="en-US" sz="2800" dirty="0">
                <a:latin typeface="Arial" pitchFamily="34" charset="0"/>
              </a:rPr>
              <a:t>, ceteris paribus</a:t>
            </a:r>
          </a:p>
          <a:p>
            <a:pPr marL="974725" indent="-749300">
              <a:buFont typeface="Wingdings" pitchFamily="2" charset="2"/>
              <a:buChar char="q"/>
            </a:pPr>
            <a:endParaRPr lang="en-US" sz="2800" dirty="0"/>
          </a:p>
          <a:p>
            <a:pPr marL="974725" indent="-749300">
              <a:buFont typeface="Wingdings" pitchFamily="2" charset="2"/>
              <a:buChar char="q"/>
            </a:pPr>
            <a:endParaRPr lang="en-US" sz="2800" dirty="0"/>
          </a:p>
          <a:p>
            <a:pPr marL="974725" indent="-749300">
              <a:buFont typeface="Wingdings" pitchFamily="2" charset="2"/>
              <a:buChar char="q"/>
            </a:pPr>
            <a:r>
              <a:rPr lang="en-US" sz="2800" dirty="0"/>
              <a:t>Output or yield is often </a:t>
            </a:r>
            <a:r>
              <a:rPr lang="en-US" sz="2800" b="1" dirty="0">
                <a:solidFill>
                  <a:srgbClr val="FF0000"/>
                </a:solidFill>
              </a:rPr>
              <a:t>called total physical product</a:t>
            </a:r>
            <a:r>
              <a:rPr lang="en-US" sz="2800" dirty="0"/>
              <a:t>.</a:t>
            </a:r>
          </a:p>
          <a:p>
            <a:pPr marL="974725" indent="-749300">
              <a:buFont typeface="Wingdings" pitchFamily="2" charset="2"/>
              <a:buChar char="q"/>
            </a:pPr>
            <a:endParaRPr lang="en-US" sz="2800" dirty="0"/>
          </a:p>
          <a:p>
            <a:pPr marL="974725" indent="-749300">
              <a:buFont typeface="Wingdings" pitchFamily="2" charset="2"/>
              <a:buChar char="q"/>
            </a:pPr>
            <a:endParaRPr lang="en-US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/>
                </a:solidFill>
                <a:latin typeface="Arial" pitchFamily="34" charset="0"/>
              </a:rPr>
              <a:t>Total Physical Product (TPP)</a:t>
            </a:r>
            <a:endParaRPr lang="en-US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28600" y="1524000"/>
            <a:ext cx="8915400" cy="5105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Starts increasing at an increasing rate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.</a:t>
            </a:r>
          </a:p>
          <a:p>
            <a:pPr marL="742950" marR="0" lvl="1" indent="-28575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Continues to increase but at a decreasing rate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Reaches the maximum, then decreases</a:t>
            </a:r>
          </a:p>
          <a:p>
            <a:pPr marL="742950" marR="0" lvl="1" indent="-28575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  <a:p>
            <a:pPr marL="344488" marR="0" lvl="1" indent="-344488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The functional form of a production function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is:</a:t>
            </a:r>
          </a:p>
          <a:p>
            <a:pPr marL="742950" marR="0" lvl="1" indent="-28575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	Y = f (X), </a:t>
            </a:r>
          </a:p>
          <a:p>
            <a:pPr marL="742950" marR="0" lvl="1" indent="-28575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  <a:p>
            <a:pPr marL="404813" marR="0" lvl="1" indent="-344488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where Y is the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quantity of output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and X is the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quantity of input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2800" b="1" u="sng" dirty="0"/>
              <a:t>Definition of Production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991600" cy="60198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Production is </a:t>
            </a:r>
            <a:r>
              <a:rPr lang="en-US" b="1" dirty="0">
                <a:solidFill>
                  <a:srgbClr val="FF0000"/>
                </a:solidFill>
              </a:rPr>
              <a:t>the process by which </a:t>
            </a:r>
            <a:r>
              <a:rPr lang="en-US" b="1" u="sng" dirty="0">
                <a:solidFill>
                  <a:srgbClr val="FF0000"/>
                </a:solidFill>
              </a:rPr>
              <a:t>inputs</a:t>
            </a:r>
            <a:r>
              <a:rPr lang="en-US" b="1" dirty="0">
                <a:solidFill>
                  <a:srgbClr val="FF0000"/>
                </a:solidFill>
              </a:rPr>
              <a:t> are transformed into </a:t>
            </a:r>
            <a:r>
              <a:rPr lang="en-US" b="1" u="sng" dirty="0">
                <a:solidFill>
                  <a:srgbClr val="FF0000"/>
                </a:solidFill>
              </a:rPr>
              <a:t>output </a:t>
            </a:r>
            <a:r>
              <a:rPr lang="en-US" dirty="0"/>
              <a:t>in output producing units.  </a:t>
            </a:r>
          </a:p>
          <a:p>
            <a:pPr algn="just"/>
            <a:r>
              <a:rPr lang="en-US" dirty="0"/>
              <a:t>Economist </a:t>
            </a:r>
            <a:r>
              <a:rPr lang="en-US" b="1" dirty="0">
                <a:solidFill>
                  <a:srgbClr val="00B0F0"/>
                </a:solidFill>
              </a:rPr>
              <a:t>does not restrict </a:t>
            </a:r>
            <a:r>
              <a:rPr lang="en-US" b="1" u="sng" dirty="0">
                <a:solidFill>
                  <a:srgbClr val="00B0F0"/>
                </a:solidFill>
              </a:rPr>
              <a:t>production</a:t>
            </a:r>
            <a:r>
              <a:rPr lang="en-US" b="1" dirty="0">
                <a:solidFill>
                  <a:srgbClr val="00B0F0"/>
                </a:solidFill>
              </a:rPr>
              <a:t> to the manufacture of commodities</a:t>
            </a:r>
            <a:r>
              <a:rPr lang="en-US" dirty="0"/>
              <a:t>; but </a:t>
            </a:r>
            <a:r>
              <a:rPr lang="en-US" b="1" dirty="0">
                <a:solidFill>
                  <a:srgbClr val="FF0000"/>
                </a:solidFill>
              </a:rPr>
              <a:t>the provision of services </a:t>
            </a:r>
            <a:r>
              <a:rPr lang="en-US" dirty="0"/>
              <a:t>such as those of lawyer, accountant, actor, musician, or market women. </a:t>
            </a:r>
          </a:p>
          <a:p>
            <a:pPr algn="just"/>
            <a:endParaRPr lang="en-US" dirty="0"/>
          </a:p>
          <a:p>
            <a:r>
              <a:rPr lang="en-US" dirty="0"/>
              <a:t>The </a:t>
            </a:r>
            <a:r>
              <a:rPr lang="en-US" b="1" dirty="0"/>
              <a:t>central aim of all production </a:t>
            </a:r>
            <a:r>
              <a:rPr lang="en-US" dirty="0"/>
              <a:t>is </a:t>
            </a:r>
            <a:r>
              <a:rPr lang="en-US" b="1" u="sng" dirty="0"/>
              <a:t>to satisfy people’s wants</a:t>
            </a:r>
            <a:r>
              <a:rPr lang="en-US" dirty="0"/>
              <a:t> and </a:t>
            </a:r>
            <a:r>
              <a:rPr lang="en-US" b="1" dirty="0">
                <a:solidFill>
                  <a:srgbClr val="FF0000"/>
                </a:solidFill>
              </a:rPr>
              <a:t>increase the economic welfare of a people</a:t>
            </a:r>
            <a:r>
              <a:rPr lang="en-US" dirty="0"/>
              <a:t> to </a:t>
            </a:r>
            <a:r>
              <a:rPr lang="en-US" b="1" u="sng" dirty="0"/>
              <a:t>raise their standard of living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Agricultural production involves many </a:t>
            </a:r>
            <a:r>
              <a:rPr lang="en-US" b="1" u="sng" dirty="0">
                <a:solidFill>
                  <a:srgbClr val="FF0000"/>
                </a:solidFill>
              </a:rPr>
              <a:t>controllable and uncontrollable inputs. </a:t>
            </a:r>
          </a:p>
          <a:p>
            <a:endParaRPr lang="en-US" b="1" u="sng" dirty="0">
              <a:solidFill>
                <a:srgbClr val="FF0000"/>
              </a:solidFill>
            </a:endParaRPr>
          </a:p>
          <a:p>
            <a:r>
              <a:rPr lang="en-US" dirty="0"/>
              <a:t>The </a:t>
            </a:r>
            <a:r>
              <a:rPr lang="en-US" b="1" u="sng" dirty="0"/>
              <a:t>controllable inputs </a:t>
            </a:r>
            <a:r>
              <a:rPr lang="en-US" dirty="0"/>
              <a:t>include </a:t>
            </a:r>
            <a:r>
              <a:rPr lang="en-US" dirty="0">
                <a:solidFill>
                  <a:srgbClr val="FF0000"/>
                </a:solidFill>
              </a:rPr>
              <a:t>land, labor, capital, irrigated water and management</a:t>
            </a:r>
            <a:r>
              <a:rPr lang="en-US" dirty="0"/>
              <a:t> and their various disaggregated forms to give as more specific set of factors. </a:t>
            </a:r>
          </a:p>
          <a:p>
            <a:endParaRPr lang="en-US" dirty="0"/>
          </a:p>
          <a:p>
            <a:r>
              <a:rPr lang="en-US" dirty="0"/>
              <a:t>The </a:t>
            </a:r>
            <a:r>
              <a:rPr lang="en-US" b="1" u="sng" dirty="0"/>
              <a:t>uncontrollable inputs </a:t>
            </a:r>
            <a:r>
              <a:rPr lang="en-US" dirty="0"/>
              <a:t>include </a:t>
            </a:r>
            <a:r>
              <a:rPr lang="en-US" dirty="0">
                <a:solidFill>
                  <a:srgbClr val="FF0000"/>
                </a:solidFill>
              </a:rPr>
              <a:t>rainfall</a:t>
            </a:r>
            <a:r>
              <a:rPr lang="en-US" dirty="0"/>
              <a:t>, other weather variables and many variables such as </a:t>
            </a:r>
            <a:r>
              <a:rPr lang="en-US" dirty="0">
                <a:solidFill>
                  <a:srgbClr val="FF0000"/>
                </a:solidFill>
              </a:rPr>
              <a:t>animal and plant nutrition or photosynthesis</a:t>
            </a:r>
            <a:r>
              <a:rPr lang="en-US" dirty="0"/>
              <a:t> which are not completely understood.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166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7" name="Line 5"/>
          <p:cNvSpPr>
            <a:spLocks noChangeShapeType="1"/>
          </p:cNvSpPr>
          <p:nvPr/>
        </p:nvSpPr>
        <p:spPr bwMode="auto">
          <a:xfrm>
            <a:off x="5410200" y="2209800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4518" name="Line 6"/>
          <p:cNvSpPr>
            <a:spLocks noChangeShapeType="1"/>
          </p:cNvSpPr>
          <p:nvPr/>
        </p:nvSpPr>
        <p:spPr bwMode="auto">
          <a:xfrm>
            <a:off x="5410200" y="5105400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4519" name="Text Box 7"/>
          <p:cNvSpPr txBox="1">
            <a:spLocks noChangeArrowheads="1"/>
          </p:cNvSpPr>
          <p:nvPr/>
        </p:nvSpPr>
        <p:spPr bwMode="auto">
          <a:xfrm>
            <a:off x="8518525" y="5137150"/>
            <a:ext cx="49084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</a:rPr>
              <a:t>X1</a:t>
            </a:r>
          </a:p>
        </p:txBody>
      </p:sp>
      <p:sp>
        <p:nvSpPr>
          <p:cNvPr id="64520" name="Text Box 8"/>
          <p:cNvSpPr txBox="1">
            <a:spLocks noChangeArrowheads="1"/>
          </p:cNvSpPr>
          <p:nvPr/>
        </p:nvSpPr>
        <p:spPr bwMode="auto">
          <a:xfrm>
            <a:off x="5089525" y="1860550"/>
            <a:ext cx="3254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64523" name="Text Box 11"/>
          <p:cNvSpPr txBox="1">
            <a:spLocks noChangeArrowheads="1"/>
          </p:cNvSpPr>
          <p:nvPr/>
        </p:nvSpPr>
        <p:spPr bwMode="auto">
          <a:xfrm>
            <a:off x="7543800" y="3429000"/>
            <a:ext cx="6016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TPP</a:t>
            </a:r>
          </a:p>
        </p:txBody>
      </p:sp>
      <p:sp>
        <p:nvSpPr>
          <p:cNvPr id="64525" name="Freeform 13"/>
          <p:cNvSpPr>
            <a:spLocks/>
          </p:cNvSpPr>
          <p:nvPr/>
        </p:nvSpPr>
        <p:spPr bwMode="auto">
          <a:xfrm>
            <a:off x="5410200" y="3810000"/>
            <a:ext cx="698500" cy="1295400"/>
          </a:xfrm>
          <a:custGeom>
            <a:avLst/>
            <a:gdLst>
              <a:gd name="T0" fmla="*/ 0 w 440"/>
              <a:gd name="T1" fmla="*/ 2147483647 h 816"/>
              <a:gd name="T2" fmla="*/ 2147483647 w 440"/>
              <a:gd name="T3" fmla="*/ 2147483647 h 816"/>
              <a:gd name="T4" fmla="*/ 2147483647 w 440"/>
              <a:gd name="T5" fmla="*/ 0 h 816"/>
              <a:gd name="T6" fmla="*/ 0 60000 65536"/>
              <a:gd name="T7" fmla="*/ 0 60000 65536"/>
              <a:gd name="T8" fmla="*/ 0 60000 65536"/>
              <a:gd name="T9" fmla="*/ 0 w 440"/>
              <a:gd name="T10" fmla="*/ 0 h 816"/>
              <a:gd name="T11" fmla="*/ 440 w 440"/>
              <a:gd name="T12" fmla="*/ 816 h 8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40" h="816">
                <a:moveTo>
                  <a:pt x="0" y="816"/>
                </a:moveTo>
                <a:cubicBezTo>
                  <a:pt x="132" y="692"/>
                  <a:pt x="264" y="568"/>
                  <a:pt x="336" y="432"/>
                </a:cubicBezTo>
                <a:cubicBezTo>
                  <a:pt x="408" y="296"/>
                  <a:pt x="440" y="72"/>
                  <a:pt x="4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4526" name="Freeform 14"/>
          <p:cNvSpPr>
            <a:spLocks/>
          </p:cNvSpPr>
          <p:nvPr/>
        </p:nvSpPr>
        <p:spPr bwMode="auto">
          <a:xfrm>
            <a:off x="6096000" y="2971800"/>
            <a:ext cx="685800" cy="838200"/>
          </a:xfrm>
          <a:custGeom>
            <a:avLst/>
            <a:gdLst>
              <a:gd name="T0" fmla="*/ 0 w 432"/>
              <a:gd name="T1" fmla="*/ 2147483647 h 528"/>
              <a:gd name="T2" fmla="*/ 2147483647 w 432"/>
              <a:gd name="T3" fmla="*/ 2147483647 h 528"/>
              <a:gd name="T4" fmla="*/ 2147483647 w 432"/>
              <a:gd name="T5" fmla="*/ 0 h 528"/>
              <a:gd name="T6" fmla="*/ 0 60000 65536"/>
              <a:gd name="T7" fmla="*/ 0 60000 65536"/>
              <a:gd name="T8" fmla="*/ 0 60000 65536"/>
              <a:gd name="T9" fmla="*/ 0 w 432"/>
              <a:gd name="T10" fmla="*/ 0 h 528"/>
              <a:gd name="T11" fmla="*/ 432 w 432"/>
              <a:gd name="T12" fmla="*/ 528 h 5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" h="528">
                <a:moveTo>
                  <a:pt x="0" y="528"/>
                </a:moveTo>
                <a:cubicBezTo>
                  <a:pt x="12" y="428"/>
                  <a:pt x="24" y="328"/>
                  <a:pt x="96" y="240"/>
                </a:cubicBezTo>
                <a:cubicBezTo>
                  <a:pt x="168" y="152"/>
                  <a:pt x="300" y="76"/>
                  <a:pt x="432" y="0"/>
                </a:cubicBezTo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4527" name="Freeform 15"/>
          <p:cNvSpPr>
            <a:spLocks/>
          </p:cNvSpPr>
          <p:nvPr/>
        </p:nvSpPr>
        <p:spPr bwMode="auto">
          <a:xfrm>
            <a:off x="6781800" y="2959100"/>
            <a:ext cx="685800" cy="546100"/>
          </a:xfrm>
          <a:custGeom>
            <a:avLst/>
            <a:gdLst>
              <a:gd name="T0" fmla="*/ 0 w 432"/>
              <a:gd name="T1" fmla="*/ 2147483647 h 344"/>
              <a:gd name="T2" fmla="*/ 2147483647 w 432"/>
              <a:gd name="T3" fmla="*/ 2147483647 h 344"/>
              <a:gd name="T4" fmla="*/ 2147483647 w 432"/>
              <a:gd name="T5" fmla="*/ 2147483647 h 344"/>
              <a:gd name="T6" fmla="*/ 0 60000 65536"/>
              <a:gd name="T7" fmla="*/ 0 60000 65536"/>
              <a:gd name="T8" fmla="*/ 0 60000 65536"/>
              <a:gd name="T9" fmla="*/ 0 w 432"/>
              <a:gd name="T10" fmla="*/ 0 h 344"/>
              <a:gd name="T11" fmla="*/ 432 w 432"/>
              <a:gd name="T12" fmla="*/ 344 h 3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" h="344">
                <a:moveTo>
                  <a:pt x="0" y="8"/>
                </a:moveTo>
                <a:cubicBezTo>
                  <a:pt x="60" y="4"/>
                  <a:pt x="120" y="0"/>
                  <a:pt x="192" y="56"/>
                </a:cubicBezTo>
                <a:cubicBezTo>
                  <a:pt x="264" y="112"/>
                  <a:pt x="348" y="228"/>
                  <a:pt x="432" y="344"/>
                </a:cubicBezTo>
              </a:path>
            </a:pathLst>
          </a:custGeom>
          <a:noFill/>
          <a:ln w="9525">
            <a:solidFill>
              <a:srgbClr val="99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4534" name="Line 22"/>
          <p:cNvSpPr>
            <a:spLocks noChangeShapeType="1"/>
          </p:cNvSpPr>
          <p:nvPr/>
        </p:nvSpPr>
        <p:spPr bwMode="auto">
          <a:xfrm flipV="1">
            <a:off x="5791200" y="4724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4535" name="Line 23"/>
          <p:cNvSpPr>
            <a:spLocks noChangeShapeType="1"/>
          </p:cNvSpPr>
          <p:nvPr/>
        </p:nvSpPr>
        <p:spPr bwMode="auto">
          <a:xfrm flipH="1">
            <a:off x="5410200" y="4724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4536" name="Line 24"/>
          <p:cNvSpPr>
            <a:spLocks noChangeShapeType="1"/>
          </p:cNvSpPr>
          <p:nvPr/>
        </p:nvSpPr>
        <p:spPr bwMode="auto">
          <a:xfrm flipV="1">
            <a:off x="6096000" y="40386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4537" name="Line 25"/>
          <p:cNvSpPr>
            <a:spLocks noChangeShapeType="1"/>
          </p:cNvSpPr>
          <p:nvPr/>
        </p:nvSpPr>
        <p:spPr bwMode="auto">
          <a:xfrm flipH="1">
            <a:off x="5410200" y="4038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4538" name="Line 26"/>
          <p:cNvSpPr>
            <a:spLocks noChangeShapeType="1"/>
          </p:cNvSpPr>
          <p:nvPr/>
        </p:nvSpPr>
        <p:spPr bwMode="auto">
          <a:xfrm flipV="1">
            <a:off x="6400800" y="3200400"/>
            <a:ext cx="0" cy="19050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4539" name="Line 27"/>
          <p:cNvSpPr>
            <a:spLocks noChangeShapeType="1"/>
          </p:cNvSpPr>
          <p:nvPr/>
        </p:nvSpPr>
        <p:spPr bwMode="auto">
          <a:xfrm flipH="1">
            <a:off x="5410200" y="3200400"/>
            <a:ext cx="9906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4540" name="Line 28"/>
          <p:cNvSpPr>
            <a:spLocks noChangeShapeType="1"/>
          </p:cNvSpPr>
          <p:nvPr/>
        </p:nvSpPr>
        <p:spPr bwMode="auto">
          <a:xfrm flipV="1">
            <a:off x="6629400" y="3048000"/>
            <a:ext cx="0" cy="20574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4541" name="Line 29"/>
          <p:cNvSpPr>
            <a:spLocks noChangeShapeType="1"/>
          </p:cNvSpPr>
          <p:nvPr/>
        </p:nvSpPr>
        <p:spPr bwMode="auto">
          <a:xfrm flipH="1">
            <a:off x="5410200" y="3048000"/>
            <a:ext cx="12192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4543" name="Line 31"/>
          <p:cNvSpPr>
            <a:spLocks noChangeShapeType="1"/>
          </p:cNvSpPr>
          <p:nvPr/>
        </p:nvSpPr>
        <p:spPr bwMode="auto">
          <a:xfrm>
            <a:off x="6781800" y="2971800"/>
            <a:ext cx="0" cy="21336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4544" name="Line 32"/>
          <p:cNvSpPr>
            <a:spLocks noChangeShapeType="1"/>
          </p:cNvSpPr>
          <p:nvPr/>
        </p:nvSpPr>
        <p:spPr bwMode="auto">
          <a:xfrm flipH="1">
            <a:off x="5410200" y="2971800"/>
            <a:ext cx="13716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4545" name="Line 33"/>
          <p:cNvSpPr>
            <a:spLocks noChangeShapeType="1"/>
          </p:cNvSpPr>
          <p:nvPr/>
        </p:nvSpPr>
        <p:spPr bwMode="auto">
          <a:xfrm>
            <a:off x="7162800" y="3124200"/>
            <a:ext cx="0" cy="1981200"/>
          </a:xfrm>
          <a:prstGeom prst="line">
            <a:avLst/>
          </a:prstGeom>
          <a:noFill/>
          <a:ln w="25400">
            <a:solidFill>
              <a:srgbClr val="9933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4546" name="Line 34"/>
          <p:cNvSpPr>
            <a:spLocks noChangeShapeType="1"/>
          </p:cNvSpPr>
          <p:nvPr/>
        </p:nvSpPr>
        <p:spPr bwMode="auto">
          <a:xfrm flipH="1">
            <a:off x="5410200" y="3124200"/>
            <a:ext cx="1752600" cy="0"/>
          </a:xfrm>
          <a:prstGeom prst="line">
            <a:avLst/>
          </a:prstGeom>
          <a:noFill/>
          <a:ln w="25400">
            <a:solidFill>
              <a:srgbClr val="9933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64692" name="Group 180"/>
          <p:cNvGraphicFramePr>
            <a:graphicFrameLocks noGrp="1"/>
          </p:cNvGraphicFramePr>
          <p:nvPr/>
        </p:nvGraphicFramePr>
        <p:xfrm>
          <a:off x="685800" y="762001"/>
          <a:ext cx="2971800" cy="5693610"/>
        </p:xfrm>
        <a:graphic>
          <a:graphicData uri="http://schemas.openxmlformats.org/drawingml/2006/table">
            <a:tbl>
              <a:tblPr/>
              <a:tblGrid>
                <a:gridCol w="1485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441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TPP=Y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663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0.00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0.00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9663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1.00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10.00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663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2.00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25.00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9663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3.00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50.00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9663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4.00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70.00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9663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5.00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85.00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9663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6.00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95.00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5548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7.00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100.00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8.00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101.00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9663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9.00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95.00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9663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10.00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85.00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6174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4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4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4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4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4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4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4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4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4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4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4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4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4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4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4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4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4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4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4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4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4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4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4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4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4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4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4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4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45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45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4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4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4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4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4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4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64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64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7" grpId="0" animBg="1"/>
      <p:bldP spid="64518" grpId="0" animBg="1"/>
      <p:bldP spid="64519" grpId="0"/>
      <p:bldP spid="64520" grpId="0"/>
      <p:bldP spid="64523" grpId="0"/>
      <p:bldP spid="64525" grpId="0" animBg="1"/>
      <p:bldP spid="64526" grpId="0" animBg="1"/>
      <p:bldP spid="64527" grpId="0" animBg="1"/>
      <p:bldP spid="64534" grpId="0" animBg="1"/>
      <p:bldP spid="64535" grpId="0" animBg="1"/>
      <p:bldP spid="64536" grpId="0" animBg="1"/>
      <p:bldP spid="64537" grpId="0" animBg="1"/>
      <p:bldP spid="64538" grpId="0" animBg="1"/>
      <p:bldP spid="64539" grpId="0" animBg="1"/>
      <p:bldP spid="64540" grpId="0" animBg="1"/>
      <p:bldP spid="64541" grpId="0" animBg="1"/>
      <p:bldP spid="64543" grpId="0" animBg="1"/>
      <p:bldP spid="64544" grpId="0" animBg="1"/>
      <p:bldP spid="64545" grpId="0" animBg="1"/>
      <p:bldP spid="6454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1" y="1066800"/>
            <a:ext cx="4267199" cy="48752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>
              <a:latin typeface="Arial" pitchFamily="34" charset="0"/>
            </a:endParaRPr>
          </a:p>
          <a:p>
            <a:pPr marL="465138" lvl="1" indent="-404813" eaLnBrk="1" hangingPunct="1">
              <a:lnSpc>
                <a:spcPct val="90000"/>
              </a:lnSpc>
            </a:pP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point where TPP changes from increasing at an increasing rate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increasing at a decreasing rate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called the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Inflection Points.</a:t>
            </a:r>
          </a:p>
          <a:p>
            <a:pPr marL="465138" lvl="1" indent="-404813" eaLnBrk="1" hangingPunct="1">
              <a:lnSpc>
                <a:spcPct val="90000"/>
              </a:lnSpc>
            </a:pPr>
            <a:endParaRPr lang="en-US" sz="2400" dirty="0">
              <a:latin typeface="Arial" pitchFamily="34" charset="0"/>
            </a:endParaRPr>
          </a:p>
          <a:p>
            <a:pPr marL="465138" lvl="1" indent="-404813" eaLnBrk="1" hangingPunct="1">
              <a:lnSpc>
                <a:spcPct val="90000"/>
              </a:lnSpc>
            </a:pPr>
            <a:r>
              <a:rPr lang="en-US" sz="2400" dirty="0">
                <a:latin typeface="Arial" pitchFamily="34" charset="0"/>
              </a:rPr>
              <a:t>Points A, B, and C </a:t>
            </a:r>
            <a:r>
              <a:rPr lang="en-US" sz="2400" b="1" i="1" dirty="0">
                <a:solidFill>
                  <a:srgbClr val="7030A0"/>
                </a:solidFill>
                <a:latin typeface="Arial" pitchFamily="34" charset="0"/>
              </a:rPr>
              <a:t>Indicate total amount of output produced </a:t>
            </a:r>
            <a:r>
              <a:rPr lang="en-US" sz="2400" dirty="0">
                <a:latin typeface="Arial" pitchFamily="34" charset="0"/>
              </a:rPr>
              <a:t>at each level of input use</a:t>
            </a:r>
          </a:p>
          <a:p>
            <a:pPr lvl="1" eaLnBrk="1" hangingPunct="1">
              <a:lnSpc>
                <a:spcPct val="90000"/>
              </a:lnSpc>
            </a:pPr>
            <a:endParaRPr lang="en-US" sz="2000" dirty="0">
              <a:latin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000" dirty="0">
              <a:latin typeface="Arial" pitchFamily="34" charset="0"/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5432425" y="1973263"/>
            <a:ext cx="31019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5089526" y="1860550"/>
            <a:ext cx="3810001" cy="3676651"/>
            <a:chOff x="3206" y="1172"/>
            <a:chExt cx="2400" cy="2316"/>
          </a:xfrm>
        </p:grpSpPr>
        <p:sp>
          <p:nvSpPr>
            <p:cNvPr id="10267" name="Line 5"/>
            <p:cNvSpPr>
              <a:spLocks noChangeShapeType="1"/>
            </p:cNvSpPr>
            <p:nvPr/>
          </p:nvSpPr>
          <p:spPr bwMode="auto">
            <a:xfrm>
              <a:off x="3408" y="1392"/>
              <a:ext cx="0" cy="18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268" name="Line 6"/>
            <p:cNvSpPr>
              <a:spLocks noChangeShapeType="1"/>
            </p:cNvSpPr>
            <p:nvPr/>
          </p:nvSpPr>
          <p:spPr bwMode="auto">
            <a:xfrm>
              <a:off x="3408" y="3216"/>
              <a:ext cx="21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269" name="Text Box 7"/>
            <p:cNvSpPr txBox="1">
              <a:spLocks noChangeArrowheads="1"/>
            </p:cNvSpPr>
            <p:nvPr/>
          </p:nvSpPr>
          <p:spPr bwMode="auto">
            <a:xfrm>
              <a:off x="5366" y="3236"/>
              <a:ext cx="24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10270" name="Text Box 8"/>
            <p:cNvSpPr txBox="1">
              <a:spLocks noChangeArrowheads="1"/>
            </p:cNvSpPr>
            <p:nvPr/>
          </p:nvSpPr>
          <p:spPr bwMode="auto">
            <a:xfrm>
              <a:off x="3206" y="1172"/>
              <a:ext cx="23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solidFill>
                    <a:srgbClr val="FF0000"/>
                  </a:solidFill>
                </a:rPr>
                <a:t>Y</a:t>
              </a:r>
            </a:p>
          </p:txBody>
        </p:sp>
        <p:sp>
          <p:nvSpPr>
            <p:cNvPr id="10271" name="Freeform 9"/>
            <p:cNvSpPr>
              <a:spLocks/>
            </p:cNvSpPr>
            <p:nvPr/>
          </p:nvSpPr>
          <p:spPr bwMode="auto">
            <a:xfrm>
              <a:off x="3408" y="1728"/>
              <a:ext cx="1248" cy="1488"/>
            </a:xfrm>
            <a:custGeom>
              <a:avLst/>
              <a:gdLst>
                <a:gd name="T0" fmla="*/ 0 w 1248"/>
                <a:gd name="T1" fmla="*/ 1488 h 1488"/>
                <a:gd name="T2" fmla="*/ 432 w 1248"/>
                <a:gd name="T3" fmla="*/ 1152 h 1488"/>
                <a:gd name="T4" fmla="*/ 624 w 1248"/>
                <a:gd name="T5" fmla="*/ 528 h 1488"/>
                <a:gd name="T6" fmla="*/ 864 w 1248"/>
                <a:gd name="T7" fmla="*/ 192 h 1488"/>
                <a:gd name="T8" fmla="*/ 1248 w 1248"/>
                <a:gd name="T9" fmla="*/ 0 h 14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48"/>
                <a:gd name="T16" fmla="*/ 0 h 1488"/>
                <a:gd name="T17" fmla="*/ 1248 w 1248"/>
                <a:gd name="T18" fmla="*/ 1488 h 14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48" h="1488">
                  <a:moveTo>
                    <a:pt x="0" y="1488"/>
                  </a:moveTo>
                  <a:cubicBezTo>
                    <a:pt x="164" y="1400"/>
                    <a:pt x="328" y="1312"/>
                    <a:pt x="432" y="1152"/>
                  </a:cubicBezTo>
                  <a:cubicBezTo>
                    <a:pt x="536" y="992"/>
                    <a:pt x="552" y="688"/>
                    <a:pt x="624" y="528"/>
                  </a:cubicBezTo>
                  <a:cubicBezTo>
                    <a:pt x="696" y="368"/>
                    <a:pt x="760" y="280"/>
                    <a:pt x="864" y="192"/>
                  </a:cubicBezTo>
                  <a:cubicBezTo>
                    <a:pt x="968" y="104"/>
                    <a:pt x="1184" y="32"/>
                    <a:pt x="1248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272" name="Freeform 10"/>
            <p:cNvSpPr>
              <a:spLocks/>
            </p:cNvSpPr>
            <p:nvPr/>
          </p:nvSpPr>
          <p:spPr bwMode="auto">
            <a:xfrm>
              <a:off x="4656" y="1720"/>
              <a:ext cx="384" cy="152"/>
            </a:xfrm>
            <a:custGeom>
              <a:avLst/>
              <a:gdLst>
                <a:gd name="T0" fmla="*/ 0 w 384"/>
                <a:gd name="T1" fmla="*/ 8 h 152"/>
                <a:gd name="T2" fmla="*/ 48 w 384"/>
                <a:gd name="T3" fmla="*/ 8 h 152"/>
                <a:gd name="T4" fmla="*/ 240 w 384"/>
                <a:gd name="T5" fmla="*/ 56 h 152"/>
                <a:gd name="T6" fmla="*/ 384 w 384"/>
                <a:gd name="T7" fmla="*/ 152 h 15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152"/>
                <a:gd name="T14" fmla="*/ 384 w 384"/>
                <a:gd name="T15" fmla="*/ 152 h 15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152">
                  <a:moveTo>
                    <a:pt x="0" y="8"/>
                  </a:moveTo>
                  <a:cubicBezTo>
                    <a:pt x="4" y="4"/>
                    <a:pt x="8" y="0"/>
                    <a:pt x="48" y="8"/>
                  </a:cubicBezTo>
                  <a:cubicBezTo>
                    <a:pt x="88" y="16"/>
                    <a:pt x="184" y="32"/>
                    <a:pt x="240" y="56"/>
                  </a:cubicBezTo>
                  <a:cubicBezTo>
                    <a:pt x="296" y="80"/>
                    <a:pt x="360" y="136"/>
                    <a:pt x="384" y="15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273" name="Text Box 11"/>
            <p:cNvSpPr txBox="1">
              <a:spLocks noChangeArrowheads="1"/>
            </p:cNvSpPr>
            <p:nvPr/>
          </p:nvSpPr>
          <p:spPr bwMode="auto">
            <a:xfrm>
              <a:off x="5078" y="1748"/>
              <a:ext cx="37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</a:rPr>
                <a:t>TPP</a:t>
              </a:r>
            </a:p>
          </p:txBody>
        </p:sp>
      </p:grpSp>
      <p:sp>
        <p:nvSpPr>
          <p:cNvPr id="39957" name="Line 21"/>
          <p:cNvSpPr>
            <a:spLocks noChangeShapeType="1"/>
          </p:cNvSpPr>
          <p:nvPr/>
        </p:nvSpPr>
        <p:spPr bwMode="auto">
          <a:xfrm>
            <a:off x="6400800" y="4038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9958" name="Text Box 22"/>
          <p:cNvSpPr txBox="1">
            <a:spLocks noChangeArrowheads="1"/>
          </p:cNvSpPr>
          <p:nvPr/>
        </p:nvSpPr>
        <p:spPr bwMode="auto">
          <a:xfrm>
            <a:off x="6842125" y="3890963"/>
            <a:ext cx="211481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FF0000"/>
                </a:solidFill>
              </a:rPr>
              <a:t>Inflection Point</a:t>
            </a:r>
          </a:p>
        </p:txBody>
      </p:sp>
      <p:sp>
        <p:nvSpPr>
          <p:cNvPr id="39959" name="Line 23"/>
          <p:cNvSpPr>
            <a:spLocks noChangeShapeType="1"/>
          </p:cNvSpPr>
          <p:nvPr/>
        </p:nvSpPr>
        <p:spPr bwMode="auto">
          <a:xfrm flipV="1">
            <a:off x="7543800" y="21336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9960" name="Text Box 24"/>
          <p:cNvSpPr txBox="1">
            <a:spLocks noChangeArrowheads="1"/>
          </p:cNvSpPr>
          <p:nvPr/>
        </p:nvSpPr>
        <p:spPr bwMode="auto">
          <a:xfrm>
            <a:off x="6400800" y="1676400"/>
            <a:ext cx="256884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FF0000"/>
                </a:solidFill>
              </a:rPr>
              <a:t>Maximum Point</a:t>
            </a:r>
          </a:p>
        </p:txBody>
      </p:sp>
      <p:sp>
        <p:nvSpPr>
          <p:cNvPr id="39961" name="Oval 25"/>
          <p:cNvSpPr>
            <a:spLocks noChangeArrowheads="1"/>
          </p:cNvSpPr>
          <p:nvPr/>
        </p:nvSpPr>
        <p:spPr bwMode="auto">
          <a:xfrm>
            <a:off x="6248400" y="4038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9962" name="Oval 26"/>
          <p:cNvSpPr>
            <a:spLocks noChangeArrowheads="1"/>
          </p:cNvSpPr>
          <p:nvPr/>
        </p:nvSpPr>
        <p:spPr bwMode="auto">
          <a:xfrm>
            <a:off x="7391400" y="2667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9963" name="Line 27"/>
          <p:cNvSpPr>
            <a:spLocks noChangeShapeType="1"/>
          </p:cNvSpPr>
          <p:nvPr/>
        </p:nvSpPr>
        <p:spPr bwMode="auto">
          <a:xfrm>
            <a:off x="6096000" y="4572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9964" name="Line 28"/>
          <p:cNvSpPr>
            <a:spLocks noChangeShapeType="1"/>
          </p:cNvSpPr>
          <p:nvPr/>
        </p:nvSpPr>
        <p:spPr bwMode="auto">
          <a:xfrm flipH="1">
            <a:off x="5410200" y="4572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9965" name="Line 29"/>
          <p:cNvSpPr>
            <a:spLocks noChangeShapeType="1"/>
          </p:cNvSpPr>
          <p:nvPr/>
        </p:nvSpPr>
        <p:spPr bwMode="auto">
          <a:xfrm>
            <a:off x="6629400" y="32004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9966" name="Line 30"/>
          <p:cNvSpPr>
            <a:spLocks noChangeShapeType="1"/>
          </p:cNvSpPr>
          <p:nvPr/>
        </p:nvSpPr>
        <p:spPr bwMode="auto">
          <a:xfrm flipH="1">
            <a:off x="5410200" y="32004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9967" name="Line 31"/>
          <p:cNvSpPr>
            <a:spLocks noChangeShapeType="1"/>
          </p:cNvSpPr>
          <p:nvPr/>
        </p:nvSpPr>
        <p:spPr bwMode="auto">
          <a:xfrm>
            <a:off x="7391400" y="2743200"/>
            <a:ext cx="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9968" name="Line 32"/>
          <p:cNvSpPr>
            <a:spLocks noChangeShapeType="1"/>
          </p:cNvSpPr>
          <p:nvPr/>
        </p:nvSpPr>
        <p:spPr bwMode="auto">
          <a:xfrm flipH="1">
            <a:off x="5410200" y="27432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9969" name="Text Box 33"/>
          <p:cNvSpPr txBox="1">
            <a:spLocks noChangeArrowheads="1"/>
          </p:cNvSpPr>
          <p:nvPr/>
        </p:nvSpPr>
        <p:spPr bwMode="auto">
          <a:xfrm>
            <a:off x="6019800" y="4495800"/>
            <a:ext cx="2714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39970" name="Text Box 34"/>
          <p:cNvSpPr txBox="1">
            <a:spLocks noChangeArrowheads="1"/>
          </p:cNvSpPr>
          <p:nvPr/>
        </p:nvSpPr>
        <p:spPr bwMode="auto">
          <a:xfrm>
            <a:off x="6553200" y="3048000"/>
            <a:ext cx="2714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39971" name="Text Box 35"/>
          <p:cNvSpPr txBox="1">
            <a:spLocks noChangeArrowheads="1"/>
          </p:cNvSpPr>
          <p:nvPr/>
        </p:nvSpPr>
        <p:spPr bwMode="auto">
          <a:xfrm>
            <a:off x="7391400" y="2743200"/>
            <a:ext cx="2730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39972" name="Text Box 36"/>
          <p:cNvSpPr txBox="1">
            <a:spLocks noChangeArrowheads="1"/>
          </p:cNvSpPr>
          <p:nvPr/>
        </p:nvSpPr>
        <p:spPr bwMode="auto">
          <a:xfrm>
            <a:off x="5867400" y="5181600"/>
            <a:ext cx="52450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70C0"/>
                </a:solidFill>
              </a:rPr>
              <a:t>X1</a:t>
            </a:r>
          </a:p>
        </p:txBody>
      </p:sp>
      <p:sp>
        <p:nvSpPr>
          <p:cNvPr id="39973" name="Text Box 37"/>
          <p:cNvSpPr txBox="1">
            <a:spLocks noChangeArrowheads="1"/>
          </p:cNvSpPr>
          <p:nvPr/>
        </p:nvSpPr>
        <p:spPr bwMode="auto">
          <a:xfrm>
            <a:off x="6400800" y="5181600"/>
            <a:ext cx="52450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70C0"/>
                </a:solidFill>
              </a:rPr>
              <a:t>X2</a:t>
            </a:r>
          </a:p>
        </p:txBody>
      </p:sp>
      <p:sp>
        <p:nvSpPr>
          <p:cNvPr id="39974" name="Text Box 38"/>
          <p:cNvSpPr txBox="1">
            <a:spLocks noChangeArrowheads="1"/>
          </p:cNvSpPr>
          <p:nvPr/>
        </p:nvSpPr>
        <p:spPr bwMode="auto">
          <a:xfrm>
            <a:off x="7239000" y="5181600"/>
            <a:ext cx="49084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70C0"/>
                </a:solidFill>
              </a:rPr>
              <a:t>X3</a:t>
            </a:r>
          </a:p>
        </p:txBody>
      </p:sp>
      <p:sp>
        <p:nvSpPr>
          <p:cNvPr id="39975" name="Text Box 39"/>
          <p:cNvSpPr txBox="1">
            <a:spLocks noChangeArrowheads="1"/>
          </p:cNvSpPr>
          <p:nvPr/>
        </p:nvSpPr>
        <p:spPr bwMode="auto">
          <a:xfrm>
            <a:off x="4876800" y="4343400"/>
            <a:ext cx="50526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FF0000"/>
                </a:solidFill>
              </a:rPr>
              <a:t>Y1</a:t>
            </a:r>
          </a:p>
        </p:txBody>
      </p:sp>
      <p:sp>
        <p:nvSpPr>
          <p:cNvPr id="39976" name="Text Box 40"/>
          <p:cNvSpPr txBox="1">
            <a:spLocks noChangeArrowheads="1"/>
          </p:cNvSpPr>
          <p:nvPr/>
        </p:nvSpPr>
        <p:spPr bwMode="auto">
          <a:xfrm>
            <a:off x="4876800" y="3048000"/>
            <a:ext cx="50526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FF0000"/>
                </a:solidFill>
              </a:rPr>
              <a:t>Y2</a:t>
            </a:r>
          </a:p>
        </p:txBody>
      </p:sp>
      <p:sp>
        <p:nvSpPr>
          <p:cNvPr id="39977" name="Text Box 41"/>
          <p:cNvSpPr txBox="1">
            <a:spLocks noChangeArrowheads="1"/>
          </p:cNvSpPr>
          <p:nvPr/>
        </p:nvSpPr>
        <p:spPr bwMode="auto">
          <a:xfrm>
            <a:off x="4876800" y="2514600"/>
            <a:ext cx="50526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FF0000"/>
                </a:solidFill>
              </a:rPr>
              <a:t>Y3</a:t>
            </a:r>
          </a:p>
        </p:txBody>
      </p:sp>
      <p:sp>
        <p:nvSpPr>
          <p:cNvPr id="34" name="Title 3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rgbClr val="7030A0"/>
                </a:solidFill>
              </a:rPr>
              <a:t>TPP</a:t>
            </a:r>
          </a:p>
        </p:txBody>
      </p:sp>
    </p:spTree>
    <p:extLst>
      <p:ext uri="{BB962C8B-B14F-4D97-AF65-F5344CB8AC3E}">
        <p14:creationId xmlns:p14="http://schemas.microsoft.com/office/powerpoint/2010/main" val="1673853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99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99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99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99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99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99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99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9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99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99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9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9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9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9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99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99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9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9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9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9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9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9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9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9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9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9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99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99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9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9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9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9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9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9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9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9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99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99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99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99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57" grpId="0" animBg="1"/>
      <p:bldP spid="39958" grpId="0"/>
      <p:bldP spid="39959" grpId="0" animBg="1"/>
      <p:bldP spid="39960" grpId="0"/>
      <p:bldP spid="39961" grpId="0" animBg="1"/>
      <p:bldP spid="39962" grpId="0" animBg="1"/>
      <p:bldP spid="39963" grpId="0" animBg="1"/>
      <p:bldP spid="39964" grpId="0" animBg="1"/>
      <p:bldP spid="39965" grpId="0" animBg="1"/>
      <p:bldP spid="39966" grpId="0" animBg="1"/>
      <p:bldP spid="39967" grpId="0" animBg="1"/>
      <p:bldP spid="39968" grpId="0" animBg="1"/>
      <p:bldP spid="39969" grpId="0"/>
      <p:bldP spid="39970" grpId="0"/>
      <p:bldP spid="39971" grpId="0"/>
      <p:bldP spid="39972" grpId="0"/>
      <p:bldP spid="39973" grpId="0"/>
      <p:bldP spid="39974" grpId="0"/>
      <p:bldP spid="39975" grpId="0"/>
      <p:bldP spid="39976" grpId="0"/>
      <p:bldP spid="3997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13CF6-7AA1-4B03-B365-50EF77450D11}" type="slidenum">
              <a:rPr lang="en-US"/>
              <a:pPr/>
              <a:t>22</a:t>
            </a:fld>
            <a:endParaRPr lang="en-US"/>
          </a:p>
        </p:txBody>
      </p:sp>
      <p:sp>
        <p:nvSpPr>
          <p:cNvPr id="2867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FF0000"/>
                </a:solidFill>
              </a:rPr>
              <a:t>Average Physical Product</a:t>
            </a:r>
          </a:p>
        </p:txBody>
      </p:sp>
      <p:sp>
        <p:nvSpPr>
          <p:cNvPr id="286725" name="Text Box 5"/>
          <p:cNvSpPr txBox="1">
            <a:spLocks noChangeArrowheads="1"/>
          </p:cNvSpPr>
          <p:nvPr/>
        </p:nvSpPr>
        <p:spPr bwMode="auto">
          <a:xfrm>
            <a:off x="1050925" y="2073275"/>
            <a:ext cx="184150" cy="579438"/>
          </a:xfrm>
          <a:prstGeom prst="rect">
            <a:avLst/>
          </a:prstGeom>
          <a:noFill/>
          <a:ln w="28575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86726" name="Text Box 6"/>
          <p:cNvSpPr txBox="1">
            <a:spLocks noChangeArrowheads="1"/>
          </p:cNvSpPr>
          <p:nvPr/>
        </p:nvSpPr>
        <p:spPr bwMode="auto">
          <a:xfrm>
            <a:off x="304800" y="1844675"/>
            <a:ext cx="8610600" cy="3754874"/>
          </a:xfrm>
          <a:prstGeom prst="rect">
            <a:avLst/>
          </a:prstGeom>
          <a:noFill/>
          <a:ln w="28575">
            <a:noFill/>
            <a:miter lim="800000"/>
            <a:headEnd/>
            <a:tailEnd type="none" w="lg" len="lg"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en-US" sz="3600" b="1" dirty="0">
                <a:solidFill>
                  <a:srgbClr val="FF0000"/>
                </a:solidFill>
              </a:rPr>
              <a:t>Average physical product (APP) </a:t>
            </a:r>
            <a:r>
              <a:rPr lang="en-US" sz="3600" dirty="0"/>
              <a:t>is the average amount of output produced per unit of input used.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sz="4000" dirty="0"/>
              <a:t>APP =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86727" name="Line 7"/>
          <p:cNvSpPr>
            <a:spLocks noChangeShapeType="1"/>
          </p:cNvSpPr>
          <p:nvPr/>
        </p:nvSpPr>
        <p:spPr bwMode="auto">
          <a:xfrm>
            <a:off x="2438400" y="4495800"/>
            <a:ext cx="2895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728" name="Text Box 8"/>
          <p:cNvSpPr txBox="1">
            <a:spLocks noChangeArrowheads="1"/>
          </p:cNvSpPr>
          <p:nvPr/>
        </p:nvSpPr>
        <p:spPr bwMode="auto">
          <a:xfrm>
            <a:off x="3048000" y="3733800"/>
            <a:ext cx="963725" cy="707886"/>
          </a:xfrm>
          <a:prstGeom prst="rect">
            <a:avLst/>
          </a:prstGeom>
          <a:noFill/>
          <a:ln w="28575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4000" dirty="0"/>
              <a:t>TPP</a:t>
            </a:r>
          </a:p>
        </p:txBody>
      </p:sp>
      <p:sp>
        <p:nvSpPr>
          <p:cNvPr id="286729" name="Text Box 9"/>
          <p:cNvSpPr txBox="1">
            <a:spLocks noChangeArrowheads="1"/>
          </p:cNvSpPr>
          <p:nvPr/>
        </p:nvSpPr>
        <p:spPr bwMode="auto">
          <a:xfrm>
            <a:off x="2743200" y="4572000"/>
            <a:ext cx="2378087" cy="707886"/>
          </a:xfrm>
          <a:prstGeom prst="rect">
            <a:avLst/>
          </a:prstGeom>
          <a:noFill/>
          <a:ln w="28575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4000" dirty="0"/>
              <a:t>Input level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2"/>
                </a:solidFill>
                <a:latin typeface="Arial" pitchFamily="34" charset="0"/>
              </a:rPr>
              <a:t>Average Physical Product (</a:t>
            </a:r>
            <a:r>
              <a:rPr lang="en-US" dirty="0">
                <a:solidFill>
                  <a:srgbClr val="FF0000"/>
                </a:solidFill>
              </a:rPr>
              <a:t>APP)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371600"/>
            <a:ext cx="8991600" cy="5181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endParaRPr lang="en-US" sz="2400" i="1" dirty="0">
              <a:solidFill>
                <a:srgbClr val="FF0000"/>
              </a:solidFill>
              <a:latin typeface="Arial" pitchFamily="34" charset="0"/>
            </a:endParaRP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i="1" dirty="0">
                <a:solidFill>
                  <a:srgbClr val="FF0000"/>
                </a:solidFill>
                <a:latin typeface="Arial" pitchFamily="34" charset="0"/>
              </a:rPr>
              <a:t>Shows how much production</a:t>
            </a:r>
            <a:r>
              <a:rPr lang="en-US" dirty="0">
                <a:latin typeface="Arial" pitchFamily="34" charset="0"/>
              </a:rPr>
              <a:t>, on average, </a:t>
            </a:r>
            <a:r>
              <a:rPr lang="en-US" b="1" i="1" dirty="0">
                <a:latin typeface="Arial" pitchFamily="34" charset="0"/>
              </a:rPr>
              <a:t>can be obtained per unit of the variable input</a:t>
            </a:r>
            <a:r>
              <a:rPr lang="en-US" dirty="0">
                <a:latin typeface="Arial" pitchFamily="34" charset="0"/>
              </a:rPr>
              <a:t> </a:t>
            </a:r>
            <a:r>
              <a:rPr lang="en-US" i="1" dirty="0">
                <a:solidFill>
                  <a:srgbClr val="FF0000"/>
                </a:solidFill>
                <a:latin typeface="Arial" pitchFamily="34" charset="0"/>
              </a:rPr>
              <a:t>with a fixed amount of other inputs</a:t>
            </a:r>
          </a:p>
          <a:p>
            <a:pPr marL="914400" lvl="2" indent="0" algn="just" eaLnBrk="1" hangingPunct="1">
              <a:lnSpc>
                <a:spcPct val="80000"/>
              </a:lnSpc>
              <a:buNone/>
            </a:pPr>
            <a:endParaRPr lang="en-US" sz="3200" dirty="0">
              <a:latin typeface="Arial" pitchFamily="34" charset="0"/>
            </a:endParaRPr>
          </a:p>
          <a:p>
            <a:pPr lvl="2" algn="just"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chemeClr val="tx2"/>
                </a:solidFill>
                <a:latin typeface="Arial" pitchFamily="34" charset="0"/>
              </a:rPr>
              <a:t>APP = Y / X</a:t>
            </a:r>
          </a:p>
          <a:p>
            <a:pPr lvl="1" eaLnBrk="1" hangingPunct="1">
              <a:lnSpc>
                <a:spcPct val="80000"/>
              </a:lnSpc>
              <a:buFontTx/>
              <a:buChar char=" "/>
            </a:pPr>
            <a:endParaRPr lang="en-US" sz="2000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1625"/>
            <a:ext cx="8226425" cy="612775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chemeClr val="tx2"/>
                </a:solidFill>
                <a:latin typeface="Arial" pitchFamily="34" charset="0"/>
              </a:rPr>
              <a:t>Average Physical Product (</a:t>
            </a:r>
            <a:r>
              <a:rPr lang="en-US" dirty="0">
                <a:solidFill>
                  <a:srgbClr val="FF0000"/>
                </a:solidFill>
              </a:rPr>
              <a:t>APP)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334000" y="1828800"/>
            <a:ext cx="2989263" cy="2257425"/>
            <a:chOff x="3206" y="1172"/>
            <a:chExt cx="2438" cy="2465"/>
          </a:xfrm>
        </p:grpSpPr>
        <p:sp>
          <p:nvSpPr>
            <p:cNvPr id="11332" name="Line 5"/>
            <p:cNvSpPr>
              <a:spLocks noChangeShapeType="1"/>
            </p:cNvSpPr>
            <p:nvPr/>
          </p:nvSpPr>
          <p:spPr bwMode="auto">
            <a:xfrm>
              <a:off x="3408" y="1392"/>
              <a:ext cx="0" cy="18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33" name="Line 6"/>
            <p:cNvSpPr>
              <a:spLocks noChangeShapeType="1"/>
            </p:cNvSpPr>
            <p:nvPr/>
          </p:nvSpPr>
          <p:spPr bwMode="auto">
            <a:xfrm>
              <a:off x="3408" y="3216"/>
              <a:ext cx="21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34" name="Text Box 7"/>
            <p:cNvSpPr txBox="1">
              <a:spLocks noChangeArrowheads="1"/>
            </p:cNvSpPr>
            <p:nvPr/>
          </p:nvSpPr>
          <p:spPr bwMode="auto">
            <a:xfrm>
              <a:off x="5366" y="3236"/>
              <a:ext cx="278" cy="4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</a:rPr>
                <a:t>X</a:t>
              </a:r>
            </a:p>
          </p:txBody>
        </p:sp>
        <p:sp>
          <p:nvSpPr>
            <p:cNvPr id="11335" name="Text Box 8"/>
            <p:cNvSpPr txBox="1">
              <a:spLocks noChangeArrowheads="1"/>
            </p:cNvSpPr>
            <p:nvPr/>
          </p:nvSpPr>
          <p:spPr bwMode="auto">
            <a:xfrm>
              <a:off x="3206" y="1172"/>
              <a:ext cx="265" cy="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</a:rPr>
                <a:t>Y</a:t>
              </a:r>
            </a:p>
          </p:txBody>
        </p:sp>
        <p:sp>
          <p:nvSpPr>
            <p:cNvPr id="11336" name="Freeform 9"/>
            <p:cNvSpPr>
              <a:spLocks/>
            </p:cNvSpPr>
            <p:nvPr/>
          </p:nvSpPr>
          <p:spPr bwMode="auto">
            <a:xfrm>
              <a:off x="3408" y="1728"/>
              <a:ext cx="1248" cy="1488"/>
            </a:xfrm>
            <a:custGeom>
              <a:avLst/>
              <a:gdLst>
                <a:gd name="T0" fmla="*/ 0 w 1248"/>
                <a:gd name="T1" fmla="*/ 1488 h 1488"/>
                <a:gd name="T2" fmla="*/ 432 w 1248"/>
                <a:gd name="T3" fmla="*/ 1152 h 1488"/>
                <a:gd name="T4" fmla="*/ 624 w 1248"/>
                <a:gd name="T5" fmla="*/ 528 h 1488"/>
                <a:gd name="T6" fmla="*/ 864 w 1248"/>
                <a:gd name="T7" fmla="*/ 192 h 1488"/>
                <a:gd name="T8" fmla="*/ 1248 w 1248"/>
                <a:gd name="T9" fmla="*/ 0 h 14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48"/>
                <a:gd name="T16" fmla="*/ 0 h 1488"/>
                <a:gd name="T17" fmla="*/ 1248 w 1248"/>
                <a:gd name="T18" fmla="*/ 1488 h 14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48" h="1488">
                  <a:moveTo>
                    <a:pt x="0" y="1488"/>
                  </a:moveTo>
                  <a:cubicBezTo>
                    <a:pt x="164" y="1400"/>
                    <a:pt x="328" y="1312"/>
                    <a:pt x="432" y="1152"/>
                  </a:cubicBezTo>
                  <a:cubicBezTo>
                    <a:pt x="536" y="992"/>
                    <a:pt x="552" y="688"/>
                    <a:pt x="624" y="528"/>
                  </a:cubicBezTo>
                  <a:cubicBezTo>
                    <a:pt x="696" y="368"/>
                    <a:pt x="760" y="280"/>
                    <a:pt x="864" y="192"/>
                  </a:cubicBezTo>
                  <a:cubicBezTo>
                    <a:pt x="968" y="104"/>
                    <a:pt x="1184" y="32"/>
                    <a:pt x="1248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37" name="Freeform 10"/>
            <p:cNvSpPr>
              <a:spLocks/>
            </p:cNvSpPr>
            <p:nvPr/>
          </p:nvSpPr>
          <p:spPr bwMode="auto">
            <a:xfrm>
              <a:off x="4656" y="1720"/>
              <a:ext cx="384" cy="152"/>
            </a:xfrm>
            <a:custGeom>
              <a:avLst/>
              <a:gdLst>
                <a:gd name="T0" fmla="*/ 0 w 384"/>
                <a:gd name="T1" fmla="*/ 8 h 152"/>
                <a:gd name="T2" fmla="*/ 48 w 384"/>
                <a:gd name="T3" fmla="*/ 8 h 152"/>
                <a:gd name="T4" fmla="*/ 240 w 384"/>
                <a:gd name="T5" fmla="*/ 56 h 152"/>
                <a:gd name="T6" fmla="*/ 384 w 384"/>
                <a:gd name="T7" fmla="*/ 152 h 15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152"/>
                <a:gd name="T14" fmla="*/ 384 w 384"/>
                <a:gd name="T15" fmla="*/ 152 h 15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152">
                  <a:moveTo>
                    <a:pt x="0" y="8"/>
                  </a:moveTo>
                  <a:cubicBezTo>
                    <a:pt x="4" y="4"/>
                    <a:pt x="8" y="0"/>
                    <a:pt x="48" y="8"/>
                  </a:cubicBezTo>
                  <a:cubicBezTo>
                    <a:pt x="88" y="16"/>
                    <a:pt x="184" y="32"/>
                    <a:pt x="240" y="56"/>
                  </a:cubicBezTo>
                  <a:cubicBezTo>
                    <a:pt x="296" y="80"/>
                    <a:pt x="360" y="136"/>
                    <a:pt x="384" y="15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38" name="Text Box 11"/>
            <p:cNvSpPr txBox="1">
              <a:spLocks noChangeArrowheads="1"/>
            </p:cNvSpPr>
            <p:nvPr/>
          </p:nvSpPr>
          <p:spPr bwMode="auto">
            <a:xfrm>
              <a:off x="5079" y="1747"/>
              <a:ext cx="490" cy="4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</a:rPr>
                <a:t>TPP</a:t>
              </a:r>
            </a:p>
          </p:txBody>
        </p:sp>
      </p:grpSp>
      <p:sp>
        <p:nvSpPr>
          <p:cNvPr id="45072" name="Line 16"/>
          <p:cNvSpPr>
            <a:spLocks noChangeShapeType="1"/>
          </p:cNvSpPr>
          <p:nvPr/>
        </p:nvSpPr>
        <p:spPr bwMode="auto">
          <a:xfrm flipV="1">
            <a:off x="5562600" y="1981200"/>
            <a:ext cx="1524000" cy="1676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5073" name="Line 17"/>
          <p:cNvSpPr>
            <a:spLocks noChangeShapeType="1"/>
          </p:cNvSpPr>
          <p:nvPr/>
        </p:nvSpPr>
        <p:spPr bwMode="auto">
          <a:xfrm>
            <a:off x="6400800" y="2741613"/>
            <a:ext cx="46038" cy="32019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5241925" y="3765550"/>
            <a:ext cx="3541713" cy="2500313"/>
            <a:chOff x="3302" y="2372"/>
            <a:chExt cx="2231" cy="1575"/>
          </a:xfrm>
        </p:grpSpPr>
        <p:sp>
          <p:nvSpPr>
            <p:cNvPr id="11326" name="Line 12"/>
            <p:cNvSpPr>
              <a:spLocks noChangeShapeType="1"/>
            </p:cNvSpPr>
            <p:nvPr/>
          </p:nvSpPr>
          <p:spPr bwMode="auto">
            <a:xfrm>
              <a:off x="3504" y="2544"/>
              <a:ext cx="0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27" name="Line 13"/>
            <p:cNvSpPr>
              <a:spLocks noChangeShapeType="1"/>
            </p:cNvSpPr>
            <p:nvPr/>
          </p:nvSpPr>
          <p:spPr bwMode="auto">
            <a:xfrm>
              <a:off x="3504" y="3744"/>
              <a:ext cx="17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28" name="Text Box 14"/>
            <p:cNvSpPr txBox="1">
              <a:spLocks noChangeArrowheads="1"/>
            </p:cNvSpPr>
            <p:nvPr/>
          </p:nvSpPr>
          <p:spPr bwMode="auto">
            <a:xfrm>
              <a:off x="5318" y="3716"/>
              <a:ext cx="21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</a:rPr>
                <a:t>X</a:t>
              </a:r>
            </a:p>
          </p:txBody>
        </p:sp>
        <p:sp>
          <p:nvSpPr>
            <p:cNvPr id="11329" name="Text Box 15"/>
            <p:cNvSpPr txBox="1">
              <a:spLocks noChangeArrowheads="1"/>
            </p:cNvSpPr>
            <p:nvPr/>
          </p:nvSpPr>
          <p:spPr bwMode="auto">
            <a:xfrm>
              <a:off x="3302" y="2372"/>
              <a:ext cx="20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</a:rPr>
                <a:t>Y</a:t>
              </a:r>
            </a:p>
          </p:txBody>
        </p:sp>
        <p:sp>
          <p:nvSpPr>
            <p:cNvPr id="11330" name="Freeform 18"/>
            <p:cNvSpPr>
              <a:spLocks/>
            </p:cNvSpPr>
            <p:nvPr/>
          </p:nvSpPr>
          <p:spPr bwMode="auto">
            <a:xfrm>
              <a:off x="3504" y="3024"/>
              <a:ext cx="1536" cy="728"/>
            </a:xfrm>
            <a:custGeom>
              <a:avLst/>
              <a:gdLst>
                <a:gd name="T0" fmla="*/ 0 w 1536"/>
                <a:gd name="T1" fmla="*/ 728 h 728"/>
                <a:gd name="T2" fmla="*/ 96 w 1536"/>
                <a:gd name="T3" fmla="*/ 392 h 728"/>
                <a:gd name="T4" fmla="*/ 384 w 1536"/>
                <a:gd name="T5" fmla="*/ 104 h 728"/>
                <a:gd name="T6" fmla="*/ 576 w 1536"/>
                <a:gd name="T7" fmla="*/ 8 h 728"/>
                <a:gd name="T8" fmla="*/ 960 w 1536"/>
                <a:gd name="T9" fmla="*/ 152 h 728"/>
                <a:gd name="T10" fmla="*/ 1248 w 1536"/>
                <a:gd name="T11" fmla="*/ 344 h 728"/>
                <a:gd name="T12" fmla="*/ 1392 w 1536"/>
                <a:gd name="T13" fmla="*/ 440 h 728"/>
                <a:gd name="T14" fmla="*/ 1536 w 1536"/>
                <a:gd name="T15" fmla="*/ 536 h 72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536"/>
                <a:gd name="T25" fmla="*/ 0 h 728"/>
                <a:gd name="T26" fmla="*/ 1536 w 1536"/>
                <a:gd name="T27" fmla="*/ 728 h 72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536" h="728">
                  <a:moveTo>
                    <a:pt x="0" y="728"/>
                  </a:moveTo>
                  <a:cubicBezTo>
                    <a:pt x="16" y="612"/>
                    <a:pt x="32" y="496"/>
                    <a:pt x="96" y="392"/>
                  </a:cubicBezTo>
                  <a:cubicBezTo>
                    <a:pt x="160" y="288"/>
                    <a:pt x="304" y="168"/>
                    <a:pt x="384" y="104"/>
                  </a:cubicBezTo>
                  <a:cubicBezTo>
                    <a:pt x="464" y="40"/>
                    <a:pt x="480" y="0"/>
                    <a:pt x="576" y="8"/>
                  </a:cubicBezTo>
                  <a:cubicBezTo>
                    <a:pt x="672" y="16"/>
                    <a:pt x="848" y="96"/>
                    <a:pt x="960" y="152"/>
                  </a:cubicBezTo>
                  <a:cubicBezTo>
                    <a:pt x="1072" y="208"/>
                    <a:pt x="1176" y="296"/>
                    <a:pt x="1248" y="344"/>
                  </a:cubicBezTo>
                  <a:cubicBezTo>
                    <a:pt x="1320" y="392"/>
                    <a:pt x="1344" y="408"/>
                    <a:pt x="1392" y="440"/>
                  </a:cubicBezTo>
                  <a:cubicBezTo>
                    <a:pt x="1440" y="472"/>
                    <a:pt x="1488" y="504"/>
                    <a:pt x="1536" y="53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31" name="Text Box 19"/>
            <p:cNvSpPr txBox="1">
              <a:spLocks noChangeArrowheads="1"/>
            </p:cNvSpPr>
            <p:nvPr/>
          </p:nvSpPr>
          <p:spPr bwMode="auto">
            <a:xfrm>
              <a:off x="5078" y="3380"/>
              <a:ext cx="3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</a:rPr>
                <a:t>APP</a:t>
              </a:r>
            </a:p>
          </p:txBody>
        </p:sp>
      </p:grpSp>
      <p:graphicFrame>
        <p:nvGraphicFramePr>
          <p:cNvPr id="45616" name="Group 560"/>
          <p:cNvGraphicFramePr>
            <a:graphicFrameLocks noGrp="1"/>
          </p:cNvGraphicFramePr>
          <p:nvPr/>
        </p:nvGraphicFramePr>
        <p:xfrm>
          <a:off x="304800" y="1066801"/>
          <a:ext cx="4114800" cy="5410203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00300"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TPP=Y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APP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8173"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173"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8173"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12.50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8173"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16.67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173"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70.00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17.50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8173"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85.00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8173"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95.00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15.83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8173"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14.29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8173"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101.00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12.63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8173"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95.00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10.56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8173"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85.00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8.50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045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5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5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5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72" grpId="0" animBg="1"/>
      <p:bldP spid="4507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pPr lvl="0"/>
            <a:br>
              <a:rPr lang="en-US" b="1" u="sng" dirty="0">
                <a:solidFill>
                  <a:srgbClr val="FF0000"/>
                </a:solidFill>
              </a:rPr>
            </a:br>
            <a:r>
              <a:rPr lang="en-US" b="1" u="sng" dirty="0">
                <a:solidFill>
                  <a:srgbClr val="FF0000"/>
                </a:solidFill>
              </a:rPr>
              <a:t>Marginal Physical Product</a:t>
            </a:r>
            <a:br>
              <a:rPr lang="en-US" u="sng" dirty="0">
                <a:solidFill>
                  <a:srgbClr val="FF0000"/>
                </a:solidFill>
              </a:rPr>
            </a:b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3800" b="1" dirty="0"/>
              <a:t>It is the </a:t>
            </a:r>
            <a:r>
              <a:rPr lang="en-US" sz="3800" b="1" dirty="0">
                <a:solidFill>
                  <a:srgbClr val="FF0000"/>
                </a:solidFill>
              </a:rPr>
              <a:t>change in output </a:t>
            </a:r>
            <a:r>
              <a:rPr lang="en-US" sz="3800" b="1" dirty="0"/>
              <a:t>resulting from </a:t>
            </a:r>
            <a:r>
              <a:rPr lang="en-US" sz="3800" b="1" dirty="0">
                <a:solidFill>
                  <a:srgbClr val="FF0000"/>
                </a:solidFill>
              </a:rPr>
              <a:t>a unit change in the variable input.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3800" dirty="0"/>
              <a:t>is the  additional TPP produced by using an additional unit of input.</a:t>
            </a:r>
            <a:endParaRPr lang="en-US" sz="3800" b="1" dirty="0">
              <a:solidFill>
                <a:srgbClr val="FF0000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3800" b="1" dirty="0">
                <a:solidFill>
                  <a:srgbClr val="FF0000"/>
                </a:solidFill>
              </a:rPr>
              <a:t>Measures the amount that total output </a:t>
            </a:r>
            <a:r>
              <a:rPr lang="en-US" sz="3800" b="1" i="1" dirty="0"/>
              <a:t>increases as input increases</a:t>
            </a:r>
            <a:endParaRPr lang="en-US" sz="3800" b="1" dirty="0">
              <a:solidFill>
                <a:srgbClr val="FF0000"/>
              </a:solidFill>
            </a:endParaRPr>
          </a:p>
          <a:p>
            <a:pPr marL="342900" lvl="1" indent="-342900" algn="just">
              <a:buFont typeface="Wingdings" panose="05000000000000000000" pitchFamily="2" charset="2"/>
              <a:buChar char="Ø"/>
            </a:pPr>
            <a:r>
              <a:rPr lang="en-US" sz="3800" b="1" dirty="0">
                <a:latin typeface="Arial" pitchFamily="34" charset="0"/>
              </a:rPr>
              <a:t> It </a:t>
            </a:r>
            <a:r>
              <a:rPr lang="en-US" sz="3800" b="1" i="1" dirty="0">
                <a:latin typeface="Arial" pitchFamily="34" charset="0"/>
              </a:rPr>
              <a:t>reaches zero at the maximum point of TPP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3800" dirty="0"/>
              <a:t>The MP is </a:t>
            </a:r>
            <a:r>
              <a:rPr lang="en-US" sz="3800" b="1" i="1" dirty="0"/>
              <a:t>the slope of the production function curve</a:t>
            </a:r>
            <a:r>
              <a:rPr lang="en-US" sz="3800" dirty="0"/>
              <a:t>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3800" dirty="0"/>
              <a:t>Mathematically it is derived thus: If Y = f(X)</a:t>
            </a:r>
          </a:p>
          <a:p>
            <a:pPr marL="0" indent="0" algn="just">
              <a:buNone/>
            </a:pPr>
            <a:r>
              <a:rPr lang="en-US" sz="3800" dirty="0"/>
              <a:t>MP = </a:t>
            </a:r>
            <a:r>
              <a:rPr lang="en-US" sz="3800" dirty="0" err="1"/>
              <a:t>dY</a:t>
            </a:r>
            <a:r>
              <a:rPr lang="en-US" sz="3800" dirty="0"/>
              <a:t> / </a:t>
            </a:r>
            <a:r>
              <a:rPr lang="en-US" sz="3800" dirty="0" err="1"/>
              <a:t>dX</a:t>
            </a:r>
            <a:r>
              <a:rPr lang="en-US" sz="3800" dirty="0"/>
              <a:t> = f(X).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893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00B0F0"/>
                </a:solidFill>
              </a:rPr>
              <a:t>Law of Diminishing Marginal Returns</a:t>
            </a:r>
          </a:p>
        </p:txBody>
      </p:sp>
      <p:sp>
        <p:nvSpPr>
          <p:cNvPr id="10243" name="Line 3"/>
          <p:cNvSpPr>
            <a:spLocks noChangeShapeType="1"/>
          </p:cNvSpPr>
          <p:nvPr/>
        </p:nvSpPr>
        <p:spPr bwMode="auto">
          <a:xfrm>
            <a:off x="1600200" y="1371600"/>
            <a:ext cx="6072188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28600" y="1828800"/>
            <a:ext cx="8915400" cy="2185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65138" indent="-465138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en-US" sz="4000" dirty="0">
                <a:solidFill>
                  <a:srgbClr val="000000"/>
                </a:solidFill>
              </a:rPr>
              <a:t>“</a:t>
            </a:r>
            <a:r>
              <a:rPr lang="en-US" sz="3200" dirty="0">
                <a:solidFill>
                  <a:srgbClr val="000000"/>
                </a:solidFill>
              </a:rPr>
              <a:t>As successive units of a </a:t>
            </a:r>
            <a:r>
              <a:rPr lang="en-US" sz="3200" b="1" i="1" dirty="0">
                <a:solidFill>
                  <a:srgbClr val="0000FF"/>
                </a:solidFill>
              </a:rPr>
              <a:t>variable input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b="1" i="1" dirty="0">
                <a:solidFill>
                  <a:srgbClr val="FF0000"/>
                </a:solidFill>
              </a:rPr>
              <a:t>are added to a production process </a:t>
            </a:r>
            <a:r>
              <a:rPr lang="en-US" sz="3200" dirty="0">
                <a:solidFill>
                  <a:srgbClr val="000000"/>
                </a:solidFill>
              </a:rPr>
              <a:t>with the </a:t>
            </a:r>
            <a:r>
              <a:rPr lang="en-US" sz="3200" b="1" i="1" dirty="0">
                <a:solidFill>
                  <a:srgbClr val="00B050"/>
                </a:solidFill>
              </a:rPr>
              <a:t>other inputs held constant</a:t>
            </a:r>
            <a:r>
              <a:rPr lang="en-US" sz="3200" dirty="0">
                <a:solidFill>
                  <a:srgbClr val="000000"/>
                </a:solidFill>
              </a:rPr>
              <a:t>, the marginal physical product (MPP) eventually </a:t>
            </a:r>
            <a:r>
              <a:rPr lang="en-US" sz="3200" b="1" i="1" dirty="0">
                <a:solidFill>
                  <a:srgbClr val="0000FF"/>
                </a:solidFill>
              </a:rPr>
              <a:t>declines</a:t>
            </a:r>
            <a:r>
              <a:rPr lang="en-US" sz="3200" dirty="0">
                <a:solidFill>
                  <a:srgbClr val="000000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80164430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2"/>
                </a:solidFill>
                <a:latin typeface="Arial" pitchFamily="34" charset="0"/>
              </a:rPr>
              <a:t>Marginal Physical Product (MPP)</a:t>
            </a:r>
            <a:r>
              <a:rPr lang="en-US" dirty="0">
                <a:latin typeface="Arial" pitchFamily="34" charset="0"/>
              </a:rPr>
              <a:t> </a:t>
            </a:r>
            <a:endParaRPr lang="en-US" dirty="0"/>
          </a:p>
        </p:txBody>
      </p:sp>
      <p:sp>
        <p:nvSpPr>
          <p:cNvPr id="46102" name="Line 22"/>
          <p:cNvSpPr>
            <a:spLocks noChangeShapeType="1"/>
          </p:cNvSpPr>
          <p:nvPr/>
        </p:nvSpPr>
        <p:spPr bwMode="auto">
          <a:xfrm>
            <a:off x="7086600" y="2362200"/>
            <a:ext cx="0" cy="3581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6100" name="Line 20"/>
          <p:cNvSpPr>
            <a:spLocks noChangeShapeType="1"/>
          </p:cNvSpPr>
          <p:nvPr/>
        </p:nvSpPr>
        <p:spPr bwMode="auto">
          <a:xfrm>
            <a:off x="6096000" y="34290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334000" y="1828800"/>
            <a:ext cx="2989263" cy="2257425"/>
            <a:chOff x="3206" y="1172"/>
            <a:chExt cx="2438" cy="2465"/>
          </a:xfrm>
        </p:grpSpPr>
        <p:sp>
          <p:nvSpPr>
            <p:cNvPr id="12365" name="Line 5"/>
            <p:cNvSpPr>
              <a:spLocks noChangeShapeType="1"/>
            </p:cNvSpPr>
            <p:nvPr/>
          </p:nvSpPr>
          <p:spPr bwMode="auto">
            <a:xfrm>
              <a:off x="3408" y="1392"/>
              <a:ext cx="0" cy="18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66" name="Line 6"/>
            <p:cNvSpPr>
              <a:spLocks noChangeShapeType="1"/>
            </p:cNvSpPr>
            <p:nvPr/>
          </p:nvSpPr>
          <p:spPr bwMode="auto">
            <a:xfrm>
              <a:off x="3408" y="3216"/>
              <a:ext cx="21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67" name="Text Box 7"/>
            <p:cNvSpPr txBox="1">
              <a:spLocks noChangeArrowheads="1"/>
            </p:cNvSpPr>
            <p:nvPr/>
          </p:nvSpPr>
          <p:spPr bwMode="auto">
            <a:xfrm>
              <a:off x="5366" y="3236"/>
              <a:ext cx="278" cy="4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</a:rPr>
                <a:t>X</a:t>
              </a:r>
            </a:p>
          </p:txBody>
        </p:sp>
        <p:sp>
          <p:nvSpPr>
            <p:cNvPr id="12368" name="Text Box 8"/>
            <p:cNvSpPr txBox="1">
              <a:spLocks noChangeArrowheads="1"/>
            </p:cNvSpPr>
            <p:nvPr/>
          </p:nvSpPr>
          <p:spPr bwMode="auto">
            <a:xfrm>
              <a:off x="3206" y="1172"/>
              <a:ext cx="265" cy="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</a:rPr>
                <a:t>Y</a:t>
              </a:r>
            </a:p>
          </p:txBody>
        </p:sp>
        <p:sp>
          <p:nvSpPr>
            <p:cNvPr id="12369" name="Freeform 9"/>
            <p:cNvSpPr>
              <a:spLocks/>
            </p:cNvSpPr>
            <p:nvPr/>
          </p:nvSpPr>
          <p:spPr bwMode="auto">
            <a:xfrm>
              <a:off x="3408" y="1728"/>
              <a:ext cx="1248" cy="1488"/>
            </a:xfrm>
            <a:custGeom>
              <a:avLst/>
              <a:gdLst>
                <a:gd name="T0" fmla="*/ 0 w 1248"/>
                <a:gd name="T1" fmla="*/ 1488 h 1488"/>
                <a:gd name="T2" fmla="*/ 432 w 1248"/>
                <a:gd name="T3" fmla="*/ 1152 h 1488"/>
                <a:gd name="T4" fmla="*/ 624 w 1248"/>
                <a:gd name="T5" fmla="*/ 528 h 1488"/>
                <a:gd name="T6" fmla="*/ 864 w 1248"/>
                <a:gd name="T7" fmla="*/ 192 h 1488"/>
                <a:gd name="T8" fmla="*/ 1248 w 1248"/>
                <a:gd name="T9" fmla="*/ 0 h 14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48"/>
                <a:gd name="T16" fmla="*/ 0 h 1488"/>
                <a:gd name="T17" fmla="*/ 1248 w 1248"/>
                <a:gd name="T18" fmla="*/ 1488 h 14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48" h="1488">
                  <a:moveTo>
                    <a:pt x="0" y="1488"/>
                  </a:moveTo>
                  <a:cubicBezTo>
                    <a:pt x="164" y="1400"/>
                    <a:pt x="328" y="1312"/>
                    <a:pt x="432" y="1152"/>
                  </a:cubicBezTo>
                  <a:cubicBezTo>
                    <a:pt x="536" y="992"/>
                    <a:pt x="552" y="688"/>
                    <a:pt x="624" y="528"/>
                  </a:cubicBezTo>
                  <a:cubicBezTo>
                    <a:pt x="696" y="368"/>
                    <a:pt x="760" y="280"/>
                    <a:pt x="864" y="192"/>
                  </a:cubicBezTo>
                  <a:cubicBezTo>
                    <a:pt x="968" y="104"/>
                    <a:pt x="1184" y="32"/>
                    <a:pt x="1248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70" name="Freeform 10"/>
            <p:cNvSpPr>
              <a:spLocks/>
            </p:cNvSpPr>
            <p:nvPr/>
          </p:nvSpPr>
          <p:spPr bwMode="auto">
            <a:xfrm>
              <a:off x="4656" y="1720"/>
              <a:ext cx="384" cy="152"/>
            </a:xfrm>
            <a:custGeom>
              <a:avLst/>
              <a:gdLst>
                <a:gd name="T0" fmla="*/ 0 w 384"/>
                <a:gd name="T1" fmla="*/ 8 h 152"/>
                <a:gd name="T2" fmla="*/ 48 w 384"/>
                <a:gd name="T3" fmla="*/ 8 h 152"/>
                <a:gd name="T4" fmla="*/ 240 w 384"/>
                <a:gd name="T5" fmla="*/ 56 h 152"/>
                <a:gd name="T6" fmla="*/ 384 w 384"/>
                <a:gd name="T7" fmla="*/ 152 h 15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152"/>
                <a:gd name="T14" fmla="*/ 384 w 384"/>
                <a:gd name="T15" fmla="*/ 152 h 15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152">
                  <a:moveTo>
                    <a:pt x="0" y="8"/>
                  </a:moveTo>
                  <a:cubicBezTo>
                    <a:pt x="4" y="4"/>
                    <a:pt x="8" y="0"/>
                    <a:pt x="48" y="8"/>
                  </a:cubicBezTo>
                  <a:cubicBezTo>
                    <a:pt x="88" y="16"/>
                    <a:pt x="184" y="32"/>
                    <a:pt x="240" y="56"/>
                  </a:cubicBezTo>
                  <a:cubicBezTo>
                    <a:pt x="296" y="80"/>
                    <a:pt x="360" y="136"/>
                    <a:pt x="384" y="15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71" name="Text Box 11"/>
            <p:cNvSpPr txBox="1">
              <a:spLocks noChangeArrowheads="1"/>
            </p:cNvSpPr>
            <p:nvPr/>
          </p:nvSpPr>
          <p:spPr bwMode="auto">
            <a:xfrm>
              <a:off x="5079" y="1747"/>
              <a:ext cx="490" cy="4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</a:rPr>
                <a:t>TPP</a:t>
              </a: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5241925" y="3765550"/>
            <a:ext cx="3541713" cy="2500313"/>
            <a:chOff x="3302" y="2372"/>
            <a:chExt cx="2231" cy="1575"/>
          </a:xfrm>
        </p:grpSpPr>
        <p:sp>
          <p:nvSpPr>
            <p:cNvPr id="12359" name="Line 13"/>
            <p:cNvSpPr>
              <a:spLocks noChangeShapeType="1"/>
            </p:cNvSpPr>
            <p:nvPr/>
          </p:nvSpPr>
          <p:spPr bwMode="auto">
            <a:xfrm>
              <a:off x="3504" y="2544"/>
              <a:ext cx="0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60" name="Line 14"/>
            <p:cNvSpPr>
              <a:spLocks noChangeShapeType="1"/>
            </p:cNvSpPr>
            <p:nvPr/>
          </p:nvSpPr>
          <p:spPr bwMode="auto">
            <a:xfrm>
              <a:off x="3504" y="3744"/>
              <a:ext cx="17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61" name="Text Box 15"/>
            <p:cNvSpPr txBox="1">
              <a:spLocks noChangeArrowheads="1"/>
            </p:cNvSpPr>
            <p:nvPr/>
          </p:nvSpPr>
          <p:spPr bwMode="auto">
            <a:xfrm>
              <a:off x="5318" y="3716"/>
              <a:ext cx="21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</a:rPr>
                <a:t>X</a:t>
              </a:r>
            </a:p>
          </p:txBody>
        </p:sp>
        <p:sp>
          <p:nvSpPr>
            <p:cNvPr id="12362" name="Text Box 16"/>
            <p:cNvSpPr txBox="1">
              <a:spLocks noChangeArrowheads="1"/>
            </p:cNvSpPr>
            <p:nvPr/>
          </p:nvSpPr>
          <p:spPr bwMode="auto">
            <a:xfrm>
              <a:off x="3302" y="2372"/>
              <a:ext cx="20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</a:rPr>
                <a:t>Y</a:t>
              </a:r>
            </a:p>
          </p:txBody>
        </p:sp>
        <p:sp>
          <p:nvSpPr>
            <p:cNvPr id="12363" name="Freeform 17"/>
            <p:cNvSpPr>
              <a:spLocks/>
            </p:cNvSpPr>
            <p:nvPr/>
          </p:nvSpPr>
          <p:spPr bwMode="auto">
            <a:xfrm>
              <a:off x="3552" y="3024"/>
              <a:ext cx="1536" cy="728"/>
            </a:xfrm>
            <a:custGeom>
              <a:avLst/>
              <a:gdLst>
                <a:gd name="T0" fmla="*/ 0 w 1536"/>
                <a:gd name="T1" fmla="*/ 728 h 728"/>
                <a:gd name="T2" fmla="*/ 96 w 1536"/>
                <a:gd name="T3" fmla="*/ 392 h 728"/>
                <a:gd name="T4" fmla="*/ 384 w 1536"/>
                <a:gd name="T5" fmla="*/ 104 h 728"/>
                <a:gd name="T6" fmla="*/ 576 w 1536"/>
                <a:gd name="T7" fmla="*/ 8 h 728"/>
                <a:gd name="T8" fmla="*/ 960 w 1536"/>
                <a:gd name="T9" fmla="*/ 152 h 728"/>
                <a:gd name="T10" fmla="*/ 1248 w 1536"/>
                <a:gd name="T11" fmla="*/ 344 h 728"/>
                <a:gd name="T12" fmla="*/ 1392 w 1536"/>
                <a:gd name="T13" fmla="*/ 440 h 728"/>
                <a:gd name="T14" fmla="*/ 1536 w 1536"/>
                <a:gd name="T15" fmla="*/ 536 h 72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536"/>
                <a:gd name="T25" fmla="*/ 0 h 728"/>
                <a:gd name="T26" fmla="*/ 1536 w 1536"/>
                <a:gd name="T27" fmla="*/ 728 h 72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536" h="728">
                  <a:moveTo>
                    <a:pt x="0" y="728"/>
                  </a:moveTo>
                  <a:cubicBezTo>
                    <a:pt x="16" y="612"/>
                    <a:pt x="32" y="496"/>
                    <a:pt x="96" y="392"/>
                  </a:cubicBezTo>
                  <a:cubicBezTo>
                    <a:pt x="160" y="288"/>
                    <a:pt x="304" y="168"/>
                    <a:pt x="384" y="104"/>
                  </a:cubicBezTo>
                  <a:cubicBezTo>
                    <a:pt x="464" y="40"/>
                    <a:pt x="480" y="0"/>
                    <a:pt x="576" y="8"/>
                  </a:cubicBezTo>
                  <a:cubicBezTo>
                    <a:pt x="672" y="16"/>
                    <a:pt x="848" y="96"/>
                    <a:pt x="960" y="152"/>
                  </a:cubicBezTo>
                  <a:cubicBezTo>
                    <a:pt x="1072" y="208"/>
                    <a:pt x="1176" y="296"/>
                    <a:pt x="1248" y="344"/>
                  </a:cubicBezTo>
                  <a:cubicBezTo>
                    <a:pt x="1320" y="392"/>
                    <a:pt x="1344" y="408"/>
                    <a:pt x="1392" y="440"/>
                  </a:cubicBezTo>
                  <a:cubicBezTo>
                    <a:pt x="1440" y="472"/>
                    <a:pt x="1488" y="504"/>
                    <a:pt x="1536" y="53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64" name="Text Box 18"/>
            <p:cNvSpPr txBox="1">
              <a:spLocks noChangeArrowheads="1"/>
            </p:cNvSpPr>
            <p:nvPr/>
          </p:nvSpPr>
          <p:spPr bwMode="auto">
            <a:xfrm>
              <a:off x="5078" y="3380"/>
              <a:ext cx="3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</a:rPr>
                <a:t>APP</a:t>
              </a:r>
            </a:p>
          </p:txBody>
        </p:sp>
      </p:grpSp>
      <p:sp>
        <p:nvSpPr>
          <p:cNvPr id="46099" name="Oval 19"/>
          <p:cNvSpPr>
            <a:spLocks noChangeArrowheads="1"/>
          </p:cNvSpPr>
          <p:nvPr/>
        </p:nvSpPr>
        <p:spPr bwMode="auto">
          <a:xfrm>
            <a:off x="6019800" y="3352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6110" name="Freeform 30"/>
          <p:cNvSpPr>
            <a:spLocks/>
          </p:cNvSpPr>
          <p:nvPr/>
        </p:nvSpPr>
        <p:spPr bwMode="auto">
          <a:xfrm>
            <a:off x="5613400" y="4394200"/>
            <a:ext cx="1701800" cy="1930400"/>
          </a:xfrm>
          <a:custGeom>
            <a:avLst/>
            <a:gdLst>
              <a:gd name="T0" fmla="*/ 2147483647 w 1072"/>
              <a:gd name="T1" fmla="*/ 2147483647 h 1216"/>
              <a:gd name="T2" fmla="*/ 2147483647 w 1072"/>
              <a:gd name="T3" fmla="*/ 2147483647 h 1216"/>
              <a:gd name="T4" fmla="*/ 2147483647 w 1072"/>
              <a:gd name="T5" fmla="*/ 2147483647 h 1216"/>
              <a:gd name="T6" fmla="*/ 2147483647 w 1072"/>
              <a:gd name="T7" fmla="*/ 2147483647 h 1216"/>
              <a:gd name="T8" fmla="*/ 2147483647 w 1072"/>
              <a:gd name="T9" fmla="*/ 2147483647 h 1216"/>
              <a:gd name="T10" fmla="*/ 2147483647 w 1072"/>
              <a:gd name="T11" fmla="*/ 2147483647 h 1216"/>
              <a:gd name="T12" fmla="*/ 2147483647 w 1072"/>
              <a:gd name="T13" fmla="*/ 2147483647 h 1216"/>
              <a:gd name="T14" fmla="*/ 2147483647 w 1072"/>
              <a:gd name="T15" fmla="*/ 2147483647 h 1216"/>
              <a:gd name="T16" fmla="*/ 2147483647 w 1072"/>
              <a:gd name="T17" fmla="*/ 2147483647 h 1216"/>
              <a:gd name="T18" fmla="*/ 2147483647 w 1072"/>
              <a:gd name="T19" fmla="*/ 2147483647 h 121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072"/>
              <a:gd name="T31" fmla="*/ 0 h 1216"/>
              <a:gd name="T32" fmla="*/ 1072 w 1072"/>
              <a:gd name="T33" fmla="*/ 1216 h 121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072" h="1216">
                <a:moveTo>
                  <a:pt x="16" y="976"/>
                </a:moveTo>
                <a:cubicBezTo>
                  <a:pt x="8" y="864"/>
                  <a:pt x="0" y="752"/>
                  <a:pt x="16" y="640"/>
                </a:cubicBezTo>
                <a:cubicBezTo>
                  <a:pt x="32" y="528"/>
                  <a:pt x="72" y="400"/>
                  <a:pt x="112" y="304"/>
                </a:cubicBezTo>
                <a:cubicBezTo>
                  <a:pt x="152" y="208"/>
                  <a:pt x="224" y="112"/>
                  <a:pt x="256" y="64"/>
                </a:cubicBezTo>
                <a:cubicBezTo>
                  <a:pt x="288" y="16"/>
                  <a:pt x="264" y="0"/>
                  <a:pt x="304" y="16"/>
                </a:cubicBezTo>
                <a:cubicBezTo>
                  <a:pt x="344" y="32"/>
                  <a:pt x="448" y="112"/>
                  <a:pt x="496" y="160"/>
                </a:cubicBezTo>
                <a:cubicBezTo>
                  <a:pt x="544" y="208"/>
                  <a:pt x="552" y="224"/>
                  <a:pt x="592" y="304"/>
                </a:cubicBezTo>
                <a:cubicBezTo>
                  <a:pt x="632" y="384"/>
                  <a:pt x="672" y="512"/>
                  <a:pt x="736" y="640"/>
                </a:cubicBezTo>
                <a:cubicBezTo>
                  <a:pt x="800" y="768"/>
                  <a:pt x="920" y="976"/>
                  <a:pt x="976" y="1072"/>
                </a:cubicBezTo>
                <a:cubicBezTo>
                  <a:pt x="1032" y="1168"/>
                  <a:pt x="1056" y="1192"/>
                  <a:pt x="1072" y="121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6111" name="Text Box 31"/>
          <p:cNvSpPr txBox="1">
            <a:spLocks noChangeArrowheads="1"/>
          </p:cNvSpPr>
          <p:nvPr/>
        </p:nvSpPr>
        <p:spPr bwMode="auto">
          <a:xfrm>
            <a:off x="7391400" y="6172200"/>
            <a:ext cx="6524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MPP</a:t>
            </a:r>
          </a:p>
        </p:txBody>
      </p:sp>
      <p:sp>
        <p:nvSpPr>
          <p:cNvPr id="12299" name="Oval 32"/>
          <p:cNvSpPr>
            <a:spLocks noChangeArrowheads="1"/>
          </p:cNvSpPr>
          <p:nvPr/>
        </p:nvSpPr>
        <p:spPr bwMode="auto">
          <a:xfrm>
            <a:off x="7086600" y="2286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2300" name="Oval 33"/>
          <p:cNvSpPr>
            <a:spLocks noChangeArrowheads="1"/>
          </p:cNvSpPr>
          <p:nvPr/>
        </p:nvSpPr>
        <p:spPr bwMode="auto">
          <a:xfrm>
            <a:off x="6477000" y="4800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6114" name="Oval 34"/>
          <p:cNvSpPr>
            <a:spLocks noChangeArrowheads="1"/>
          </p:cNvSpPr>
          <p:nvPr/>
        </p:nvSpPr>
        <p:spPr bwMode="auto">
          <a:xfrm>
            <a:off x="7010400" y="5867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6115" name="Oval 35"/>
          <p:cNvSpPr>
            <a:spLocks noChangeArrowheads="1"/>
          </p:cNvSpPr>
          <p:nvPr/>
        </p:nvSpPr>
        <p:spPr bwMode="auto">
          <a:xfrm>
            <a:off x="6019800" y="4419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2303" name="Line 37"/>
          <p:cNvSpPr>
            <a:spLocks noChangeShapeType="1"/>
          </p:cNvSpPr>
          <p:nvPr/>
        </p:nvSpPr>
        <p:spPr bwMode="auto">
          <a:xfrm flipV="1">
            <a:off x="5562600" y="1981200"/>
            <a:ext cx="1524000" cy="1676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2304" name="Line 38"/>
          <p:cNvSpPr>
            <a:spLocks noChangeShapeType="1"/>
          </p:cNvSpPr>
          <p:nvPr/>
        </p:nvSpPr>
        <p:spPr bwMode="auto">
          <a:xfrm>
            <a:off x="6477000" y="2667000"/>
            <a:ext cx="0" cy="3276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46347" name="Group 267"/>
          <p:cNvGraphicFramePr>
            <a:graphicFrameLocks noGrp="1"/>
          </p:cNvGraphicFramePr>
          <p:nvPr/>
        </p:nvGraphicFramePr>
        <p:xfrm>
          <a:off x="304800" y="1219200"/>
          <a:ext cx="4419600" cy="5205092"/>
        </p:xfrm>
        <a:graphic>
          <a:graphicData uri="http://schemas.openxmlformats.org/drawingml/2006/table">
            <a:tbl>
              <a:tblPr/>
              <a:tblGrid>
                <a:gridCol w="147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4215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TPP=Y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MPP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556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556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5556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5556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5556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70.00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5556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85.00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5556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95.00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0502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5556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101.00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5556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95.00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-6.00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94215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85.00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-10.00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2793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6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6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6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6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6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6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6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6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6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6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6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02" grpId="0" animBg="1"/>
      <p:bldP spid="46100" grpId="0" animBg="1"/>
      <p:bldP spid="46099" grpId="0" animBg="1"/>
      <p:bldP spid="46110" grpId="0" animBg="1"/>
      <p:bldP spid="46111" grpId="0"/>
      <p:bldP spid="46114" grpId="0" animBg="1"/>
      <p:bldP spid="4611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algn="ctr" eaLnBrk="1" hangingPunct="1"/>
            <a:r>
              <a:rPr lang="en-US" b="1" dirty="0">
                <a:solidFill>
                  <a:srgbClr val="C00000"/>
                </a:solidFill>
              </a:rPr>
              <a:t>TPP, APP and MPP</a:t>
            </a: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5241925" y="1828800"/>
            <a:ext cx="3541713" cy="4710113"/>
            <a:chOff x="3302" y="1152"/>
            <a:chExt cx="2231" cy="2967"/>
          </a:xfrm>
        </p:grpSpPr>
        <p:sp>
          <p:nvSpPr>
            <p:cNvPr id="13387" name="Line 28"/>
            <p:cNvSpPr>
              <a:spLocks noChangeShapeType="1"/>
            </p:cNvSpPr>
            <p:nvPr/>
          </p:nvSpPr>
          <p:spPr bwMode="auto">
            <a:xfrm>
              <a:off x="3840" y="2160"/>
              <a:ext cx="0" cy="15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grpSp>
          <p:nvGrpSpPr>
            <p:cNvPr id="3" name="Group 29"/>
            <p:cNvGrpSpPr>
              <a:grpSpLocks/>
            </p:cNvGrpSpPr>
            <p:nvPr/>
          </p:nvGrpSpPr>
          <p:grpSpPr bwMode="auto">
            <a:xfrm>
              <a:off x="3302" y="1152"/>
              <a:ext cx="2231" cy="2967"/>
              <a:chOff x="3302" y="1152"/>
              <a:chExt cx="2231" cy="2967"/>
            </a:xfrm>
          </p:grpSpPr>
          <p:grpSp>
            <p:nvGrpSpPr>
              <p:cNvPr id="4" name="Group 30"/>
              <p:cNvGrpSpPr>
                <a:grpSpLocks/>
              </p:cNvGrpSpPr>
              <p:nvPr/>
            </p:nvGrpSpPr>
            <p:grpSpPr bwMode="auto">
              <a:xfrm>
                <a:off x="3360" y="1152"/>
                <a:ext cx="1883" cy="1422"/>
                <a:chOff x="3206" y="1172"/>
                <a:chExt cx="2438" cy="2465"/>
              </a:xfrm>
            </p:grpSpPr>
            <p:sp>
              <p:nvSpPr>
                <p:cNvPr id="13406" name="Line 31"/>
                <p:cNvSpPr>
                  <a:spLocks noChangeShapeType="1"/>
                </p:cNvSpPr>
                <p:nvPr/>
              </p:nvSpPr>
              <p:spPr bwMode="auto">
                <a:xfrm>
                  <a:off x="3408" y="1392"/>
                  <a:ext cx="0" cy="182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407" name="Line 32"/>
                <p:cNvSpPr>
                  <a:spLocks noChangeShapeType="1"/>
                </p:cNvSpPr>
                <p:nvPr/>
              </p:nvSpPr>
              <p:spPr bwMode="auto">
                <a:xfrm>
                  <a:off x="3408" y="3216"/>
                  <a:ext cx="211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408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5366" y="3236"/>
                  <a:ext cx="278" cy="40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>
                      <a:solidFill>
                        <a:srgbClr val="000000"/>
                      </a:solidFill>
                    </a:rPr>
                    <a:t>X</a:t>
                  </a:r>
                </a:p>
              </p:txBody>
            </p:sp>
            <p:sp>
              <p:nvSpPr>
                <p:cNvPr id="13409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3206" y="1172"/>
                  <a:ext cx="265" cy="4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>
                      <a:solidFill>
                        <a:srgbClr val="000000"/>
                      </a:solidFill>
                    </a:rPr>
                    <a:t>Y</a:t>
                  </a:r>
                </a:p>
              </p:txBody>
            </p:sp>
            <p:sp>
              <p:nvSpPr>
                <p:cNvPr id="13410" name="Freeform 35"/>
                <p:cNvSpPr>
                  <a:spLocks/>
                </p:cNvSpPr>
                <p:nvPr/>
              </p:nvSpPr>
              <p:spPr bwMode="auto">
                <a:xfrm>
                  <a:off x="3408" y="1728"/>
                  <a:ext cx="1248" cy="1488"/>
                </a:xfrm>
                <a:custGeom>
                  <a:avLst/>
                  <a:gdLst>
                    <a:gd name="T0" fmla="*/ 0 w 1248"/>
                    <a:gd name="T1" fmla="*/ 1488 h 1488"/>
                    <a:gd name="T2" fmla="*/ 432 w 1248"/>
                    <a:gd name="T3" fmla="*/ 1152 h 1488"/>
                    <a:gd name="T4" fmla="*/ 624 w 1248"/>
                    <a:gd name="T5" fmla="*/ 528 h 1488"/>
                    <a:gd name="T6" fmla="*/ 864 w 1248"/>
                    <a:gd name="T7" fmla="*/ 192 h 1488"/>
                    <a:gd name="T8" fmla="*/ 1248 w 1248"/>
                    <a:gd name="T9" fmla="*/ 0 h 148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248"/>
                    <a:gd name="T16" fmla="*/ 0 h 1488"/>
                    <a:gd name="T17" fmla="*/ 1248 w 1248"/>
                    <a:gd name="T18" fmla="*/ 1488 h 148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248" h="1488">
                      <a:moveTo>
                        <a:pt x="0" y="1488"/>
                      </a:moveTo>
                      <a:cubicBezTo>
                        <a:pt x="164" y="1400"/>
                        <a:pt x="328" y="1312"/>
                        <a:pt x="432" y="1152"/>
                      </a:cubicBezTo>
                      <a:cubicBezTo>
                        <a:pt x="536" y="992"/>
                        <a:pt x="552" y="688"/>
                        <a:pt x="624" y="528"/>
                      </a:cubicBezTo>
                      <a:cubicBezTo>
                        <a:pt x="696" y="368"/>
                        <a:pt x="760" y="280"/>
                        <a:pt x="864" y="192"/>
                      </a:cubicBezTo>
                      <a:cubicBezTo>
                        <a:pt x="968" y="104"/>
                        <a:pt x="1184" y="32"/>
                        <a:pt x="1248" y="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411" name="Freeform 36"/>
                <p:cNvSpPr>
                  <a:spLocks/>
                </p:cNvSpPr>
                <p:nvPr/>
              </p:nvSpPr>
              <p:spPr bwMode="auto">
                <a:xfrm>
                  <a:off x="4656" y="1720"/>
                  <a:ext cx="384" cy="152"/>
                </a:xfrm>
                <a:custGeom>
                  <a:avLst/>
                  <a:gdLst>
                    <a:gd name="T0" fmla="*/ 0 w 384"/>
                    <a:gd name="T1" fmla="*/ 8 h 152"/>
                    <a:gd name="T2" fmla="*/ 48 w 384"/>
                    <a:gd name="T3" fmla="*/ 8 h 152"/>
                    <a:gd name="T4" fmla="*/ 240 w 384"/>
                    <a:gd name="T5" fmla="*/ 56 h 152"/>
                    <a:gd name="T6" fmla="*/ 384 w 384"/>
                    <a:gd name="T7" fmla="*/ 152 h 152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84"/>
                    <a:gd name="T13" fmla="*/ 0 h 152"/>
                    <a:gd name="T14" fmla="*/ 384 w 384"/>
                    <a:gd name="T15" fmla="*/ 152 h 152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84" h="152">
                      <a:moveTo>
                        <a:pt x="0" y="8"/>
                      </a:moveTo>
                      <a:cubicBezTo>
                        <a:pt x="4" y="4"/>
                        <a:pt x="8" y="0"/>
                        <a:pt x="48" y="8"/>
                      </a:cubicBezTo>
                      <a:cubicBezTo>
                        <a:pt x="88" y="16"/>
                        <a:pt x="184" y="32"/>
                        <a:pt x="240" y="56"/>
                      </a:cubicBezTo>
                      <a:cubicBezTo>
                        <a:pt x="296" y="80"/>
                        <a:pt x="360" y="136"/>
                        <a:pt x="384" y="152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412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5079" y="1747"/>
                  <a:ext cx="490" cy="40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>
                      <a:solidFill>
                        <a:srgbClr val="000000"/>
                      </a:solidFill>
                    </a:rPr>
                    <a:t>TPP</a:t>
                  </a:r>
                </a:p>
              </p:txBody>
            </p:sp>
          </p:grpSp>
          <p:grpSp>
            <p:nvGrpSpPr>
              <p:cNvPr id="5" name="Group 38"/>
              <p:cNvGrpSpPr>
                <a:grpSpLocks/>
              </p:cNvGrpSpPr>
              <p:nvPr/>
            </p:nvGrpSpPr>
            <p:grpSpPr bwMode="auto">
              <a:xfrm>
                <a:off x="3302" y="2372"/>
                <a:ext cx="2231" cy="1575"/>
                <a:chOff x="3302" y="2372"/>
                <a:chExt cx="2231" cy="1575"/>
              </a:xfrm>
            </p:grpSpPr>
            <p:sp>
              <p:nvSpPr>
                <p:cNvPr id="13400" name="Line 39"/>
                <p:cNvSpPr>
                  <a:spLocks noChangeShapeType="1"/>
                </p:cNvSpPr>
                <p:nvPr/>
              </p:nvSpPr>
              <p:spPr bwMode="auto">
                <a:xfrm>
                  <a:off x="3504" y="2544"/>
                  <a:ext cx="0" cy="12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401" name="Line 40"/>
                <p:cNvSpPr>
                  <a:spLocks noChangeShapeType="1"/>
                </p:cNvSpPr>
                <p:nvPr/>
              </p:nvSpPr>
              <p:spPr bwMode="auto">
                <a:xfrm>
                  <a:off x="3504" y="3744"/>
                  <a:ext cx="172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402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5318" y="3716"/>
                  <a:ext cx="215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>
                      <a:solidFill>
                        <a:srgbClr val="000000"/>
                      </a:solidFill>
                    </a:rPr>
                    <a:t>X</a:t>
                  </a:r>
                </a:p>
              </p:txBody>
            </p:sp>
            <p:sp>
              <p:nvSpPr>
                <p:cNvPr id="13403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3302" y="2372"/>
                  <a:ext cx="205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>
                      <a:solidFill>
                        <a:srgbClr val="000000"/>
                      </a:solidFill>
                    </a:rPr>
                    <a:t>Y</a:t>
                  </a:r>
                </a:p>
              </p:txBody>
            </p:sp>
            <p:sp>
              <p:nvSpPr>
                <p:cNvPr id="13404" name="Freeform 43"/>
                <p:cNvSpPr>
                  <a:spLocks/>
                </p:cNvSpPr>
                <p:nvPr/>
              </p:nvSpPr>
              <p:spPr bwMode="auto">
                <a:xfrm>
                  <a:off x="3552" y="3024"/>
                  <a:ext cx="1536" cy="728"/>
                </a:xfrm>
                <a:custGeom>
                  <a:avLst/>
                  <a:gdLst>
                    <a:gd name="T0" fmla="*/ 0 w 1536"/>
                    <a:gd name="T1" fmla="*/ 728 h 728"/>
                    <a:gd name="T2" fmla="*/ 96 w 1536"/>
                    <a:gd name="T3" fmla="*/ 392 h 728"/>
                    <a:gd name="T4" fmla="*/ 384 w 1536"/>
                    <a:gd name="T5" fmla="*/ 104 h 728"/>
                    <a:gd name="T6" fmla="*/ 576 w 1536"/>
                    <a:gd name="T7" fmla="*/ 8 h 728"/>
                    <a:gd name="T8" fmla="*/ 960 w 1536"/>
                    <a:gd name="T9" fmla="*/ 152 h 728"/>
                    <a:gd name="T10" fmla="*/ 1248 w 1536"/>
                    <a:gd name="T11" fmla="*/ 344 h 728"/>
                    <a:gd name="T12" fmla="*/ 1392 w 1536"/>
                    <a:gd name="T13" fmla="*/ 440 h 728"/>
                    <a:gd name="T14" fmla="*/ 1536 w 1536"/>
                    <a:gd name="T15" fmla="*/ 536 h 72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536"/>
                    <a:gd name="T25" fmla="*/ 0 h 728"/>
                    <a:gd name="T26" fmla="*/ 1536 w 1536"/>
                    <a:gd name="T27" fmla="*/ 728 h 72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536" h="728">
                      <a:moveTo>
                        <a:pt x="0" y="728"/>
                      </a:moveTo>
                      <a:cubicBezTo>
                        <a:pt x="16" y="612"/>
                        <a:pt x="32" y="496"/>
                        <a:pt x="96" y="392"/>
                      </a:cubicBezTo>
                      <a:cubicBezTo>
                        <a:pt x="160" y="288"/>
                        <a:pt x="304" y="168"/>
                        <a:pt x="384" y="104"/>
                      </a:cubicBezTo>
                      <a:cubicBezTo>
                        <a:pt x="464" y="40"/>
                        <a:pt x="480" y="0"/>
                        <a:pt x="576" y="8"/>
                      </a:cubicBezTo>
                      <a:cubicBezTo>
                        <a:pt x="672" y="16"/>
                        <a:pt x="848" y="96"/>
                        <a:pt x="960" y="152"/>
                      </a:cubicBezTo>
                      <a:cubicBezTo>
                        <a:pt x="1072" y="208"/>
                        <a:pt x="1176" y="296"/>
                        <a:pt x="1248" y="344"/>
                      </a:cubicBezTo>
                      <a:cubicBezTo>
                        <a:pt x="1320" y="392"/>
                        <a:pt x="1344" y="408"/>
                        <a:pt x="1392" y="440"/>
                      </a:cubicBezTo>
                      <a:cubicBezTo>
                        <a:pt x="1440" y="472"/>
                        <a:pt x="1488" y="504"/>
                        <a:pt x="1536" y="536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405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5078" y="3380"/>
                  <a:ext cx="388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>
                      <a:solidFill>
                        <a:srgbClr val="000000"/>
                      </a:solidFill>
                    </a:rPr>
                    <a:t>APP</a:t>
                  </a:r>
                </a:p>
              </p:txBody>
            </p:sp>
          </p:grpSp>
          <p:sp>
            <p:nvSpPr>
              <p:cNvPr id="13393" name="Oval 45"/>
              <p:cNvSpPr>
                <a:spLocks noChangeArrowheads="1"/>
              </p:cNvSpPr>
              <p:nvPr/>
            </p:nvSpPr>
            <p:spPr bwMode="auto">
              <a:xfrm>
                <a:off x="3792" y="2112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394" name="Freeform 46"/>
              <p:cNvSpPr>
                <a:spLocks/>
              </p:cNvSpPr>
              <p:nvPr/>
            </p:nvSpPr>
            <p:spPr bwMode="auto">
              <a:xfrm>
                <a:off x="3536" y="2768"/>
                <a:ext cx="1072" cy="1216"/>
              </a:xfrm>
              <a:custGeom>
                <a:avLst/>
                <a:gdLst>
                  <a:gd name="T0" fmla="*/ 16 w 1072"/>
                  <a:gd name="T1" fmla="*/ 976 h 1216"/>
                  <a:gd name="T2" fmla="*/ 16 w 1072"/>
                  <a:gd name="T3" fmla="*/ 640 h 1216"/>
                  <a:gd name="T4" fmla="*/ 112 w 1072"/>
                  <a:gd name="T5" fmla="*/ 304 h 1216"/>
                  <a:gd name="T6" fmla="*/ 256 w 1072"/>
                  <a:gd name="T7" fmla="*/ 64 h 1216"/>
                  <a:gd name="T8" fmla="*/ 304 w 1072"/>
                  <a:gd name="T9" fmla="*/ 16 h 1216"/>
                  <a:gd name="T10" fmla="*/ 496 w 1072"/>
                  <a:gd name="T11" fmla="*/ 160 h 1216"/>
                  <a:gd name="T12" fmla="*/ 592 w 1072"/>
                  <a:gd name="T13" fmla="*/ 304 h 1216"/>
                  <a:gd name="T14" fmla="*/ 736 w 1072"/>
                  <a:gd name="T15" fmla="*/ 640 h 1216"/>
                  <a:gd name="T16" fmla="*/ 976 w 1072"/>
                  <a:gd name="T17" fmla="*/ 1072 h 1216"/>
                  <a:gd name="T18" fmla="*/ 1072 w 1072"/>
                  <a:gd name="T19" fmla="*/ 1216 h 121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072"/>
                  <a:gd name="T31" fmla="*/ 0 h 1216"/>
                  <a:gd name="T32" fmla="*/ 1072 w 1072"/>
                  <a:gd name="T33" fmla="*/ 1216 h 121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072" h="1216">
                    <a:moveTo>
                      <a:pt x="16" y="976"/>
                    </a:moveTo>
                    <a:cubicBezTo>
                      <a:pt x="8" y="864"/>
                      <a:pt x="0" y="752"/>
                      <a:pt x="16" y="640"/>
                    </a:cubicBezTo>
                    <a:cubicBezTo>
                      <a:pt x="32" y="528"/>
                      <a:pt x="72" y="400"/>
                      <a:pt x="112" y="304"/>
                    </a:cubicBezTo>
                    <a:cubicBezTo>
                      <a:pt x="152" y="208"/>
                      <a:pt x="224" y="112"/>
                      <a:pt x="256" y="64"/>
                    </a:cubicBezTo>
                    <a:cubicBezTo>
                      <a:pt x="288" y="16"/>
                      <a:pt x="264" y="0"/>
                      <a:pt x="304" y="16"/>
                    </a:cubicBezTo>
                    <a:cubicBezTo>
                      <a:pt x="344" y="32"/>
                      <a:pt x="448" y="112"/>
                      <a:pt x="496" y="160"/>
                    </a:cubicBezTo>
                    <a:cubicBezTo>
                      <a:pt x="544" y="208"/>
                      <a:pt x="552" y="224"/>
                      <a:pt x="592" y="304"/>
                    </a:cubicBezTo>
                    <a:cubicBezTo>
                      <a:pt x="632" y="384"/>
                      <a:pt x="672" y="512"/>
                      <a:pt x="736" y="640"/>
                    </a:cubicBezTo>
                    <a:cubicBezTo>
                      <a:pt x="800" y="768"/>
                      <a:pt x="920" y="976"/>
                      <a:pt x="976" y="1072"/>
                    </a:cubicBezTo>
                    <a:cubicBezTo>
                      <a:pt x="1032" y="1168"/>
                      <a:pt x="1056" y="1192"/>
                      <a:pt x="1072" y="1216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395" name="Text Box 47"/>
              <p:cNvSpPr txBox="1">
                <a:spLocks noChangeArrowheads="1"/>
              </p:cNvSpPr>
              <p:nvPr/>
            </p:nvSpPr>
            <p:spPr bwMode="auto">
              <a:xfrm>
                <a:off x="4656" y="3888"/>
                <a:ext cx="411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>
                    <a:solidFill>
                      <a:srgbClr val="000000"/>
                    </a:solidFill>
                  </a:rPr>
                  <a:t>MPP</a:t>
                </a:r>
              </a:p>
            </p:txBody>
          </p:sp>
          <p:sp>
            <p:nvSpPr>
              <p:cNvPr id="13396" name="Oval 48"/>
              <p:cNvSpPr>
                <a:spLocks noChangeArrowheads="1"/>
              </p:cNvSpPr>
              <p:nvPr/>
            </p:nvSpPr>
            <p:spPr bwMode="auto">
              <a:xfrm>
                <a:off x="4464" y="1440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397" name="Oval 49"/>
              <p:cNvSpPr>
                <a:spLocks noChangeArrowheads="1"/>
              </p:cNvSpPr>
              <p:nvPr/>
            </p:nvSpPr>
            <p:spPr bwMode="auto">
              <a:xfrm>
                <a:off x="4080" y="3024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398" name="Oval 50"/>
              <p:cNvSpPr>
                <a:spLocks noChangeArrowheads="1"/>
              </p:cNvSpPr>
              <p:nvPr/>
            </p:nvSpPr>
            <p:spPr bwMode="auto">
              <a:xfrm>
                <a:off x="4416" y="3696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399" name="Oval 51"/>
              <p:cNvSpPr>
                <a:spLocks noChangeArrowheads="1"/>
              </p:cNvSpPr>
              <p:nvPr/>
            </p:nvSpPr>
            <p:spPr bwMode="auto">
              <a:xfrm>
                <a:off x="3792" y="2784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3389" name="Line 52"/>
            <p:cNvSpPr>
              <a:spLocks noChangeShapeType="1"/>
            </p:cNvSpPr>
            <p:nvPr/>
          </p:nvSpPr>
          <p:spPr bwMode="auto">
            <a:xfrm flipV="1">
              <a:off x="3504" y="1248"/>
              <a:ext cx="96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90" name="Line 53"/>
            <p:cNvSpPr>
              <a:spLocks noChangeShapeType="1"/>
            </p:cNvSpPr>
            <p:nvPr/>
          </p:nvSpPr>
          <p:spPr bwMode="auto">
            <a:xfrm>
              <a:off x="4080" y="1680"/>
              <a:ext cx="0" cy="20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3316" name="Oval 81"/>
          <p:cNvSpPr>
            <a:spLocks noChangeArrowheads="1"/>
          </p:cNvSpPr>
          <p:nvPr/>
        </p:nvSpPr>
        <p:spPr bwMode="auto">
          <a:xfrm>
            <a:off x="6477000" y="2590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317" name="Line 82"/>
          <p:cNvSpPr>
            <a:spLocks noChangeShapeType="1"/>
          </p:cNvSpPr>
          <p:nvPr/>
        </p:nvSpPr>
        <p:spPr bwMode="auto">
          <a:xfrm>
            <a:off x="7086600" y="2362200"/>
            <a:ext cx="0" cy="3581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318" name="Line 84"/>
          <p:cNvSpPr>
            <a:spLocks noChangeShapeType="1"/>
          </p:cNvSpPr>
          <p:nvPr/>
        </p:nvSpPr>
        <p:spPr bwMode="auto">
          <a:xfrm flipH="1">
            <a:off x="6934200" y="61722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319" name="Text Box 85"/>
          <p:cNvSpPr txBox="1">
            <a:spLocks noChangeArrowheads="1"/>
          </p:cNvSpPr>
          <p:nvPr/>
        </p:nvSpPr>
        <p:spPr bwMode="auto">
          <a:xfrm>
            <a:off x="6248400" y="6400800"/>
            <a:ext cx="246574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FF0000"/>
                </a:solidFill>
              </a:rPr>
              <a:t>MPP is negative</a:t>
            </a:r>
          </a:p>
        </p:txBody>
      </p:sp>
      <p:graphicFrame>
        <p:nvGraphicFramePr>
          <p:cNvPr id="62860" name="Group 396"/>
          <p:cNvGraphicFramePr>
            <a:graphicFrameLocks noGrp="1"/>
          </p:cNvGraphicFramePr>
          <p:nvPr/>
        </p:nvGraphicFramePr>
        <p:xfrm>
          <a:off x="304800" y="1371600"/>
          <a:ext cx="4724400" cy="5167917"/>
        </p:xfrm>
        <a:graphic>
          <a:graphicData uri="http://schemas.openxmlformats.org/drawingml/2006/table">
            <a:tbl>
              <a:tblPr/>
              <a:tblGrid>
                <a:gridCol w="1181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69003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TPP=Y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APP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MPP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8132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8132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8132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12.50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8132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16.67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8132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70.00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17.50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8132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85.00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8132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95.00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15.83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3517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14.29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89237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101.00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12.63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8132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95.00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10.56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-6.00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8132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85.00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8.50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-10.00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46288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/>
            <a:r>
              <a:rPr lang="en-US" sz="3200" dirty="0"/>
              <a:t>Relationships between TPP, APP and MPP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10600" cy="54102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endParaRPr lang="en-US" sz="2000" b="1" dirty="0">
              <a:solidFill>
                <a:srgbClr val="FF0000"/>
              </a:solidFill>
              <a:latin typeface="Arial" pitchFamily="34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FF0000"/>
                </a:solidFill>
                <a:latin typeface="Arial" pitchFamily="34" charset="0"/>
              </a:rPr>
              <a:t>When TP increase at increasing rate ,MP increase</a:t>
            </a:r>
            <a:endParaRPr lang="en-US" sz="2400" b="1" dirty="0">
              <a:latin typeface="Arial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FF0000"/>
                </a:solidFill>
                <a:latin typeface="Arial" pitchFamily="34" charset="0"/>
              </a:rPr>
              <a:t>When TP increase at diminishing rate MP decline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FF0000"/>
                </a:solidFill>
                <a:latin typeface="Arial" pitchFamily="34" charset="0"/>
              </a:rPr>
              <a:t>When TP reaches its MAX,MP becomes zero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FF0000"/>
                </a:solidFill>
                <a:latin typeface="Arial" pitchFamily="34" charset="0"/>
              </a:rPr>
              <a:t>When TP begins to decline, MP become negative</a:t>
            </a: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sz="2000" b="1" i="1" dirty="0">
              <a:solidFill>
                <a:srgbClr val="FF0000"/>
              </a:solidFill>
              <a:latin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b="1" i="1" dirty="0">
                <a:solidFill>
                  <a:srgbClr val="FF0000"/>
                </a:solidFill>
                <a:latin typeface="Arial" pitchFamily="34" charset="0"/>
              </a:rPr>
              <a:t>Drawing a line from the origin which is tangent to the TPP curve gives </a:t>
            </a:r>
            <a:r>
              <a:rPr lang="en-US" sz="2400" b="1" dirty="0">
                <a:latin typeface="Arial" pitchFamily="34" charset="0"/>
              </a:rPr>
              <a:t>APP max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>
                <a:latin typeface="Arial" pitchFamily="34" charset="0"/>
              </a:rPr>
              <a:t>At point where </a:t>
            </a:r>
            <a:r>
              <a:rPr lang="en-US" sz="2400" b="1" dirty="0">
                <a:latin typeface="Arial" pitchFamily="34" charset="0"/>
              </a:rPr>
              <a:t>APP is max</a:t>
            </a:r>
            <a:r>
              <a:rPr lang="en-US" sz="2400" dirty="0">
                <a:latin typeface="Arial" pitchFamily="34" charset="0"/>
              </a:rPr>
              <a:t>, </a:t>
            </a:r>
            <a:r>
              <a:rPr lang="en-US" sz="2400" b="1" dirty="0">
                <a:solidFill>
                  <a:srgbClr val="00B0F0"/>
                </a:solidFill>
                <a:latin typeface="Arial" pitchFamily="34" charset="0"/>
              </a:rPr>
              <a:t>MPP crosses APP</a:t>
            </a:r>
            <a:r>
              <a:rPr lang="en-US" sz="2400" dirty="0">
                <a:latin typeface="Arial" pitchFamily="34" charset="0"/>
              </a:rPr>
              <a:t> (MPP=APP)</a:t>
            </a:r>
          </a:p>
          <a:p>
            <a:pPr eaLnBrk="1" hangingPunct="1">
              <a:lnSpc>
                <a:spcPct val="80000"/>
              </a:lnSpc>
            </a:pPr>
            <a:endParaRPr lang="en-US" sz="2400" dirty="0">
              <a:latin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dirty="0">
                <a:latin typeface="Arial" pitchFamily="34" charset="0"/>
              </a:rPr>
              <a:t>When </a:t>
            </a:r>
            <a:r>
              <a:rPr lang="en-US" sz="2400" b="1" dirty="0">
                <a:latin typeface="Arial" pitchFamily="34" charset="0"/>
              </a:rPr>
              <a:t>MPP &gt; APP</a:t>
            </a:r>
            <a:r>
              <a:rPr lang="en-US" sz="2400" dirty="0">
                <a:latin typeface="Arial" pitchFamily="34" charset="0"/>
              </a:rPr>
              <a:t>, </a:t>
            </a:r>
            <a:r>
              <a:rPr lang="en-US" sz="2400" b="1" dirty="0">
                <a:solidFill>
                  <a:srgbClr val="FF0000"/>
                </a:solidFill>
                <a:latin typeface="Arial" pitchFamily="34" charset="0"/>
              </a:rPr>
              <a:t>APP is increasing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>
                <a:latin typeface="Arial" pitchFamily="34" charset="0"/>
              </a:rPr>
              <a:t>When </a:t>
            </a:r>
            <a:r>
              <a:rPr lang="en-US" sz="2400" b="1" dirty="0">
                <a:solidFill>
                  <a:srgbClr val="FF0000"/>
                </a:solidFill>
                <a:latin typeface="Arial" pitchFamily="34" charset="0"/>
              </a:rPr>
              <a:t>MPP = APP</a:t>
            </a:r>
            <a:r>
              <a:rPr lang="en-US" sz="2400" dirty="0">
                <a:latin typeface="Arial" pitchFamily="34" charset="0"/>
              </a:rPr>
              <a:t>, </a:t>
            </a:r>
            <a:r>
              <a:rPr lang="en-US" sz="2400" b="1" dirty="0">
                <a:latin typeface="Arial" pitchFamily="34" charset="0"/>
              </a:rPr>
              <a:t>APP is at a max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>
                <a:latin typeface="Arial" pitchFamily="34" charset="0"/>
              </a:rPr>
              <a:t>When </a:t>
            </a:r>
            <a:r>
              <a:rPr lang="en-US" sz="2400" b="1" dirty="0">
                <a:latin typeface="Arial" pitchFamily="34" charset="0"/>
              </a:rPr>
              <a:t>MPP &lt; APP</a:t>
            </a:r>
            <a:r>
              <a:rPr lang="en-US" sz="2400" dirty="0">
                <a:latin typeface="Arial" pitchFamily="34" charset="0"/>
              </a:rPr>
              <a:t>, </a:t>
            </a:r>
            <a:r>
              <a:rPr lang="en-US" sz="2400" b="1" dirty="0">
                <a:solidFill>
                  <a:srgbClr val="FF0000"/>
                </a:solidFill>
                <a:latin typeface="Arial" pitchFamily="34" charset="0"/>
              </a:rPr>
              <a:t>APP is decreasing</a:t>
            </a:r>
          </a:p>
          <a:p>
            <a:pPr eaLnBrk="1" hangingPunct="1">
              <a:lnSpc>
                <a:spcPct val="80000"/>
              </a:lnSpc>
            </a:pPr>
            <a:endParaRPr lang="en-US" sz="2400" dirty="0">
              <a:latin typeface="Arial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>
                <a:latin typeface="Arial" pitchFamily="34" charset="0"/>
              </a:rPr>
              <a:t>	The </a:t>
            </a:r>
            <a:r>
              <a:rPr lang="en-US" sz="2000" b="1" i="1" dirty="0">
                <a:solidFill>
                  <a:srgbClr val="0070C0"/>
                </a:solidFill>
                <a:latin typeface="Arial" pitchFamily="34" charset="0"/>
              </a:rPr>
              <a:t>relationship between TPP, APP, &amp; MPP is very specific</a:t>
            </a:r>
            <a:r>
              <a:rPr lang="en-US" sz="2000" dirty="0">
                <a:latin typeface="Arial" pitchFamily="34" charset="0"/>
              </a:rPr>
              <a:t>.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dirty="0">
              <a:latin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675142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67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67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7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7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75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75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75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75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en-US" b="1" dirty="0"/>
              <a:t>Agricultural Resources (Inputs)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991600" cy="5715000"/>
          </a:xfrm>
        </p:spPr>
        <p:txBody>
          <a:bodyPr>
            <a:normAutofit fontScale="70000" lnSpcReduction="20000"/>
          </a:bodyPr>
          <a:lstStyle/>
          <a:p>
            <a:r>
              <a:rPr lang="en-US" sz="3400" dirty="0"/>
              <a:t>The major </a:t>
            </a:r>
            <a:r>
              <a:rPr lang="en-US" sz="3400" b="1" dirty="0"/>
              <a:t>resources used in agriculture</a:t>
            </a:r>
            <a:r>
              <a:rPr lang="en-US" sz="3400" dirty="0"/>
              <a:t> are </a:t>
            </a:r>
            <a:r>
              <a:rPr lang="en-US" sz="3400" b="1" i="1" dirty="0">
                <a:solidFill>
                  <a:srgbClr val="FF0000"/>
                </a:solidFill>
              </a:rPr>
              <a:t>free </a:t>
            </a:r>
            <a:r>
              <a:rPr lang="en-US" sz="3400" b="1" i="1" dirty="0"/>
              <a:t>and</a:t>
            </a:r>
            <a:r>
              <a:rPr lang="en-US" sz="3400" b="1" i="1" dirty="0">
                <a:solidFill>
                  <a:srgbClr val="FF0000"/>
                </a:solidFill>
              </a:rPr>
              <a:t> economic </a:t>
            </a:r>
            <a:r>
              <a:rPr lang="en-US" sz="3400" b="1" i="1" dirty="0"/>
              <a:t>resources</a:t>
            </a:r>
            <a:r>
              <a:rPr lang="en-US" sz="3400" b="1" i="1" dirty="0">
                <a:solidFill>
                  <a:srgbClr val="FF0000"/>
                </a:solidFill>
              </a:rPr>
              <a:t>.</a:t>
            </a:r>
          </a:p>
          <a:p>
            <a:pPr marL="0" lvl="0" indent="0">
              <a:buNone/>
            </a:pPr>
            <a:endParaRPr lang="en-US" sz="3400" i="1" dirty="0"/>
          </a:p>
          <a:p>
            <a:pPr marL="688975" lvl="0" indent="-688975">
              <a:buAutoNum type="alphaUcParenR"/>
            </a:pPr>
            <a:r>
              <a:rPr lang="en-US" sz="3400" b="1" dirty="0">
                <a:solidFill>
                  <a:srgbClr val="FF0000"/>
                </a:solidFill>
              </a:rPr>
              <a:t>Free resources </a:t>
            </a:r>
            <a:r>
              <a:rPr lang="en-US" sz="3400" dirty="0"/>
              <a:t>are termed </a:t>
            </a:r>
            <a:r>
              <a:rPr lang="en-US" sz="3400" b="1" dirty="0">
                <a:solidFill>
                  <a:srgbClr val="FF0000"/>
                </a:solidFill>
              </a:rPr>
              <a:t>free</a:t>
            </a:r>
            <a:r>
              <a:rPr lang="en-US" sz="3400" dirty="0"/>
              <a:t> because </a:t>
            </a:r>
            <a:r>
              <a:rPr lang="en-US" sz="3400" b="1" u="sng" dirty="0">
                <a:solidFill>
                  <a:srgbClr val="FF0000"/>
                </a:solidFill>
              </a:rPr>
              <a:t>they are relatively abundant in supply</a:t>
            </a:r>
            <a:r>
              <a:rPr lang="en-US" sz="3400" u="sng" dirty="0"/>
              <a:t> </a:t>
            </a:r>
            <a:r>
              <a:rPr lang="en-US" sz="3400" dirty="0"/>
              <a:t>and hence </a:t>
            </a:r>
            <a:r>
              <a:rPr lang="en-US" sz="3400" b="1" u="sng" dirty="0">
                <a:solidFill>
                  <a:srgbClr val="FF0000"/>
                </a:solidFill>
              </a:rPr>
              <a:t>have no cost elements attached to them </a:t>
            </a:r>
            <a:r>
              <a:rPr lang="en-US" sz="3400" dirty="0"/>
              <a:t>but they are highly essential in agricultural production. </a:t>
            </a:r>
            <a:r>
              <a:rPr lang="en-US" sz="3400" dirty="0" err="1"/>
              <a:t>Eg</a:t>
            </a:r>
            <a:r>
              <a:rPr lang="en-US" sz="3400" dirty="0"/>
              <a:t>. </a:t>
            </a:r>
            <a:r>
              <a:rPr lang="en-US" sz="3400" dirty="0">
                <a:solidFill>
                  <a:srgbClr val="7030A0"/>
                </a:solidFill>
              </a:rPr>
              <a:t>air, heat, water (rain) and so on.</a:t>
            </a:r>
          </a:p>
          <a:p>
            <a:pPr marL="0" lvl="0" indent="0">
              <a:buNone/>
            </a:pPr>
            <a:endParaRPr lang="en-US" dirty="0">
              <a:solidFill>
                <a:srgbClr val="7030A0"/>
              </a:solidFill>
            </a:endParaRPr>
          </a:p>
          <a:p>
            <a:pPr lvl="0">
              <a:buNone/>
            </a:pPr>
            <a:r>
              <a:rPr lang="en-US" b="1" u="sng" dirty="0">
                <a:solidFill>
                  <a:srgbClr val="FF0000"/>
                </a:solidFill>
              </a:rPr>
              <a:t>B) </a:t>
            </a:r>
            <a:r>
              <a:rPr lang="en-US" sz="3400" b="1" u="sng" dirty="0">
                <a:solidFill>
                  <a:srgbClr val="FF0000"/>
                </a:solidFill>
              </a:rPr>
              <a:t>Economic resources are scarce in supply </a:t>
            </a:r>
            <a:r>
              <a:rPr lang="en-US" sz="3400" dirty="0"/>
              <a:t>and </a:t>
            </a:r>
            <a:r>
              <a:rPr lang="en-US" sz="3400" b="1" u="sng" dirty="0"/>
              <a:t>limiting in production</a:t>
            </a:r>
            <a:r>
              <a:rPr lang="en-US" sz="3400" dirty="0"/>
              <a:t>. </a:t>
            </a:r>
          </a:p>
          <a:p>
            <a:pPr marL="1708150" indent="-568325"/>
            <a:r>
              <a:rPr lang="en-US" sz="3400" dirty="0"/>
              <a:t>They </a:t>
            </a:r>
            <a:r>
              <a:rPr lang="en-US" sz="3400" b="1" u="sng" dirty="0">
                <a:solidFill>
                  <a:srgbClr val="00B0F0"/>
                </a:solidFill>
              </a:rPr>
              <a:t>possess high economic value (</a:t>
            </a:r>
            <a:r>
              <a:rPr lang="en-US" sz="3400" dirty="0"/>
              <a:t>land, labor, capital and management</a:t>
            </a:r>
            <a:r>
              <a:rPr lang="en-US" dirty="0"/>
              <a:t>)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en-US" sz="4000" dirty="0"/>
              <a:t>The </a:t>
            </a:r>
            <a:r>
              <a:rPr lang="en-US" sz="4000" b="1" dirty="0">
                <a:solidFill>
                  <a:srgbClr val="FF0000"/>
                </a:solidFill>
              </a:rPr>
              <a:t>economic resources come into agricultural production in different disaggregated forms </a:t>
            </a:r>
            <a:r>
              <a:rPr lang="en-US" sz="4000" dirty="0"/>
              <a:t>for example, land of different types, different categories of capital expenditure and labor of different categories (</a:t>
            </a:r>
            <a:r>
              <a:rPr lang="en-US" sz="4000" b="1" dirty="0">
                <a:solidFill>
                  <a:srgbClr val="00B0F0"/>
                </a:solidFill>
              </a:rPr>
              <a:t>hired labor, family labor,</a:t>
            </a:r>
            <a:r>
              <a:rPr lang="en-US" sz="4000" dirty="0"/>
              <a:t> </a:t>
            </a:r>
            <a:r>
              <a:rPr lang="en-US" sz="4000" b="1" dirty="0"/>
              <a:t>skilled </a:t>
            </a:r>
            <a:r>
              <a:rPr lang="en-US" sz="4000" dirty="0"/>
              <a:t>or </a:t>
            </a:r>
            <a:r>
              <a:rPr lang="en-US" sz="4000" dirty="0">
                <a:solidFill>
                  <a:srgbClr val="FF0000"/>
                </a:solidFill>
              </a:rPr>
              <a:t>unskilled labor</a:t>
            </a:r>
            <a:r>
              <a:rPr lang="en-US" sz="4000" dirty="0"/>
              <a:t>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83523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Stages of Production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ctr">
              <a:buFont typeface="+mj-lt"/>
              <a:buAutoNum type="alphaUcPeriod"/>
            </a:pPr>
            <a:r>
              <a:rPr lang="en-US" dirty="0"/>
              <a:t>State I</a:t>
            </a:r>
          </a:p>
          <a:p>
            <a:pPr marL="514350" indent="-514350" algn="ctr">
              <a:buFont typeface="+mj-lt"/>
              <a:buAutoNum type="alphaUcPeriod"/>
            </a:pPr>
            <a:endParaRPr lang="en-US" dirty="0"/>
          </a:p>
          <a:p>
            <a:pPr marL="514350" indent="-514350" algn="ctr">
              <a:buFont typeface="+mj-lt"/>
              <a:buAutoNum type="alphaUcPeriod"/>
            </a:pPr>
            <a:r>
              <a:rPr lang="en-US" dirty="0"/>
              <a:t>Stage II</a:t>
            </a:r>
          </a:p>
          <a:p>
            <a:pPr marL="514350" indent="-514350" algn="ctr">
              <a:buFont typeface="+mj-lt"/>
              <a:buAutoNum type="alphaUcPeriod"/>
            </a:pPr>
            <a:endParaRPr lang="en-US" dirty="0"/>
          </a:p>
          <a:p>
            <a:pPr marL="514350" indent="-514350" algn="ctr">
              <a:buFont typeface="+mj-lt"/>
              <a:buAutoNum type="alphaUcPeriod"/>
            </a:pPr>
            <a:r>
              <a:rPr lang="en-US" dirty="0"/>
              <a:t>Stage III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85800"/>
          </a:xfrm>
        </p:spPr>
        <p:txBody>
          <a:bodyPr/>
          <a:lstStyle/>
          <a:p>
            <a:r>
              <a:rPr lang="en-CA" sz="2800" b="1" dirty="0">
                <a:solidFill>
                  <a:srgbClr val="FF0000"/>
                </a:solidFill>
              </a:rPr>
              <a:t>Stages of Production  – TP, AP and MP</a:t>
            </a:r>
          </a:p>
        </p:txBody>
      </p:sp>
      <p:sp>
        <p:nvSpPr>
          <p:cNvPr id="125956" name="Line 4"/>
          <p:cNvSpPr>
            <a:spLocks noChangeShapeType="1"/>
          </p:cNvSpPr>
          <p:nvPr/>
        </p:nvSpPr>
        <p:spPr bwMode="auto">
          <a:xfrm>
            <a:off x="3810000" y="1371600"/>
            <a:ext cx="0" cy="2209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5957" name="Line 5"/>
          <p:cNvSpPr>
            <a:spLocks noChangeShapeType="1"/>
          </p:cNvSpPr>
          <p:nvPr/>
        </p:nvSpPr>
        <p:spPr bwMode="auto">
          <a:xfrm>
            <a:off x="3810000" y="3581400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5958" name="Line 6"/>
          <p:cNvSpPr>
            <a:spLocks noChangeShapeType="1"/>
          </p:cNvSpPr>
          <p:nvPr/>
        </p:nvSpPr>
        <p:spPr bwMode="auto">
          <a:xfrm>
            <a:off x="3810000" y="3886200"/>
            <a:ext cx="0" cy="2362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5959" name="Line 7"/>
          <p:cNvSpPr>
            <a:spLocks noChangeShapeType="1"/>
          </p:cNvSpPr>
          <p:nvPr/>
        </p:nvSpPr>
        <p:spPr bwMode="auto">
          <a:xfrm>
            <a:off x="3733800" y="6248400"/>
            <a:ext cx="457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5962" name="Line 10"/>
          <p:cNvSpPr>
            <a:spLocks noChangeShapeType="1"/>
          </p:cNvSpPr>
          <p:nvPr/>
        </p:nvSpPr>
        <p:spPr bwMode="auto">
          <a:xfrm>
            <a:off x="4648200" y="2667000"/>
            <a:ext cx="0" cy="35814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5963" name="Line 11"/>
          <p:cNvSpPr>
            <a:spLocks noChangeShapeType="1"/>
          </p:cNvSpPr>
          <p:nvPr/>
        </p:nvSpPr>
        <p:spPr bwMode="auto">
          <a:xfrm>
            <a:off x="5334000" y="1981200"/>
            <a:ext cx="0" cy="426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5964" name="Line 12"/>
          <p:cNvSpPr>
            <a:spLocks noChangeShapeType="1"/>
          </p:cNvSpPr>
          <p:nvPr/>
        </p:nvSpPr>
        <p:spPr bwMode="auto">
          <a:xfrm>
            <a:off x="5943600" y="1676400"/>
            <a:ext cx="0" cy="45720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5972" name="Freeform 20"/>
          <p:cNvSpPr>
            <a:spLocks/>
          </p:cNvSpPr>
          <p:nvPr/>
        </p:nvSpPr>
        <p:spPr bwMode="auto">
          <a:xfrm>
            <a:off x="3683000" y="1498600"/>
            <a:ext cx="3479800" cy="2247900"/>
          </a:xfrm>
          <a:custGeom>
            <a:avLst/>
            <a:gdLst/>
            <a:ahLst/>
            <a:cxnLst>
              <a:cxn ang="0">
                <a:pos x="80" y="1312"/>
              </a:cxn>
              <a:cxn ang="0">
                <a:pos x="224" y="1216"/>
              </a:cxn>
              <a:cxn ang="0">
                <a:pos x="1424" y="112"/>
              </a:cxn>
              <a:cxn ang="0">
                <a:pos x="2432" y="544"/>
              </a:cxn>
            </a:cxnLst>
            <a:rect l="0" t="0" r="r" b="b"/>
            <a:pathLst>
              <a:path w="2432" h="1416">
                <a:moveTo>
                  <a:pt x="80" y="1312"/>
                </a:moveTo>
                <a:cubicBezTo>
                  <a:pt x="40" y="1364"/>
                  <a:pt x="0" y="1416"/>
                  <a:pt x="224" y="1216"/>
                </a:cubicBezTo>
                <a:cubicBezTo>
                  <a:pt x="448" y="1016"/>
                  <a:pt x="1056" y="224"/>
                  <a:pt x="1424" y="112"/>
                </a:cubicBezTo>
                <a:cubicBezTo>
                  <a:pt x="1792" y="0"/>
                  <a:pt x="2112" y="272"/>
                  <a:pt x="2432" y="5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5973" name="Line 21"/>
          <p:cNvSpPr>
            <a:spLocks noChangeShapeType="1"/>
          </p:cNvSpPr>
          <p:nvPr/>
        </p:nvSpPr>
        <p:spPr bwMode="auto">
          <a:xfrm>
            <a:off x="6019800" y="2743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5974" name="Line 22"/>
          <p:cNvSpPr>
            <a:spLocks noChangeShapeType="1"/>
          </p:cNvSpPr>
          <p:nvPr/>
        </p:nvSpPr>
        <p:spPr bwMode="auto">
          <a:xfrm flipH="1">
            <a:off x="4724400" y="31242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5975" name="Line 23"/>
          <p:cNvSpPr>
            <a:spLocks noChangeShapeType="1"/>
          </p:cNvSpPr>
          <p:nvPr/>
        </p:nvSpPr>
        <p:spPr bwMode="auto">
          <a:xfrm flipH="1">
            <a:off x="3810000" y="29718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5976" name="Text Box 24"/>
          <p:cNvSpPr txBox="1">
            <a:spLocks noChangeArrowheads="1"/>
          </p:cNvSpPr>
          <p:nvPr/>
        </p:nvSpPr>
        <p:spPr bwMode="auto">
          <a:xfrm>
            <a:off x="3200400" y="2514600"/>
            <a:ext cx="22098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1400" b="1" dirty="0">
                <a:solidFill>
                  <a:srgbClr val="FF0000"/>
                </a:solidFill>
              </a:rPr>
              <a:t>Increasing Returns</a:t>
            </a:r>
          </a:p>
        </p:txBody>
      </p:sp>
      <p:sp>
        <p:nvSpPr>
          <p:cNvPr id="125977" name="Text Box 25"/>
          <p:cNvSpPr txBox="1">
            <a:spLocks noChangeArrowheads="1"/>
          </p:cNvSpPr>
          <p:nvPr/>
        </p:nvSpPr>
        <p:spPr bwMode="auto">
          <a:xfrm>
            <a:off x="4572000" y="3200400"/>
            <a:ext cx="22098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1400" b="1" dirty="0">
                <a:solidFill>
                  <a:srgbClr val="FF0000"/>
                </a:solidFill>
              </a:rPr>
              <a:t>Decreasing Returns</a:t>
            </a:r>
          </a:p>
        </p:txBody>
      </p:sp>
      <p:sp>
        <p:nvSpPr>
          <p:cNvPr id="125978" name="Text Box 26"/>
          <p:cNvSpPr txBox="1">
            <a:spLocks noChangeArrowheads="1"/>
          </p:cNvSpPr>
          <p:nvPr/>
        </p:nvSpPr>
        <p:spPr bwMode="auto">
          <a:xfrm>
            <a:off x="6324600" y="2895600"/>
            <a:ext cx="22098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1400" b="1" dirty="0">
                <a:solidFill>
                  <a:srgbClr val="FF0000"/>
                </a:solidFill>
              </a:rPr>
              <a:t>Negative Returns</a:t>
            </a:r>
          </a:p>
        </p:txBody>
      </p:sp>
      <p:sp>
        <p:nvSpPr>
          <p:cNvPr id="125982" name="Freeform 30"/>
          <p:cNvSpPr>
            <a:spLocks/>
          </p:cNvSpPr>
          <p:nvPr/>
        </p:nvSpPr>
        <p:spPr bwMode="auto">
          <a:xfrm>
            <a:off x="3810000" y="5435600"/>
            <a:ext cx="2819400" cy="812800"/>
          </a:xfrm>
          <a:custGeom>
            <a:avLst/>
            <a:gdLst/>
            <a:ahLst/>
            <a:cxnLst>
              <a:cxn ang="0">
                <a:pos x="0" y="512"/>
              </a:cxn>
              <a:cxn ang="0">
                <a:pos x="864" y="32"/>
              </a:cxn>
              <a:cxn ang="0">
                <a:pos x="1776" y="320"/>
              </a:cxn>
            </a:cxnLst>
            <a:rect l="0" t="0" r="r" b="b"/>
            <a:pathLst>
              <a:path w="1776" h="512">
                <a:moveTo>
                  <a:pt x="0" y="512"/>
                </a:moveTo>
                <a:cubicBezTo>
                  <a:pt x="284" y="288"/>
                  <a:pt x="568" y="64"/>
                  <a:pt x="864" y="32"/>
                </a:cubicBezTo>
                <a:cubicBezTo>
                  <a:pt x="1160" y="0"/>
                  <a:pt x="1468" y="160"/>
                  <a:pt x="1776" y="32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5983" name="Freeform 31"/>
          <p:cNvSpPr>
            <a:spLocks/>
          </p:cNvSpPr>
          <p:nvPr/>
        </p:nvSpPr>
        <p:spPr bwMode="auto">
          <a:xfrm>
            <a:off x="3810000" y="5016500"/>
            <a:ext cx="2209800" cy="1308100"/>
          </a:xfrm>
          <a:custGeom>
            <a:avLst/>
            <a:gdLst/>
            <a:ahLst/>
            <a:cxnLst>
              <a:cxn ang="0">
                <a:pos x="0" y="776"/>
              </a:cxn>
              <a:cxn ang="0">
                <a:pos x="528" y="8"/>
              </a:cxn>
              <a:cxn ang="0">
                <a:pos x="1392" y="824"/>
              </a:cxn>
            </a:cxnLst>
            <a:rect l="0" t="0" r="r" b="b"/>
            <a:pathLst>
              <a:path w="1392" h="824">
                <a:moveTo>
                  <a:pt x="0" y="776"/>
                </a:moveTo>
                <a:cubicBezTo>
                  <a:pt x="148" y="388"/>
                  <a:pt x="296" y="0"/>
                  <a:pt x="528" y="8"/>
                </a:cubicBezTo>
                <a:cubicBezTo>
                  <a:pt x="760" y="16"/>
                  <a:pt x="1076" y="420"/>
                  <a:pt x="1392" y="82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5984" name="Text Box 32"/>
          <p:cNvSpPr txBox="1">
            <a:spLocks noChangeArrowheads="1"/>
          </p:cNvSpPr>
          <p:nvPr/>
        </p:nvSpPr>
        <p:spPr bwMode="auto">
          <a:xfrm>
            <a:off x="3276600" y="1295400"/>
            <a:ext cx="533400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1200" b="1" dirty="0">
                <a:solidFill>
                  <a:srgbClr val="FF0000"/>
                </a:solidFill>
              </a:rPr>
              <a:t>TP Q</a:t>
            </a:r>
          </a:p>
        </p:txBody>
      </p:sp>
      <p:sp>
        <p:nvSpPr>
          <p:cNvPr id="125985" name="Text Box 33"/>
          <p:cNvSpPr txBox="1">
            <a:spLocks noChangeArrowheads="1"/>
          </p:cNvSpPr>
          <p:nvPr/>
        </p:nvSpPr>
        <p:spPr bwMode="auto">
          <a:xfrm>
            <a:off x="7772400" y="6324600"/>
            <a:ext cx="533400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1200"/>
              <a:t>L</a:t>
            </a:r>
          </a:p>
        </p:txBody>
      </p:sp>
      <p:sp>
        <p:nvSpPr>
          <p:cNvPr id="125986" name="Text Box 34"/>
          <p:cNvSpPr txBox="1">
            <a:spLocks noChangeArrowheads="1"/>
          </p:cNvSpPr>
          <p:nvPr/>
        </p:nvSpPr>
        <p:spPr bwMode="auto">
          <a:xfrm>
            <a:off x="3200400" y="3733800"/>
            <a:ext cx="685800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CA" sz="1200" b="1" dirty="0">
                <a:solidFill>
                  <a:srgbClr val="FF0000"/>
                </a:solidFill>
              </a:rPr>
              <a:t>AP,MP</a:t>
            </a:r>
          </a:p>
        </p:txBody>
      </p:sp>
      <p:sp>
        <p:nvSpPr>
          <p:cNvPr id="125987" name="Text Box 35"/>
          <p:cNvSpPr txBox="1">
            <a:spLocks noChangeArrowheads="1"/>
          </p:cNvSpPr>
          <p:nvPr/>
        </p:nvSpPr>
        <p:spPr bwMode="auto">
          <a:xfrm>
            <a:off x="7315200" y="3581400"/>
            <a:ext cx="533400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1200"/>
              <a:t>L</a:t>
            </a:r>
          </a:p>
        </p:txBody>
      </p:sp>
      <p:sp>
        <p:nvSpPr>
          <p:cNvPr id="125988" name="Text Box 36"/>
          <p:cNvSpPr txBox="1">
            <a:spLocks noChangeArrowheads="1"/>
          </p:cNvSpPr>
          <p:nvPr/>
        </p:nvSpPr>
        <p:spPr bwMode="auto">
          <a:xfrm>
            <a:off x="6553200" y="5486400"/>
            <a:ext cx="6858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1600"/>
              <a:t>AP</a:t>
            </a:r>
          </a:p>
        </p:txBody>
      </p:sp>
      <p:sp>
        <p:nvSpPr>
          <p:cNvPr id="125989" name="Text Box 37"/>
          <p:cNvSpPr txBox="1">
            <a:spLocks noChangeArrowheads="1"/>
          </p:cNvSpPr>
          <p:nvPr/>
        </p:nvSpPr>
        <p:spPr bwMode="auto">
          <a:xfrm>
            <a:off x="6172200" y="6324600"/>
            <a:ext cx="6858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1600"/>
              <a:t>MP</a:t>
            </a:r>
          </a:p>
        </p:txBody>
      </p:sp>
      <p:sp>
        <p:nvSpPr>
          <p:cNvPr id="125990" name="Text Box 38"/>
          <p:cNvSpPr txBox="1">
            <a:spLocks noChangeArrowheads="1"/>
          </p:cNvSpPr>
          <p:nvPr/>
        </p:nvSpPr>
        <p:spPr bwMode="auto">
          <a:xfrm>
            <a:off x="7315200" y="2133600"/>
            <a:ext cx="6858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1600"/>
              <a:t>TP</a:t>
            </a:r>
          </a:p>
        </p:txBody>
      </p:sp>
      <p:sp>
        <p:nvSpPr>
          <p:cNvPr id="125991" name="Line 39"/>
          <p:cNvSpPr>
            <a:spLocks noChangeShapeType="1"/>
          </p:cNvSpPr>
          <p:nvPr/>
        </p:nvSpPr>
        <p:spPr bwMode="auto">
          <a:xfrm>
            <a:off x="3810000" y="15240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5992" name="Line 40"/>
          <p:cNvSpPr>
            <a:spLocks noChangeShapeType="1"/>
          </p:cNvSpPr>
          <p:nvPr/>
        </p:nvSpPr>
        <p:spPr bwMode="auto">
          <a:xfrm>
            <a:off x="5257800" y="1524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5993" name="Line 41"/>
          <p:cNvSpPr>
            <a:spLocks noChangeShapeType="1"/>
          </p:cNvSpPr>
          <p:nvPr/>
        </p:nvSpPr>
        <p:spPr bwMode="auto">
          <a:xfrm>
            <a:off x="5943600" y="15240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5994" name="Text Box 42"/>
          <p:cNvSpPr txBox="1">
            <a:spLocks noChangeArrowheads="1"/>
          </p:cNvSpPr>
          <p:nvPr/>
        </p:nvSpPr>
        <p:spPr bwMode="auto">
          <a:xfrm>
            <a:off x="5791200" y="3581400"/>
            <a:ext cx="533400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1200"/>
              <a:t>L3</a:t>
            </a:r>
          </a:p>
        </p:txBody>
      </p:sp>
      <p:sp>
        <p:nvSpPr>
          <p:cNvPr id="125995" name="Text Box 43"/>
          <p:cNvSpPr txBox="1">
            <a:spLocks noChangeArrowheads="1"/>
          </p:cNvSpPr>
          <p:nvPr/>
        </p:nvSpPr>
        <p:spPr bwMode="auto">
          <a:xfrm>
            <a:off x="5181600" y="3581400"/>
            <a:ext cx="533400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1200"/>
              <a:t>L2</a:t>
            </a:r>
          </a:p>
        </p:txBody>
      </p:sp>
      <p:sp>
        <p:nvSpPr>
          <p:cNvPr id="125996" name="Text Box 44"/>
          <p:cNvSpPr txBox="1">
            <a:spLocks noChangeArrowheads="1"/>
          </p:cNvSpPr>
          <p:nvPr/>
        </p:nvSpPr>
        <p:spPr bwMode="auto">
          <a:xfrm>
            <a:off x="4419600" y="3581400"/>
            <a:ext cx="533400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1200"/>
              <a:t>L1</a:t>
            </a:r>
          </a:p>
        </p:txBody>
      </p:sp>
      <p:sp>
        <p:nvSpPr>
          <p:cNvPr id="125997" name="Text Box 45"/>
          <p:cNvSpPr txBox="1">
            <a:spLocks noChangeArrowheads="1"/>
          </p:cNvSpPr>
          <p:nvPr/>
        </p:nvSpPr>
        <p:spPr bwMode="auto">
          <a:xfrm>
            <a:off x="4419600" y="6248400"/>
            <a:ext cx="533400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1200"/>
              <a:t>L1</a:t>
            </a:r>
          </a:p>
        </p:txBody>
      </p:sp>
      <p:sp>
        <p:nvSpPr>
          <p:cNvPr id="125998" name="Text Box 46"/>
          <p:cNvSpPr txBox="1">
            <a:spLocks noChangeArrowheads="1"/>
          </p:cNvSpPr>
          <p:nvPr/>
        </p:nvSpPr>
        <p:spPr bwMode="auto">
          <a:xfrm>
            <a:off x="5181600" y="6248400"/>
            <a:ext cx="533400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1200"/>
              <a:t>L2</a:t>
            </a:r>
          </a:p>
        </p:txBody>
      </p:sp>
      <p:sp>
        <p:nvSpPr>
          <p:cNvPr id="125999" name="Text Box 47"/>
          <p:cNvSpPr txBox="1">
            <a:spLocks noChangeArrowheads="1"/>
          </p:cNvSpPr>
          <p:nvPr/>
        </p:nvSpPr>
        <p:spPr bwMode="auto">
          <a:xfrm>
            <a:off x="5715000" y="6324600"/>
            <a:ext cx="533400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1200"/>
              <a:t>L3</a:t>
            </a:r>
          </a:p>
        </p:txBody>
      </p:sp>
      <p:sp>
        <p:nvSpPr>
          <p:cNvPr id="126000" name="Text Box 48"/>
          <p:cNvSpPr txBox="1">
            <a:spLocks noChangeArrowheads="1"/>
          </p:cNvSpPr>
          <p:nvPr/>
        </p:nvSpPr>
        <p:spPr bwMode="auto">
          <a:xfrm>
            <a:off x="3886200" y="1066800"/>
            <a:ext cx="11430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1400" dirty="0"/>
              <a:t>Stage 1</a:t>
            </a:r>
          </a:p>
        </p:txBody>
      </p:sp>
      <p:sp>
        <p:nvSpPr>
          <p:cNvPr id="126001" name="Text Box 49"/>
          <p:cNvSpPr txBox="1">
            <a:spLocks noChangeArrowheads="1"/>
          </p:cNvSpPr>
          <p:nvPr/>
        </p:nvSpPr>
        <p:spPr bwMode="auto">
          <a:xfrm>
            <a:off x="5334000" y="914400"/>
            <a:ext cx="1143000" cy="6309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1400" dirty="0"/>
              <a:t>Stage 2 </a:t>
            </a:r>
          </a:p>
          <a:p>
            <a:pPr>
              <a:spcBef>
                <a:spcPct val="50000"/>
              </a:spcBef>
            </a:pPr>
            <a:endParaRPr lang="en-CA" sz="1400" dirty="0"/>
          </a:p>
        </p:txBody>
      </p:sp>
      <p:sp>
        <p:nvSpPr>
          <p:cNvPr id="126002" name="Text Box 50"/>
          <p:cNvSpPr txBox="1">
            <a:spLocks noChangeArrowheads="1"/>
          </p:cNvSpPr>
          <p:nvPr/>
        </p:nvSpPr>
        <p:spPr bwMode="auto">
          <a:xfrm>
            <a:off x="6248400" y="1143000"/>
            <a:ext cx="11430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1400" dirty="0"/>
              <a:t>Stage 3 </a:t>
            </a:r>
          </a:p>
        </p:txBody>
      </p:sp>
      <p:sp>
        <p:nvSpPr>
          <p:cNvPr id="126003" name="Rectangle 51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219200"/>
            <a:ext cx="3200400" cy="5334000"/>
          </a:xfrm>
          <a:noFill/>
          <a:ln/>
        </p:spPr>
        <p:txBody>
          <a:bodyPr>
            <a:normAutofit/>
          </a:bodyPr>
          <a:lstStyle/>
          <a:p>
            <a:r>
              <a:rPr lang="en-US" sz="2400" b="1" dirty="0"/>
              <a:t>Stage 1</a:t>
            </a:r>
            <a:r>
              <a:rPr lang="en-US" sz="2400" dirty="0"/>
              <a:t>: </a:t>
            </a:r>
            <a:r>
              <a:rPr lang="en-US" sz="2400" b="1" dirty="0">
                <a:solidFill>
                  <a:srgbClr val="00B0F0"/>
                </a:solidFill>
              </a:rPr>
              <a:t>average product rising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r>
              <a:rPr lang="en-US" sz="2400" b="1" dirty="0"/>
              <a:t>Stage 2</a:t>
            </a:r>
            <a:r>
              <a:rPr lang="en-US" sz="2400" dirty="0"/>
              <a:t>: </a:t>
            </a:r>
            <a:r>
              <a:rPr lang="en-US" sz="2400" b="1" dirty="0">
                <a:solidFill>
                  <a:srgbClr val="FF0000"/>
                </a:solidFill>
              </a:rPr>
              <a:t>average product declining </a:t>
            </a:r>
            <a:r>
              <a:rPr lang="en-US" sz="2400" dirty="0"/>
              <a:t>(but </a:t>
            </a:r>
            <a:r>
              <a:rPr lang="en-US" sz="2400" b="1" i="1" dirty="0">
                <a:solidFill>
                  <a:srgbClr val="00B050"/>
                </a:solidFill>
              </a:rPr>
              <a:t>marginal product positive</a:t>
            </a:r>
            <a:r>
              <a:rPr lang="en-US" sz="2400" dirty="0"/>
              <a:t>).</a:t>
            </a:r>
          </a:p>
          <a:p>
            <a:endParaRPr lang="en-US" sz="2400" dirty="0"/>
          </a:p>
          <a:p>
            <a:r>
              <a:rPr lang="en-US" sz="2400" b="1" dirty="0"/>
              <a:t>Stage 3:</a:t>
            </a:r>
            <a:r>
              <a:rPr lang="en-US" sz="2400" dirty="0"/>
              <a:t> </a:t>
            </a:r>
            <a:r>
              <a:rPr lang="en-US" sz="2400" i="1" dirty="0">
                <a:solidFill>
                  <a:srgbClr val="0070C0"/>
                </a:solidFill>
              </a:rPr>
              <a:t>marginal product is negative</a:t>
            </a:r>
            <a:r>
              <a:rPr lang="en-US" sz="2400" dirty="0"/>
              <a:t>, or </a:t>
            </a:r>
            <a:r>
              <a:rPr lang="en-US" sz="2400" b="1" i="1" dirty="0"/>
              <a:t>total product is declining.</a:t>
            </a:r>
          </a:p>
        </p:txBody>
      </p:sp>
      <p:sp>
        <p:nvSpPr>
          <p:cNvPr id="126004" name="Text Box 52"/>
          <p:cNvSpPr txBox="1">
            <a:spLocks noChangeArrowheads="1"/>
          </p:cNvSpPr>
          <p:nvPr/>
        </p:nvSpPr>
        <p:spPr bwMode="auto">
          <a:xfrm>
            <a:off x="3810000" y="1828800"/>
            <a:ext cx="1143000" cy="730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1400"/>
              <a:t>Pt of Marginal Returns</a:t>
            </a:r>
          </a:p>
        </p:txBody>
      </p:sp>
      <p:sp>
        <p:nvSpPr>
          <p:cNvPr id="126005" name="Line 53"/>
          <p:cNvSpPr>
            <a:spLocks noChangeShapeType="1"/>
          </p:cNvSpPr>
          <p:nvPr/>
        </p:nvSpPr>
        <p:spPr bwMode="auto">
          <a:xfrm>
            <a:off x="4495800" y="22860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en-US" sz="3600" b="1" u="sng" dirty="0">
                <a:solidFill>
                  <a:srgbClr val="FF0000"/>
                </a:solidFill>
              </a:rPr>
              <a:t>Stages of the Production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915400" cy="58674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There are </a:t>
            </a:r>
            <a:r>
              <a:rPr lang="en-US" b="1" dirty="0"/>
              <a:t>three stages of the production function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                                       Stage I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MPP&gt; APP</a:t>
            </a:r>
          </a:p>
          <a:p>
            <a:pPr lvl="0"/>
            <a:r>
              <a:rPr lang="en-US" dirty="0"/>
              <a:t>TP-initially increase at increasing rate &amp;subsequently at diminishing rate</a:t>
            </a:r>
          </a:p>
          <a:p>
            <a:pPr lvl="0"/>
            <a:r>
              <a:rPr lang="en-US" dirty="0"/>
              <a:t>MP- increase first and reaches its max</a:t>
            </a:r>
          </a:p>
          <a:p>
            <a:pPr lvl="0"/>
            <a:r>
              <a:rPr lang="en-US" dirty="0"/>
              <a:t>AP- increase throughout the stage and reaches the maximum</a:t>
            </a:r>
          </a:p>
          <a:p>
            <a:pPr lvl="0"/>
            <a:r>
              <a:rPr lang="en-US" b="1" dirty="0">
                <a:solidFill>
                  <a:srgbClr val="FF0000"/>
                </a:solidFill>
              </a:rPr>
              <a:t>MP equals AP at the boundary of </a:t>
            </a:r>
            <a:r>
              <a:rPr lang="en-US" dirty="0"/>
              <a:t>stages I and II</a:t>
            </a:r>
          </a:p>
          <a:p>
            <a:r>
              <a:rPr lang="en-US" dirty="0"/>
              <a:t>It is a stage of</a:t>
            </a:r>
            <a:r>
              <a:rPr lang="en-US" b="1" dirty="0">
                <a:solidFill>
                  <a:srgbClr val="0070C0"/>
                </a:solidFill>
              </a:rPr>
              <a:t> increasing marginal returns</a:t>
            </a:r>
            <a:r>
              <a:rPr lang="en-US" dirty="0"/>
              <a:t>. b/c </a:t>
            </a:r>
            <a:r>
              <a:rPr lang="en-US" b="1" dirty="0">
                <a:solidFill>
                  <a:srgbClr val="0070C0"/>
                </a:solidFill>
              </a:rPr>
              <a:t>it doesn’t make sense to stop increasing input </a:t>
            </a:r>
            <a:r>
              <a:rPr lang="en-US" b="1" dirty="0"/>
              <a:t>if its efficiency is increasing (Y/x)</a:t>
            </a:r>
            <a:endParaRPr lang="en-US" dirty="0"/>
          </a:p>
          <a:p>
            <a:pPr lvl="0"/>
            <a:r>
              <a:rPr lang="en-US" dirty="0"/>
              <a:t>It is an </a:t>
            </a:r>
            <a:r>
              <a:rPr lang="en-US" b="1" dirty="0">
                <a:solidFill>
                  <a:srgbClr val="FF0000"/>
                </a:solidFill>
              </a:rPr>
              <a:t>irrational zone of production</a:t>
            </a:r>
          </a:p>
          <a:p>
            <a:r>
              <a:rPr lang="en-US" b="1" dirty="0">
                <a:solidFill>
                  <a:srgbClr val="FF0000"/>
                </a:solidFill>
              </a:rPr>
              <a:t>The input use and output to produce </a:t>
            </a:r>
            <a:r>
              <a:rPr lang="en-US" b="1" dirty="0"/>
              <a:t>should be continued </a:t>
            </a:r>
            <a:r>
              <a:rPr lang="en-US" dirty="0"/>
              <a:t>until </a:t>
            </a:r>
            <a:r>
              <a:rPr lang="en-US" b="1" dirty="0">
                <a:solidFill>
                  <a:srgbClr val="00B0F0"/>
                </a:solidFill>
              </a:rPr>
              <a:t>stage II is reached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/>
              <a:t>Stage-2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839200" cy="60960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continuous to increase at diminishing rate and  eventually reaches the max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-starts to decrease and eventually become zero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-from Max begin to decrease</a:t>
            </a:r>
          </a:p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a stage of rational production where output and profit are maximized and input use is optimized.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Stage 3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-diminishes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-negative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-continuous to decrease but always positive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FF0000"/>
                </a:solidFill>
              </a:rPr>
              <a:t>AP is greater than MP.</a:t>
            </a:r>
            <a:r>
              <a:rPr lang="en-US" b="1" dirty="0">
                <a:solidFill>
                  <a:srgbClr val="FF0000"/>
                </a:solidFill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FF0000"/>
                </a:solidFill>
              </a:rPr>
              <a:t>Production is not advisable in this stage </a:t>
            </a:r>
            <a:r>
              <a:rPr lang="en-US" dirty="0"/>
              <a:t>because </a:t>
            </a:r>
            <a:r>
              <a:rPr lang="en-US" b="1" dirty="0"/>
              <a:t>increase in input use leads </a:t>
            </a:r>
            <a:r>
              <a:rPr lang="en-US" dirty="0"/>
              <a:t>to </a:t>
            </a:r>
            <a:r>
              <a:rPr lang="en-US" b="1" dirty="0">
                <a:solidFill>
                  <a:srgbClr val="7030A0"/>
                </a:solidFill>
              </a:rPr>
              <a:t>reduction in total product.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759700" cy="5334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b="1" u="sng" dirty="0">
                <a:solidFill>
                  <a:srgbClr val="00B050"/>
                </a:solidFill>
              </a:rPr>
              <a:t>Law of Diminishing Returns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914401"/>
            <a:ext cx="9144000" cy="11977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marL="404813" indent="-404813">
              <a:buFont typeface="Wingdings" pitchFamily="2" charset="2"/>
              <a:buChar char="v"/>
            </a:pPr>
            <a:r>
              <a:rPr lang="en-US" sz="2400" dirty="0">
                <a:solidFill>
                  <a:srgbClr val="FF0000"/>
                </a:solidFill>
                <a:latin typeface="Arial" pitchFamily="34" charset="0"/>
              </a:rPr>
              <a:t>Increase in one factor of  production</a:t>
            </a:r>
            <a:r>
              <a:rPr lang="en-US" sz="2400" dirty="0">
                <a:latin typeface="Arial" pitchFamily="34" charset="0"/>
              </a:rPr>
              <a:t>, </a:t>
            </a:r>
            <a:r>
              <a:rPr lang="en-US" sz="2400" dirty="0">
                <a:solidFill>
                  <a:schemeClr val="tx2"/>
                </a:solidFill>
                <a:latin typeface="Arial" pitchFamily="34" charset="0"/>
              </a:rPr>
              <a:t>Holding one or other factors fixed</a:t>
            </a:r>
            <a:r>
              <a:rPr lang="en-US" sz="2400" dirty="0">
                <a:latin typeface="Arial" pitchFamily="34" charset="0"/>
              </a:rPr>
              <a:t>,  </a:t>
            </a:r>
            <a:r>
              <a:rPr lang="en-US" sz="2400" b="1" dirty="0">
                <a:latin typeface="Arial" pitchFamily="34" charset="0"/>
              </a:rPr>
              <a:t>AFTER SOME POINT</a:t>
            </a:r>
            <a:r>
              <a:rPr lang="en-US" sz="2400" dirty="0">
                <a:latin typeface="Arial" pitchFamily="34" charset="0"/>
              </a:rPr>
              <a:t>, </a:t>
            </a:r>
            <a:r>
              <a:rPr lang="en-US" sz="2400" b="1" dirty="0">
                <a:solidFill>
                  <a:srgbClr val="FF0000"/>
                </a:solidFill>
                <a:latin typeface="Arial" pitchFamily="34" charset="0"/>
              </a:rPr>
              <a:t>Marginal Product Diminishes</a:t>
            </a:r>
            <a:r>
              <a:rPr lang="en-US" sz="2400" b="1" dirty="0">
                <a:solidFill>
                  <a:schemeClr val="accent1"/>
                </a:solidFill>
                <a:latin typeface="Arial" pitchFamily="34" charset="0"/>
              </a:rPr>
              <a:t>.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60325" y="5699125"/>
            <a:ext cx="5637213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1219200" y="5867400"/>
            <a:ext cx="3810000" cy="52065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Arial" pitchFamily="34" charset="0"/>
              </a:rPr>
              <a:t> A Short-Run Law</a:t>
            </a:r>
          </a:p>
        </p:txBody>
      </p:sp>
      <p:sp>
        <p:nvSpPr>
          <p:cNvPr id="16392" name="AutoShape 8"/>
          <p:cNvSpPr>
            <a:spLocks noChangeArrowheads="1"/>
          </p:cNvSpPr>
          <p:nvPr/>
        </p:nvSpPr>
        <p:spPr bwMode="auto">
          <a:xfrm rot="16200000">
            <a:off x="2781300" y="3848100"/>
            <a:ext cx="673100" cy="3340100"/>
          </a:xfrm>
          <a:prstGeom prst="rightArrow">
            <a:avLst>
              <a:gd name="adj1" fmla="val 75000"/>
              <a:gd name="adj2" fmla="val 50032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5867400" y="4114800"/>
            <a:ext cx="3276600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Arial" pitchFamily="34" charset="0"/>
              </a:rPr>
              <a:t>point of diminishing returns</a:t>
            </a:r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>
            <a:off x="5715000" y="4114800"/>
            <a:ext cx="0" cy="2362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>
            <a:off x="5715000" y="6477000"/>
            <a:ext cx="3200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01" name="Freeform 17"/>
          <p:cNvSpPr>
            <a:spLocks/>
          </p:cNvSpPr>
          <p:nvPr/>
        </p:nvSpPr>
        <p:spPr bwMode="auto">
          <a:xfrm>
            <a:off x="5715000" y="4572000"/>
            <a:ext cx="3276600" cy="1250950"/>
          </a:xfrm>
          <a:custGeom>
            <a:avLst/>
            <a:gdLst/>
            <a:ahLst/>
            <a:cxnLst>
              <a:cxn ang="0">
                <a:pos x="0" y="577"/>
              </a:cxn>
              <a:cxn ang="0">
                <a:pos x="70" y="484"/>
              </a:cxn>
              <a:cxn ang="0">
                <a:pos x="109" y="437"/>
              </a:cxn>
              <a:cxn ang="0">
                <a:pos x="116" y="413"/>
              </a:cxn>
              <a:cxn ang="0">
                <a:pos x="148" y="390"/>
              </a:cxn>
              <a:cxn ang="0">
                <a:pos x="226" y="312"/>
              </a:cxn>
              <a:cxn ang="0">
                <a:pos x="257" y="273"/>
              </a:cxn>
              <a:cxn ang="0">
                <a:pos x="319" y="172"/>
              </a:cxn>
              <a:cxn ang="0">
                <a:pos x="444" y="78"/>
              </a:cxn>
              <a:cxn ang="0">
                <a:pos x="506" y="32"/>
              </a:cxn>
              <a:cxn ang="0">
                <a:pos x="631" y="0"/>
              </a:cxn>
              <a:cxn ang="0">
                <a:pos x="724" y="24"/>
              </a:cxn>
              <a:cxn ang="0">
                <a:pos x="755" y="32"/>
              </a:cxn>
              <a:cxn ang="0">
                <a:pos x="903" y="125"/>
              </a:cxn>
              <a:cxn ang="0">
                <a:pos x="974" y="172"/>
              </a:cxn>
              <a:cxn ang="0">
                <a:pos x="1036" y="226"/>
              </a:cxn>
              <a:cxn ang="0">
                <a:pos x="1106" y="265"/>
              </a:cxn>
              <a:cxn ang="0">
                <a:pos x="1176" y="343"/>
              </a:cxn>
              <a:cxn ang="0">
                <a:pos x="1176" y="343"/>
              </a:cxn>
              <a:cxn ang="0">
                <a:pos x="1363" y="452"/>
              </a:cxn>
              <a:cxn ang="0">
                <a:pos x="1566" y="569"/>
              </a:cxn>
              <a:cxn ang="0">
                <a:pos x="1659" y="655"/>
              </a:cxn>
              <a:cxn ang="0">
                <a:pos x="1722" y="671"/>
              </a:cxn>
              <a:cxn ang="0">
                <a:pos x="1784" y="725"/>
              </a:cxn>
              <a:cxn ang="0">
                <a:pos x="1792" y="749"/>
              </a:cxn>
              <a:cxn ang="0">
                <a:pos x="1893" y="788"/>
              </a:cxn>
            </a:cxnLst>
            <a:rect l="0" t="0" r="r" b="b"/>
            <a:pathLst>
              <a:path w="1893" h="788">
                <a:moveTo>
                  <a:pt x="0" y="577"/>
                </a:moveTo>
                <a:cubicBezTo>
                  <a:pt x="21" y="545"/>
                  <a:pt x="38" y="504"/>
                  <a:pt x="70" y="484"/>
                </a:cubicBezTo>
                <a:cubicBezTo>
                  <a:pt x="120" y="378"/>
                  <a:pt x="50" y="511"/>
                  <a:pt x="109" y="437"/>
                </a:cubicBezTo>
                <a:cubicBezTo>
                  <a:pt x="114" y="430"/>
                  <a:pt x="111" y="419"/>
                  <a:pt x="116" y="413"/>
                </a:cubicBezTo>
                <a:cubicBezTo>
                  <a:pt x="124" y="403"/>
                  <a:pt x="139" y="399"/>
                  <a:pt x="148" y="390"/>
                </a:cubicBezTo>
                <a:cubicBezTo>
                  <a:pt x="176" y="363"/>
                  <a:pt x="193" y="334"/>
                  <a:pt x="226" y="312"/>
                </a:cubicBezTo>
                <a:cubicBezTo>
                  <a:pt x="242" y="260"/>
                  <a:pt x="219" y="317"/>
                  <a:pt x="257" y="273"/>
                </a:cubicBezTo>
                <a:cubicBezTo>
                  <a:pt x="282" y="244"/>
                  <a:pt x="295" y="201"/>
                  <a:pt x="319" y="172"/>
                </a:cubicBezTo>
                <a:cubicBezTo>
                  <a:pt x="339" y="148"/>
                  <a:pt x="418" y="94"/>
                  <a:pt x="444" y="78"/>
                </a:cubicBezTo>
                <a:cubicBezTo>
                  <a:pt x="462" y="51"/>
                  <a:pt x="475" y="41"/>
                  <a:pt x="506" y="32"/>
                </a:cubicBezTo>
                <a:cubicBezTo>
                  <a:pt x="546" y="4"/>
                  <a:pt x="581" y="6"/>
                  <a:pt x="631" y="0"/>
                </a:cubicBezTo>
                <a:cubicBezTo>
                  <a:pt x="662" y="8"/>
                  <a:pt x="693" y="16"/>
                  <a:pt x="724" y="24"/>
                </a:cubicBezTo>
                <a:cubicBezTo>
                  <a:pt x="734" y="27"/>
                  <a:pt x="755" y="32"/>
                  <a:pt x="755" y="32"/>
                </a:cubicBezTo>
                <a:cubicBezTo>
                  <a:pt x="796" y="72"/>
                  <a:pt x="849" y="106"/>
                  <a:pt x="903" y="125"/>
                </a:cubicBezTo>
                <a:cubicBezTo>
                  <a:pt x="927" y="148"/>
                  <a:pt x="949" y="151"/>
                  <a:pt x="974" y="172"/>
                </a:cubicBezTo>
                <a:cubicBezTo>
                  <a:pt x="1000" y="194"/>
                  <a:pt x="1003" y="216"/>
                  <a:pt x="1036" y="226"/>
                </a:cubicBezTo>
                <a:cubicBezTo>
                  <a:pt x="1059" y="240"/>
                  <a:pt x="1086" y="247"/>
                  <a:pt x="1106" y="265"/>
                </a:cubicBezTo>
                <a:lnTo>
                  <a:pt x="1176" y="343"/>
                </a:lnTo>
                <a:cubicBezTo>
                  <a:pt x="1176" y="343"/>
                  <a:pt x="1176" y="343"/>
                  <a:pt x="1176" y="343"/>
                </a:cubicBezTo>
                <a:cubicBezTo>
                  <a:pt x="1233" y="387"/>
                  <a:pt x="1294" y="430"/>
                  <a:pt x="1363" y="452"/>
                </a:cubicBezTo>
                <a:cubicBezTo>
                  <a:pt x="1430" y="504"/>
                  <a:pt x="1482" y="544"/>
                  <a:pt x="1566" y="569"/>
                </a:cubicBezTo>
                <a:cubicBezTo>
                  <a:pt x="1589" y="587"/>
                  <a:pt x="1639" y="648"/>
                  <a:pt x="1659" y="655"/>
                </a:cubicBezTo>
                <a:cubicBezTo>
                  <a:pt x="1679" y="663"/>
                  <a:pt x="1722" y="671"/>
                  <a:pt x="1722" y="671"/>
                </a:cubicBezTo>
                <a:cubicBezTo>
                  <a:pt x="1748" y="688"/>
                  <a:pt x="1758" y="708"/>
                  <a:pt x="1784" y="725"/>
                </a:cubicBezTo>
                <a:cubicBezTo>
                  <a:pt x="1787" y="733"/>
                  <a:pt x="1785" y="744"/>
                  <a:pt x="1792" y="749"/>
                </a:cubicBezTo>
                <a:cubicBezTo>
                  <a:pt x="1819" y="767"/>
                  <a:pt x="1893" y="744"/>
                  <a:pt x="1893" y="788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02" name="Text Box 18"/>
          <p:cNvSpPr txBox="1">
            <a:spLocks noChangeArrowheads="1"/>
          </p:cNvSpPr>
          <p:nvPr/>
        </p:nvSpPr>
        <p:spPr bwMode="auto">
          <a:xfrm>
            <a:off x="7086600" y="6019800"/>
            <a:ext cx="17383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Arial" pitchFamily="34" charset="0"/>
              </a:rPr>
              <a:t>Variable input</a:t>
            </a:r>
          </a:p>
        </p:txBody>
      </p:sp>
      <p:sp>
        <p:nvSpPr>
          <p:cNvPr id="16404" name="Text Box 20"/>
          <p:cNvSpPr txBox="1">
            <a:spLocks noChangeArrowheads="1"/>
          </p:cNvSpPr>
          <p:nvPr/>
        </p:nvSpPr>
        <p:spPr bwMode="auto">
          <a:xfrm>
            <a:off x="5029200" y="3810000"/>
            <a:ext cx="762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 MP</a:t>
            </a:r>
          </a:p>
        </p:txBody>
      </p:sp>
      <p:sp>
        <p:nvSpPr>
          <p:cNvPr id="16405" name="AutoShape 21"/>
          <p:cNvSpPr>
            <a:spLocks noChangeArrowheads="1"/>
          </p:cNvSpPr>
          <p:nvPr/>
        </p:nvSpPr>
        <p:spPr bwMode="auto">
          <a:xfrm>
            <a:off x="6553200" y="4572000"/>
            <a:ext cx="381000" cy="7620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random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79388" y="1219200"/>
            <a:ext cx="8964612" cy="1384995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n-US" altLang="zh-TW" sz="2800" dirty="0">
                <a:solidFill>
                  <a:srgbClr val="00B050"/>
                </a:solidFill>
              </a:rPr>
              <a:t> </a:t>
            </a:r>
            <a:r>
              <a:rPr lang="en-US" altLang="zh-TW" sz="2800" b="1" i="1" dirty="0">
                <a:solidFill>
                  <a:srgbClr val="00B050"/>
                </a:solidFill>
              </a:rPr>
              <a:t>Law of diminishing marginal productivity</a:t>
            </a:r>
            <a:r>
              <a:rPr lang="en-US" altLang="zh-TW" sz="2800" dirty="0">
                <a:solidFill>
                  <a:srgbClr val="00B050"/>
                </a:solidFill>
              </a:rPr>
              <a:t> [or </a:t>
            </a:r>
            <a:r>
              <a:rPr lang="en-US" altLang="zh-TW" sz="2800" b="1" i="1" dirty="0">
                <a:solidFill>
                  <a:srgbClr val="00B050"/>
                </a:solidFill>
              </a:rPr>
              <a:t>the law of diminishing returns</a:t>
            </a:r>
            <a:r>
              <a:rPr lang="en-US" altLang="zh-TW" sz="2800" dirty="0">
                <a:solidFill>
                  <a:srgbClr val="00B050"/>
                </a:solidFill>
              </a:rPr>
              <a:t> or </a:t>
            </a:r>
            <a:r>
              <a:rPr lang="en-US" altLang="zh-TW" sz="2800" b="1" i="1" dirty="0">
                <a:solidFill>
                  <a:srgbClr val="00B050"/>
                </a:solidFill>
              </a:rPr>
              <a:t>the law of variable proportions</a:t>
            </a:r>
            <a:r>
              <a:rPr lang="en-US" altLang="zh-TW" sz="2800" dirty="0">
                <a:solidFill>
                  <a:srgbClr val="00B050"/>
                </a:solidFill>
              </a:rPr>
              <a:t>  or the </a:t>
            </a:r>
            <a:r>
              <a:rPr lang="en-US" sz="2800" b="1" dirty="0">
                <a:solidFill>
                  <a:srgbClr val="FF0000"/>
                </a:solidFill>
              </a:rPr>
              <a:t>principle of added costs and added returns.</a:t>
            </a:r>
            <a:r>
              <a:rPr lang="en-US" altLang="zh-TW" sz="2800" dirty="0">
                <a:solidFill>
                  <a:srgbClr val="00B050"/>
                </a:solidFill>
              </a:rPr>
              <a:t>]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304800" y="304800"/>
            <a:ext cx="8305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800" b="1" dirty="0">
                <a:solidFill>
                  <a:srgbClr val="FF0000"/>
                </a:solidFill>
              </a:rPr>
              <a:t>The law of diminishing marginal productivity 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179388" y="3213100"/>
            <a:ext cx="8964612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65138" indent="-465138">
              <a:lnSpc>
                <a:spcPct val="150000"/>
              </a:lnSpc>
              <a:spcBef>
                <a:spcPct val="100000"/>
              </a:spcBef>
              <a:spcAft>
                <a:spcPct val="10000"/>
              </a:spcAft>
              <a:buFont typeface="Wingdings" pitchFamily="2" charset="2"/>
              <a:buChar char="Ø"/>
            </a:pPr>
            <a:r>
              <a:rPr lang="en-US" altLang="zh-TW" sz="2800" dirty="0"/>
              <a:t>States that if a _________ factor is added continuously to a given amount of _________ factors, the </a:t>
            </a:r>
            <a:r>
              <a:rPr lang="en-US" altLang="zh-TW" sz="2800" b="1" i="1" dirty="0">
                <a:solidFill>
                  <a:schemeClr val="accent2"/>
                </a:solidFill>
              </a:rPr>
              <a:t>marginal product</a:t>
            </a:r>
            <a:r>
              <a:rPr lang="en-US" altLang="zh-TW" sz="2800" dirty="0"/>
              <a:t> (and the </a:t>
            </a:r>
            <a:r>
              <a:rPr lang="en-US" altLang="zh-TW" sz="2800" b="1" i="1" dirty="0">
                <a:solidFill>
                  <a:schemeClr val="accent2"/>
                </a:solidFill>
              </a:rPr>
              <a:t>average product</a:t>
            </a:r>
            <a:r>
              <a:rPr lang="en-US" altLang="zh-TW" sz="2800" dirty="0"/>
              <a:t>) of the _________ factor must </a:t>
            </a:r>
            <a:r>
              <a:rPr lang="en-US" altLang="zh-TW" sz="2800" b="1" i="1" dirty="0">
                <a:solidFill>
                  <a:schemeClr val="accent2"/>
                </a:solidFill>
              </a:rPr>
              <a:t>finally decrease</a:t>
            </a:r>
            <a:r>
              <a:rPr lang="en-US" altLang="zh-TW" sz="2800" dirty="0"/>
              <a:t>, ceteris paribus.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2590800" y="3276600"/>
            <a:ext cx="2209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2800" b="1" i="1" dirty="0">
                <a:solidFill>
                  <a:srgbClr val="FF3300"/>
                </a:solidFill>
              </a:rPr>
              <a:t>variable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3276600" y="3962400"/>
            <a:ext cx="1752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2800" b="1" i="1" dirty="0">
                <a:solidFill>
                  <a:srgbClr val="FF3300"/>
                </a:solidFill>
              </a:rPr>
              <a:t>fixed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6781800" y="4495800"/>
            <a:ext cx="1676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2800" b="1" i="1" dirty="0">
                <a:solidFill>
                  <a:srgbClr val="FF3300"/>
                </a:solidFill>
              </a:rPr>
              <a:t>variable</a:t>
            </a:r>
          </a:p>
        </p:txBody>
      </p:sp>
    </p:spTree>
    <p:extLst>
      <p:ext uri="{BB962C8B-B14F-4D97-AF65-F5344CB8AC3E}">
        <p14:creationId xmlns:p14="http://schemas.microsoft.com/office/powerpoint/2010/main" val="1388953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 autoUpdateAnimBg="0"/>
      <p:bldP spid="11273" grpId="0" autoUpdateAnimBg="0"/>
      <p:bldP spid="11274" grpId="0" autoUpdateAnimBg="0"/>
      <p:bldP spid="11275" grpId="0" autoUpdateAnimBg="0"/>
      <p:bldP spid="11276" grpId="0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228600" y="241954"/>
            <a:ext cx="843371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3200" b="1" u="sng" dirty="0">
                <a:solidFill>
                  <a:srgbClr val="FF0000"/>
                </a:solidFill>
              </a:rPr>
              <a:t>Implications of the law (</a:t>
            </a:r>
            <a:r>
              <a:rPr lang="en-US" altLang="zh-TW" sz="3200" b="1" u="sng" dirty="0">
                <a:solidFill>
                  <a:srgbClr val="00B0F0"/>
                </a:solidFill>
              </a:rPr>
              <a:t>if the law is violated</a:t>
            </a:r>
            <a:r>
              <a:rPr lang="en-US" altLang="zh-TW" sz="3200" b="1" u="sng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228600" y="1447800"/>
            <a:ext cx="8915400" cy="2523768"/>
          </a:xfrm>
          <a:prstGeom prst="rect">
            <a:avLst/>
          </a:prstGeom>
          <a:ln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69913" indent="-569913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n-US" altLang="zh-TW" sz="2800" dirty="0"/>
              <a:t> </a:t>
            </a:r>
            <a:r>
              <a:rPr lang="en-US" altLang="zh-TW" sz="2600" dirty="0"/>
              <a:t>By </a:t>
            </a:r>
            <a:r>
              <a:rPr lang="en-US" altLang="zh-TW" sz="2600" b="1" i="1" dirty="0"/>
              <a:t>adding a units of fertilizer or worker continuously </a:t>
            </a:r>
            <a:r>
              <a:rPr lang="en-US" altLang="zh-TW" sz="2600" dirty="0"/>
              <a:t>to a </a:t>
            </a:r>
            <a:r>
              <a:rPr lang="en-US" altLang="zh-TW" sz="2600" b="1" i="1" u="sng" dirty="0">
                <a:solidFill>
                  <a:srgbClr val="00B0F0"/>
                </a:solidFill>
              </a:rPr>
              <a:t>given plot of land</a:t>
            </a:r>
            <a:r>
              <a:rPr lang="en-US" altLang="zh-TW" sz="2600" dirty="0"/>
              <a:t>, </a:t>
            </a:r>
            <a:r>
              <a:rPr lang="en-US" altLang="zh-TW" sz="2600" b="1" i="1" dirty="0">
                <a:solidFill>
                  <a:srgbClr val="FF0000"/>
                </a:solidFill>
              </a:rPr>
              <a:t>no matter how small its size is</a:t>
            </a:r>
            <a:r>
              <a:rPr lang="en-US" altLang="zh-TW" sz="2600" dirty="0"/>
              <a:t>, </a:t>
            </a:r>
          </a:p>
          <a:p>
            <a:pPr marL="569913" indent="-569913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n-US" altLang="zh-TW" sz="2600" dirty="0">
                <a:solidFill>
                  <a:schemeClr val="tx2"/>
                </a:solidFill>
              </a:rPr>
              <a:t>TP</a:t>
            </a:r>
            <a:r>
              <a:rPr lang="en-US" altLang="zh-TW" sz="2600" dirty="0">
                <a:solidFill>
                  <a:schemeClr val="tx2"/>
                </a:solidFill>
                <a:sym typeface="Wingdings 3" pitchFamily="18" charset="2"/>
              </a:rPr>
              <a:t> can be increased</a:t>
            </a:r>
            <a:r>
              <a:rPr lang="en-US" altLang="zh-TW" sz="2600" dirty="0">
                <a:solidFill>
                  <a:schemeClr val="tx2"/>
                </a:solidFill>
              </a:rPr>
              <a:t> continuously.</a:t>
            </a:r>
            <a:r>
              <a:rPr lang="en-US" altLang="zh-TW" sz="2600" dirty="0"/>
              <a:t>  </a:t>
            </a:r>
          </a:p>
          <a:p>
            <a:pPr marL="569913" indent="-569913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n-US" altLang="zh-TW" sz="2600" dirty="0">
                <a:solidFill>
                  <a:schemeClr val="accent2"/>
                </a:solidFill>
                <a:sym typeface="Wingdings" pitchFamily="2" charset="2"/>
              </a:rPr>
              <a:t></a:t>
            </a:r>
            <a:r>
              <a:rPr lang="en-US" altLang="zh-TW" sz="2600" b="1" i="1" dirty="0">
                <a:solidFill>
                  <a:srgbClr val="FF0000"/>
                </a:solidFill>
              </a:rPr>
              <a:t>Enough food can be produced to feed all the people in the world. </a:t>
            </a:r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228600" y="4419600"/>
            <a:ext cx="8915400" cy="1815882"/>
          </a:xfrm>
          <a:prstGeom prst="rect">
            <a:avLst/>
          </a:prstGeom>
          <a:ln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04813" indent="-404813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n-US" altLang="zh-TW" sz="2800" dirty="0"/>
              <a:t> </a:t>
            </a:r>
            <a:r>
              <a:rPr lang="en-US" altLang="zh-TW" sz="2400" b="1" dirty="0">
                <a:solidFill>
                  <a:srgbClr val="FF0000"/>
                </a:solidFill>
              </a:rPr>
              <a:t>A small piece of land </a:t>
            </a:r>
            <a:r>
              <a:rPr lang="en-US" altLang="zh-TW" sz="2400" dirty="0"/>
              <a:t>is adequate </a:t>
            </a:r>
            <a:r>
              <a:rPr lang="en-US" altLang="zh-TW" sz="2400" b="1" dirty="0"/>
              <a:t>to supply the amount of food required by the growing world population</a:t>
            </a:r>
            <a:r>
              <a:rPr lang="en-US" altLang="zh-TW" sz="2400" dirty="0"/>
              <a:t>. </a:t>
            </a:r>
          </a:p>
          <a:p>
            <a:pPr marL="404813" indent="-404813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n-US" altLang="zh-TW" sz="2400" b="1" i="1" dirty="0">
                <a:solidFill>
                  <a:srgbClr val="00B0F0"/>
                </a:solidFill>
              </a:rPr>
              <a:t>Hence the supply of land is no longer scarce</a:t>
            </a:r>
            <a:r>
              <a:rPr lang="en-US" altLang="zh-TW" sz="2400" dirty="0">
                <a:solidFill>
                  <a:srgbClr val="009900"/>
                </a:solidFill>
              </a:rPr>
              <a:t>. </a:t>
            </a:r>
            <a:r>
              <a:rPr lang="en-US" altLang="zh-TW" sz="2400" dirty="0">
                <a:solidFill>
                  <a:srgbClr val="009900"/>
                </a:solidFill>
                <a:sym typeface="Wingdings" pitchFamily="2" charset="2"/>
              </a:rPr>
              <a:t></a:t>
            </a:r>
            <a:r>
              <a:rPr lang="en-US" altLang="zh-TW" sz="2400" dirty="0"/>
              <a:t> </a:t>
            </a:r>
            <a:r>
              <a:rPr lang="en-US" altLang="zh-TW" sz="2400" b="1" i="1" dirty="0">
                <a:solidFill>
                  <a:srgbClr val="009900"/>
                </a:solidFill>
              </a:rPr>
              <a:t>Land price would drop to zero.</a:t>
            </a:r>
            <a:r>
              <a:rPr lang="en-US" altLang="zh-TW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6846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9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animBg="1" autoUpdateAnimBg="0"/>
      <p:bldP spid="59396" grpId="0" animBg="1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58" name="Picture 46" descr="MP,AP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0" t="2667" r="9000" b="10667"/>
          <a:stretch>
            <a:fillRect/>
          </a:stretch>
        </p:blipFill>
        <p:spPr bwMode="auto">
          <a:xfrm>
            <a:off x="0" y="2133600"/>
            <a:ext cx="579120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62" name="Text Box 50"/>
          <p:cNvSpPr txBox="1">
            <a:spLocks noChangeArrowheads="1"/>
          </p:cNvSpPr>
          <p:nvPr/>
        </p:nvSpPr>
        <p:spPr bwMode="auto">
          <a:xfrm rot="-3279009">
            <a:off x="1484312" y="3041651"/>
            <a:ext cx="5746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5400" b="1">
                <a:solidFill>
                  <a:srgbClr val="FF9900"/>
                </a:solidFill>
              </a:rPr>
              <a:t>&gt;</a:t>
            </a:r>
          </a:p>
        </p:txBody>
      </p:sp>
      <p:sp>
        <p:nvSpPr>
          <p:cNvPr id="13363" name="Rectangle 51"/>
          <p:cNvSpPr>
            <a:spLocks noChangeArrowheads="1"/>
          </p:cNvSpPr>
          <p:nvPr/>
        </p:nvSpPr>
        <p:spPr bwMode="auto">
          <a:xfrm rot="3653470">
            <a:off x="3373437" y="4772026"/>
            <a:ext cx="5746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5400" b="1">
                <a:solidFill>
                  <a:srgbClr val="009900"/>
                </a:solidFill>
              </a:rPr>
              <a:t>&gt;</a:t>
            </a:r>
          </a:p>
        </p:txBody>
      </p:sp>
      <p:sp>
        <p:nvSpPr>
          <p:cNvPr id="13364" name="Rectangle 52"/>
          <p:cNvSpPr>
            <a:spLocks noChangeArrowheads="1"/>
          </p:cNvSpPr>
          <p:nvPr/>
        </p:nvSpPr>
        <p:spPr bwMode="auto">
          <a:xfrm rot="3785108">
            <a:off x="3251200" y="4483101"/>
            <a:ext cx="5746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5400" b="1">
                <a:solidFill>
                  <a:srgbClr val="009900"/>
                </a:solidFill>
              </a:rPr>
              <a:t>&gt;</a:t>
            </a:r>
          </a:p>
        </p:txBody>
      </p:sp>
      <p:sp>
        <p:nvSpPr>
          <p:cNvPr id="13365" name="Line 53"/>
          <p:cNvSpPr>
            <a:spLocks noChangeShapeType="1"/>
          </p:cNvSpPr>
          <p:nvPr/>
        </p:nvSpPr>
        <p:spPr bwMode="auto">
          <a:xfrm>
            <a:off x="3505200" y="3810000"/>
            <a:ext cx="574675" cy="342900"/>
          </a:xfrm>
          <a:prstGeom prst="line">
            <a:avLst/>
          </a:prstGeom>
          <a:noFill/>
          <a:ln w="57150">
            <a:solidFill>
              <a:srgbClr val="0099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38" name="Text Box 26"/>
          <p:cNvSpPr txBox="1">
            <a:spLocks noChangeArrowheads="1"/>
          </p:cNvSpPr>
          <p:nvPr/>
        </p:nvSpPr>
        <p:spPr bwMode="auto">
          <a:xfrm>
            <a:off x="2555875" y="2924175"/>
            <a:ext cx="1295400" cy="519113"/>
          </a:xfrm>
          <a:prstGeom prst="rect">
            <a:avLst/>
          </a:prstGeom>
          <a:solidFill>
            <a:srgbClr val="FFFF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2800" b="1" i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zh-TW" sz="2800" b="1" i="1">
                <a:solidFill>
                  <a:schemeClr val="accent2"/>
                </a:solidFill>
              </a:rPr>
              <a:t>MP</a:t>
            </a:r>
            <a:r>
              <a:rPr lang="en-US" altLang="zh-TW" sz="2800" b="1" i="1">
                <a:solidFill>
                  <a:schemeClr val="accent2"/>
                </a:solidFill>
                <a:sym typeface="Wingdings" pitchFamily="2" charset="2"/>
              </a:rPr>
              <a:t></a:t>
            </a:r>
            <a:endParaRPr lang="en-US" altLang="zh-TW" sz="2800" b="1" i="1">
              <a:solidFill>
                <a:schemeClr val="accent2"/>
              </a:solidFill>
            </a:endParaRPr>
          </a:p>
        </p:txBody>
      </p:sp>
      <p:pic>
        <p:nvPicPr>
          <p:cNvPr id="13367" name="Picture 55" descr="PE02002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1844675"/>
            <a:ext cx="963612" cy="990600"/>
          </a:xfrm>
          <a:prstGeom prst="rect">
            <a:avLst/>
          </a:prstGeom>
          <a:solidFill>
            <a:srgbClr val="3366FF"/>
          </a:solidFill>
        </p:spPr>
      </p:pic>
      <p:pic>
        <p:nvPicPr>
          <p:cNvPr id="13368" name="Picture 56" descr="PE02002_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7450" y="1844675"/>
            <a:ext cx="989013" cy="990600"/>
          </a:xfrm>
          <a:prstGeom prst="rect">
            <a:avLst/>
          </a:prstGeom>
          <a:solidFill>
            <a:srgbClr val="FF9900"/>
          </a:solidFill>
        </p:spPr>
      </p:pic>
      <p:pic>
        <p:nvPicPr>
          <p:cNvPr id="13369" name="Picture 57" descr="PE02002_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1844675"/>
            <a:ext cx="989012" cy="990600"/>
          </a:xfrm>
          <a:prstGeom prst="rect">
            <a:avLst/>
          </a:prstGeom>
          <a:solidFill>
            <a:srgbClr val="33CC33"/>
          </a:solidFill>
        </p:spPr>
      </p:pic>
      <p:grpSp>
        <p:nvGrpSpPr>
          <p:cNvPr id="2" name="Group 71"/>
          <p:cNvGrpSpPr>
            <a:grpSpLocks/>
          </p:cNvGrpSpPr>
          <p:nvPr/>
        </p:nvGrpSpPr>
        <p:grpSpPr bwMode="auto">
          <a:xfrm>
            <a:off x="3733800" y="1295400"/>
            <a:ext cx="5029200" cy="1600200"/>
            <a:chOff x="2256" y="672"/>
            <a:chExt cx="3168" cy="1008"/>
          </a:xfrm>
        </p:grpSpPr>
        <p:pic>
          <p:nvPicPr>
            <p:cNvPr id="13366" name="Picture 54" descr="Factory_3"/>
            <p:cNvPicPr>
              <a:picLocks noChangeAspect="1" noChangeArrowheads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24" y="864"/>
              <a:ext cx="840" cy="6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371" name="Text Box 59"/>
            <p:cNvSpPr txBox="1">
              <a:spLocks noChangeArrowheads="1"/>
            </p:cNvSpPr>
            <p:nvPr/>
          </p:nvSpPr>
          <p:spPr bwMode="auto">
            <a:xfrm>
              <a:off x="4032" y="720"/>
              <a:ext cx="1392" cy="327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2800" b="1" i="1">
                  <a:solidFill>
                    <a:srgbClr val="FF0000"/>
                  </a:solidFill>
                </a:rPr>
                <a:t>Fixed factor</a:t>
              </a:r>
            </a:p>
          </p:txBody>
        </p:sp>
        <p:sp>
          <p:nvSpPr>
            <p:cNvPr id="13372" name="Rectangle 60"/>
            <p:cNvSpPr>
              <a:spLocks noChangeArrowheads="1"/>
            </p:cNvSpPr>
            <p:nvPr/>
          </p:nvSpPr>
          <p:spPr bwMode="auto">
            <a:xfrm>
              <a:off x="2256" y="672"/>
              <a:ext cx="3120" cy="1008"/>
            </a:xfrm>
            <a:prstGeom prst="rect">
              <a:avLst/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73" name="Text Box 61"/>
            <p:cNvSpPr txBox="1">
              <a:spLocks noChangeArrowheads="1"/>
            </p:cNvSpPr>
            <p:nvPr/>
          </p:nvSpPr>
          <p:spPr bwMode="auto">
            <a:xfrm>
              <a:off x="2352" y="720"/>
              <a:ext cx="1776" cy="327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2800" b="1" i="1">
                  <a:solidFill>
                    <a:srgbClr val="FF66FF"/>
                  </a:solidFill>
                </a:rPr>
                <a:t>Variable factors</a:t>
              </a:r>
            </a:p>
          </p:txBody>
        </p:sp>
      </p:grpSp>
      <p:sp>
        <p:nvSpPr>
          <p:cNvPr id="13375" name="Text Box 63"/>
          <p:cNvSpPr txBox="1">
            <a:spLocks noChangeArrowheads="1"/>
          </p:cNvSpPr>
          <p:nvPr/>
        </p:nvSpPr>
        <p:spPr bwMode="auto">
          <a:xfrm rot="18010525">
            <a:off x="1328737" y="3268663"/>
            <a:ext cx="5746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5400" b="1">
                <a:solidFill>
                  <a:srgbClr val="FF9900"/>
                </a:solidFill>
              </a:rPr>
              <a:t>&gt;</a:t>
            </a:r>
          </a:p>
        </p:txBody>
      </p:sp>
      <p:sp>
        <p:nvSpPr>
          <p:cNvPr id="13377" name="Text Box 65"/>
          <p:cNvSpPr txBox="1">
            <a:spLocks noChangeArrowheads="1"/>
          </p:cNvSpPr>
          <p:nvPr/>
        </p:nvSpPr>
        <p:spPr bwMode="auto">
          <a:xfrm rot="2817914">
            <a:off x="2337593" y="2844007"/>
            <a:ext cx="506413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5400" b="1">
                <a:solidFill>
                  <a:srgbClr val="3366FF"/>
                </a:solidFill>
              </a:rPr>
              <a:t>&gt;</a:t>
            </a:r>
          </a:p>
        </p:txBody>
      </p:sp>
      <p:sp>
        <p:nvSpPr>
          <p:cNvPr id="13378" name="Text Box 66"/>
          <p:cNvSpPr txBox="1">
            <a:spLocks noChangeArrowheads="1"/>
          </p:cNvSpPr>
          <p:nvPr/>
        </p:nvSpPr>
        <p:spPr bwMode="auto">
          <a:xfrm rot="2817914">
            <a:off x="2489993" y="3009107"/>
            <a:ext cx="506413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5400" b="1">
                <a:solidFill>
                  <a:srgbClr val="3366FF"/>
                </a:solidFill>
              </a:rPr>
              <a:t>&gt;</a:t>
            </a:r>
          </a:p>
        </p:txBody>
      </p:sp>
      <p:sp>
        <p:nvSpPr>
          <p:cNvPr id="13379" name="Text Box 67"/>
          <p:cNvSpPr txBox="1">
            <a:spLocks noChangeArrowheads="1"/>
          </p:cNvSpPr>
          <p:nvPr/>
        </p:nvSpPr>
        <p:spPr bwMode="auto">
          <a:xfrm>
            <a:off x="542925" y="3124200"/>
            <a:ext cx="1123950" cy="519113"/>
          </a:xfrm>
          <a:prstGeom prst="rect">
            <a:avLst/>
          </a:prstGeom>
          <a:solidFill>
            <a:srgbClr val="FFFF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2800" b="1" i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zh-TW" sz="2800" b="1" i="1">
                <a:solidFill>
                  <a:srgbClr val="FF9900"/>
                </a:solidFill>
              </a:rPr>
              <a:t>MP</a:t>
            </a:r>
            <a:r>
              <a:rPr lang="en-US" altLang="zh-TW" sz="2800" b="1" i="1">
                <a:solidFill>
                  <a:srgbClr val="FF9900"/>
                </a:solidFill>
                <a:sym typeface="Wingdings" pitchFamily="2" charset="2"/>
              </a:rPr>
              <a:t></a:t>
            </a:r>
            <a:endParaRPr lang="en-US" altLang="zh-TW" sz="2800" b="1" i="1">
              <a:solidFill>
                <a:srgbClr val="FF9900"/>
              </a:solidFill>
            </a:endParaRPr>
          </a:p>
        </p:txBody>
      </p:sp>
      <p:sp>
        <p:nvSpPr>
          <p:cNvPr id="13380" name="Text Box 68"/>
          <p:cNvSpPr txBox="1">
            <a:spLocks noChangeArrowheads="1"/>
          </p:cNvSpPr>
          <p:nvPr/>
        </p:nvSpPr>
        <p:spPr bwMode="auto">
          <a:xfrm>
            <a:off x="842963" y="4419600"/>
            <a:ext cx="1133475" cy="519113"/>
          </a:xfrm>
          <a:prstGeom prst="rect">
            <a:avLst/>
          </a:prstGeom>
          <a:solidFill>
            <a:srgbClr val="FFFF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2800" b="1" i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zh-TW" sz="2800" b="1" i="1">
                <a:solidFill>
                  <a:srgbClr val="FF9900"/>
                </a:solidFill>
              </a:rPr>
              <a:t>AP </a:t>
            </a:r>
            <a:r>
              <a:rPr lang="en-US" altLang="zh-TW" sz="2800" b="1" i="1">
                <a:solidFill>
                  <a:srgbClr val="FF9900"/>
                </a:solidFill>
                <a:sym typeface="Wingdings" pitchFamily="2" charset="2"/>
              </a:rPr>
              <a:t></a:t>
            </a:r>
          </a:p>
        </p:txBody>
      </p:sp>
      <p:sp>
        <p:nvSpPr>
          <p:cNvPr id="13381" name="Text Box 69"/>
          <p:cNvSpPr txBox="1">
            <a:spLocks noChangeArrowheads="1"/>
          </p:cNvSpPr>
          <p:nvPr/>
        </p:nvSpPr>
        <p:spPr bwMode="auto">
          <a:xfrm>
            <a:off x="3657600" y="3505200"/>
            <a:ext cx="1219200" cy="519113"/>
          </a:xfrm>
          <a:prstGeom prst="rect">
            <a:avLst/>
          </a:prstGeom>
          <a:solidFill>
            <a:srgbClr val="FFFF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2800" b="1" i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zh-TW" sz="2800" b="1" i="1">
                <a:solidFill>
                  <a:srgbClr val="009900"/>
                </a:solidFill>
              </a:rPr>
              <a:t>AP</a:t>
            </a:r>
            <a:r>
              <a:rPr lang="en-US" altLang="zh-TW" sz="2800" b="1" i="1">
                <a:solidFill>
                  <a:srgbClr val="009900"/>
                </a:solidFill>
                <a:sym typeface="Wingdings" pitchFamily="2" charset="2"/>
              </a:rPr>
              <a:t></a:t>
            </a:r>
            <a:endParaRPr lang="en-US" altLang="zh-TW" sz="2800" b="1" i="1">
              <a:solidFill>
                <a:srgbClr val="009900"/>
              </a:solidFill>
            </a:endParaRPr>
          </a:p>
        </p:txBody>
      </p:sp>
      <p:sp>
        <p:nvSpPr>
          <p:cNvPr id="13382" name="Line 70"/>
          <p:cNvSpPr>
            <a:spLocks noChangeShapeType="1"/>
          </p:cNvSpPr>
          <p:nvPr/>
        </p:nvSpPr>
        <p:spPr bwMode="auto">
          <a:xfrm flipV="1">
            <a:off x="1547813" y="4767263"/>
            <a:ext cx="398462" cy="461962"/>
          </a:xfrm>
          <a:prstGeom prst="line">
            <a:avLst/>
          </a:prstGeom>
          <a:noFill/>
          <a:ln w="57150">
            <a:solidFill>
              <a:srgbClr val="FF99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84" name="Text Box 72"/>
          <p:cNvSpPr txBox="1">
            <a:spLocks noChangeArrowheads="1"/>
          </p:cNvSpPr>
          <p:nvPr/>
        </p:nvSpPr>
        <p:spPr bwMode="auto">
          <a:xfrm>
            <a:off x="762000" y="457200"/>
            <a:ext cx="5256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800" b="1" i="1" dirty="0">
                <a:solidFill>
                  <a:srgbClr val="00B0F0"/>
                </a:solidFill>
              </a:rPr>
              <a:t>Graphical illustration:</a:t>
            </a:r>
          </a:p>
        </p:txBody>
      </p:sp>
    </p:spTree>
    <p:extLst>
      <p:ext uri="{BB962C8B-B14F-4D97-AF65-F5344CB8AC3E}">
        <p14:creationId xmlns:p14="http://schemas.microsoft.com/office/powerpoint/2010/main" val="3931441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3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3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3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3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3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3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13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13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62" grpId="0" autoUpdateAnimBg="0"/>
      <p:bldP spid="13363" grpId="0" autoUpdateAnimBg="0"/>
      <p:bldP spid="13364" grpId="0" autoUpdateAnimBg="0"/>
      <p:bldP spid="13365" grpId="0" animBg="1"/>
      <p:bldP spid="13338" grpId="0" animBg="1" autoUpdateAnimBg="0"/>
      <p:bldP spid="13375" grpId="0" autoUpdateAnimBg="0"/>
      <p:bldP spid="13377" grpId="0" autoUpdateAnimBg="0"/>
      <p:bldP spid="13378" grpId="0" autoUpdateAnimBg="0"/>
      <p:bldP spid="13379" grpId="0" animBg="1" autoUpdateAnimBg="0"/>
      <p:bldP spid="13380" grpId="0" animBg="1" autoUpdateAnimBg="0"/>
      <p:bldP spid="13381" grpId="0" animBg="1" autoUpdateAnimBg="0"/>
      <p:bldP spid="13382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65" name="Picture 13" descr="TPMPAP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91" t="3125" r="15909" b="1563"/>
          <a:stretch>
            <a:fillRect/>
          </a:stretch>
        </p:blipFill>
        <p:spPr bwMode="auto">
          <a:xfrm>
            <a:off x="2916238" y="738188"/>
            <a:ext cx="6553200" cy="6119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166" name="Line 14"/>
          <p:cNvSpPr>
            <a:spLocks noChangeShapeType="1"/>
          </p:cNvSpPr>
          <p:nvPr/>
        </p:nvSpPr>
        <p:spPr bwMode="auto">
          <a:xfrm>
            <a:off x="6629400" y="1600200"/>
            <a:ext cx="0" cy="4800600"/>
          </a:xfrm>
          <a:prstGeom prst="line">
            <a:avLst/>
          </a:prstGeom>
          <a:noFill/>
          <a:ln w="28575">
            <a:solidFill>
              <a:srgbClr val="009900"/>
            </a:solidFill>
            <a:prstDash val="dash"/>
            <a:miter lim="800000"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171" name="Line 19"/>
          <p:cNvSpPr>
            <a:spLocks noChangeShapeType="1"/>
          </p:cNvSpPr>
          <p:nvPr/>
        </p:nvSpPr>
        <p:spPr bwMode="auto">
          <a:xfrm flipV="1">
            <a:off x="5703888" y="1600200"/>
            <a:ext cx="1892300" cy="28575"/>
          </a:xfrm>
          <a:prstGeom prst="line">
            <a:avLst/>
          </a:prstGeom>
          <a:noFill/>
          <a:ln w="28575">
            <a:solidFill>
              <a:srgbClr val="00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173" name="Rectangle 21" descr="bg1"/>
          <p:cNvSpPr>
            <a:spLocks noChangeArrowheads="1"/>
          </p:cNvSpPr>
          <p:nvPr/>
        </p:nvSpPr>
        <p:spPr bwMode="auto">
          <a:xfrm>
            <a:off x="0" y="2514600"/>
            <a:ext cx="3581400" cy="819150"/>
          </a:xfrm>
          <a:prstGeom prst="rect">
            <a:avLst/>
          </a:prstGeom>
          <a:ln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en-US" altLang="zh-TW" sz="2800" i="1" dirty="0"/>
              <a:t>The slope of TP curve is </a:t>
            </a:r>
            <a:r>
              <a:rPr lang="en-US" altLang="zh-TW" sz="2800" b="1" i="1" dirty="0">
                <a:solidFill>
                  <a:schemeClr val="accent2"/>
                </a:solidFill>
              </a:rPr>
              <a:t>MP</a:t>
            </a:r>
            <a:r>
              <a:rPr lang="en-US" altLang="zh-TW" sz="2800" i="1" dirty="0"/>
              <a:t>.</a:t>
            </a:r>
          </a:p>
        </p:txBody>
      </p:sp>
      <p:sp>
        <p:nvSpPr>
          <p:cNvPr id="49174" name="Line 22"/>
          <p:cNvSpPr>
            <a:spLocks noChangeShapeType="1"/>
          </p:cNvSpPr>
          <p:nvPr/>
        </p:nvSpPr>
        <p:spPr bwMode="auto">
          <a:xfrm>
            <a:off x="5435600" y="3068638"/>
            <a:ext cx="0" cy="1296987"/>
          </a:xfrm>
          <a:prstGeom prst="line">
            <a:avLst/>
          </a:prstGeom>
          <a:noFill/>
          <a:ln w="28575">
            <a:solidFill>
              <a:srgbClr val="FF9900"/>
            </a:solidFill>
            <a:prstDash val="dash"/>
            <a:miter lim="800000"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177" name="Line 25"/>
          <p:cNvSpPr>
            <a:spLocks noChangeShapeType="1"/>
          </p:cNvSpPr>
          <p:nvPr/>
        </p:nvSpPr>
        <p:spPr bwMode="auto">
          <a:xfrm flipV="1">
            <a:off x="4500563" y="1196975"/>
            <a:ext cx="2087562" cy="2376488"/>
          </a:xfrm>
          <a:prstGeom prst="line">
            <a:avLst/>
          </a:prstGeom>
          <a:noFill/>
          <a:ln w="28575">
            <a:solidFill>
              <a:srgbClr val="0099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178" name="Line 26"/>
          <p:cNvSpPr>
            <a:spLocks noChangeShapeType="1"/>
          </p:cNvSpPr>
          <p:nvPr/>
        </p:nvSpPr>
        <p:spPr bwMode="auto">
          <a:xfrm>
            <a:off x="5940425" y="1916113"/>
            <a:ext cx="0" cy="2808287"/>
          </a:xfrm>
          <a:prstGeom prst="line">
            <a:avLst/>
          </a:prstGeom>
          <a:noFill/>
          <a:ln w="28575">
            <a:solidFill>
              <a:srgbClr val="0099FF"/>
            </a:solidFill>
            <a:prstDash val="dash"/>
            <a:miter lim="800000"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180" name="Line 28"/>
          <p:cNvSpPr>
            <a:spLocks noChangeShapeType="1"/>
          </p:cNvSpPr>
          <p:nvPr/>
        </p:nvSpPr>
        <p:spPr bwMode="auto">
          <a:xfrm flipV="1">
            <a:off x="5148263" y="2635250"/>
            <a:ext cx="719137" cy="865188"/>
          </a:xfrm>
          <a:prstGeom prst="line">
            <a:avLst/>
          </a:prstGeom>
          <a:noFill/>
          <a:ln w="28575">
            <a:solidFill>
              <a:srgbClr val="FF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182" name="Rectangle 30" descr="bg1"/>
          <p:cNvSpPr>
            <a:spLocks noChangeArrowheads="1"/>
          </p:cNvSpPr>
          <p:nvPr/>
        </p:nvSpPr>
        <p:spPr bwMode="auto">
          <a:xfrm>
            <a:off x="0" y="3962401"/>
            <a:ext cx="3200400" cy="1929759"/>
          </a:xfrm>
          <a:prstGeom prst="rect">
            <a:avLst/>
          </a:prstGeom>
          <a:ln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en-US" altLang="zh-TW" sz="2400" i="1" dirty="0"/>
              <a:t>The </a:t>
            </a:r>
            <a:r>
              <a:rPr lang="en-US" altLang="zh-TW" sz="2400" b="1" i="1" dirty="0">
                <a:solidFill>
                  <a:srgbClr val="FF0000"/>
                </a:solidFill>
              </a:rPr>
              <a:t>slope of the line joining </a:t>
            </a:r>
            <a:r>
              <a:rPr lang="en-US" altLang="zh-TW" sz="2400" i="1" dirty="0"/>
              <a:t>the </a:t>
            </a:r>
            <a:r>
              <a:rPr lang="en-US" altLang="zh-TW" sz="2400" b="1" i="1" dirty="0">
                <a:solidFill>
                  <a:srgbClr val="00B050"/>
                </a:solidFill>
              </a:rPr>
              <a:t>origin and a point on TP </a:t>
            </a:r>
            <a:r>
              <a:rPr lang="en-US" altLang="zh-TW" sz="2400" i="1" dirty="0"/>
              <a:t>is </a:t>
            </a:r>
            <a:r>
              <a:rPr lang="en-US" altLang="zh-TW" sz="2400" b="1" i="1" dirty="0">
                <a:solidFill>
                  <a:srgbClr val="00B0F0"/>
                </a:solidFill>
              </a:rPr>
              <a:t>AP</a:t>
            </a:r>
            <a:r>
              <a:rPr lang="en-US" altLang="zh-TW" sz="2400" i="1" dirty="0"/>
              <a:t>.</a:t>
            </a:r>
          </a:p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en-US" altLang="zh-TW" sz="2800" i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80631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9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9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9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9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9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9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49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9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49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6" grpId="0" animBg="1"/>
      <p:bldP spid="49171" grpId="0" animBg="1"/>
      <p:bldP spid="49173" grpId="0" animBg="1" autoUpdateAnimBg="0"/>
      <p:bldP spid="49174" grpId="0" animBg="1"/>
      <p:bldP spid="49177" grpId="0" animBg="1"/>
      <p:bldP spid="49178" grpId="0" animBg="1"/>
      <p:bldP spid="49180" grpId="0" animBg="1"/>
      <p:bldP spid="49182" grpId="0" animBg="1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3200" dirty="0">
                <a:solidFill>
                  <a:srgbClr val="FF0000"/>
                </a:solidFill>
              </a:rPr>
              <a:t>Stages of Production: Rational &amp; Irrational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4648199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>
                <a:latin typeface="Arial" pitchFamily="34" charset="0"/>
              </a:rPr>
              <a:t>The stage I of the production function is between 0 and X1 units of X.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dirty="0">
                <a:solidFill>
                  <a:srgbClr val="FF0000"/>
                </a:solidFill>
                <a:latin typeface="Arial" pitchFamily="34" charset="0"/>
              </a:rPr>
              <a:t>In stage I: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Arial" pitchFamily="34" charset="0"/>
              </a:rPr>
              <a:t>TPP is increasing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Arial" pitchFamily="34" charset="0"/>
              </a:rPr>
              <a:t>APP is increasing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Arial" pitchFamily="34" charset="0"/>
              </a:rPr>
              <a:t>MPP increases, reaches a maximum &amp; decreases to APP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dirty="0">
                <a:solidFill>
                  <a:srgbClr val="FF0000"/>
                </a:solidFill>
                <a:latin typeface="Arial" pitchFamily="34" charset="0"/>
              </a:rPr>
              <a:t>Stage I is an irrational stage</a:t>
            </a:r>
            <a:r>
              <a:rPr lang="en-US" sz="2000" dirty="0">
                <a:latin typeface="Arial" pitchFamily="34" charset="0"/>
              </a:rPr>
              <a:t> </a:t>
            </a:r>
            <a:r>
              <a:rPr lang="en-US" sz="2000" b="1" i="1" dirty="0">
                <a:latin typeface="Arial" pitchFamily="34" charset="0"/>
              </a:rPr>
              <a:t>because APP is still increasing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241925" y="1828800"/>
            <a:ext cx="3541713" cy="4710113"/>
            <a:chOff x="3302" y="1152"/>
            <a:chExt cx="2231" cy="2967"/>
          </a:xfrm>
        </p:grpSpPr>
        <p:sp>
          <p:nvSpPr>
            <p:cNvPr id="16395" name="Line 5"/>
            <p:cNvSpPr>
              <a:spLocks noChangeShapeType="1"/>
            </p:cNvSpPr>
            <p:nvPr/>
          </p:nvSpPr>
          <p:spPr bwMode="auto">
            <a:xfrm>
              <a:off x="3840" y="2160"/>
              <a:ext cx="0" cy="15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3302" y="1152"/>
              <a:ext cx="2231" cy="2967"/>
              <a:chOff x="3302" y="1152"/>
              <a:chExt cx="2231" cy="2967"/>
            </a:xfrm>
          </p:grpSpPr>
          <p:grpSp>
            <p:nvGrpSpPr>
              <p:cNvPr id="4" name="Group 7"/>
              <p:cNvGrpSpPr>
                <a:grpSpLocks/>
              </p:cNvGrpSpPr>
              <p:nvPr/>
            </p:nvGrpSpPr>
            <p:grpSpPr bwMode="auto">
              <a:xfrm>
                <a:off x="3360" y="1152"/>
                <a:ext cx="1883" cy="1422"/>
                <a:chOff x="3206" y="1172"/>
                <a:chExt cx="2438" cy="2465"/>
              </a:xfrm>
            </p:grpSpPr>
            <p:sp>
              <p:nvSpPr>
                <p:cNvPr id="16414" name="Line 8"/>
                <p:cNvSpPr>
                  <a:spLocks noChangeShapeType="1"/>
                </p:cNvSpPr>
                <p:nvPr/>
              </p:nvSpPr>
              <p:spPr bwMode="auto">
                <a:xfrm>
                  <a:off x="3408" y="1392"/>
                  <a:ext cx="0" cy="182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15" name="Line 9"/>
                <p:cNvSpPr>
                  <a:spLocks noChangeShapeType="1"/>
                </p:cNvSpPr>
                <p:nvPr/>
              </p:nvSpPr>
              <p:spPr bwMode="auto">
                <a:xfrm>
                  <a:off x="3408" y="3216"/>
                  <a:ext cx="211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16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5366" y="3236"/>
                  <a:ext cx="278" cy="40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>
                      <a:solidFill>
                        <a:srgbClr val="000000"/>
                      </a:solidFill>
                    </a:rPr>
                    <a:t>X</a:t>
                  </a:r>
                </a:p>
              </p:txBody>
            </p:sp>
            <p:sp>
              <p:nvSpPr>
                <p:cNvPr id="16417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3206" y="1172"/>
                  <a:ext cx="265" cy="4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>
                      <a:solidFill>
                        <a:srgbClr val="000000"/>
                      </a:solidFill>
                    </a:rPr>
                    <a:t>Y</a:t>
                  </a:r>
                </a:p>
              </p:txBody>
            </p:sp>
            <p:sp>
              <p:nvSpPr>
                <p:cNvPr id="16418" name="Freeform 12"/>
                <p:cNvSpPr>
                  <a:spLocks/>
                </p:cNvSpPr>
                <p:nvPr/>
              </p:nvSpPr>
              <p:spPr bwMode="auto">
                <a:xfrm>
                  <a:off x="3408" y="1728"/>
                  <a:ext cx="1248" cy="1488"/>
                </a:xfrm>
                <a:custGeom>
                  <a:avLst/>
                  <a:gdLst>
                    <a:gd name="T0" fmla="*/ 0 w 1248"/>
                    <a:gd name="T1" fmla="*/ 1488 h 1488"/>
                    <a:gd name="T2" fmla="*/ 432 w 1248"/>
                    <a:gd name="T3" fmla="*/ 1152 h 1488"/>
                    <a:gd name="T4" fmla="*/ 624 w 1248"/>
                    <a:gd name="T5" fmla="*/ 528 h 1488"/>
                    <a:gd name="T6" fmla="*/ 864 w 1248"/>
                    <a:gd name="T7" fmla="*/ 192 h 1488"/>
                    <a:gd name="T8" fmla="*/ 1248 w 1248"/>
                    <a:gd name="T9" fmla="*/ 0 h 148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248"/>
                    <a:gd name="T16" fmla="*/ 0 h 1488"/>
                    <a:gd name="T17" fmla="*/ 1248 w 1248"/>
                    <a:gd name="T18" fmla="*/ 1488 h 148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248" h="1488">
                      <a:moveTo>
                        <a:pt x="0" y="1488"/>
                      </a:moveTo>
                      <a:cubicBezTo>
                        <a:pt x="164" y="1400"/>
                        <a:pt x="328" y="1312"/>
                        <a:pt x="432" y="1152"/>
                      </a:cubicBezTo>
                      <a:cubicBezTo>
                        <a:pt x="536" y="992"/>
                        <a:pt x="552" y="688"/>
                        <a:pt x="624" y="528"/>
                      </a:cubicBezTo>
                      <a:cubicBezTo>
                        <a:pt x="696" y="368"/>
                        <a:pt x="760" y="280"/>
                        <a:pt x="864" y="192"/>
                      </a:cubicBezTo>
                      <a:cubicBezTo>
                        <a:pt x="968" y="104"/>
                        <a:pt x="1184" y="32"/>
                        <a:pt x="1248" y="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19" name="Freeform 13"/>
                <p:cNvSpPr>
                  <a:spLocks/>
                </p:cNvSpPr>
                <p:nvPr/>
              </p:nvSpPr>
              <p:spPr bwMode="auto">
                <a:xfrm>
                  <a:off x="4656" y="1720"/>
                  <a:ext cx="384" cy="152"/>
                </a:xfrm>
                <a:custGeom>
                  <a:avLst/>
                  <a:gdLst>
                    <a:gd name="T0" fmla="*/ 0 w 384"/>
                    <a:gd name="T1" fmla="*/ 8 h 152"/>
                    <a:gd name="T2" fmla="*/ 48 w 384"/>
                    <a:gd name="T3" fmla="*/ 8 h 152"/>
                    <a:gd name="T4" fmla="*/ 240 w 384"/>
                    <a:gd name="T5" fmla="*/ 56 h 152"/>
                    <a:gd name="T6" fmla="*/ 384 w 384"/>
                    <a:gd name="T7" fmla="*/ 152 h 152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84"/>
                    <a:gd name="T13" fmla="*/ 0 h 152"/>
                    <a:gd name="T14" fmla="*/ 384 w 384"/>
                    <a:gd name="T15" fmla="*/ 152 h 152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84" h="152">
                      <a:moveTo>
                        <a:pt x="0" y="8"/>
                      </a:moveTo>
                      <a:cubicBezTo>
                        <a:pt x="4" y="4"/>
                        <a:pt x="8" y="0"/>
                        <a:pt x="48" y="8"/>
                      </a:cubicBezTo>
                      <a:cubicBezTo>
                        <a:pt x="88" y="16"/>
                        <a:pt x="184" y="32"/>
                        <a:pt x="240" y="56"/>
                      </a:cubicBezTo>
                      <a:cubicBezTo>
                        <a:pt x="296" y="80"/>
                        <a:pt x="360" y="136"/>
                        <a:pt x="384" y="152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20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5079" y="1747"/>
                  <a:ext cx="490" cy="40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>
                      <a:solidFill>
                        <a:srgbClr val="000000"/>
                      </a:solidFill>
                    </a:rPr>
                    <a:t>TPP</a:t>
                  </a:r>
                </a:p>
              </p:txBody>
            </p:sp>
          </p:grpSp>
          <p:grpSp>
            <p:nvGrpSpPr>
              <p:cNvPr id="5" name="Group 15"/>
              <p:cNvGrpSpPr>
                <a:grpSpLocks/>
              </p:cNvGrpSpPr>
              <p:nvPr/>
            </p:nvGrpSpPr>
            <p:grpSpPr bwMode="auto">
              <a:xfrm>
                <a:off x="3302" y="2372"/>
                <a:ext cx="2231" cy="1575"/>
                <a:chOff x="3302" y="2372"/>
                <a:chExt cx="2231" cy="1575"/>
              </a:xfrm>
            </p:grpSpPr>
            <p:sp>
              <p:nvSpPr>
                <p:cNvPr id="16408" name="Line 16"/>
                <p:cNvSpPr>
                  <a:spLocks noChangeShapeType="1"/>
                </p:cNvSpPr>
                <p:nvPr/>
              </p:nvSpPr>
              <p:spPr bwMode="auto">
                <a:xfrm>
                  <a:off x="3504" y="2544"/>
                  <a:ext cx="0" cy="12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09" name="Line 17"/>
                <p:cNvSpPr>
                  <a:spLocks noChangeShapeType="1"/>
                </p:cNvSpPr>
                <p:nvPr/>
              </p:nvSpPr>
              <p:spPr bwMode="auto">
                <a:xfrm>
                  <a:off x="3504" y="3744"/>
                  <a:ext cx="172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10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5318" y="3716"/>
                  <a:ext cx="215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>
                      <a:solidFill>
                        <a:srgbClr val="000000"/>
                      </a:solidFill>
                    </a:rPr>
                    <a:t>X</a:t>
                  </a:r>
                </a:p>
              </p:txBody>
            </p:sp>
            <p:sp>
              <p:nvSpPr>
                <p:cNvPr id="16411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3302" y="2372"/>
                  <a:ext cx="205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>
                      <a:solidFill>
                        <a:srgbClr val="000000"/>
                      </a:solidFill>
                    </a:rPr>
                    <a:t>Y</a:t>
                  </a:r>
                </a:p>
              </p:txBody>
            </p:sp>
            <p:sp>
              <p:nvSpPr>
                <p:cNvPr id="16412" name="Freeform 20"/>
                <p:cNvSpPr>
                  <a:spLocks/>
                </p:cNvSpPr>
                <p:nvPr/>
              </p:nvSpPr>
              <p:spPr bwMode="auto">
                <a:xfrm>
                  <a:off x="3552" y="3024"/>
                  <a:ext cx="1536" cy="728"/>
                </a:xfrm>
                <a:custGeom>
                  <a:avLst/>
                  <a:gdLst>
                    <a:gd name="T0" fmla="*/ 0 w 1536"/>
                    <a:gd name="T1" fmla="*/ 728 h 728"/>
                    <a:gd name="T2" fmla="*/ 96 w 1536"/>
                    <a:gd name="T3" fmla="*/ 392 h 728"/>
                    <a:gd name="T4" fmla="*/ 384 w 1536"/>
                    <a:gd name="T5" fmla="*/ 104 h 728"/>
                    <a:gd name="T6" fmla="*/ 576 w 1536"/>
                    <a:gd name="T7" fmla="*/ 8 h 728"/>
                    <a:gd name="T8" fmla="*/ 960 w 1536"/>
                    <a:gd name="T9" fmla="*/ 152 h 728"/>
                    <a:gd name="T10" fmla="*/ 1248 w 1536"/>
                    <a:gd name="T11" fmla="*/ 344 h 728"/>
                    <a:gd name="T12" fmla="*/ 1392 w 1536"/>
                    <a:gd name="T13" fmla="*/ 440 h 728"/>
                    <a:gd name="T14" fmla="*/ 1536 w 1536"/>
                    <a:gd name="T15" fmla="*/ 536 h 72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536"/>
                    <a:gd name="T25" fmla="*/ 0 h 728"/>
                    <a:gd name="T26" fmla="*/ 1536 w 1536"/>
                    <a:gd name="T27" fmla="*/ 728 h 72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536" h="728">
                      <a:moveTo>
                        <a:pt x="0" y="728"/>
                      </a:moveTo>
                      <a:cubicBezTo>
                        <a:pt x="16" y="612"/>
                        <a:pt x="32" y="496"/>
                        <a:pt x="96" y="392"/>
                      </a:cubicBezTo>
                      <a:cubicBezTo>
                        <a:pt x="160" y="288"/>
                        <a:pt x="304" y="168"/>
                        <a:pt x="384" y="104"/>
                      </a:cubicBezTo>
                      <a:cubicBezTo>
                        <a:pt x="464" y="40"/>
                        <a:pt x="480" y="0"/>
                        <a:pt x="576" y="8"/>
                      </a:cubicBezTo>
                      <a:cubicBezTo>
                        <a:pt x="672" y="16"/>
                        <a:pt x="848" y="96"/>
                        <a:pt x="960" y="152"/>
                      </a:cubicBezTo>
                      <a:cubicBezTo>
                        <a:pt x="1072" y="208"/>
                        <a:pt x="1176" y="296"/>
                        <a:pt x="1248" y="344"/>
                      </a:cubicBezTo>
                      <a:cubicBezTo>
                        <a:pt x="1320" y="392"/>
                        <a:pt x="1344" y="408"/>
                        <a:pt x="1392" y="440"/>
                      </a:cubicBezTo>
                      <a:cubicBezTo>
                        <a:pt x="1440" y="472"/>
                        <a:pt x="1488" y="504"/>
                        <a:pt x="1536" y="536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13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5078" y="3380"/>
                  <a:ext cx="388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>
                      <a:solidFill>
                        <a:srgbClr val="000000"/>
                      </a:solidFill>
                    </a:rPr>
                    <a:t>APP</a:t>
                  </a:r>
                </a:p>
              </p:txBody>
            </p:sp>
          </p:grpSp>
          <p:sp>
            <p:nvSpPr>
              <p:cNvPr id="16401" name="Oval 22"/>
              <p:cNvSpPr>
                <a:spLocks noChangeArrowheads="1"/>
              </p:cNvSpPr>
              <p:nvPr/>
            </p:nvSpPr>
            <p:spPr bwMode="auto">
              <a:xfrm>
                <a:off x="3792" y="2112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402" name="Freeform 23"/>
              <p:cNvSpPr>
                <a:spLocks/>
              </p:cNvSpPr>
              <p:nvPr/>
            </p:nvSpPr>
            <p:spPr bwMode="auto">
              <a:xfrm>
                <a:off x="3536" y="2768"/>
                <a:ext cx="1072" cy="1216"/>
              </a:xfrm>
              <a:custGeom>
                <a:avLst/>
                <a:gdLst>
                  <a:gd name="T0" fmla="*/ 16 w 1072"/>
                  <a:gd name="T1" fmla="*/ 976 h 1216"/>
                  <a:gd name="T2" fmla="*/ 16 w 1072"/>
                  <a:gd name="T3" fmla="*/ 640 h 1216"/>
                  <a:gd name="T4" fmla="*/ 112 w 1072"/>
                  <a:gd name="T5" fmla="*/ 304 h 1216"/>
                  <a:gd name="T6" fmla="*/ 256 w 1072"/>
                  <a:gd name="T7" fmla="*/ 64 h 1216"/>
                  <a:gd name="T8" fmla="*/ 304 w 1072"/>
                  <a:gd name="T9" fmla="*/ 16 h 1216"/>
                  <a:gd name="T10" fmla="*/ 496 w 1072"/>
                  <a:gd name="T11" fmla="*/ 160 h 1216"/>
                  <a:gd name="T12" fmla="*/ 592 w 1072"/>
                  <a:gd name="T13" fmla="*/ 304 h 1216"/>
                  <a:gd name="T14" fmla="*/ 736 w 1072"/>
                  <a:gd name="T15" fmla="*/ 640 h 1216"/>
                  <a:gd name="T16" fmla="*/ 976 w 1072"/>
                  <a:gd name="T17" fmla="*/ 1072 h 1216"/>
                  <a:gd name="T18" fmla="*/ 1072 w 1072"/>
                  <a:gd name="T19" fmla="*/ 1216 h 121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072"/>
                  <a:gd name="T31" fmla="*/ 0 h 1216"/>
                  <a:gd name="T32" fmla="*/ 1072 w 1072"/>
                  <a:gd name="T33" fmla="*/ 1216 h 121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072" h="1216">
                    <a:moveTo>
                      <a:pt x="16" y="976"/>
                    </a:moveTo>
                    <a:cubicBezTo>
                      <a:pt x="8" y="864"/>
                      <a:pt x="0" y="752"/>
                      <a:pt x="16" y="640"/>
                    </a:cubicBezTo>
                    <a:cubicBezTo>
                      <a:pt x="32" y="528"/>
                      <a:pt x="72" y="400"/>
                      <a:pt x="112" y="304"/>
                    </a:cubicBezTo>
                    <a:cubicBezTo>
                      <a:pt x="152" y="208"/>
                      <a:pt x="224" y="112"/>
                      <a:pt x="256" y="64"/>
                    </a:cubicBezTo>
                    <a:cubicBezTo>
                      <a:pt x="288" y="16"/>
                      <a:pt x="264" y="0"/>
                      <a:pt x="304" y="16"/>
                    </a:cubicBezTo>
                    <a:cubicBezTo>
                      <a:pt x="344" y="32"/>
                      <a:pt x="448" y="112"/>
                      <a:pt x="496" y="160"/>
                    </a:cubicBezTo>
                    <a:cubicBezTo>
                      <a:pt x="544" y="208"/>
                      <a:pt x="552" y="224"/>
                      <a:pt x="592" y="304"/>
                    </a:cubicBezTo>
                    <a:cubicBezTo>
                      <a:pt x="632" y="384"/>
                      <a:pt x="672" y="512"/>
                      <a:pt x="736" y="640"/>
                    </a:cubicBezTo>
                    <a:cubicBezTo>
                      <a:pt x="800" y="768"/>
                      <a:pt x="920" y="976"/>
                      <a:pt x="976" y="1072"/>
                    </a:cubicBezTo>
                    <a:cubicBezTo>
                      <a:pt x="1032" y="1168"/>
                      <a:pt x="1056" y="1192"/>
                      <a:pt x="1072" y="1216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403" name="Text Box 24"/>
              <p:cNvSpPr txBox="1">
                <a:spLocks noChangeArrowheads="1"/>
              </p:cNvSpPr>
              <p:nvPr/>
            </p:nvSpPr>
            <p:spPr bwMode="auto">
              <a:xfrm>
                <a:off x="4656" y="3888"/>
                <a:ext cx="411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>
                    <a:solidFill>
                      <a:srgbClr val="000000"/>
                    </a:solidFill>
                  </a:rPr>
                  <a:t>MPP</a:t>
                </a:r>
              </a:p>
            </p:txBody>
          </p:sp>
          <p:sp>
            <p:nvSpPr>
              <p:cNvPr id="16404" name="Oval 25"/>
              <p:cNvSpPr>
                <a:spLocks noChangeArrowheads="1"/>
              </p:cNvSpPr>
              <p:nvPr/>
            </p:nvSpPr>
            <p:spPr bwMode="auto">
              <a:xfrm>
                <a:off x="4464" y="1440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405" name="Oval 26"/>
              <p:cNvSpPr>
                <a:spLocks noChangeArrowheads="1"/>
              </p:cNvSpPr>
              <p:nvPr/>
            </p:nvSpPr>
            <p:spPr bwMode="auto">
              <a:xfrm>
                <a:off x="4080" y="3024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406" name="Oval 27"/>
              <p:cNvSpPr>
                <a:spLocks noChangeArrowheads="1"/>
              </p:cNvSpPr>
              <p:nvPr/>
            </p:nvSpPr>
            <p:spPr bwMode="auto">
              <a:xfrm>
                <a:off x="4416" y="3696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407" name="Oval 28"/>
              <p:cNvSpPr>
                <a:spLocks noChangeArrowheads="1"/>
              </p:cNvSpPr>
              <p:nvPr/>
            </p:nvSpPr>
            <p:spPr bwMode="auto">
              <a:xfrm>
                <a:off x="3792" y="2784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6397" name="Line 29"/>
            <p:cNvSpPr>
              <a:spLocks noChangeShapeType="1"/>
            </p:cNvSpPr>
            <p:nvPr/>
          </p:nvSpPr>
          <p:spPr bwMode="auto">
            <a:xfrm flipV="1">
              <a:off x="3504" y="1248"/>
              <a:ext cx="96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398" name="Line 30"/>
            <p:cNvSpPr>
              <a:spLocks noChangeShapeType="1"/>
            </p:cNvSpPr>
            <p:nvPr/>
          </p:nvSpPr>
          <p:spPr bwMode="auto">
            <a:xfrm>
              <a:off x="4080" y="1680"/>
              <a:ext cx="0" cy="20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52255" name="Line 31"/>
          <p:cNvSpPr>
            <a:spLocks noChangeShapeType="1"/>
          </p:cNvSpPr>
          <p:nvPr/>
        </p:nvSpPr>
        <p:spPr bwMode="auto">
          <a:xfrm flipV="1">
            <a:off x="6477000" y="16002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2256" name="Line 32"/>
          <p:cNvSpPr>
            <a:spLocks noChangeShapeType="1"/>
          </p:cNvSpPr>
          <p:nvPr/>
        </p:nvSpPr>
        <p:spPr bwMode="auto">
          <a:xfrm>
            <a:off x="5638800" y="2133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2257" name="Text Box 33"/>
          <p:cNvSpPr txBox="1">
            <a:spLocks noChangeArrowheads="1"/>
          </p:cNvSpPr>
          <p:nvPr/>
        </p:nvSpPr>
        <p:spPr bwMode="auto">
          <a:xfrm>
            <a:off x="5394325" y="6000750"/>
            <a:ext cx="2651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52258" name="Text Box 34"/>
          <p:cNvSpPr txBox="1">
            <a:spLocks noChangeArrowheads="1"/>
          </p:cNvSpPr>
          <p:nvPr/>
        </p:nvSpPr>
        <p:spPr bwMode="auto">
          <a:xfrm>
            <a:off x="6324600" y="6045200"/>
            <a:ext cx="352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000000"/>
                </a:solidFill>
              </a:rPr>
              <a:t>X1</a:t>
            </a:r>
          </a:p>
        </p:txBody>
      </p:sp>
      <p:sp>
        <p:nvSpPr>
          <p:cNvPr id="16393" name="Line 35"/>
          <p:cNvSpPr>
            <a:spLocks noChangeShapeType="1"/>
          </p:cNvSpPr>
          <p:nvPr/>
        </p:nvSpPr>
        <p:spPr bwMode="auto">
          <a:xfrm>
            <a:off x="7086600" y="2362200"/>
            <a:ext cx="0" cy="3581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2261" name="Text Box 37"/>
          <p:cNvSpPr txBox="1">
            <a:spLocks noChangeArrowheads="1"/>
          </p:cNvSpPr>
          <p:nvPr/>
        </p:nvSpPr>
        <p:spPr bwMode="auto">
          <a:xfrm>
            <a:off x="5851525" y="2190750"/>
            <a:ext cx="25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CC3300"/>
                </a:solidFill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389014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2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2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52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52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2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52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2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2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52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52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55" grpId="0" animBg="1"/>
      <p:bldP spid="52256" grpId="0" animBg="1"/>
      <p:bldP spid="52257" grpId="0"/>
      <p:bldP spid="52258" grpId="0"/>
      <p:bldP spid="5226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en-US" b="1" dirty="0"/>
              <a:t>Economic Agricultural Resources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5486400"/>
          </a:xfrm>
        </p:spPr>
        <p:txBody>
          <a:bodyPr>
            <a:normAutofit/>
          </a:bodyPr>
          <a:lstStyle/>
          <a:p>
            <a:r>
              <a:rPr lang="en-US" b="1" dirty="0"/>
              <a:t>Land: </a:t>
            </a:r>
            <a:r>
              <a:rPr lang="en-US" dirty="0"/>
              <a:t>Land is the most important resource in agricultural production. </a:t>
            </a:r>
          </a:p>
          <a:p>
            <a:r>
              <a:rPr lang="en-US" dirty="0"/>
              <a:t>Its </a:t>
            </a:r>
            <a:r>
              <a:rPr lang="en-US" b="1" u="sng" dirty="0">
                <a:solidFill>
                  <a:srgbClr val="FF0000"/>
                </a:solidFill>
              </a:rPr>
              <a:t>supply is relatively fixed</a:t>
            </a:r>
            <a:endParaRPr lang="en-US" dirty="0"/>
          </a:p>
          <a:p>
            <a:r>
              <a:rPr lang="en-US" dirty="0"/>
              <a:t>Land (farm size) is </a:t>
            </a:r>
            <a:r>
              <a:rPr lang="en-US" b="1" u="sng" dirty="0">
                <a:solidFill>
                  <a:srgbClr val="FF0000"/>
                </a:solidFill>
              </a:rPr>
              <a:t>measured in hectar</a:t>
            </a:r>
            <a:r>
              <a:rPr lang="en-US" u="sng" dirty="0">
                <a:solidFill>
                  <a:srgbClr val="FF0000"/>
                </a:solidFill>
              </a:rPr>
              <a:t>es</a:t>
            </a:r>
            <a:r>
              <a:rPr lang="en-US" dirty="0"/>
              <a:t> but local farmers measure their farm differently.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06130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3200" dirty="0">
                <a:solidFill>
                  <a:srgbClr val="FF0000"/>
                </a:solidFill>
              </a:rPr>
              <a:t>Stages of Production: Rational &amp; Irrational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7212"/>
            <a:ext cx="4648199" cy="4573587"/>
          </a:xfrm>
        </p:spPr>
        <p:txBody>
          <a:bodyPr/>
          <a:lstStyle/>
          <a:p>
            <a:pPr eaLnBrk="1" hangingPunct="1"/>
            <a:r>
              <a:rPr lang="en-US" sz="1800" dirty="0">
                <a:latin typeface="Arial" pitchFamily="34" charset="0"/>
              </a:rPr>
              <a:t>The stage II of the production function is between X1 and X2 units of X.</a:t>
            </a:r>
          </a:p>
          <a:p>
            <a:pPr eaLnBrk="1" hangingPunct="1"/>
            <a:r>
              <a:rPr lang="en-US" sz="1800" b="1" dirty="0">
                <a:solidFill>
                  <a:srgbClr val="FF0000"/>
                </a:solidFill>
                <a:latin typeface="Arial" pitchFamily="34" charset="0"/>
              </a:rPr>
              <a:t>In Stage II:</a:t>
            </a:r>
          </a:p>
          <a:p>
            <a:pPr lvl="1" eaLnBrk="1" hangingPunct="1"/>
            <a:r>
              <a:rPr lang="en-US" sz="1800" dirty="0">
                <a:latin typeface="Arial" pitchFamily="34" charset="0"/>
              </a:rPr>
              <a:t>TPP is increasing</a:t>
            </a:r>
          </a:p>
          <a:p>
            <a:pPr lvl="1" eaLnBrk="1" hangingPunct="1"/>
            <a:r>
              <a:rPr lang="en-US" sz="1800" dirty="0">
                <a:latin typeface="Arial" pitchFamily="34" charset="0"/>
              </a:rPr>
              <a:t>APP is decreasing</a:t>
            </a:r>
          </a:p>
          <a:p>
            <a:pPr lvl="1" eaLnBrk="1" hangingPunct="1"/>
            <a:r>
              <a:rPr lang="en-US" sz="1800" dirty="0">
                <a:latin typeface="Arial" pitchFamily="34" charset="0"/>
              </a:rPr>
              <a:t>MPP is decreasing and less than APP, but still positive</a:t>
            </a:r>
          </a:p>
          <a:p>
            <a:pPr lvl="1" eaLnBrk="1" hangingPunct="1"/>
            <a:endParaRPr lang="en-US" sz="1800" dirty="0">
              <a:latin typeface="Arial" pitchFamily="34" charset="0"/>
            </a:endParaRPr>
          </a:p>
          <a:p>
            <a:pPr lvl="1" eaLnBrk="1" hangingPunct="1"/>
            <a:r>
              <a:rPr lang="en-US" sz="1800" b="1" dirty="0">
                <a:latin typeface="Arial" pitchFamily="34" charset="0"/>
              </a:rPr>
              <a:t>RATIONAL STAGE </a:t>
            </a:r>
            <a:r>
              <a:rPr lang="en-US" sz="1800" dirty="0">
                <a:solidFill>
                  <a:srgbClr val="FF0000"/>
                </a:solidFill>
                <a:latin typeface="Arial" pitchFamily="34" charset="0"/>
              </a:rPr>
              <a:t>BECAUSE TPP IS STILL INCREASING</a:t>
            </a:r>
          </a:p>
          <a:p>
            <a:pPr eaLnBrk="1" hangingPunct="1"/>
            <a:endParaRPr lang="en-US" sz="2500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241925" y="1600200"/>
            <a:ext cx="3541713" cy="4938713"/>
            <a:chOff x="3302" y="1008"/>
            <a:chExt cx="2231" cy="3111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3302" y="1152"/>
              <a:ext cx="2231" cy="2967"/>
              <a:chOff x="3302" y="1152"/>
              <a:chExt cx="2231" cy="2967"/>
            </a:xfrm>
          </p:grpSpPr>
          <p:sp>
            <p:nvSpPr>
              <p:cNvPr id="17424" name="Line 6"/>
              <p:cNvSpPr>
                <a:spLocks noChangeShapeType="1"/>
              </p:cNvSpPr>
              <p:nvPr/>
            </p:nvSpPr>
            <p:spPr bwMode="auto">
              <a:xfrm>
                <a:off x="3840" y="2160"/>
                <a:ext cx="0" cy="15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4" name="Group 7"/>
              <p:cNvGrpSpPr>
                <a:grpSpLocks/>
              </p:cNvGrpSpPr>
              <p:nvPr/>
            </p:nvGrpSpPr>
            <p:grpSpPr bwMode="auto">
              <a:xfrm>
                <a:off x="3302" y="1152"/>
                <a:ext cx="2231" cy="2967"/>
                <a:chOff x="3302" y="1152"/>
                <a:chExt cx="2231" cy="2967"/>
              </a:xfrm>
            </p:grpSpPr>
            <p:grpSp>
              <p:nvGrpSpPr>
                <p:cNvPr id="5" name="Group 8"/>
                <p:cNvGrpSpPr>
                  <a:grpSpLocks/>
                </p:cNvGrpSpPr>
                <p:nvPr/>
              </p:nvGrpSpPr>
              <p:grpSpPr bwMode="auto">
                <a:xfrm>
                  <a:off x="3360" y="1152"/>
                  <a:ext cx="1883" cy="1422"/>
                  <a:chOff x="3206" y="1172"/>
                  <a:chExt cx="2438" cy="2465"/>
                </a:xfrm>
              </p:grpSpPr>
              <p:sp>
                <p:nvSpPr>
                  <p:cNvPr id="17443" name="Line 9"/>
                  <p:cNvSpPr>
                    <a:spLocks noChangeShapeType="1"/>
                  </p:cNvSpPr>
                  <p:nvPr/>
                </p:nvSpPr>
                <p:spPr bwMode="auto">
                  <a:xfrm>
                    <a:off x="3408" y="1392"/>
                    <a:ext cx="0" cy="182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7444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3408" y="3216"/>
                    <a:ext cx="211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7445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366" y="3236"/>
                    <a:ext cx="278" cy="40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9pPr>
                  </a:lstStyle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>
                        <a:solidFill>
                          <a:srgbClr val="000000"/>
                        </a:solidFill>
                      </a:rPr>
                      <a:t>X</a:t>
                    </a:r>
                  </a:p>
                </p:txBody>
              </p:sp>
              <p:sp>
                <p:nvSpPr>
                  <p:cNvPr id="17446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206" y="1172"/>
                    <a:ext cx="265" cy="40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9pPr>
                  </a:lstStyle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>
                        <a:solidFill>
                          <a:srgbClr val="000000"/>
                        </a:solidFill>
                      </a:rPr>
                      <a:t>Y</a:t>
                    </a:r>
                  </a:p>
                </p:txBody>
              </p:sp>
              <p:sp>
                <p:nvSpPr>
                  <p:cNvPr id="17447" name="Freeform 13"/>
                  <p:cNvSpPr>
                    <a:spLocks/>
                  </p:cNvSpPr>
                  <p:nvPr/>
                </p:nvSpPr>
                <p:spPr bwMode="auto">
                  <a:xfrm>
                    <a:off x="3408" y="1728"/>
                    <a:ext cx="1248" cy="1488"/>
                  </a:xfrm>
                  <a:custGeom>
                    <a:avLst/>
                    <a:gdLst>
                      <a:gd name="T0" fmla="*/ 0 w 1248"/>
                      <a:gd name="T1" fmla="*/ 1488 h 1488"/>
                      <a:gd name="T2" fmla="*/ 432 w 1248"/>
                      <a:gd name="T3" fmla="*/ 1152 h 1488"/>
                      <a:gd name="T4" fmla="*/ 624 w 1248"/>
                      <a:gd name="T5" fmla="*/ 528 h 1488"/>
                      <a:gd name="T6" fmla="*/ 864 w 1248"/>
                      <a:gd name="T7" fmla="*/ 192 h 1488"/>
                      <a:gd name="T8" fmla="*/ 1248 w 1248"/>
                      <a:gd name="T9" fmla="*/ 0 h 148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248"/>
                      <a:gd name="T16" fmla="*/ 0 h 1488"/>
                      <a:gd name="T17" fmla="*/ 1248 w 1248"/>
                      <a:gd name="T18" fmla="*/ 1488 h 148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248" h="1488">
                        <a:moveTo>
                          <a:pt x="0" y="1488"/>
                        </a:moveTo>
                        <a:cubicBezTo>
                          <a:pt x="164" y="1400"/>
                          <a:pt x="328" y="1312"/>
                          <a:pt x="432" y="1152"/>
                        </a:cubicBezTo>
                        <a:cubicBezTo>
                          <a:pt x="536" y="992"/>
                          <a:pt x="552" y="688"/>
                          <a:pt x="624" y="528"/>
                        </a:cubicBezTo>
                        <a:cubicBezTo>
                          <a:pt x="696" y="368"/>
                          <a:pt x="760" y="280"/>
                          <a:pt x="864" y="192"/>
                        </a:cubicBezTo>
                        <a:cubicBezTo>
                          <a:pt x="968" y="104"/>
                          <a:pt x="1184" y="32"/>
                          <a:pt x="1248" y="0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7448" name="Freeform 14"/>
                  <p:cNvSpPr>
                    <a:spLocks/>
                  </p:cNvSpPr>
                  <p:nvPr/>
                </p:nvSpPr>
                <p:spPr bwMode="auto">
                  <a:xfrm>
                    <a:off x="4656" y="1720"/>
                    <a:ext cx="384" cy="152"/>
                  </a:xfrm>
                  <a:custGeom>
                    <a:avLst/>
                    <a:gdLst>
                      <a:gd name="T0" fmla="*/ 0 w 384"/>
                      <a:gd name="T1" fmla="*/ 8 h 152"/>
                      <a:gd name="T2" fmla="*/ 48 w 384"/>
                      <a:gd name="T3" fmla="*/ 8 h 152"/>
                      <a:gd name="T4" fmla="*/ 240 w 384"/>
                      <a:gd name="T5" fmla="*/ 56 h 152"/>
                      <a:gd name="T6" fmla="*/ 384 w 384"/>
                      <a:gd name="T7" fmla="*/ 152 h 15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84"/>
                      <a:gd name="T13" fmla="*/ 0 h 152"/>
                      <a:gd name="T14" fmla="*/ 384 w 384"/>
                      <a:gd name="T15" fmla="*/ 152 h 152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384" h="152">
                        <a:moveTo>
                          <a:pt x="0" y="8"/>
                        </a:moveTo>
                        <a:cubicBezTo>
                          <a:pt x="4" y="4"/>
                          <a:pt x="8" y="0"/>
                          <a:pt x="48" y="8"/>
                        </a:cubicBezTo>
                        <a:cubicBezTo>
                          <a:pt x="88" y="16"/>
                          <a:pt x="184" y="32"/>
                          <a:pt x="240" y="56"/>
                        </a:cubicBezTo>
                        <a:cubicBezTo>
                          <a:pt x="296" y="80"/>
                          <a:pt x="360" y="136"/>
                          <a:pt x="384" y="152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7449" name="Text Box 1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79" y="1747"/>
                    <a:ext cx="490" cy="40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9pPr>
                  </a:lstStyle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>
                        <a:solidFill>
                          <a:srgbClr val="000000"/>
                        </a:solidFill>
                      </a:rPr>
                      <a:t>TPP</a:t>
                    </a:r>
                  </a:p>
                </p:txBody>
              </p:sp>
            </p:grpSp>
            <p:grpSp>
              <p:nvGrpSpPr>
                <p:cNvPr id="6" name="Group 16"/>
                <p:cNvGrpSpPr>
                  <a:grpSpLocks/>
                </p:cNvGrpSpPr>
                <p:nvPr/>
              </p:nvGrpSpPr>
              <p:grpSpPr bwMode="auto">
                <a:xfrm>
                  <a:off x="3302" y="2372"/>
                  <a:ext cx="2231" cy="1575"/>
                  <a:chOff x="3302" y="2372"/>
                  <a:chExt cx="2231" cy="1575"/>
                </a:xfrm>
              </p:grpSpPr>
              <p:sp>
                <p:nvSpPr>
                  <p:cNvPr id="17437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3504" y="2544"/>
                    <a:ext cx="0" cy="120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7438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3504" y="3744"/>
                    <a:ext cx="1728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7439" name="Text Box 1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318" y="3716"/>
                    <a:ext cx="215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9pPr>
                  </a:lstStyle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>
                        <a:solidFill>
                          <a:srgbClr val="000000"/>
                        </a:solidFill>
                      </a:rPr>
                      <a:t>X</a:t>
                    </a:r>
                  </a:p>
                </p:txBody>
              </p:sp>
              <p:sp>
                <p:nvSpPr>
                  <p:cNvPr id="17440" name="Text Box 2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302" y="2372"/>
                    <a:ext cx="205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9pPr>
                  </a:lstStyle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>
                        <a:solidFill>
                          <a:srgbClr val="000000"/>
                        </a:solidFill>
                      </a:rPr>
                      <a:t>Y</a:t>
                    </a:r>
                  </a:p>
                </p:txBody>
              </p:sp>
              <p:sp>
                <p:nvSpPr>
                  <p:cNvPr id="17441" name="Freeform 21"/>
                  <p:cNvSpPr>
                    <a:spLocks/>
                  </p:cNvSpPr>
                  <p:nvPr/>
                </p:nvSpPr>
                <p:spPr bwMode="auto">
                  <a:xfrm>
                    <a:off x="3552" y="3024"/>
                    <a:ext cx="1536" cy="728"/>
                  </a:xfrm>
                  <a:custGeom>
                    <a:avLst/>
                    <a:gdLst>
                      <a:gd name="T0" fmla="*/ 0 w 1536"/>
                      <a:gd name="T1" fmla="*/ 728 h 728"/>
                      <a:gd name="T2" fmla="*/ 96 w 1536"/>
                      <a:gd name="T3" fmla="*/ 392 h 728"/>
                      <a:gd name="T4" fmla="*/ 384 w 1536"/>
                      <a:gd name="T5" fmla="*/ 104 h 728"/>
                      <a:gd name="T6" fmla="*/ 576 w 1536"/>
                      <a:gd name="T7" fmla="*/ 8 h 728"/>
                      <a:gd name="T8" fmla="*/ 960 w 1536"/>
                      <a:gd name="T9" fmla="*/ 152 h 728"/>
                      <a:gd name="T10" fmla="*/ 1248 w 1536"/>
                      <a:gd name="T11" fmla="*/ 344 h 728"/>
                      <a:gd name="T12" fmla="*/ 1392 w 1536"/>
                      <a:gd name="T13" fmla="*/ 440 h 728"/>
                      <a:gd name="T14" fmla="*/ 1536 w 1536"/>
                      <a:gd name="T15" fmla="*/ 536 h 728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1536"/>
                      <a:gd name="T25" fmla="*/ 0 h 728"/>
                      <a:gd name="T26" fmla="*/ 1536 w 1536"/>
                      <a:gd name="T27" fmla="*/ 728 h 728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1536" h="728">
                        <a:moveTo>
                          <a:pt x="0" y="728"/>
                        </a:moveTo>
                        <a:cubicBezTo>
                          <a:pt x="16" y="612"/>
                          <a:pt x="32" y="496"/>
                          <a:pt x="96" y="392"/>
                        </a:cubicBezTo>
                        <a:cubicBezTo>
                          <a:pt x="160" y="288"/>
                          <a:pt x="304" y="168"/>
                          <a:pt x="384" y="104"/>
                        </a:cubicBezTo>
                        <a:cubicBezTo>
                          <a:pt x="464" y="40"/>
                          <a:pt x="480" y="0"/>
                          <a:pt x="576" y="8"/>
                        </a:cubicBezTo>
                        <a:cubicBezTo>
                          <a:pt x="672" y="16"/>
                          <a:pt x="848" y="96"/>
                          <a:pt x="960" y="152"/>
                        </a:cubicBezTo>
                        <a:cubicBezTo>
                          <a:pt x="1072" y="208"/>
                          <a:pt x="1176" y="296"/>
                          <a:pt x="1248" y="344"/>
                        </a:cubicBezTo>
                        <a:cubicBezTo>
                          <a:pt x="1320" y="392"/>
                          <a:pt x="1344" y="408"/>
                          <a:pt x="1392" y="440"/>
                        </a:cubicBezTo>
                        <a:cubicBezTo>
                          <a:pt x="1440" y="472"/>
                          <a:pt x="1488" y="504"/>
                          <a:pt x="1536" y="536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7442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78" y="3380"/>
                    <a:ext cx="388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9pPr>
                  </a:lstStyle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>
                        <a:solidFill>
                          <a:srgbClr val="000000"/>
                        </a:solidFill>
                      </a:rPr>
                      <a:t>APP</a:t>
                    </a:r>
                  </a:p>
                </p:txBody>
              </p:sp>
            </p:grpSp>
            <p:sp>
              <p:nvSpPr>
                <p:cNvPr id="17430" name="Oval 23"/>
                <p:cNvSpPr>
                  <a:spLocks noChangeArrowheads="1"/>
                </p:cNvSpPr>
                <p:nvPr/>
              </p:nvSpPr>
              <p:spPr bwMode="auto">
                <a:xfrm>
                  <a:off x="3792" y="2112"/>
                  <a:ext cx="48" cy="4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31" name="Freeform 24"/>
                <p:cNvSpPr>
                  <a:spLocks/>
                </p:cNvSpPr>
                <p:nvPr/>
              </p:nvSpPr>
              <p:spPr bwMode="auto">
                <a:xfrm>
                  <a:off x="3536" y="2768"/>
                  <a:ext cx="1072" cy="1216"/>
                </a:xfrm>
                <a:custGeom>
                  <a:avLst/>
                  <a:gdLst>
                    <a:gd name="T0" fmla="*/ 16 w 1072"/>
                    <a:gd name="T1" fmla="*/ 976 h 1216"/>
                    <a:gd name="T2" fmla="*/ 16 w 1072"/>
                    <a:gd name="T3" fmla="*/ 640 h 1216"/>
                    <a:gd name="T4" fmla="*/ 112 w 1072"/>
                    <a:gd name="T5" fmla="*/ 304 h 1216"/>
                    <a:gd name="T6" fmla="*/ 256 w 1072"/>
                    <a:gd name="T7" fmla="*/ 64 h 1216"/>
                    <a:gd name="T8" fmla="*/ 304 w 1072"/>
                    <a:gd name="T9" fmla="*/ 16 h 1216"/>
                    <a:gd name="T10" fmla="*/ 496 w 1072"/>
                    <a:gd name="T11" fmla="*/ 160 h 1216"/>
                    <a:gd name="T12" fmla="*/ 592 w 1072"/>
                    <a:gd name="T13" fmla="*/ 304 h 1216"/>
                    <a:gd name="T14" fmla="*/ 736 w 1072"/>
                    <a:gd name="T15" fmla="*/ 640 h 1216"/>
                    <a:gd name="T16" fmla="*/ 976 w 1072"/>
                    <a:gd name="T17" fmla="*/ 1072 h 1216"/>
                    <a:gd name="T18" fmla="*/ 1072 w 1072"/>
                    <a:gd name="T19" fmla="*/ 1216 h 121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072"/>
                    <a:gd name="T31" fmla="*/ 0 h 1216"/>
                    <a:gd name="T32" fmla="*/ 1072 w 1072"/>
                    <a:gd name="T33" fmla="*/ 1216 h 121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072" h="1216">
                      <a:moveTo>
                        <a:pt x="16" y="976"/>
                      </a:moveTo>
                      <a:cubicBezTo>
                        <a:pt x="8" y="864"/>
                        <a:pt x="0" y="752"/>
                        <a:pt x="16" y="640"/>
                      </a:cubicBezTo>
                      <a:cubicBezTo>
                        <a:pt x="32" y="528"/>
                        <a:pt x="72" y="400"/>
                        <a:pt x="112" y="304"/>
                      </a:cubicBezTo>
                      <a:cubicBezTo>
                        <a:pt x="152" y="208"/>
                        <a:pt x="224" y="112"/>
                        <a:pt x="256" y="64"/>
                      </a:cubicBezTo>
                      <a:cubicBezTo>
                        <a:pt x="288" y="16"/>
                        <a:pt x="264" y="0"/>
                        <a:pt x="304" y="16"/>
                      </a:cubicBezTo>
                      <a:cubicBezTo>
                        <a:pt x="344" y="32"/>
                        <a:pt x="448" y="112"/>
                        <a:pt x="496" y="160"/>
                      </a:cubicBezTo>
                      <a:cubicBezTo>
                        <a:pt x="544" y="208"/>
                        <a:pt x="552" y="224"/>
                        <a:pt x="592" y="304"/>
                      </a:cubicBezTo>
                      <a:cubicBezTo>
                        <a:pt x="632" y="384"/>
                        <a:pt x="672" y="512"/>
                        <a:pt x="736" y="640"/>
                      </a:cubicBezTo>
                      <a:cubicBezTo>
                        <a:pt x="800" y="768"/>
                        <a:pt x="920" y="976"/>
                        <a:pt x="976" y="1072"/>
                      </a:cubicBezTo>
                      <a:cubicBezTo>
                        <a:pt x="1032" y="1168"/>
                        <a:pt x="1056" y="1192"/>
                        <a:pt x="1072" y="1216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32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4656" y="3888"/>
                  <a:ext cx="411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>
                      <a:solidFill>
                        <a:srgbClr val="000000"/>
                      </a:solidFill>
                    </a:rPr>
                    <a:t>MPP</a:t>
                  </a:r>
                </a:p>
              </p:txBody>
            </p:sp>
            <p:sp>
              <p:nvSpPr>
                <p:cNvPr id="17433" name="Oval 26"/>
                <p:cNvSpPr>
                  <a:spLocks noChangeArrowheads="1"/>
                </p:cNvSpPr>
                <p:nvPr/>
              </p:nvSpPr>
              <p:spPr bwMode="auto">
                <a:xfrm>
                  <a:off x="4464" y="1440"/>
                  <a:ext cx="48" cy="4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34" name="Oval 27"/>
                <p:cNvSpPr>
                  <a:spLocks noChangeArrowheads="1"/>
                </p:cNvSpPr>
                <p:nvPr/>
              </p:nvSpPr>
              <p:spPr bwMode="auto">
                <a:xfrm>
                  <a:off x="4080" y="3024"/>
                  <a:ext cx="48" cy="4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35" name="Oval 28"/>
                <p:cNvSpPr>
                  <a:spLocks noChangeArrowheads="1"/>
                </p:cNvSpPr>
                <p:nvPr/>
              </p:nvSpPr>
              <p:spPr bwMode="auto">
                <a:xfrm>
                  <a:off x="4416" y="3696"/>
                  <a:ext cx="48" cy="4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36" name="Oval 29"/>
                <p:cNvSpPr>
                  <a:spLocks noChangeArrowheads="1"/>
                </p:cNvSpPr>
                <p:nvPr/>
              </p:nvSpPr>
              <p:spPr bwMode="auto">
                <a:xfrm>
                  <a:off x="3792" y="2784"/>
                  <a:ext cx="48" cy="4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7426" name="Line 30"/>
              <p:cNvSpPr>
                <a:spLocks noChangeShapeType="1"/>
              </p:cNvSpPr>
              <p:nvPr/>
            </p:nvSpPr>
            <p:spPr bwMode="auto">
              <a:xfrm flipV="1">
                <a:off x="3504" y="1248"/>
                <a:ext cx="960" cy="105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7427" name="Line 31"/>
              <p:cNvSpPr>
                <a:spLocks noChangeShapeType="1"/>
              </p:cNvSpPr>
              <p:nvPr/>
            </p:nvSpPr>
            <p:spPr bwMode="auto">
              <a:xfrm>
                <a:off x="4080" y="1680"/>
                <a:ext cx="0" cy="206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7419" name="Line 32"/>
            <p:cNvSpPr>
              <a:spLocks noChangeShapeType="1"/>
            </p:cNvSpPr>
            <p:nvPr/>
          </p:nvSpPr>
          <p:spPr bwMode="auto">
            <a:xfrm flipV="1">
              <a:off x="4080" y="1008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7420" name="Line 33"/>
            <p:cNvSpPr>
              <a:spLocks noChangeShapeType="1"/>
            </p:cNvSpPr>
            <p:nvPr/>
          </p:nvSpPr>
          <p:spPr bwMode="auto">
            <a:xfrm>
              <a:off x="3552" y="1344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7421" name="Text Box 34"/>
            <p:cNvSpPr txBox="1">
              <a:spLocks noChangeArrowheads="1"/>
            </p:cNvSpPr>
            <p:nvPr/>
          </p:nvSpPr>
          <p:spPr bwMode="auto">
            <a:xfrm>
              <a:off x="3398" y="3780"/>
              <a:ext cx="16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17422" name="Text Box 35"/>
            <p:cNvSpPr txBox="1">
              <a:spLocks noChangeArrowheads="1"/>
            </p:cNvSpPr>
            <p:nvPr/>
          </p:nvSpPr>
          <p:spPr bwMode="auto">
            <a:xfrm>
              <a:off x="3984" y="3808"/>
              <a:ext cx="22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>
                  <a:solidFill>
                    <a:srgbClr val="000000"/>
                  </a:solidFill>
                </a:rPr>
                <a:t>X1</a:t>
              </a:r>
            </a:p>
          </p:txBody>
        </p:sp>
        <p:sp>
          <p:nvSpPr>
            <p:cNvPr id="17423" name="Line 36"/>
            <p:cNvSpPr>
              <a:spLocks noChangeShapeType="1"/>
            </p:cNvSpPr>
            <p:nvPr/>
          </p:nvSpPr>
          <p:spPr bwMode="auto">
            <a:xfrm>
              <a:off x="4464" y="1488"/>
              <a:ext cx="0" cy="22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53285" name="Line 37"/>
          <p:cNvSpPr>
            <a:spLocks noChangeShapeType="1"/>
          </p:cNvSpPr>
          <p:nvPr/>
        </p:nvSpPr>
        <p:spPr bwMode="auto">
          <a:xfrm flipV="1">
            <a:off x="7086600" y="1600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3319" name="Text Box 71"/>
          <p:cNvSpPr txBox="1">
            <a:spLocks noChangeArrowheads="1"/>
          </p:cNvSpPr>
          <p:nvPr/>
        </p:nvSpPr>
        <p:spPr bwMode="auto">
          <a:xfrm>
            <a:off x="6918325" y="6000750"/>
            <a:ext cx="352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000000"/>
                </a:solidFill>
              </a:rPr>
              <a:t>X2</a:t>
            </a:r>
          </a:p>
        </p:txBody>
      </p:sp>
      <p:sp>
        <p:nvSpPr>
          <p:cNvPr id="53320" name="Line 72"/>
          <p:cNvSpPr>
            <a:spLocks noChangeShapeType="1"/>
          </p:cNvSpPr>
          <p:nvPr/>
        </p:nvSpPr>
        <p:spPr bwMode="auto">
          <a:xfrm>
            <a:off x="6553200" y="3276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3321" name="Text Box 73"/>
          <p:cNvSpPr txBox="1">
            <a:spLocks noChangeArrowheads="1"/>
          </p:cNvSpPr>
          <p:nvPr/>
        </p:nvSpPr>
        <p:spPr bwMode="auto">
          <a:xfrm>
            <a:off x="6537325" y="3333750"/>
            <a:ext cx="3238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CC3300"/>
                </a:solidFill>
              </a:rPr>
              <a:t>II</a:t>
            </a:r>
          </a:p>
        </p:txBody>
      </p:sp>
      <p:sp>
        <p:nvSpPr>
          <p:cNvPr id="17417" name="Text Box 74"/>
          <p:cNvSpPr txBox="1">
            <a:spLocks noChangeArrowheads="1"/>
          </p:cNvSpPr>
          <p:nvPr/>
        </p:nvSpPr>
        <p:spPr bwMode="auto">
          <a:xfrm>
            <a:off x="5851525" y="2190750"/>
            <a:ext cx="25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CC3300"/>
                </a:solidFill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4099879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5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5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5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5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53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53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5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5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85" grpId="0" animBg="1"/>
      <p:bldP spid="53319" grpId="0"/>
      <p:bldP spid="53320" grpId="0" animBg="1"/>
      <p:bldP spid="53321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3200" u="sng" dirty="0">
                <a:solidFill>
                  <a:srgbClr val="FF0000"/>
                </a:solidFill>
              </a:rPr>
              <a:t>Stages of Production: Rational &amp; Irrational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7212"/>
            <a:ext cx="4648200" cy="4725987"/>
          </a:xfrm>
        </p:spPr>
        <p:txBody>
          <a:bodyPr/>
          <a:lstStyle/>
          <a:p>
            <a:pPr eaLnBrk="1" hangingPunct="1"/>
            <a:r>
              <a:rPr lang="en-US" sz="2000" dirty="0">
                <a:latin typeface="Arial" pitchFamily="34" charset="0"/>
              </a:rPr>
              <a:t>Stage III of the production function is beyond X2 level X</a:t>
            </a:r>
          </a:p>
          <a:p>
            <a:pPr eaLnBrk="1" hangingPunct="1"/>
            <a:r>
              <a:rPr lang="en-US" sz="2000" dirty="0">
                <a:solidFill>
                  <a:srgbClr val="FF0000"/>
                </a:solidFill>
                <a:latin typeface="Arial" pitchFamily="34" charset="0"/>
              </a:rPr>
              <a:t>In Stage III:</a:t>
            </a:r>
          </a:p>
          <a:p>
            <a:pPr lvl="1" eaLnBrk="1" hangingPunct="1"/>
            <a:r>
              <a:rPr lang="en-US" sz="2000" dirty="0">
                <a:latin typeface="Arial" pitchFamily="34" charset="0"/>
              </a:rPr>
              <a:t>TPP is decreasing</a:t>
            </a:r>
          </a:p>
          <a:p>
            <a:pPr lvl="1" eaLnBrk="1" hangingPunct="1"/>
            <a:r>
              <a:rPr lang="en-US" sz="2000" dirty="0">
                <a:latin typeface="Arial" pitchFamily="34" charset="0"/>
              </a:rPr>
              <a:t>APP is decreasing</a:t>
            </a:r>
          </a:p>
          <a:p>
            <a:pPr lvl="1" eaLnBrk="1" hangingPunct="1"/>
            <a:r>
              <a:rPr lang="en-US" sz="2000" dirty="0">
                <a:latin typeface="Arial" pitchFamily="34" charset="0"/>
              </a:rPr>
              <a:t>MPP is decreasing and negative</a:t>
            </a:r>
          </a:p>
          <a:p>
            <a:pPr lvl="1" eaLnBrk="1" hangingPunct="1"/>
            <a:endParaRPr lang="en-US" sz="2000" dirty="0">
              <a:latin typeface="Arial" pitchFamily="34" charset="0"/>
            </a:endParaRPr>
          </a:p>
          <a:p>
            <a:pPr lvl="1" eaLnBrk="1" hangingPunct="1"/>
            <a:r>
              <a:rPr lang="en-US" sz="2000" b="1" dirty="0">
                <a:solidFill>
                  <a:srgbClr val="FF0000"/>
                </a:solidFill>
                <a:latin typeface="Arial" pitchFamily="34" charset="0"/>
              </a:rPr>
              <a:t>IRRATIONAL STAGE </a:t>
            </a:r>
            <a:r>
              <a:rPr lang="en-US" sz="2000" b="1" i="1" dirty="0">
                <a:latin typeface="Arial" pitchFamily="34" charset="0"/>
              </a:rPr>
              <a:t>BECAUSE TPP IS DECREASING</a:t>
            </a:r>
          </a:p>
          <a:p>
            <a:pPr eaLnBrk="1" hangingPunct="1"/>
            <a:endParaRPr lang="en-US" sz="2000" dirty="0">
              <a:latin typeface="Arial" pitchFamily="34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394325" y="1752600"/>
            <a:ext cx="3541713" cy="4938713"/>
            <a:chOff x="3302" y="1008"/>
            <a:chExt cx="2231" cy="3111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3302" y="1152"/>
              <a:ext cx="2231" cy="2967"/>
              <a:chOff x="3302" y="1152"/>
              <a:chExt cx="2231" cy="2967"/>
            </a:xfrm>
          </p:grpSpPr>
          <p:sp>
            <p:nvSpPr>
              <p:cNvPr id="18450" name="Line 6"/>
              <p:cNvSpPr>
                <a:spLocks noChangeShapeType="1"/>
              </p:cNvSpPr>
              <p:nvPr/>
            </p:nvSpPr>
            <p:spPr bwMode="auto">
              <a:xfrm>
                <a:off x="3840" y="2160"/>
                <a:ext cx="0" cy="15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4" name="Group 7"/>
              <p:cNvGrpSpPr>
                <a:grpSpLocks/>
              </p:cNvGrpSpPr>
              <p:nvPr/>
            </p:nvGrpSpPr>
            <p:grpSpPr bwMode="auto">
              <a:xfrm>
                <a:off x="3302" y="1152"/>
                <a:ext cx="2231" cy="2967"/>
                <a:chOff x="3302" y="1152"/>
                <a:chExt cx="2231" cy="2967"/>
              </a:xfrm>
            </p:grpSpPr>
            <p:grpSp>
              <p:nvGrpSpPr>
                <p:cNvPr id="5" name="Group 8"/>
                <p:cNvGrpSpPr>
                  <a:grpSpLocks/>
                </p:cNvGrpSpPr>
                <p:nvPr/>
              </p:nvGrpSpPr>
              <p:grpSpPr bwMode="auto">
                <a:xfrm>
                  <a:off x="3360" y="1152"/>
                  <a:ext cx="1883" cy="1422"/>
                  <a:chOff x="3206" y="1172"/>
                  <a:chExt cx="2438" cy="2465"/>
                </a:xfrm>
              </p:grpSpPr>
              <p:sp>
                <p:nvSpPr>
                  <p:cNvPr id="18469" name="Line 9"/>
                  <p:cNvSpPr>
                    <a:spLocks noChangeShapeType="1"/>
                  </p:cNvSpPr>
                  <p:nvPr/>
                </p:nvSpPr>
                <p:spPr bwMode="auto">
                  <a:xfrm>
                    <a:off x="3408" y="1392"/>
                    <a:ext cx="0" cy="182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8470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3408" y="3216"/>
                    <a:ext cx="211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8471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366" y="3236"/>
                    <a:ext cx="278" cy="40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9pPr>
                  </a:lstStyle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>
                        <a:solidFill>
                          <a:srgbClr val="000000"/>
                        </a:solidFill>
                      </a:rPr>
                      <a:t>X</a:t>
                    </a:r>
                  </a:p>
                </p:txBody>
              </p:sp>
              <p:sp>
                <p:nvSpPr>
                  <p:cNvPr id="18472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206" y="1172"/>
                    <a:ext cx="265" cy="40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9pPr>
                  </a:lstStyle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>
                        <a:solidFill>
                          <a:srgbClr val="000000"/>
                        </a:solidFill>
                      </a:rPr>
                      <a:t>Y</a:t>
                    </a:r>
                  </a:p>
                </p:txBody>
              </p:sp>
              <p:sp>
                <p:nvSpPr>
                  <p:cNvPr id="18473" name="Freeform 13"/>
                  <p:cNvSpPr>
                    <a:spLocks/>
                  </p:cNvSpPr>
                  <p:nvPr/>
                </p:nvSpPr>
                <p:spPr bwMode="auto">
                  <a:xfrm>
                    <a:off x="3408" y="1728"/>
                    <a:ext cx="1248" cy="1488"/>
                  </a:xfrm>
                  <a:custGeom>
                    <a:avLst/>
                    <a:gdLst>
                      <a:gd name="T0" fmla="*/ 0 w 1248"/>
                      <a:gd name="T1" fmla="*/ 1488 h 1488"/>
                      <a:gd name="T2" fmla="*/ 432 w 1248"/>
                      <a:gd name="T3" fmla="*/ 1152 h 1488"/>
                      <a:gd name="T4" fmla="*/ 624 w 1248"/>
                      <a:gd name="T5" fmla="*/ 528 h 1488"/>
                      <a:gd name="T6" fmla="*/ 864 w 1248"/>
                      <a:gd name="T7" fmla="*/ 192 h 1488"/>
                      <a:gd name="T8" fmla="*/ 1248 w 1248"/>
                      <a:gd name="T9" fmla="*/ 0 h 148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248"/>
                      <a:gd name="T16" fmla="*/ 0 h 1488"/>
                      <a:gd name="T17" fmla="*/ 1248 w 1248"/>
                      <a:gd name="T18" fmla="*/ 1488 h 148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248" h="1488">
                        <a:moveTo>
                          <a:pt x="0" y="1488"/>
                        </a:moveTo>
                        <a:cubicBezTo>
                          <a:pt x="164" y="1400"/>
                          <a:pt x="328" y="1312"/>
                          <a:pt x="432" y="1152"/>
                        </a:cubicBezTo>
                        <a:cubicBezTo>
                          <a:pt x="536" y="992"/>
                          <a:pt x="552" y="688"/>
                          <a:pt x="624" y="528"/>
                        </a:cubicBezTo>
                        <a:cubicBezTo>
                          <a:pt x="696" y="368"/>
                          <a:pt x="760" y="280"/>
                          <a:pt x="864" y="192"/>
                        </a:cubicBezTo>
                        <a:cubicBezTo>
                          <a:pt x="968" y="104"/>
                          <a:pt x="1184" y="32"/>
                          <a:pt x="1248" y="0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8474" name="Freeform 14"/>
                  <p:cNvSpPr>
                    <a:spLocks/>
                  </p:cNvSpPr>
                  <p:nvPr/>
                </p:nvSpPr>
                <p:spPr bwMode="auto">
                  <a:xfrm>
                    <a:off x="4656" y="1720"/>
                    <a:ext cx="384" cy="152"/>
                  </a:xfrm>
                  <a:custGeom>
                    <a:avLst/>
                    <a:gdLst>
                      <a:gd name="T0" fmla="*/ 0 w 384"/>
                      <a:gd name="T1" fmla="*/ 8 h 152"/>
                      <a:gd name="T2" fmla="*/ 48 w 384"/>
                      <a:gd name="T3" fmla="*/ 8 h 152"/>
                      <a:gd name="T4" fmla="*/ 240 w 384"/>
                      <a:gd name="T5" fmla="*/ 56 h 152"/>
                      <a:gd name="T6" fmla="*/ 384 w 384"/>
                      <a:gd name="T7" fmla="*/ 152 h 15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84"/>
                      <a:gd name="T13" fmla="*/ 0 h 152"/>
                      <a:gd name="T14" fmla="*/ 384 w 384"/>
                      <a:gd name="T15" fmla="*/ 152 h 152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384" h="152">
                        <a:moveTo>
                          <a:pt x="0" y="8"/>
                        </a:moveTo>
                        <a:cubicBezTo>
                          <a:pt x="4" y="4"/>
                          <a:pt x="8" y="0"/>
                          <a:pt x="48" y="8"/>
                        </a:cubicBezTo>
                        <a:cubicBezTo>
                          <a:pt x="88" y="16"/>
                          <a:pt x="184" y="32"/>
                          <a:pt x="240" y="56"/>
                        </a:cubicBezTo>
                        <a:cubicBezTo>
                          <a:pt x="296" y="80"/>
                          <a:pt x="360" y="136"/>
                          <a:pt x="384" y="152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8475" name="Text Box 1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79" y="1747"/>
                    <a:ext cx="490" cy="40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9pPr>
                  </a:lstStyle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>
                        <a:solidFill>
                          <a:srgbClr val="000000"/>
                        </a:solidFill>
                      </a:rPr>
                      <a:t>TPP</a:t>
                    </a:r>
                  </a:p>
                </p:txBody>
              </p:sp>
            </p:grpSp>
            <p:grpSp>
              <p:nvGrpSpPr>
                <p:cNvPr id="6" name="Group 16"/>
                <p:cNvGrpSpPr>
                  <a:grpSpLocks/>
                </p:cNvGrpSpPr>
                <p:nvPr/>
              </p:nvGrpSpPr>
              <p:grpSpPr bwMode="auto">
                <a:xfrm>
                  <a:off x="3302" y="2372"/>
                  <a:ext cx="2231" cy="1575"/>
                  <a:chOff x="3302" y="2372"/>
                  <a:chExt cx="2231" cy="1575"/>
                </a:xfrm>
              </p:grpSpPr>
              <p:sp>
                <p:nvSpPr>
                  <p:cNvPr id="18463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3504" y="2544"/>
                    <a:ext cx="0" cy="120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8464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3504" y="3744"/>
                    <a:ext cx="1728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8465" name="Text Box 1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318" y="3716"/>
                    <a:ext cx="215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9pPr>
                  </a:lstStyle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>
                        <a:solidFill>
                          <a:srgbClr val="000000"/>
                        </a:solidFill>
                      </a:rPr>
                      <a:t>X</a:t>
                    </a:r>
                  </a:p>
                </p:txBody>
              </p:sp>
              <p:sp>
                <p:nvSpPr>
                  <p:cNvPr id="18466" name="Text Box 2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302" y="2372"/>
                    <a:ext cx="205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9pPr>
                  </a:lstStyle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>
                        <a:solidFill>
                          <a:srgbClr val="000000"/>
                        </a:solidFill>
                      </a:rPr>
                      <a:t>Y</a:t>
                    </a:r>
                  </a:p>
                </p:txBody>
              </p:sp>
              <p:sp>
                <p:nvSpPr>
                  <p:cNvPr id="18467" name="Freeform 21"/>
                  <p:cNvSpPr>
                    <a:spLocks/>
                  </p:cNvSpPr>
                  <p:nvPr/>
                </p:nvSpPr>
                <p:spPr bwMode="auto">
                  <a:xfrm>
                    <a:off x="3552" y="3024"/>
                    <a:ext cx="1536" cy="728"/>
                  </a:xfrm>
                  <a:custGeom>
                    <a:avLst/>
                    <a:gdLst>
                      <a:gd name="T0" fmla="*/ 0 w 1536"/>
                      <a:gd name="T1" fmla="*/ 728 h 728"/>
                      <a:gd name="T2" fmla="*/ 96 w 1536"/>
                      <a:gd name="T3" fmla="*/ 392 h 728"/>
                      <a:gd name="T4" fmla="*/ 384 w 1536"/>
                      <a:gd name="T5" fmla="*/ 104 h 728"/>
                      <a:gd name="T6" fmla="*/ 576 w 1536"/>
                      <a:gd name="T7" fmla="*/ 8 h 728"/>
                      <a:gd name="T8" fmla="*/ 960 w 1536"/>
                      <a:gd name="T9" fmla="*/ 152 h 728"/>
                      <a:gd name="T10" fmla="*/ 1248 w 1536"/>
                      <a:gd name="T11" fmla="*/ 344 h 728"/>
                      <a:gd name="T12" fmla="*/ 1392 w 1536"/>
                      <a:gd name="T13" fmla="*/ 440 h 728"/>
                      <a:gd name="T14" fmla="*/ 1536 w 1536"/>
                      <a:gd name="T15" fmla="*/ 536 h 728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1536"/>
                      <a:gd name="T25" fmla="*/ 0 h 728"/>
                      <a:gd name="T26" fmla="*/ 1536 w 1536"/>
                      <a:gd name="T27" fmla="*/ 728 h 728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1536" h="728">
                        <a:moveTo>
                          <a:pt x="0" y="728"/>
                        </a:moveTo>
                        <a:cubicBezTo>
                          <a:pt x="16" y="612"/>
                          <a:pt x="32" y="496"/>
                          <a:pt x="96" y="392"/>
                        </a:cubicBezTo>
                        <a:cubicBezTo>
                          <a:pt x="160" y="288"/>
                          <a:pt x="304" y="168"/>
                          <a:pt x="384" y="104"/>
                        </a:cubicBezTo>
                        <a:cubicBezTo>
                          <a:pt x="464" y="40"/>
                          <a:pt x="480" y="0"/>
                          <a:pt x="576" y="8"/>
                        </a:cubicBezTo>
                        <a:cubicBezTo>
                          <a:pt x="672" y="16"/>
                          <a:pt x="848" y="96"/>
                          <a:pt x="960" y="152"/>
                        </a:cubicBezTo>
                        <a:cubicBezTo>
                          <a:pt x="1072" y="208"/>
                          <a:pt x="1176" y="296"/>
                          <a:pt x="1248" y="344"/>
                        </a:cubicBezTo>
                        <a:cubicBezTo>
                          <a:pt x="1320" y="392"/>
                          <a:pt x="1344" y="408"/>
                          <a:pt x="1392" y="440"/>
                        </a:cubicBezTo>
                        <a:cubicBezTo>
                          <a:pt x="1440" y="472"/>
                          <a:pt x="1488" y="504"/>
                          <a:pt x="1536" y="536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8468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78" y="3380"/>
                    <a:ext cx="388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9pPr>
                  </a:lstStyle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>
                        <a:solidFill>
                          <a:srgbClr val="000000"/>
                        </a:solidFill>
                      </a:rPr>
                      <a:t>APP</a:t>
                    </a:r>
                  </a:p>
                </p:txBody>
              </p:sp>
            </p:grpSp>
            <p:sp>
              <p:nvSpPr>
                <p:cNvPr id="18456" name="Oval 23"/>
                <p:cNvSpPr>
                  <a:spLocks noChangeArrowheads="1"/>
                </p:cNvSpPr>
                <p:nvPr/>
              </p:nvSpPr>
              <p:spPr bwMode="auto">
                <a:xfrm>
                  <a:off x="3792" y="2112"/>
                  <a:ext cx="48" cy="4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457" name="Freeform 24"/>
                <p:cNvSpPr>
                  <a:spLocks/>
                </p:cNvSpPr>
                <p:nvPr/>
              </p:nvSpPr>
              <p:spPr bwMode="auto">
                <a:xfrm>
                  <a:off x="3536" y="2768"/>
                  <a:ext cx="1072" cy="1216"/>
                </a:xfrm>
                <a:custGeom>
                  <a:avLst/>
                  <a:gdLst>
                    <a:gd name="T0" fmla="*/ 16 w 1072"/>
                    <a:gd name="T1" fmla="*/ 976 h 1216"/>
                    <a:gd name="T2" fmla="*/ 16 w 1072"/>
                    <a:gd name="T3" fmla="*/ 640 h 1216"/>
                    <a:gd name="T4" fmla="*/ 112 w 1072"/>
                    <a:gd name="T5" fmla="*/ 304 h 1216"/>
                    <a:gd name="T6" fmla="*/ 256 w 1072"/>
                    <a:gd name="T7" fmla="*/ 64 h 1216"/>
                    <a:gd name="T8" fmla="*/ 304 w 1072"/>
                    <a:gd name="T9" fmla="*/ 16 h 1216"/>
                    <a:gd name="T10" fmla="*/ 496 w 1072"/>
                    <a:gd name="T11" fmla="*/ 160 h 1216"/>
                    <a:gd name="T12" fmla="*/ 592 w 1072"/>
                    <a:gd name="T13" fmla="*/ 304 h 1216"/>
                    <a:gd name="T14" fmla="*/ 736 w 1072"/>
                    <a:gd name="T15" fmla="*/ 640 h 1216"/>
                    <a:gd name="T16" fmla="*/ 976 w 1072"/>
                    <a:gd name="T17" fmla="*/ 1072 h 1216"/>
                    <a:gd name="T18" fmla="*/ 1072 w 1072"/>
                    <a:gd name="T19" fmla="*/ 1216 h 121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072"/>
                    <a:gd name="T31" fmla="*/ 0 h 1216"/>
                    <a:gd name="T32" fmla="*/ 1072 w 1072"/>
                    <a:gd name="T33" fmla="*/ 1216 h 121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072" h="1216">
                      <a:moveTo>
                        <a:pt x="16" y="976"/>
                      </a:moveTo>
                      <a:cubicBezTo>
                        <a:pt x="8" y="864"/>
                        <a:pt x="0" y="752"/>
                        <a:pt x="16" y="640"/>
                      </a:cubicBezTo>
                      <a:cubicBezTo>
                        <a:pt x="32" y="528"/>
                        <a:pt x="72" y="400"/>
                        <a:pt x="112" y="304"/>
                      </a:cubicBezTo>
                      <a:cubicBezTo>
                        <a:pt x="152" y="208"/>
                        <a:pt x="224" y="112"/>
                        <a:pt x="256" y="64"/>
                      </a:cubicBezTo>
                      <a:cubicBezTo>
                        <a:pt x="288" y="16"/>
                        <a:pt x="264" y="0"/>
                        <a:pt x="304" y="16"/>
                      </a:cubicBezTo>
                      <a:cubicBezTo>
                        <a:pt x="344" y="32"/>
                        <a:pt x="448" y="112"/>
                        <a:pt x="496" y="160"/>
                      </a:cubicBezTo>
                      <a:cubicBezTo>
                        <a:pt x="544" y="208"/>
                        <a:pt x="552" y="224"/>
                        <a:pt x="592" y="304"/>
                      </a:cubicBezTo>
                      <a:cubicBezTo>
                        <a:pt x="632" y="384"/>
                        <a:pt x="672" y="512"/>
                        <a:pt x="736" y="640"/>
                      </a:cubicBezTo>
                      <a:cubicBezTo>
                        <a:pt x="800" y="768"/>
                        <a:pt x="920" y="976"/>
                        <a:pt x="976" y="1072"/>
                      </a:cubicBezTo>
                      <a:cubicBezTo>
                        <a:pt x="1032" y="1168"/>
                        <a:pt x="1056" y="1192"/>
                        <a:pt x="1072" y="1216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458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4656" y="3888"/>
                  <a:ext cx="411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>
                      <a:solidFill>
                        <a:srgbClr val="000000"/>
                      </a:solidFill>
                    </a:rPr>
                    <a:t>MPP</a:t>
                  </a:r>
                </a:p>
              </p:txBody>
            </p:sp>
            <p:sp>
              <p:nvSpPr>
                <p:cNvPr id="18459" name="Oval 26"/>
                <p:cNvSpPr>
                  <a:spLocks noChangeArrowheads="1"/>
                </p:cNvSpPr>
                <p:nvPr/>
              </p:nvSpPr>
              <p:spPr bwMode="auto">
                <a:xfrm>
                  <a:off x="4464" y="1440"/>
                  <a:ext cx="48" cy="4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460" name="Oval 27"/>
                <p:cNvSpPr>
                  <a:spLocks noChangeArrowheads="1"/>
                </p:cNvSpPr>
                <p:nvPr/>
              </p:nvSpPr>
              <p:spPr bwMode="auto">
                <a:xfrm>
                  <a:off x="4080" y="3024"/>
                  <a:ext cx="48" cy="4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461" name="Oval 28"/>
                <p:cNvSpPr>
                  <a:spLocks noChangeArrowheads="1"/>
                </p:cNvSpPr>
                <p:nvPr/>
              </p:nvSpPr>
              <p:spPr bwMode="auto">
                <a:xfrm>
                  <a:off x="4416" y="3696"/>
                  <a:ext cx="48" cy="4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462" name="Oval 29"/>
                <p:cNvSpPr>
                  <a:spLocks noChangeArrowheads="1"/>
                </p:cNvSpPr>
                <p:nvPr/>
              </p:nvSpPr>
              <p:spPr bwMode="auto">
                <a:xfrm>
                  <a:off x="3792" y="2784"/>
                  <a:ext cx="48" cy="4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8452" name="Line 30"/>
              <p:cNvSpPr>
                <a:spLocks noChangeShapeType="1"/>
              </p:cNvSpPr>
              <p:nvPr/>
            </p:nvSpPr>
            <p:spPr bwMode="auto">
              <a:xfrm flipV="1">
                <a:off x="3504" y="1248"/>
                <a:ext cx="960" cy="105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453" name="Line 31"/>
              <p:cNvSpPr>
                <a:spLocks noChangeShapeType="1"/>
              </p:cNvSpPr>
              <p:nvPr/>
            </p:nvSpPr>
            <p:spPr bwMode="auto">
              <a:xfrm>
                <a:off x="4080" y="1680"/>
                <a:ext cx="0" cy="206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8445" name="Line 32"/>
            <p:cNvSpPr>
              <a:spLocks noChangeShapeType="1"/>
            </p:cNvSpPr>
            <p:nvPr/>
          </p:nvSpPr>
          <p:spPr bwMode="auto">
            <a:xfrm flipV="1">
              <a:off x="4080" y="1008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8446" name="Line 33"/>
            <p:cNvSpPr>
              <a:spLocks noChangeShapeType="1"/>
            </p:cNvSpPr>
            <p:nvPr/>
          </p:nvSpPr>
          <p:spPr bwMode="auto">
            <a:xfrm>
              <a:off x="3552" y="1344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8447" name="Text Box 34"/>
            <p:cNvSpPr txBox="1">
              <a:spLocks noChangeArrowheads="1"/>
            </p:cNvSpPr>
            <p:nvPr/>
          </p:nvSpPr>
          <p:spPr bwMode="auto">
            <a:xfrm>
              <a:off x="3398" y="3780"/>
              <a:ext cx="16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18448" name="Text Box 35"/>
            <p:cNvSpPr txBox="1">
              <a:spLocks noChangeArrowheads="1"/>
            </p:cNvSpPr>
            <p:nvPr/>
          </p:nvSpPr>
          <p:spPr bwMode="auto">
            <a:xfrm>
              <a:off x="3984" y="3808"/>
              <a:ext cx="22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>
                  <a:solidFill>
                    <a:srgbClr val="000000"/>
                  </a:solidFill>
                </a:rPr>
                <a:t>X1</a:t>
              </a:r>
            </a:p>
          </p:txBody>
        </p:sp>
        <p:sp>
          <p:nvSpPr>
            <p:cNvPr id="18449" name="Line 36"/>
            <p:cNvSpPr>
              <a:spLocks noChangeShapeType="1"/>
            </p:cNvSpPr>
            <p:nvPr/>
          </p:nvSpPr>
          <p:spPr bwMode="auto">
            <a:xfrm>
              <a:off x="4464" y="1488"/>
              <a:ext cx="0" cy="22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8437" name="Line 37"/>
          <p:cNvSpPr>
            <a:spLocks noChangeShapeType="1"/>
          </p:cNvSpPr>
          <p:nvPr/>
        </p:nvSpPr>
        <p:spPr bwMode="auto">
          <a:xfrm flipV="1">
            <a:off x="7239000" y="1752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438" name="Text Box 38"/>
          <p:cNvSpPr txBox="1">
            <a:spLocks noChangeArrowheads="1"/>
          </p:cNvSpPr>
          <p:nvPr/>
        </p:nvSpPr>
        <p:spPr bwMode="auto">
          <a:xfrm>
            <a:off x="7070725" y="6153150"/>
            <a:ext cx="352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000000"/>
                </a:solidFill>
              </a:rPr>
              <a:t>X2</a:t>
            </a:r>
          </a:p>
        </p:txBody>
      </p:sp>
      <p:sp>
        <p:nvSpPr>
          <p:cNvPr id="18439" name="Line 39"/>
          <p:cNvSpPr>
            <a:spLocks noChangeShapeType="1"/>
          </p:cNvSpPr>
          <p:nvPr/>
        </p:nvSpPr>
        <p:spPr bwMode="auto">
          <a:xfrm>
            <a:off x="6705600" y="3429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4312" name="Line 40"/>
          <p:cNvSpPr>
            <a:spLocks noChangeShapeType="1"/>
          </p:cNvSpPr>
          <p:nvPr/>
        </p:nvSpPr>
        <p:spPr bwMode="auto">
          <a:xfrm>
            <a:off x="7315200" y="3124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4313" name="Text Box 41"/>
          <p:cNvSpPr txBox="1">
            <a:spLocks noChangeArrowheads="1"/>
          </p:cNvSpPr>
          <p:nvPr/>
        </p:nvSpPr>
        <p:spPr bwMode="auto">
          <a:xfrm>
            <a:off x="7680325" y="3181350"/>
            <a:ext cx="3937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CC3300"/>
                </a:solidFill>
              </a:rPr>
              <a:t>III</a:t>
            </a:r>
          </a:p>
        </p:txBody>
      </p:sp>
      <p:sp>
        <p:nvSpPr>
          <p:cNvPr id="18442" name="Text Box 42"/>
          <p:cNvSpPr txBox="1">
            <a:spLocks noChangeArrowheads="1"/>
          </p:cNvSpPr>
          <p:nvPr/>
        </p:nvSpPr>
        <p:spPr bwMode="auto">
          <a:xfrm>
            <a:off x="5943600" y="2362200"/>
            <a:ext cx="25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CC3300"/>
                </a:solidFill>
              </a:rPr>
              <a:t>I</a:t>
            </a:r>
          </a:p>
        </p:txBody>
      </p:sp>
      <p:sp>
        <p:nvSpPr>
          <p:cNvPr id="18443" name="Text Box 43"/>
          <p:cNvSpPr txBox="1">
            <a:spLocks noChangeArrowheads="1"/>
          </p:cNvSpPr>
          <p:nvPr/>
        </p:nvSpPr>
        <p:spPr bwMode="auto">
          <a:xfrm>
            <a:off x="6781800" y="2743200"/>
            <a:ext cx="3238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CC3300"/>
                </a:solidFill>
              </a:rPr>
              <a:t>II</a:t>
            </a:r>
          </a:p>
        </p:txBody>
      </p:sp>
    </p:spTree>
    <p:extLst>
      <p:ext uri="{BB962C8B-B14F-4D97-AF65-F5344CB8AC3E}">
        <p14:creationId xmlns:p14="http://schemas.microsoft.com/office/powerpoint/2010/main" val="1706457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4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4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54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54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  <p:bldP spid="54312" grpId="0" animBg="1"/>
      <p:bldP spid="54313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74B92-CCCF-4E0C-933D-9D63D8E7F7C4}" type="slidenum">
              <a:rPr lang="en-US"/>
              <a:pPr/>
              <a:t>42</a:t>
            </a:fld>
            <a:endParaRPr lang="en-US"/>
          </a:p>
        </p:txBody>
      </p:sp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FF0000"/>
                </a:solidFill>
              </a:rPr>
              <a:t>How Much Input to Use</a:t>
            </a:r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371600"/>
            <a:ext cx="8839200" cy="5105400"/>
          </a:xfrm>
        </p:spPr>
        <p:txBody>
          <a:bodyPr/>
          <a:lstStyle/>
          <a:p>
            <a:r>
              <a:rPr lang="en-US" b="1" dirty="0"/>
              <a:t>Do not produce in Stage III</a:t>
            </a:r>
            <a:r>
              <a:rPr lang="en-US" dirty="0"/>
              <a:t>, </a:t>
            </a:r>
            <a:r>
              <a:rPr lang="en-US" b="1" i="1" dirty="0">
                <a:solidFill>
                  <a:srgbClr val="00B050"/>
                </a:solidFill>
              </a:rPr>
              <a:t>because more output can be produced with less input.</a:t>
            </a:r>
          </a:p>
          <a:p>
            <a:endParaRPr lang="en-US" dirty="0"/>
          </a:p>
          <a:p>
            <a:r>
              <a:rPr lang="en-US" b="1" dirty="0"/>
              <a:t>Do not normally produce in Stage I </a:t>
            </a:r>
            <a:r>
              <a:rPr lang="en-US" b="1" i="1" dirty="0">
                <a:solidFill>
                  <a:srgbClr val="00B050"/>
                </a:solidFill>
              </a:rPr>
              <a:t>because the average productivity of the inputs continues to rise in this stage.</a:t>
            </a:r>
          </a:p>
          <a:p>
            <a:endParaRPr lang="en-US" dirty="0"/>
          </a:p>
          <a:p>
            <a:r>
              <a:rPr lang="en-US" b="1" dirty="0">
                <a:solidFill>
                  <a:srgbClr val="FF0000"/>
                </a:solidFill>
              </a:rPr>
              <a:t>Stage II is the “</a:t>
            </a:r>
            <a:r>
              <a:rPr lang="en-US" b="1" i="1" u="sng" dirty="0">
                <a:solidFill>
                  <a:srgbClr val="00B0F0"/>
                </a:solidFill>
              </a:rPr>
              <a:t>rational stage</a:t>
            </a:r>
            <a:r>
              <a:rPr lang="en-US" b="1" dirty="0">
                <a:solidFill>
                  <a:srgbClr val="FF0000"/>
                </a:solidFill>
              </a:rPr>
              <a:t>” of production.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706F8-FF9A-4E5E-ACB6-DA268ECD47A9}" type="slidenum">
              <a:rPr lang="en-US"/>
              <a:pPr/>
              <a:t>43</a:t>
            </a:fld>
            <a:endParaRPr lang="en-US"/>
          </a:p>
        </p:txBody>
      </p:sp>
      <p:sp>
        <p:nvSpPr>
          <p:cNvPr id="3000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00B0F0"/>
                </a:solidFill>
              </a:rPr>
              <a:t>Marginal Value Product</a:t>
            </a:r>
          </a:p>
        </p:txBody>
      </p:sp>
      <p:sp>
        <p:nvSpPr>
          <p:cNvPr id="300037" name="Text Box 5"/>
          <p:cNvSpPr txBox="1">
            <a:spLocks noChangeArrowheads="1"/>
          </p:cNvSpPr>
          <p:nvPr/>
        </p:nvSpPr>
        <p:spPr bwMode="auto">
          <a:xfrm>
            <a:off x="822325" y="1997075"/>
            <a:ext cx="1579278" cy="707886"/>
          </a:xfrm>
          <a:prstGeom prst="rect">
            <a:avLst/>
          </a:prstGeom>
          <a:noFill/>
          <a:ln w="28575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MVP =</a:t>
            </a:r>
          </a:p>
        </p:txBody>
      </p:sp>
      <p:sp>
        <p:nvSpPr>
          <p:cNvPr id="300038" name="Line 6"/>
          <p:cNvSpPr>
            <a:spLocks noChangeShapeType="1"/>
          </p:cNvSpPr>
          <p:nvPr/>
        </p:nvSpPr>
        <p:spPr bwMode="auto">
          <a:xfrm>
            <a:off x="2514600" y="2286000"/>
            <a:ext cx="411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0039" name="Text Box 7"/>
          <p:cNvSpPr txBox="1">
            <a:spLocks noChangeArrowheads="1"/>
          </p:cNvSpPr>
          <p:nvPr/>
        </p:nvSpPr>
        <p:spPr bwMode="auto">
          <a:xfrm>
            <a:off x="2574925" y="1616075"/>
            <a:ext cx="184150" cy="579438"/>
          </a:xfrm>
          <a:prstGeom prst="rect">
            <a:avLst/>
          </a:prstGeom>
          <a:noFill/>
          <a:ln w="28575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00040" name="Text Box 8"/>
          <p:cNvSpPr txBox="1">
            <a:spLocks noChangeArrowheads="1"/>
          </p:cNvSpPr>
          <p:nvPr/>
        </p:nvSpPr>
        <p:spPr bwMode="auto">
          <a:xfrm>
            <a:off x="2498725" y="1611313"/>
            <a:ext cx="4782335" cy="707886"/>
          </a:xfrm>
          <a:prstGeom prst="rect">
            <a:avLst/>
          </a:prstGeom>
          <a:noFill/>
          <a:ln w="28575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rgbClr val="00B050"/>
                </a:solidFill>
                <a:cs typeface="Arial" charset="0"/>
              </a:rPr>
              <a:t> </a:t>
            </a:r>
            <a:r>
              <a:rPr lang="en-US" sz="4000" b="1" dirty="0">
                <a:solidFill>
                  <a:srgbClr val="00B050"/>
                </a:solidFill>
                <a:cs typeface="Arial" charset="0"/>
                <a:sym typeface="Symbol" pitchFamily="18" charset="2"/>
              </a:rPr>
              <a:t> </a:t>
            </a:r>
            <a:r>
              <a:rPr lang="en-US" sz="4000" b="1" dirty="0">
                <a:solidFill>
                  <a:srgbClr val="00B050"/>
                </a:solidFill>
                <a:cs typeface="Arial" charset="0"/>
              </a:rPr>
              <a:t>total value product</a:t>
            </a:r>
            <a:endParaRPr lang="el-GR" sz="4000" b="1" dirty="0">
              <a:solidFill>
                <a:srgbClr val="00B050"/>
              </a:solidFill>
              <a:cs typeface="Arial" charset="0"/>
            </a:endParaRPr>
          </a:p>
        </p:txBody>
      </p:sp>
      <p:sp>
        <p:nvSpPr>
          <p:cNvPr id="300041" name="Text Box 9"/>
          <p:cNvSpPr txBox="1">
            <a:spLocks noChangeArrowheads="1"/>
          </p:cNvSpPr>
          <p:nvPr/>
        </p:nvSpPr>
        <p:spPr bwMode="auto">
          <a:xfrm>
            <a:off x="2574925" y="2373313"/>
            <a:ext cx="2981072" cy="707886"/>
          </a:xfrm>
          <a:prstGeom prst="rect">
            <a:avLst/>
          </a:prstGeom>
          <a:noFill/>
          <a:ln w="28575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4000" b="1" dirty="0">
                <a:cs typeface="Arial" charset="0"/>
              </a:rPr>
              <a:t> </a:t>
            </a:r>
            <a:r>
              <a:rPr lang="en-US" sz="4000" b="1" dirty="0">
                <a:cs typeface="Arial" charset="0"/>
                <a:sym typeface="Symbol" pitchFamily="18" charset="2"/>
              </a:rPr>
              <a:t></a:t>
            </a:r>
            <a:r>
              <a:rPr lang="en-US" sz="4000" b="1" dirty="0">
                <a:cs typeface="Arial" charset="0"/>
              </a:rPr>
              <a:t> input level</a:t>
            </a:r>
            <a:endParaRPr lang="el-GR" sz="4000" b="1" dirty="0">
              <a:cs typeface="Arial" charset="0"/>
            </a:endParaRPr>
          </a:p>
        </p:txBody>
      </p:sp>
      <p:sp>
        <p:nvSpPr>
          <p:cNvPr id="300042" name="Text Box 10"/>
          <p:cNvSpPr txBox="1">
            <a:spLocks noChangeArrowheads="1"/>
          </p:cNvSpPr>
          <p:nvPr/>
        </p:nvSpPr>
        <p:spPr bwMode="auto">
          <a:xfrm>
            <a:off x="1066800" y="3276600"/>
            <a:ext cx="6033831" cy="3046988"/>
          </a:xfrm>
          <a:prstGeom prst="rect">
            <a:avLst/>
          </a:prstGeom>
          <a:noFill/>
          <a:ln w="28575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/>
              <a:t>TVP</a:t>
            </a:r>
            <a:r>
              <a:rPr lang="en-US" sz="3200" b="1" dirty="0">
                <a:solidFill>
                  <a:srgbClr val="FF0000"/>
                </a:solidFill>
              </a:rPr>
              <a:t> = TPP </a:t>
            </a:r>
            <a:r>
              <a:rPr lang="en-US" sz="3200" b="1" dirty="0">
                <a:cs typeface="Arial" charset="0"/>
              </a:rPr>
              <a:t>×</a:t>
            </a:r>
            <a:r>
              <a:rPr lang="en-US" sz="3200" b="1" dirty="0">
                <a:solidFill>
                  <a:srgbClr val="FF0000"/>
                </a:solidFill>
              </a:rPr>
              <a:t> product selling price</a:t>
            </a:r>
          </a:p>
          <a:p>
            <a:endParaRPr lang="en-US" sz="3200" b="1" dirty="0">
              <a:solidFill>
                <a:srgbClr val="FF0000"/>
              </a:solidFill>
            </a:endParaRPr>
          </a:p>
          <a:p>
            <a:r>
              <a:rPr lang="en-US" sz="3200" b="1" dirty="0">
                <a:solidFill>
                  <a:srgbClr val="FF0000"/>
                </a:solidFill>
              </a:rPr>
              <a:t>If output price is constant:</a:t>
            </a:r>
          </a:p>
          <a:p>
            <a:endParaRPr lang="en-US" sz="3200" b="1" dirty="0">
              <a:solidFill>
                <a:srgbClr val="FF0000"/>
              </a:solidFill>
            </a:endParaRPr>
          </a:p>
          <a:p>
            <a:r>
              <a:rPr lang="en-US" sz="3200" b="1" dirty="0"/>
              <a:t>MVP</a:t>
            </a:r>
            <a:r>
              <a:rPr lang="en-US" sz="3200" b="1" dirty="0">
                <a:solidFill>
                  <a:srgbClr val="FF0000"/>
                </a:solidFill>
              </a:rPr>
              <a:t> = MPP </a:t>
            </a:r>
            <a:r>
              <a:rPr lang="en-US" sz="3200" b="1" dirty="0"/>
              <a:t>× </a:t>
            </a:r>
            <a:r>
              <a:rPr lang="en-US" sz="3200" b="1" dirty="0">
                <a:solidFill>
                  <a:srgbClr val="FF0000"/>
                </a:solidFill>
              </a:rPr>
              <a:t>product selling price</a:t>
            </a:r>
          </a:p>
          <a:p>
            <a:endParaRPr 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8C961-9722-4DEF-AB1A-969E708C493A}" type="slidenum">
              <a:rPr lang="en-US"/>
              <a:pPr/>
              <a:t>44</a:t>
            </a:fld>
            <a:endParaRPr lang="en-US"/>
          </a:p>
        </p:txBody>
      </p:sp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00B0F0"/>
                </a:solidFill>
              </a:rPr>
              <a:t>Marginal Input Cost</a:t>
            </a:r>
          </a:p>
        </p:txBody>
      </p:sp>
      <p:sp>
        <p:nvSpPr>
          <p:cNvPr id="314371" name="Text Box 3"/>
          <p:cNvSpPr txBox="1">
            <a:spLocks noChangeArrowheads="1"/>
          </p:cNvSpPr>
          <p:nvPr/>
        </p:nvSpPr>
        <p:spPr bwMode="auto">
          <a:xfrm>
            <a:off x="822325" y="1997075"/>
            <a:ext cx="1398140" cy="707886"/>
          </a:xfrm>
          <a:prstGeom prst="rect">
            <a:avLst/>
          </a:prstGeom>
          <a:noFill/>
          <a:ln w="28575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MIC =</a:t>
            </a:r>
          </a:p>
        </p:txBody>
      </p:sp>
      <p:sp>
        <p:nvSpPr>
          <p:cNvPr id="314372" name="Line 4"/>
          <p:cNvSpPr>
            <a:spLocks noChangeShapeType="1"/>
          </p:cNvSpPr>
          <p:nvPr/>
        </p:nvSpPr>
        <p:spPr bwMode="auto">
          <a:xfrm>
            <a:off x="2514600" y="2286000"/>
            <a:ext cx="411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4373" name="Text Box 5"/>
          <p:cNvSpPr txBox="1">
            <a:spLocks noChangeArrowheads="1"/>
          </p:cNvSpPr>
          <p:nvPr/>
        </p:nvSpPr>
        <p:spPr bwMode="auto">
          <a:xfrm>
            <a:off x="2574925" y="1616075"/>
            <a:ext cx="184150" cy="579438"/>
          </a:xfrm>
          <a:prstGeom prst="rect">
            <a:avLst/>
          </a:prstGeom>
          <a:noFill/>
          <a:ln w="28575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14374" name="Text Box 6"/>
          <p:cNvSpPr txBox="1">
            <a:spLocks noChangeArrowheads="1"/>
          </p:cNvSpPr>
          <p:nvPr/>
        </p:nvSpPr>
        <p:spPr bwMode="auto">
          <a:xfrm>
            <a:off x="2498725" y="1611313"/>
            <a:ext cx="4074513" cy="707886"/>
          </a:xfrm>
          <a:prstGeom prst="rect">
            <a:avLst/>
          </a:prstGeom>
          <a:noFill/>
          <a:ln w="28575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rgbClr val="7030A0"/>
                </a:solidFill>
                <a:cs typeface="Arial" charset="0"/>
              </a:rPr>
              <a:t>  </a:t>
            </a:r>
            <a:r>
              <a:rPr lang="en-US" sz="4000" b="1" dirty="0">
                <a:solidFill>
                  <a:srgbClr val="7030A0"/>
                </a:solidFill>
                <a:cs typeface="Arial" charset="0"/>
                <a:sym typeface="Symbol" pitchFamily="18" charset="2"/>
              </a:rPr>
              <a:t> </a:t>
            </a:r>
            <a:r>
              <a:rPr lang="en-US" sz="4000" b="1" dirty="0">
                <a:solidFill>
                  <a:srgbClr val="7030A0"/>
                </a:solidFill>
                <a:cs typeface="Arial" charset="0"/>
              </a:rPr>
              <a:t>total input cost</a:t>
            </a:r>
            <a:endParaRPr lang="el-GR" sz="4000" b="1" dirty="0">
              <a:solidFill>
                <a:srgbClr val="7030A0"/>
              </a:solidFill>
              <a:cs typeface="Arial" charset="0"/>
            </a:endParaRPr>
          </a:p>
        </p:txBody>
      </p:sp>
      <p:sp>
        <p:nvSpPr>
          <p:cNvPr id="314375" name="Text Box 7"/>
          <p:cNvSpPr txBox="1">
            <a:spLocks noChangeArrowheads="1"/>
          </p:cNvSpPr>
          <p:nvPr/>
        </p:nvSpPr>
        <p:spPr bwMode="auto">
          <a:xfrm>
            <a:off x="2574925" y="2373313"/>
            <a:ext cx="3211905" cy="707886"/>
          </a:xfrm>
          <a:prstGeom prst="rect">
            <a:avLst/>
          </a:prstGeom>
          <a:noFill/>
          <a:ln w="28575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rgbClr val="0070C0"/>
                </a:solidFill>
                <a:cs typeface="Arial" charset="0"/>
              </a:rPr>
              <a:t>   </a:t>
            </a:r>
            <a:r>
              <a:rPr lang="en-US" sz="4000" b="1" dirty="0">
                <a:solidFill>
                  <a:srgbClr val="0070C0"/>
                </a:solidFill>
                <a:cs typeface="Arial" charset="0"/>
                <a:sym typeface="Symbol" pitchFamily="18" charset="2"/>
              </a:rPr>
              <a:t></a:t>
            </a:r>
            <a:r>
              <a:rPr lang="en-US" sz="4000" b="1" dirty="0">
                <a:solidFill>
                  <a:srgbClr val="0070C0"/>
                </a:solidFill>
                <a:cs typeface="Arial" charset="0"/>
              </a:rPr>
              <a:t> input level</a:t>
            </a:r>
            <a:endParaRPr lang="el-GR" sz="4000" b="1" dirty="0">
              <a:solidFill>
                <a:srgbClr val="0070C0"/>
              </a:solidFill>
              <a:cs typeface="Arial" charset="0"/>
            </a:endParaRPr>
          </a:p>
        </p:txBody>
      </p:sp>
      <p:sp>
        <p:nvSpPr>
          <p:cNvPr id="314376" name="Text Box 8"/>
          <p:cNvSpPr txBox="1">
            <a:spLocks noChangeArrowheads="1"/>
          </p:cNvSpPr>
          <p:nvPr/>
        </p:nvSpPr>
        <p:spPr bwMode="auto">
          <a:xfrm>
            <a:off x="381000" y="3276600"/>
            <a:ext cx="8763000" cy="2062103"/>
          </a:xfrm>
          <a:prstGeom prst="rect">
            <a:avLst/>
          </a:prstGeom>
          <a:noFill/>
          <a:ln w="28575">
            <a:noFill/>
            <a:miter lim="800000"/>
            <a:headEnd/>
            <a:tailEnd type="none" w="lg" len="lg"/>
          </a:ln>
          <a:effectLst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TIC</a:t>
            </a:r>
            <a:r>
              <a:rPr lang="en-US" sz="3200" b="1" dirty="0">
                <a:solidFill>
                  <a:srgbClr val="7030A0"/>
                </a:solidFill>
              </a:rPr>
              <a:t> = amount of input 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×</a:t>
            </a:r>
            <a:r>
              <a:rPr lang="en-US" sz="3200" b="1" dirty="0">
                <a:solidFill>
                  <a:srgbClr val="7030A0"/>
                </a:solidFill>
                <a:cs typeface="Arial" charset="0"/>
              </a:rPr>
              <a:t> </a:t>
            </a:r>
            <a:r>
              <a:rPr lang="en-US" sz="3200" b="1" dirty="0">
                <a:solidFill>
                  <a:srgbClr val="7030A0"/>
                </a:solidFill>
              </a:rPr>
              <a:t>input price</a:t>
            </a:r>
          </a:p>
          <a:p>
            <a:endParaRPr lang="en-US" sz="3200" b="1" dirty="0">
              <a:solidFill>
                <a:srgbClr val="7030A0"/>
              </a:solidFill>
            </a:endParaRPr>
          </a:p>
          <a:p>
            <a:r>
              <a:rPr lang="en-US" sz="3200" b="1" dirty="0">
                <a:solidFill>
                  <a:srgbClr val="7030A0"/>
                </a:solidFill>
              </a:rPr>
              <a:t>If input price is constant: </a:t>
            </a:r>
            <a:r>
              <a:rPr lang="en-US" sz="3200" b="1" dirty="0">
                <a:solidFill>
                  <a:srgbClr val="FF0000"/>
                </a:solidFill>
              </a:rPr>
              <a:t>MIC = input selling price</a:t>
            </a:r>
          </a:p>
          <a:p>
            <a:endParaRPr lang="en-US" sz="32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B2AE-AA69-4933-B679-710723CCACEE}" type="slidenum">
              <a:rPr lang="en-US"/>
              <a:pPr/>
              <a:t>45</a:t>
            </a:fld>
            <a:endParaRPr lang="en-US"/>
          </a:p>
        </p:txBody>
      </p:sp>
      <p:sp>
        <p:nvSpPr>
          <p:cNvPr id="30208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sz="2800" b="1" u="sng" dirty="0">
                <a:solidFill>
                  <a:srgbClr val="7030A0"/>
                </a:solidFill>
              </a:rPr>
              <a:t>Marginal Value Product, Marginal Input Cost and the Optimum Input Level</a:t>
            </a:r>
          </a:p>
        </p:txBody>
      </p:sp>
      <p:sp>
        <p:nvSpPr>
          <p:cNvPr id="302085" name="Text Box 5"/>
          <p:cNvSpPr txBox="1">
            <a:spLocks noChangeArrowheads="1"/>
          </p:cNvSpPr>
          <p:nvPr/>
        </p:nvSpPr>
        <p:spPr bwMode="auto">
          <a:xfrm>
            <a:off x="1524000" y="6211888"/>
            <a:ext cx="6934200" cy="457200"/>
          </a:xfrm>
          <a:prstGeom prst="rect">
            <a:avLst/>
          </a:prstGeom>
          <a:noFill/>
          <a:ln w="28575">
            <a:noFill/>
            <a:miter lim="800000"/>
            <a:headEnd/>
            <a:tailEnd type="none" w="lg" len="lg"/>
          </a:ln>
          <a:effectLst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input price = Birr 12; output price = Birr 2</a:t>
            </a:r>
          </a:p>
        </p:txBody>
      </p:sp>
      <p:graphicFrame>
        <p:nvGraphicFramePr>
          <p:cNvPr id="302088" name="Object 8"/>
          <p:cNvGraphicFramePr>
            <a:graphicFrameLocks noGrp="1" noChangeAspect="1"/>
          </p:cNvGraphicFramePr>
          <p:nvPr>
            <p:ph idx="1"/>
          </p:nvPr>
        </p:nvGraphicFramePr>
        <p:xfrm>
          <a:off x="228600" y="1219200"/>
          <a:ext cx="8686800" cy="461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922" name="Worksheet" r:id="rId3" imgW="3981412" imgH="2686246" progId="Excel.Sheet.8">
                  <p:embed/>
                </p:oleObj>
              </mc:Choice>
              <mc:Fallback>
                <p:oleObj name="Worksheet" r:id="rId3" imgW="3981412" imgH="2686246" progId="Excel.Shee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219200"/>
                        <a:ext cx="8686800" cy="4619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tx1"/>
                            </a:solidFill>
                            <a:miter lim="800000"/>
                            <a:headEnd/>
                            <a:tailEnd type="none" w="lg" len="lg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E6D20-B7C9-4B9C-B362-C890C46D8C6E}" type="slidenum">
              <a:rPr lang="en-US"/>
              <a:pPr/>
              <a:t>46</a:t>
            </a:fld>
            <a:endParaRPr lang="en-US"/>
          </a:p>
        </p:txBody>
      </p:sp>
      <p:sp>
        <p:nvSpPr>
          <p:cNvPr id="3072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The Decision Rule</a:t>
            </a:r>
          </a:p>
        </p:txBody>
      </p:sp>
      <p:sp>
        <p:nvSpPr>
          <p:cNvPr id="307205" name="Text Box 5"/>
          <p:cNvSpPr txBox="1">
            <a:spLocks noChangeArrowheads="1"/>
          </p:cNvSpPr>
          <p:nvPr/>
        </p:nvSpPr>
        <p:spPr bwMode="auto">
          <a:xfrm>
            <a:off x="228600" y="1447800"/>
            <a:ext cx="8763000" cy="4801314"/>
          </a:xfrm>
          <a:prstGeom prst="rect">
            <a:avLst/>
          </a:prstGeom>
          <a:noFill/>
          <a:ln w="28575">
            <a:noFill/>
            <a:miter lim="800000"/>
            <a:headEnd/>
            <a:tailEnd type="none" w="lg" len="lg"/>
          </a:ln>
          <a:effectLst/>
        </p:spPr>
        <p:txBody>
          <a:bodyPr wrap="square">
            <a:spAutoFit/>
          </a:bodyPr>
          <a:lstStyle/>
          <a:p>
            <a:r>
              <a:rPr lang="en-US" dirty="0"/>
              <a:t>		</a:t>
            </a:r>
          </a:p>
          <a:p>
            <a:r>
              <a:rPr lang="en-US" sz="3200" b="1" dirty="0">
                <a:solidFill>
                  <a:srgbClr val="FF0000"/>
                </a:solidFill>
              </a:rPr>
              <a:t>Optimum input level is </a:t>
            </a:r>
            <a:r>
              <a:rPr lang="en-US" sz="3200" b="1" dirty="0" err="1">
                <a:solidFill>
                  <a:srgbClr val="FF0000"/>
                </a:solidFill>
              </a:rPr>
              <a:t>achived</a:t>
            </a:r>
            <a:r>
              <a:rPr lang="en-US" sz="3200" b="1" dirty="0">
                <a:solidFill>
                  <a:srgbClr val="FF0000"/>
                </a:solidFill>
              </a:rPr>
              <a:t> when;</a:t>
            </a:r>
          </a:p>
          <a:p>
            <a:pPr algn="ctr"/>
            <a:endParaRPr lang="en-US" sz="3200" b="1" dirty="0">
              <a:solidFill>
                <a:srgbClr val="FF0000"/>
              </a:solidFill>
            </a:endParaRPr>
          </a:p>
          <a:p>
            <a:pPr algn="ctr"/>
            <a:r>
              <a:rPr lang="en-US" sz="3200" b="1" dirty="0">
                <a:solidFill>
                  <a:srgbClr val="00B050"/>
                </a:solidFill>
              </a:rPr>
              <a:t>MVP = MIC</a:t>
            </a:r>
          </a:p>
          <a:p>
            <a:endParaRPr lang="en-US" sz="3200" dirty="0"/>
          </a:p>
          <a:p>
            <a:pPr marL="688975" indent="-688975">
              <a:buFont typeface="+mj-lt"/>
              <a:buAutoNum type="arabicParenR"/>
            </a:pPr>
            <a:r>
              <a:rPr lang="en-US" sz="3200" b="1" dirty="0">
                <a:solidFill>
                  <a:srgbClr val="00B0F0"/>
                </a:solidFill>
              </a:rPr>
              <a:t>If MVP &gt; MIC, additional profit can be made by using more input.</a:t>
            </a:r>
          </a:p>
          <a:p>
            <a:pPr marL="688975" indent="-688975">
              <a:buFont typeface="+mj-lt"/>
              <a:buAutoNum type="arabicParenR"/>
            </a:pPr>
            <a:endParaRPr lang="en-US" sz="3200" b="1" dirty="0">
              <a:solidFill>
                <a:srgbClr val="00B0F0"/>
              </a:solidFill>
            </a:endParaRPr>
          </a:p>
          <a:p>
            <a:pPr marL="688975" indent="-688975">
              <a:buFont typeface="+mj-lt"/>
              <a:buAutoNum type="arabicParenR"/>
            </a:pPr>
            <a:r>
              <a:rPr lang="en-US" sz="3200" b="1" dirty="0">
                <a:solidFill>
                  <a:srgbClr val="00B0F0"/>
                </a:solidFill>
              </a:rPr>
              <a:t>If MIC &gt; MVP, less input should be used. </a:t>
            </a:r>
          </a:p>
          <a:p>
            <a:pPr marL="688975" indent="-688975">
              <a:buFont typeface="+mj-lt"/>
              <a:buAutoNum type="arabicParenR"/>
            </a:pPr>
            <a:endParaRPr lang="en-US" sz="32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87F0D-2361-44BA-9AAE-3FADB0C1D566}" type="slidenum">
              <a:rPr lang="en-US"/>
              <a:pPr/>
              <a:t>47</a:t>
            </a:fld>
            <a:endParaRPr lang="en-US"/>
          </a:p>
        </p:txBody>
      </p:sp>
      <p:sp>
        <p:nvSpPr>
          <p:cNvPr id="3092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00B050"/>
                </a:solidFill>
              </a:rPr>
              <a:t>How Much Output to Produce</a:t>
            </a:r>
          </a:p>
        </p:txBody>
      </p:sp>
      <p:sp>
        <p:nvSpPr>
          <p:cNvPr id="309253" name="Text Box 5"/>
          <p:cNvSpPr txBox="1">
            <a:spLocks noChangeArrowheads="1"/>
          </p:cNvSpPr>
          <p:nvPr/>
        </p:nvSpPr>
        <p:spPr bwMode="auto">
          <a:xfrm>
            <a:off x="228600" y="1844674"/>
            <a:ext cx="8915399" cy="2554545"/>
          </a:xfrm>
          <a:prstGeom prst="rect">
            <a:avLst/>
          </a:prstGeom>
          <a:noFill/>
          <a:ln w="28575">
            <a:noFill/>
            <a:miter lim="800000"/>
            <a:headEnd/>
            <a:tailEnd type="none" w="lg" len="lg"/>
          </a:ln>
          <a:effectLst/>
        </p:spPr>
        <p:txBody>
          <a:bodyPr wrap="square">
            <a:spAutoFit/>
          </a:bodyPr>
          <a:lstStyle/>
          <a:p>
            <a:pPr marL="509588" indent="-509588">
              <a:buFont typeface="Wingdings" pitchFamily="2" charset="2"/>
              <a:buChar char="v"/>
            </a:pPr>
            <a:endParaRPr lang="en-US" sz="3200" dirty="0">
              <a:solidFill>
                <a:srgbClr val="FF0000"/>
              </a:solidFill>
            </a:endParaRPr>
          </a:p>
          <a:p>
            <a:pPr marL="509588" indent="-509588">
              <a:buFont typeface="Wingdings" pitchFamily="2" charset="2"/>
              <a:buChar char="v"/>
            </a:pPr>
            <a:r>
              <a:rPr lang="en-US" sz="3200" b="1" i="1" dirty="0">
                <a:solidFill>
                  <a:srgbClr val="0070C0"/>
                </a:solidFill>
              </a:rPr>
              <a:t>An alternative way to find the profit-maximizing point</a:t>
            </a:r>
            <a:r>
              <a:rPr lang="en-US" sz="3200" dirty="0">
                <a:solidFill>
                  <a:srgbClr val="FF0000"/>
                </a:solidFill>
              </a:rPr>
              <a:t> is </a:t>
            </a:r>
            <a:r>
              <a:rPr lang="en-US" sz="3200" b="1" dirty="0">
                <a:solidFill>
                  <a:srgbClr val="7030A0"/>
                </a:solidFill>
              </a:rPr>
              <a:t>to find directly the amount of output </a:t>
            </a:r>
            <a:r>
              <a:rPr lang="en-US" sz="3200" b="1" dirty="0">
                <a:solidFill>
                  <a:srgbClr val="FF0000"/>
                </a:solidFill>
              </a:rPr>
              <a:t>that maximizes profit.</a:t>
            </a:r>
          </a:p>
          <a:p>
            <a:pPr marL="509588" indent="-509588">
              <a:buFont typeface="Wingdings" pitchFamily="2" charset="2"/>
              <a:buChar char="v"/>
            </a:pP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F2E08-358B-48C6-B824-0A7C7E0AF6B7}" type="slidenum">
              <a:rPr lang="en-US"/>
              <a:pPr/>
              <a:t>48</a:t>
            </a:fld>
            <a:endParaRPr lang="en-US"/>
          </a:p>
        </p:txBody>
      </p:sp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b="1" dirty="0"/>
              <a:t>Marginal Revenue</a:t>
            </a:r>
          </a:p>
        </p:txBody>
      </p:sp>
      <p:sp>
        <p:nvSpPr>
          <p:cNvPr id="313347" name="Text Box 3"/>
          <p:cNvSpPr txBox="1">
            <a:spLocks noChangeArrowheads="1"/>
          </p:cNvSpPr>
          <p:nvPr/>
        </p:nvSpPr>
        <p:spPr bwMode="auto">
          <a:xfrm>
            <a:off x="822325" y="1997075"/>
            <a:ext cx="1404552" cy="769441"/>
          </a:xfrm>
          <a:prstGeom prst="rect">
            <a:avLst/>
          </a:prstGeom>
          <a:noFill/>
          <a:ln w="28575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4400" b="1" dirty="0">
                <a:solidFill>
                  <a:srgbClr val="7030A0"/>
                </a:solidFill>
              </a:rPr>
              <a:t>MR =</a:t>
            </a:r>
          </a:p>
        </p:txBody>
      </p:sp>
      <p:sp>
        <p:nvSpPr>
          <p:cNvPr id="313348" name="Line 4"/>
          <p:cNvSpPr>
            <a:spLocks noChangeShapeType="1"/>
          </p:cNvSpPr>
          <p:nvPr/>
        </p:nvSpPr>
        <p:spPr bwMode="auto">
          <a:xfrm>
            <a:off x="2514600" y="2286000"/>
            <a:ext cx="411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3349" name="Text Box 5"/>
          <p:cNvSpPr txBox="1">
            <a:spLocks noChangeArrowheads="1"/>
          </p:cNvSpPr>
          <p:nvPr/>
        </p:nvSpPr>
        <p:spPr bwMode="auto">
          <a:xfrm>
            <a:off x="2574925" y="1616075"/>
            <a:ext cx="184150" cy="579438"/>
          </a:xfrm>
          <a:prstGeom prst="rect">
            <a:avLst/>
          </a:prstGeom>
          <a:noFill/>
          <a:ln w="28575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13350" name="Text Box 6"/>
          <p:cNvSpPr txBox="1">
            <a:spLocks noChangeArrowheads="1"/>
          </p:cNvSpPr>
          <p:nvPr/>
        </p:nvSpPr>
        <p:spPr bwMode="auto">
          <a:xfrm>
            <a:off x="2498725" y="1611313"/>
            <a:ext cx="3930307" cy="707886"/>
          </a:xfrm>
          <a:prstGeom prst="rect">
            <a:avLst/>
          </a:prstGeom>
          <a:noFill/>
          <a:ln w="28575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cs typeface="Arial" charset="0"/>
              </a:rPr>
              <a:t>   </a:t>
            </a:r>
            <a:r>
              <a:rPr lang="en-US" sz="4000" b="1" dirty="0">
                <a:solidFill>
                  <a:srgbClr val="FF0000"/>
                </a:solidFill>
                <a:cs typeface="Arial" charset="0"/>
                <a:sym typeface="Symbol" pitchFamily="18" charset="2"/>
              </a:rPr>
              <a:t>  </a:t>
            </a:r>
            <a:r>
              <a:rPr lang="en-US" sz="4000" b="1" dirty="0">
                <a:solidFill>
                  <a:srgbClr val="FF0000"/>
                </a:solidFill>
                <a:cs typeface="Arial" charset="0"/>
              </a:rPr>
              <a:t>total revenue</a:t>
            </a:r>
            <a:endParaRPr lang="el-GR" sz="4000" b="1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313351" name="Text Box 7"/>
          <p:cNvSpPr txBox="1">
            <a:spLocks noChangeArrowheads="1"/>
          </p:cNvSpPr>
          <p:nvPr/>
        </p:nvSpPr>
        <p:spPr bwMode="auto">
          <a:xfrm>
            <a:off x="2574925" y="2373313"/>
            <a:ext cx="5340116" cy="707886"/>
          </a:xfrm>
          <a:prstGeom prst="rect">
            <a:avLst/>
          </a:prstGeom>
          <a:noFill/>
          <a:ln w="28575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4000" b="1">
                <a:solidFill>
                  <a:srgbClr val="00B0F0"/>
                </a:solidFill>
                <a:cs typeface="Arial" charset="0"/>
                <a:sym typeface="Symbol" pitchFamily="18" charset="2"/>
              </a:rPr>
              <a:t>  </a:t>
            </a:r>
            <a:r>
              <a:rPr lang="en-US" sz="4000" b="1">
                <a:solidFill>
                  <a:srgbClr val="00B0F0"/>
                </a:solidFill>
                <a:cs typeface="Arial" charset="0"/>
              </a:rPr>
              <a:t>total physical product</a:t>
            </a:r>
            <a:endParaRPr lang="el-GR" sz="4000" b="1">
              <a:solidFill>
                <a:srgbClr val="00B0F0"/>
              </a:solidFill>
              <a:cs typeface="Arial" charset="0"/>
            </a:endParaRPr>
          </a:p>
        </p:txBody>
      </p:sp>
      <p:sp>
        <p:nvSpPr>
          <p:cNvPr id="313352" name="Text Box 8"/>
          <p:cNvSpPr txBox="1">
            <a:spLocks noChangeArrowheads="1"/>
          </p:cNvSpPr>
          <p:nvPr/>
        </p:nvSpPr>
        <p:spPr bwMode="auto">
          <a:xfrm>
            <a:off x="304800" y="3352800"/>
            <a:ext cx="8839200" cy="1477328"/>
          </a:xfrm>
          <a:prstGeom prst="rect">
            <a:avLst/>
          </a:prstGeom>
          <a:noFill/>
          <a:ln w="28575">
            <a:noFill/>
            <a:miter lim="800000"/>
            <a:headEnd/>
            <a:tailEnd type="none" w="lg" len="lg"/>
          </a:ln>
          <a:effectLst/>
        </p:spPr>
        <p:txBody>
          <a:bodyPr wrap="square">
            <a:spAutoFit/>
          </a:bodyPr>
          <a:lstStyle/>
          <a:p>
            <a:r>
              <a:rPr lang="en-US" sz="3000" b="1" dirty="0">
                <a:solidFill>
                  <a:srgbClr val="FF0000"/>
                </a:solidFill>
              </a:rPr>
              <a:t>Total revenue = Total value product</a:t>
            </a:r>
          </a:p>
          <a:p>
            <a:endParaRPr lang="en-US" sz="3000" b="1" dirty="0"/>
          </a:p>
          <a:p>
            <a:r>
              <a:rPr lang="en-US" sz="3000" b="1" u="sng" dirty="0">
                <a:solidFill>
                  <a:srgbClr val="00B0F0"/>
                </a:solidFill>
              </a:rPr>
              <a:t>If output price is constant: </a:t>
            </a:r>
            <a:r>
              <a:rPr lang="en-US" sz="3000" b="1" dirty="0"/>
              <a:t>MR = output selling price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53CC-D4C7-46E4-8260-9FAF951C4C74}" type="slidenum">
              <a:rPr lang="en-US"/>
              <a:pPr/>
              <a:t>49</a:t>
            </a:fld>
            <a:endParaRPr lang="en-US"/>
          </a:p>
        </p:txBody>
      </p:sp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Marginal Cost</a:t>
            </a:r>
          </a:p>
        </p:txBody>
      </p:sp>
      <p:sp>
        <p:nvSpPr>
          <p:cNvPr id="303107" name="Text Box 3"/>
          <p:cNvSpPr txBox="1">
            <a:spLocks noChangeArrowheads="1"/>
          </p:cNvSpPr>
          <p:nvPr/>
        </p:nvSpPr>
        <p:spPr bwMode="auto">
          <a:xfrm>
            <a:off x="822325" y="1997075"/>
            <a:ext cx="1268296" cy="707886"/>
          </a:xfrm>
          <a:prstGeom prst="rect">
            <a:avLst/>
          </a:prstGeom>
          <a:noFill/>
          <a:ln w="28575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rgbClr val="00B0F0"/>
                </a:solidFill>
              </a:rPr>
              <a:t>MC =</a:t>
            </a:r>
          </a:p>
        </p:txBody>
      </p:sp>
      <p:sp>
        <p:nvSpPr>
          <p:cNvPr id="303108" name="Line 4"/>
          <p:cNvSpPr>
            <a:spLocks noChangeShapeType="1"/>
          </p:cNvSpPr>
          <p:nvPr/>
        </p:nvSpPr>
        <p:spPr bwMode="auto">
          <a:xfrm>
            <a:off x="2514600" y="2286000"/>
            <a:ext cx="411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3109" name="Text Box 5"/>
          <p:cNvSpPr txBox="1">
            <a:spLocks noChangeArrowheads="1"/>
          </p:cNvSpPr>
          <p:nvPr/>
        </p:nvSpPr>
        <p:spPr bwMode="auto">
          <a:xfrm>
            <a:off x="2574925" y="1616075"/>
            <a:ext cx="184150" cy="579438"/>
          </a:xfrm>
          <a:prstGeom prst="rect">
            <a:avLst/>
          </a:prstGeom>
          <a:noFill/>
          <a:ln w="28575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03110" name="Text Box 6"/>
          <p:cNvSpPr txBox="1">
            <a:spLocks noChangeArrowheads="1"/>
          </p:cNvSpPr>
          <p:nvPr/>
        </p:nvSpPr>
        <p:spPr bwMode="auto">
          <a:xfrm>
            <a:off x="2498725" y="1611313"/>
            <a:ext cx="4074513" cy="707886"/>
          </a:xfrm>
          <a:prstGeom prst="rect">
            <a:avLst/>
          </a:prstGeom>
          <a:noFill/>
          <a:ln w="28575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rgbClr val="7030A0"/>
                </a:solidFill>
                <a:cs typeface="Arial" charset="0"/>
              </a:rPr>
              <a:t>  </a:t>
            </a:r>
            <a:r>
              <a:rPr lang="en-US" sz="4000" b="1" dirty="0">
                <a:solidFill>
                  <a:srgbClr val="7030A0"/>
                </a:solidFill>
                <a:cs typeface="Arial" charset="0"/>
                <a:sym typeface="Symbol" pitchFamily="18" charset="2"/>
              </a:rPr>
              <a:t> </a:t>
            </a:r>
            <a:r>
              <a:rPr lang="en-US" sz="4000" b="1" dirty="0">
                <a:solidFill>
                  <a:srgbClr val="7030A0"/>
                </a:solidFill>
                <a:cs typeface="Arial" charset="0"/>
              </a:rPr>
              <a:t>total input cost</a:t>
            </a:r>
            <a:endParaRPr lang="el-GR" sz="4000" b="1" dirty="0">
              <a:solidFill>
                <a:srgbClr val="7030A0"/>
              </a:solidFill>
              <a:cs typeface="Arial" charset="0"/>
            </a:endParaRPr>
          </a:p>
        </p:txBody>
      </p:sp>
      <p:sp>
        <p:nvSpPr>
          <p:cNvPr id="303111" name="Text Box 7"/>
          <p:cNvSpPr txBox="1">
            <a:spLocks noChangeArrowheads="1"/>
          </p:cNvSpPr>
          <p:nvPr/>
        </p:nvSpPr>
        <p:spPr bwMode="auto">
          <a:xfrm>
            <a:off x="2574925" y="2373313"/>
            <a:ext cx="5224700" cy="707886"/>
          </a:xfrm>
          <a:prstGeom prst="rect">
            <a:avLst/>
          </a:prstGeom>
          <a:noFill/>
          <a:ln w="28575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cs typeface="Arial" charset="0"/>
                <a:sym typeface="Symbol" pitchFamily="18" charset="2"/>
              </a:rPr>
              <a:t></a:t>
            </a:r>
            <a:r>
              <a:rPr lang="en-US" sz="4000" b="1" dirty="0">
                <a:solidFill>
                  <a:srgbClr val="FF0000"/>
                </a:solidFill>
                <a:cs typeface="Arial" charset="0"/>
              </a:rPr>
              <a:t> total physical product</a:t>
            </a:r>
            <a:endParaRPr lang="el-GR" sz="4000" b="1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303112" name="Text Box 8"/>
          <p:cNvSpPr txBox="1">
            <a:spLocks noChangeArrowheads="1"/>
          </p:cNvSpPr>
          <p:nvPr/>
        </p:nvSpPr>
        <p:spPr bwMode="auto">
          <a:xfrm>
            <a:off x="1066800" y="3352800"/>
            <a:ext cx="184150" cy="1066800"/>
          </a:xfrm>
          <a:prstGeom prst="rect">
            <a:avLst/>
          </a:prstGeom>
          <a:noFill/>
          <a:ln w="28575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763000" cy="6248400"/>
          </a:xfrm>
        </p:spPr>
        <p:txBody>
          <a:bodyPr>
            <a:noAutofit/>
          </a:bodyPr>
          <a:lstStyle/>
          <a:p>
            <a:r>
              <a:rPr lang="en-US" sz="2000" b="1" dirty="0"/>
              <a:t>Labor: </a:t>
            </a:r>
            <a:r>
              <a:rPr lang="en-US" sz="2000" dirty="0"/>
              <a:t>Labor is the </a:t>
            </a:r>
            <a:r>
              <a:rPr lang="en-US" sz="2000" b="1" dirty="0">
                <a:solidFill>
                  <a:srgbClr val="FF0000"/>
                </a:solidFill>
              </a:rPr>
              <a:t>effort of human being.</a:t>
            </a:r>
            <a:endParaRPr lang="en-US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 </a:t>
            </a:r>
            <a:r>
              <a:rPr lang="en-US" sz="2000" b="1" u="sng" dirty="0">
                <a:solidFill>
                  <a:srgbClr val="FF0000"/>
                </a:solidFill>
              </a:rPr>
              <a:t>second most important resource next to land </a:t>
            </a:r>
            <a:r>
              <a:rPr lang="en-US" sz="2000" dirty="0"/>
              <a:t>in agricultural production. </a:t>
            </a:r>
          </a:p>
          <a:p>
            <a:pPr marL="0" indent="0">
              <a:buNone/>
            </a:pPr>
            <a:endParaRPr lang="en-US" sz="20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is </a:t>
            </a:r>
            <a:r>
              <a:rPr lang="en-US" sz="2000" b="1" i="1" dirty="0">
                <a:solidFill>
                  <a:srgbClr val="00B0F0"/>
                </a:solidFill>
              </a:rPr>
              <a:t>a function of the economically active proportion of the population</a:t>
            </a:r>
            <a:r>
              <a:rPr lang="en-US" sz="2000" dirty="0"/>
              <a:t> released for agricultural activities.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000" dirty="0"/>
              <a:t>labor on peasant farms could be </a:t>
            </a:r>
            <a:r>
              <a:rPr lang="en-US" sz="2000" b="1" dirty="0">
                <a:solidFill>
                  <a:srgbClr val="FF0000"/>
                </a:solidFill>
              </a:rPr>
              <a:t>from both family or hired sources </a:t>
            </a:r>
            <a:r>
              <a:rPr lang="en-US" sz="2000" dirty="0"/>
              <a:t>depending </a:t>
            </a:r>
            <a:r>
              <a:rPr lang="en-US" sz="2000" b="1" dirty="0"/>
              <a:t>on the size of the farm</a:t>
            </a:r>
            <a:r>
              <a:rPr lang="en-US" sz="2000" dirty="0"/>
              <a:t> and </a:t>
            </a:r>
            <a:r>
              <a:rPr lang="en-US" sz="2000" b="1" dirty="0"/>
              <a:t>type of operation to be performed</a:t>
            </a:r>
            <a:r>
              <a:rPr lang="en-US" sz="2000" dirty="0"/>
              <a:t>, but in </a:t>
            </a:r>
            <a:r>
              <a:rPr lang="en-US" sz="2000" b="1" dirty="0"/>
              <a:t>large commercial farms</a:t>
            </a:r>
            <a:r>
              <a:rPr lang="en-US" sz="2000" dirty="0"/>
              <a:t>, farm </a:t>
            </a:r>
            <a:r>
              <a:rPr lang="en-US" sz="2000" b="1" dirty="0"/>
              <a:t>labor is purely hired </a:t>
            </a:r>
            <a:r>
              <a:rPr lang="en-US" sz="2000" dirty="0"/>
              <a:t>and categorized as </a:t>
            </a:r>
            <a:r>
              <a:rPr lang="en-US" sz="2000" b="1" dirty="0" err="1"/>
              <a:t>casual,unskilled</a:t>
            </a:r>
            <a:r>
              <a:rPr lang="en-US" sz="2000" b="1" dirty="0"/>
              <a:t>, semiskilled and skilled labor. </a:t>
            </a:r>
          </a:p>
          <a:p>
            <a:pPr marL="0" indent="0">
              <a:buNone/>
            </a:pPr>
            <a:endParaRPr lang="en-US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The </a:t>
            </a:r>
            <a:r>
              <a:rPr lang="en-US" sz="2000" b="1" dirty="0">
                <a:solidFill>
                  <a:srgbClr val="FF0000"/>
                </a:solidFill>
              </a:rPr>
              <a:t>quality of labor in use </a:t>
            </a:r>
            <a:r>
              <a:rPr lang="en-US" sz="2000" dirty="0"/>
              <a:t>is a </a:t>
            </a:r>
            <a:r>
              <a:rPr lang="en-US" sz="2000" b="1" u="sng" dirty="0">
                <a:solidFill>
                  <a:srgbClr val="00B0F0"/>
                </a:solidFill>
              </a:rPr>
              <a:t>function of the level of education and training </a:t>
            </a:r>
            <a:r>
              <a:rPr lang="en-US" sz="2000" dirty="0"/>
              <a:t>in relevant agricultural production, that is, </a:t>
            </a:r>
            <a:r>
              <a:rPr lang="en-US" sz="2000" b="1" u="sng" dirty="0">
                <a:solidFill>
                  <a:srgbClr val="FF0000"/>
                </a:solidFill>
              </a:rPr>
              <a:t>the higher the level of training </a:t>
            </a:r>
            <a:r>
              <a:rPr lang="en-US" sz="2000" dirty="0"/>
              <a:t>in the cultivation and management of any crop </a:t>
            </a:r>
            <a:r>
              <a:rPr lang="en-US" sz="2000" b="1" u="sng" dirty="0">
                <a:solidFill>
                  <a:srgbClr val="FF0000"/>
                </a:solidFill>
              </a:rPr>
              <a:t>the higher the productivity and efficiency.</a:t>
            </a:r>
            <a:endParaRPr lang="en-US" sz="2000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 </a:t>
            </a:r>
            <a:r>
              <a:rPr lang="en-US" sz="2400" dirty="0"/>
              <a:t>is </a:t>
            </a:r>
            <a:r>
              <a:rPr lang="en-US" sz="2400" b="1" dirty="0"/>
              <a:t>measured in terms of the </a:t>
            </a:r>
            <a:r>
              <a:rPr lang="en-US" sz="2400" b="1" i="1" dirty="0">
                <a:solidFill>
                  <a:srgbClr val="0070C0"/>
                </a:solidFill>
              </a:rPr>
              <a:t>adult male equivalents</a:t>
            </a:r>
            <a:r>
              <a:rPr lang="en-US" sz="2400" dirty="0"/>
              <a:t>, where (</a:t>
            </a:r>
            <a:r>
              <a:rPr lang="en-US" sz="2400" b="1" dirty="0"/>
              <a:t>one man day is the work done by one adult male in eight hours</a:t>
            </a:r>
            <a:r>
              <a:rPr lang="en-US" sz="2400" dirty="0"/>
              <a:t>), and one woman is equivalence of 2/3 of a man-day while a juvenile is 1/2 of a man-day.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7529172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B0678-E5F0-42ED-A85D-8FA929A4E9DC}" type="slidenum">
              <a:rPr lang="en-US"/>
              <a:pPr/>
              <a:t>50</a:t>
            </a:fld>
            <a:endParaRPr lang="en-US"/>
          </a:p>
        </p:txBody>
      </p:sp>
      <p:sp>
        <p:nvSpPr>
          <p:cNvPr id="3153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The Decision Rule</a:t>
            </a:r>
          </a:p>
        </p:txBody>
      </p:sp>
      <p:sp>
        <p:nvSpPr>
          <p:cNvPr id="315397" name="Text Box 5"/>
          <p:cNvSpPr txBox="1">
            <a:spLocks noChangeArrowheads="1"/>
          </p:cNvSpPr>
          <p:nvPr/>
        </p:nvSpPr>
        <p:spPr bwMode="auto">
          <a:xfrm>
            <a:off x="304800" y="1447800"/>
            <a:ext cx="8610600" cy="1815882"/>
          </a:xfrm>
          <a:prstGeom prst="rect">
            <a:avLst/>
          </a:prstGeom>
          <a:noFill/>
          <a:ln w="28575">
            <a:noFill/>
            <a:miter lim="800000"/>
            <a:headEnd/>
            <a:tailEnd type="none" w="lg" len="lg"/>
          </a:ln>
          <a:effectLst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B0F0"/>
                </a:solidFill>
              </a:rPr>
              <a:t>The optimum level of output is achieved when </a:t>
            </a:r>
          </a:p>
          <a:p>
            <a:pPr algn="ctr"/>
            <a:endParaRPr lang="en-US" sz="4000" b="1" dirty="0">
              <a:solidFill>
                <a:srgbClr val="00B0F0"/>
              </a:solidFill>
            </a:endParaRPr>
          </a:p>
          <a:p>
            <a:pPr algn="ctr"/>
            <a:r>
              <a:rPr lang="en-US" sz="4000" b="1" dirty="0">
                <a:solidFill>
                  <a:srgbClr val="00B0F0"/>
                </a:solidFill>
              </a:rPr>
              <a:t>MR=MC</a:t>
            </a:r>
          </a:p>
        </p:txBody>
      </p:sp>
      <p:sp>
        <p:nvSpPr>
          <p:cNvPr id="315398" name="Text Box 6"/>
          <p:cNvSpPr txBox="1">
            <a:spLocks noChangeArrowheads="1"/>
          </p:cNvSpPr>
          <p:nvPr/>
        </p:nvSpPr>
        <p:spPr bwMode="auto">
          <a:xfrm>
            <a:off x="228600" y="3657600"/>
            <a:ext cx="8686800" cy="2062103"/>
          </a:xfrm>
          <a:prstGeom prst="rect">
            <a:avLst/>
          </a:prstGeom>
          <a:noFill/>
          <a:ln w="28575">
            <a:noFill/>
            <a:miter lim="800000"/>
            <a:headEnd/>
            <a:tailEnd type="none" w="lg" len="lg"/>
          </a:ln>
          <a:effectLst/>
        </p:spPr>
        <p:txBody>
          <a:bodyPr wrap="square">
            <a:spAutoFit/>
          </a:bodyPr>
          <a:lstStyle/>
          <a:p>
            <a:pPr marL="630238" indent="-630238">
              <a:buFont typeface="Wingdings" pitchFamily="2" charset="2"/>
              <a:buChar char="q"/>
            </a:pPr>
            <a:endParaRPr lang="en-US" sz="3200" dirty="0"/>
          </a:p>
          <a:p>
            <a:pPr marL="630238" indent="-630238">
              <a:buFont typeface="Wingdings" pitchFamily="2" charset="2"/>
              <a:buChar char="q"/>
            </a:pPr>
            <a:r>
              <a:rPr lang="en-US" sz="3200" dirty="0"/>
              <a:t>The decision rule, MR=MC, leads to the same point as the decision rule</a:t>
            </a:r>
          </a:p>
          <a:p>
            <a:pPr algn="ctr"/>
            <a:r>
              <a:rPr lang="en-US" sz="3200" b="1" dirty="0">
                <a:solidFill>
                  <a:srgbClr val="FF0000"/>
                </a:solidFill>
              </a:rPr>
              <a:t>MVP=MIC.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FC7B2-D673-438C-B22E-7098DD375373}" type="slidenum">
              <a:rPr lang="en-US"/>
              <a:pPr/>
              <a:t>51</a:t>
            </a:fld>
            <a:endParaRPr lang="en-US"/>
          </a:p>
        </p:txBody>
      </p:sp>
      <p:sp>
        <p:nvSpPr>
          <p:cNvPr id="317446" name="Rectangle 6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763000" cy="411162"/>
          </a:xfrm>
        </p:spPr>
        <p:txBody>
          <a:bodyPr>
            <a:normAutofit fontScale="90000"/>
          </a:bodyPr>
          <a:lstStyle/>
          <a:p>
            <a:br>
              <a:rPr lang="en-US" sz="2800" b="1" u="sng" dirty="0">
                <a:solidFill>
                  <a:srgbClr val="FF0000"/>
                </a:solidFill>
              </a:rPr>
            </a:br>
            <a:r>
              <a:rPr lang="en-US" sz="2800" b="1" u="sng" dirty="0">
                <a:solidFill>
                  <a:srgbClr val="FF0000"/>
                </a:solidFill>
              </a:rPr>
              <a:t>Marginal Revenue, Marginal Cost and the Optimum Output Level</a:t>
            </a:r>
          </a:p>
        </p:txBody>
      </p:sp>
      <p:graphicFrame>
        <p:nvGraphicFramePr>
          <p:cNvPr id="317445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228600" y="1066801"/>
          <a:ext cx="8686799" cy="4929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46" name="Worksheet" r:id="rId3" imgW="4590934" imgH="2686246" progId="Excel.Sheet.8">
                  <p:embed/>
                </p:oleObj>
              </mc:Choice>
              <mc:Fallback>
                <p:oleObj name="Worksheet" r:id="rId3" imgW="4590934" imgH="2686246" progId="Excel.Shee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066801"/>
                        <a:ext cx="8686799" cy="4929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tx1"/>
                            </a:solidFill>
                            <a:miter lim="800000"/>
                            <a:headEnd/>
                            <a:tailEnd type="none" w="lg" len="lg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448" name="Text Box 8"/>
          <p:cNvSpPr txBox="1">
            <a:spLocks noChangeArrowheads="1"/>
          </p:cNvSpPr>
          <p:nvPr/>
        </p:nvSpPr>
        <p:spPr bwMode="auto">
          <a:xfrm>
            <a:off x="2651125" y="6035675"/>
            <a:ext cx="184150" cy="579438"/>
          </a:xfrm>
          <a:prstGeom prst="rect">
            <a:avLst/>
          </a:prstGeom>
          <a:noFill/>
          <a:ln w="28575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17449" name="Text Box 9"/>
          <p:cNvSpPr txBox="1">
            <a:spLocks noChangeArrowheads="1"/>
          </p:cNvSpPr>
          <p:nvPr/>
        </p:nvSpPr>
        <p:spPr bwMode="auto">
          <a:xfrm>
            <a:off x="2286000" y="6096000"/>
            <a:ext cx="5486400" cy="738664"/>
          </a:xfrm>
          <a:prstGeom prst="rect">
            <a:avLst/>
          </a:prstGeom>
          <a:noFill/>
          <a:ln w="28575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r>
              <a:rPr lang="en-US" sz="2400" b="1" i="1" dirty="0">
                <a:solidFill>
                  <a:schemeClr val="tx2"/>
                </a:solidFill>
              </a:rPr>
              <a:t>input price = Birr 12; output price = Birr 2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534400" cy="6629400"/>
          </a:xfrm>
        </p:spPr>
        <p:txBody>
          <a:bodyPr>
            <a:normAutofit/>
          </a:bodyPr>
          <a:lstStyle/>
          <a:p>
            <a:r>
              <a:rPr lang="en-US" b="1" dirty="0"/>
              <a:t>At each point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we can multiply the MPP </a:t>
            </a:r>
            <a:r>
              <a:rPr lang="en-US" dirty="0"/>
              <a:t>by the </a:t>
            </a:r>
            <a:r>
              <a:rPr lang="en-US" b="1" dirty="0">
                <a:solidFill>
                  <a:srgbClr val="FF0000"/>
                </a:solidFill>
              </a:rPr>
              <a:t>price of the output </a:t>
            </a:r>
            <a:r>
              <a:rPr lang="en-US" dirty="0"/>
              <a:t>to derive the;</a:t>
            </a:r>
          </a:p>
          <a:p>
            <a:pPr marL="514350" indent="-514350">
              <a:buAutoNum type="alphaUcParenR"/>
            </a:pPr>
            <a:r>
              <a:rPr lang="en-US" b="1" dirty="0">
                <a:solidFill>
                  <a:srgbClr val="00B0F0"/>
                </a:solidFill>
              </a:rPr>
              <a:t>Marginal value product (MVP). </a:t>
            </a:r>
          </a:p>
          <a:p>
            <a:pPr marL="514350" indent="-514350" algn="ctr">
              <a:buAutoNum type="alphaUcParenR"/>
            </a:pPr>
            <a:r>
              <a:rPr lang="en-US" b="1" dirty="0">
                <a:solidFill>
                  <a:srgbClr val="FF0000"/>
                </a:solidFill>
              </a:rPr>
              <a:t>MVP = MPP x PY </a:t>
            </a:r>
          </a:p>
          <a:p>
            <a:r>
              <a:rPr lang="en-US" dirty="0"/>
              <a:t>where </a:t>
            </a:r>
            <a:r>
              <a:rPr lang="en-US" b="1" i="1" dirty="0"/>
              <a:t>PY is the price </a:t>
            </a:r>
            <a:r>
              <a:rPr lang="en-US" dirty="0"/>
              <a:t>of </a:t>
            </a:r>
            <a:r>
              <a:rPr lang="en-US" b="1" i="1" dirty="0">
                <a:solidFill>
                  <a:srgbClr val="FF0000"/>
                </a:solidFill>
              </a:rPr>
              <a:t>the output</a:t>
            </a:r>
            <a:r>
              <a:rPr lang="en-US" dirty="0"/>
              <a:t>. </a:t>
            </a:r>
          </a:p>
          <a:p>
            <a:r>
              <a:rPr lang="en-US" dirty="0"/>
              <a:t>Similarly, </a:t>
            </a:r>
          </a:p>
          <a:p>
            <a:pPr>
              <a:buNone/>
            </a:pPr>
            <a:r>
              <a:rPr lang="en-US" b="1" u="sng" dirty="0">
                <a:solidFill>
                  <a:srgbClr val="00B0F0"/>
                </a:solidFill>
              </a:rPr>
              <a:t>B) Average value product (AVP</a:t>
            </a:r>
            <a:r>
              <a:rPr lang="en-US" u="sng" dirty="0">
                <a:solidFill>
                  <a:srgbClr val="00B0F0"/>
                </a:solidFill>
              </a:rPr>
              <a:t>)</a:t>
            </a:r>
            <a:endParaRPr lang="en-US" dirty="0"/>
          </a:p>
          <a:p>
            <a:endParaRPr lang="en-US" dirty="0"/>
          </a:p>
          <a:p>
            <a:pPr algn="ctr">
              <a:buNone/>
            </a:pPr>
            <a:r>
              <a:rPr lang="en-US" b="1" dirty="0">
                <a:solidFill>
                  <a:srgbClr val="FF0000"/>
                </a:solidFill>
              </a:rPr>
              <a:t>AVP= APP x PY</a:t>
            </a:r>
          </a:p>
          <a:p>
            <a:pPr>
              <a:buNone/>
            </a:pPr>
            <a:r>
              <a:rPr lang="en-US" b="1" u="sng" dirty="0">
                <a:solidFill>
                  <a:srgbClr val="00B0F0"/>
                </a:solidFill>
              </a:rPr>
              <a:t>C) Total value product (TVP)</a:t>
            </a:r>
            <a:endParaRPr lang="en-US" dirty="0"/>
          </a:p>
          <a:p>
            <a:pPr algn="ctr">
              <a:buNone/>
            </a:pPr>
            <a:r>
              <a:rPr lang="en-US" b="1" dirty="0">
                <a:solidFill>
                  <a:srgbClr val="FF0000"/>
                </a:solidFill>
              </a:rPr>
              <a:t>TVP= TPP x PY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rgbClr val="FF0000"/>
                </a:solidFill>
              </a:rPr>
              <a:t>Thus,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915400" cy="5410200"/>
          </a:xfrm>
        </p:spPr>
        <p:txBody>
          <a:bodyPr>
            <a:normAutofit/>
          </a:bodyPr>
          <a:lstStyle/>
          <a:p>
            <a:endParaRPr lang="en-US" sz="2400" dirty="0"/>
          </a:p>
          <a:p>
            <a:r>
              <a:rPr lang="en-US" sz="2400" b="1" dirty="0">
                <a:solidFill>
                  <a:srgbClr val="FF0000"/>
                </a:solidFill>
              </a:rPr>
              <a:t>In Stage II,</a:t>
            </a:r>
            <a:r>
              <a:rPr lang="en-US" sz="2400" dirty="0"/>
              <a:t> </a:t>
            </a:r>
            <a:r>
              <a:rPr lang="en-US" sz="2400" b="1" i="1" dirty="0"/>
              <a:t>the rational state of production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FF0000"/>
                </a:solidFill>
              </a:rPr>
              <a:t>the quantity of variable input to use</a:t>
            </a:r>
            <a:r>
              <a:rPr lang="en-US" sz="2400" dirty="0"/>
              <a:t> is determined </a:t>
            </a:r>
            <a:r>
              <a:rPr lang="en-US" sz="2400" b="1" dirty="0">
                <a:solidFill>
                  <a:srgbClr val="00B0F0"/>
                </a:solidFill>
              </a:rPr>
              <a:t>at the point where </a:t>
            </a:r>
            <a:r>
              <a:rPr lang="en-US" sz="2400" dirty="0"/>
              <a:t>the value of marginal product equals the marginal cost of the input, that is </a:t>
            </a:r>
          </a:p>
          <a:p>
            <a:pPr algn="ctr">
              <a:buNone/>
            </a:pPr>
            <a:r>
              <a:rPr lang="en-US" sz="2400" dirty="0"/>
              <a:t>MVP = MIC. </a:t>
            </a:r>
          </a:p>
          <a:p>
            <a:r>
              <a:rPr lang="en-US" sz="2400" dirty="0"/>
              <a:t>The </a:t>
            </a:r>
            <a:r>
              <a:rPr lang="en-US" sz="2400" b="1" dirty="0">
                <a:solidFill>
                  <a:srgbClr val="FF0000"/>
                </a:solidFill>
              </a:rPr>
              <a:t>marginal cost of the variable input X </a:t>
            </a:r>
            <a:r>
              <a:rPr lang="en-US" sz="2400" dirty="0"/>
              <a:t>is actually </a:t>
            </a:r>
            <a:r>
              <a:rPr lang="en-US" sz="2400" b="1" dirty="0">
                <a:solidFill>
                  <a:srgbClr val="00B0F0"/>
                </a:solidFill>
              </a:rPr>
              <a:t>its unit price </a:t>
            </a:r>
            <a:r>
              <a:rPr lang="en-US" sz="2400" dirty="0" err="1"/>
              <a:t>Px</a:t>
            </a:r>
            <a:r>
              <a:rPr lang="en-US" sz="2400" dirty="0"/>
              <a:t>. </a:t>
            </a:r>
          </a:p>
          <a:p>
            <a:endParaRPr lang="en-US" sz="2400" dirty="0"/>
          </a:p>
          <a:p>
            <a:r>
              <a:rPr lang="en-US" sz="2400" b="1" dirty="0">
                <a:solidFill>
                  <a:srgbClr val="00B0F0"/>
                </a:solidFill>
              </a:rPr>
              <a:t>Profit is therefore maximized </a:t>
            </a:r>
            <a:r>
              <a:rPr lang="en-US" sz="2400" dirty="0"/>
              <a:t>where </a:t>
            </a:r>
            <a:r>
              <a:rPr lang="en-US" sz="2400" b="1" dirty="0">
                <a:solidFill>
                  <a:srgbClr val="FF0000"/>
                </a:solidFill>
              </a:rPr>
              <a:t>MVP = </a:t>
            </a:r>
            <a:r>
              <a:rPr lang="en-US" sz="2400" b="1" dirty="0" err="1">
                <a:solidFill>
                  <a:srgbClr val="FF0000"/>
                </a:solidFill>
              </a:rPr>
              <a:t>Px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</a:p>
          <a:p>
            <a:endParaRPr lang="en-US" sz="2400" b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400" dirty="0"/>
              <a:t>i.e. when input price is constant.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2400" dirty="0"/>
              <a:t>A Hypothetical Production Function; A Mathematical Example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394325" y="1752600"/>
            <a:ext cx="3541713" cy="4938713"/>
            <a:chOff x="3302" y="1008"/>
            <a:chExt cx="2231" cy="3111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3302" y="1152"/>
              <a:ext cx="2231" cy="2967"/>
              <a:chOff x="3302" y="1152"/>
              <a:chExt cx="2231" cy="2967"/>
            </a:xfrm>
          </p:grpSpPr>
          <p:sp>
            <p:nvSpPr>
              <p:cNvPr id="20496" name="Line 6"/>
              <p:cNvSpPr>
                <a:spLocks noChangeShapeType="1"/>
              </p:cNvSpPr>
              <p:nvPr/>
            </p:nvSpPr>
            <p:spPr bwMode="auto">
              <a:xfrm>
                <a:off x="3840" y="2160"/>
                <a:ext cx="0" cy="15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4" name="Group 7"/>
              <p:cNvGrpSpPr>
                <a:grpSpLocks/>
              </p:cNvGrpSpPr>
              <p:nvPr/>
            </p:nvGrpSpPr>
            <p:grpSpPr bwMode="auto">
              <a:xfrm>
                <a:off x="3302" y="1152"/>
                <a:ext cx="2231" cy="2967"/>
                <a:chOff x="3302" y="1152"/>
                <a:chExt cx="2231" cy="2967"/>
              </a:xfrm>
            </p:grpSpPr>
            <p:grpSp>
              <p:nvGrpSpPr>
                <p:cNvPr id="5" name="Group 8"/>
                <p:cNvGrpSpPr>
                  <a:grpSpLocks/>
                </p:cNvGrpSpPr>
                <p:nvPr/>
              </p:nvGrpSpPr>
              <p:grpSpPr bwMode="auto">
                <a:xfrm>
                  <a:off x="3360" y="1152"/>
                  <a:ext cx="1883" cy="1422"/>
                  <a:chOff x="3206" y="1172"/>
                  <a:chExt cx="2438" cy="2465"/>
                </a:xfrm>
              </p:grpSpPr>
              <p:sp>
                <p:nvSpPr>
                  <p:cNvPr id="20515" name="Line 9"/>
                  <p:cNvSpPr>
                    <a:spLocks noChangeShapeType="1"/>
                  </p:cNvSpPr>
                  <p:nvPr/>
                </p:nvSpPr>
                <p:spPr bwMode="auto">
                  <a:xfrm>
                    <a:off x="3408" y="1392"/>
                    <a:ext cx="0" cy="182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0516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3408" y="3216"/>
                    <a:ext cx="211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0517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366" y="3236"/>
                    <a:ext cx="278" cy="40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9pPr>
                  </a:lstStyle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>
                        <a:solidFill>
                          <a:srgbClr val="000000"/>
                        </a:solidFill>
                      </a:rPr>
                      <a:t>X</a:t>
                    </a:r>
                  </a:p>
                </p:txBody>
              </p:sp>
              <p:sp>
                <p:nvSpPr>
                  <p:cNvPr id="20518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206" y="1172"/>
                    <a:ext cx="265" cy="40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9pPr>
                  </a:lstStyle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>
                        <a:solidFill>
                          <a:srgbClr val="000000"/>
                        </a:solidFill>
                      </a:rPr>
                      <a:t>Y</a:t>
                    </a:r>
                  </a:p>
                </p:txBody>
              </p:sp>
              <p:sp>
                <p:nvSpPr>
                  <p:cNvPr id="20519" name="Freeform 13"/>
                  <p:cNvSpPr>
                    <a:spLocks/>
                  </p:cNvSpPr>
                  <p:nvPr/>
                </p:nvSpPr>
                <p:spPr bwMode="auto">
                  <a:xfrm>
                    <a:off x="3408" y="1728"/>
                    <a:ext cx="1248" cy="1488"/>
                  </a:xfrm>
                  <a:custGeom>
                    <a:avLst/>
                    <a:gdLst>
                      <a:gd name="T0" fmla="*/ 0 w 1248"/>
                      <a:gd name="T1" fmla="*/ 1488 h 1488"/>
                      <a:gd name="T2" fmla="*/ 432 w 1248"/>
                      <a:gd name="T3" fmla="*/ 1152 h 1488"/>
                      <a:gd name="T4" fmla="*/ 624 w 1248"/>
                      <a:gd name="T5" fmla="*/ 528 h 1488"/>
                      <a:gd name="T6" fmla="*/ 864 w 1248"/>
                      <a:gd name="T7" fmla="*/ 192 h 1488"/>
                      <a:gd name="T8" fmla="*/ 1248 w 1248"/>
                      <a:gd name="T9" fmla="*/ 0 h 148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248"/>
                      <a:gd name="T16" fmla="*/ 0 h 1488"/>
                      <a:gd name="T17" fmla="*/ 1248 w 1248"/>
                      <a:gd name="T18" fmla="*/ 1488 h 148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248" h="1488">
                        <a:moveTo>
                          <a:pt x="0" y="1488"/>
                        </a:moveTo>
                        <a:cubicBezTo>
                          <a:pt x="164" y="1400"/>
                          <a:pt x="328" y="1312"/>
                          <a:pt x="432" y="1152"/>
                        </a:cubicBezTo>
                        <a:cubicBezTo>
                          <a:pt x="536" y="992"/>
                          <a:pt x="552" y="688"/>
                          <a:pt x="624" y="528"/>
                        </a:cubicBezTo>
                        <a:cubicBezTo>
                          <a:pt x="696" y="368"/>
                          <a:pt x="760" y="280"/>
                          <a:pt x="864" y="192"/>
                        </a:cubicBezTo>
                        <a:cubicBezTo>
                          <a:pt x="968" y="104"/>
                          <a:pt x="1184" y="32"/>
                          <a:pt x="1248" y="0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0520" name="Freeform 14"/>
                  <p:cNvSpPr>
                    <a:spLocks/>
                  </p:cNvSpPr>
                  <p:nvPr/>
                </p:nvSpPr>
                <p:spPr bwMode="auto">
                  <a:xfrm>
                    <a:off x="4656" y="1720"/>
                    <a:ext cx="384" cy="152"/>
                  </a:xfrm>
                  <a:custGeom>
                    <a:avLst/>
                    <a:gdLst>
                      <a:gd name="T0" fmla="*/ 0 w 384"/>
                      <a:gd name="T1" fmla="*/ 8 h 152"/>
                      <a:gd name="T2" fmla="*/ 48 w 384"/>
                      <a:gd name="T3" fmla="*/ 8 h 152"/>
                      <a:gd name="T4" fmla="*/ 240 w 384"/>
                      <a:gd name="T5" fmla="*/ 56 h 152"/>
                      <a:gd name="T6" fmla="*/ 384 w 384"/>
                      <a:gd name="T7" fmla="*/ 152 h 15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84"/>
                      <a:gd name="T13" fmla="*/ 0 h 152"/>
                      <a:gd name="T14" fmla="*/ 384 w 384"/>
                      <a:gd name="T15" fmla="*/ 152 h 152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384" h="152">
                        <a:moveTo>
                          <a:pt x="0" y="8"/>
                        </a:moveTo>
                        <a:cubicBezTo>
                          <a:pt x="4" y="4"/>
                          <a:pt x="8" y="0"/>
                          <a:pt x="48" y="8"/>
                        </a:cubicBezTo>
                        <a:cubicBezTo>
                          <a:pt x="88" y="16"/>
                          <a:pt x="184" y="32"/>
                          <a:pt x="240" y="56"/>
                        </a:cubicBezTo>
                        <a:cubicBezTo>
                          <a:pt x="296" y="80"/>
                          <a:pt x="360" y="136"/>
                          <a:pt x="384" y="152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0521" name="Text Box 1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79" y="1747"/>
                    <a:ext cx="490" cy="40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9pPr>
                  </a:lstStyle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>
                        <a:solidFill>
                          <a:srgbClr val="000000"/>
                        </a:solidFill>
                      </a:rPr>
                      <a:t>TPP</a:t>
                    </a:r>
                  </a:p>
                </p:txBody>
              </p:sp>
            </p:grpSp>
            <p:grpSp>
              <p:nvGrpSpPr>
                <p:cNvPr id="6" name="Group 16"/>
                <p:cNvGrpSpPr>
                  <a:grpSpLocks/>
                </p:cNvGrpSpPr>
                <p:nvPr/>
              </p:nvGrpSpPr>
              <p:grpSpPr bwMode="auto">
                <a:xfrm>
                  <a:off x="3302" y="2372"/>
                  <a:ext cx="2231" cy="1575"/>
                  <a:chOff x="3302" y="2372"/>
                  <a:chExt cx="2231" cy="1575"/>
                </a:xfrm>
              </p:grpSpPr>
              <p:sp>
                <p:nvSpPr>
                  <p:cNvPr id="20509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3504" y="2544"/>
                    <a:ext cx="0" cy="120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0510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3504" y="3744"/>
                    <a:ext cx="1728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0511" name="Text Box 1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318" y="3716"/>
                    <a:ext cx="215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9pPr>
                  </a:lstStyle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>
                        <a:solidFill>
                          <a:srgbClr val="000000"/>
                        </a:solidFill>
                      </a:rPr>
                      <a:t>X</a:t>
                    </a:r>
                  </a:p>
                </p:txBody>
              </p:sp>
              <p:sp>
                <p:nvSpPr>
                  <p:cNvPr id="20512" name="Text Box 2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302" y="2372"/>
                    <a:ext cx="205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9pPr>
                  </a:lstStyle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>
                        <a:solidFill>
                          <a:srgbClr val="000000"/>
                        </a:solidFill>
                      </a:rPr>
                      <a:t>Y</a:t>
                    </a:r>
                  </a:p>
                </p:txBody>
              </p:sp>
              <p:sp>
                <p:nvSpPr>
                  <p:cNvPr id="20513" name="Freeform 21"/>
                  <p:cNvSpPr>
                    <a:spLocks/>
                  </p:cNvSpPr>
                  <p:nvPr/>
                </p:nvSpPr>
                <p:spPr bwMode="auto">
                  <a:xfrm>
                    <a:off x="3552" y="3024"/>
                    <a:ext cx="1536" cy="728"/>
                  </a:xfrm>
                  <a:custGeom>
                    <a:avLst/>
                    <a:gdLst>
                      <a:gd name="T0" fmla="*/ 0 w 1536"/>
                      <a:gd name="T1" fmla="*/ 728 h 728"/>
                      <a:gd name="T2" fmla="*/ 96 w 1536"/>
                      <a:gd name="T3" fmla="*/ 392 h 728"/>
                      <a:gd name="T4" fmla="*/ 384 w 1536"/>
                      <a:gd name="T5" fmla="*/ 104 h 728"/>
                      <a:gd name="T6" fmla="*/ 576 w 1536"/>
                      <a:gd name="T7" fmla="*/ 8 h 728"/>
                      <a:gd name="T8" fmla="*/ 960 w 1536"/>
                      <a:gd name="T9" fmla="*/ 152 h 728"/>
                      <a:gd name="T10" fmla="*/ 1248 w 1536"/>
                      <a:gd name="T11" fmla="*/ 344 h 728"/>
                      <a:gd name="T12" fmla="*/ 1392 w 1536"/>
                      <a:gd name="T13" fmla="*/ 440 h 728"/>
                      <a:gd name="T14" fmla="*/ 1536 w 1536"/>
                      <a:gd name="T15" fmla="*/ 536 h 728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1536"/>
                      <a:gd name="T25" fmla="*/ 0 h 728"/>
                      <a:gd name="T26" fmla="*/ 1536 w 1536"/>
                      <a:gd name="T27" fmla="*/ 728 h 728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1536" h="728">
                        <a:moveTo>
                          <a:pt x="0" y="728"/>
                        </a:moveTo>
                        <a:cubicBezTo>
                          <a:pt x="16" y="612"/>
                          <a:pt x="32" y="496"/>
                          <a:pt x="96" y="392"/>
                        </a:cubicBezTo>
                        <a:cubicBezTo>
                          <a:pt x="160" y="288"/>
                          <a:pt x="304" y="168"/>
                          <a:pt x="384" y="104"/>
                        </a:cubicBezTo>
                        <a:cubicBezTo>
                          <a:pt x="464" y="40"/>
                          <a:pt x="480" y="0"/>
                          <a:pt x="576" y="8"/>
                        </a:cubicBezTo>
                        <a:cubicBezTo>
                          <a:pt x="672" y="16"/>
                          <a:pt x="848" y="96"/>
                          <a:pt x="960" y="152"/>
                        </a:cubicBezTo>
                        <a:cubicBezTo>
                          <a:pt x="1072" y="208"/>
                          <a:pt x="1176" y="296"/>
                          <a:pt x="1248" y="344"/>
                        </a:cubicBezTo>
                        <a:cubicBezTo>
                          <a:pt x="1320" y="392"/>
                          <a:pt x="1344" y="408"/>
                          <a:pt x="1392" y="440"/>
                        </a:cubicBezTo>
                        <a:cubicBezTo>
                          <a:pt x="1440" y="472"/>
                          <a:pt x="1488" y="504"/>
                          <a:pt x="1536" y="536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0514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78" y="3380"/>
                    <a:ext cx="388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9pPr>
                  </a:lstStyle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>
                        <a:solidFill>
                          <a:srgbClr val="000000"/>
                        </a:solidFill>
                      </a:rPr>
                      <a:t>APP</a:t>
                    </a:r>
                  </a:p>
                </p:txBody>
              </p:sp>
            </p:grpSp>
            <p:sp>
              <p:nvSpPr>
                <p:cNvPr id="20502" name="Oval 23"/>
                <p:cNvSpPr>
                  <a:spLocks noChangeArrowheads="1"/>
                </p:cNvSpPr>
                <p:nvPr/>
              </p:nvSpPr>
              <p:spPr bwMode="auto">
                <a:xfrm>
                  <a:off x="3792" y="2112"/>
                  <a:ext cx="48" cy="4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0503" name="Freeform 24"/>
                <p:cNvSpPr>
                  <a:spLocks/>
                </p:cNvSpPr>
                <p:nvPr/>
              </p:nvSpPr>
              <p:spPr bwMode="auto">
                <a:xfrm>
                  <a:off x="3536" y="2768"/>
                  <a:ext cx="1072" cy="1216"/>
                </a:xfrm>
                <a:custGeom>
                  <a:avLst/>
                  <a:gdLst>
                    <a:gd name="T0" fmla="*/ 16 w 1072"/>
                    <a:gd name="T1" fmla="*/ 976 h 1216"/>
                    <a:gd name="T2" fmla="*/ 16 w 1072"/>
                    <a:gd name="T3" fmla="*/ 640 h 1216"/>
                    <a:gd name="T4" fmla="*/ 112 w 1072"/>
                    <a:gd name="T5" fmla="*/ 304 h 1216"/>
                    <a:gd name="T6" fmla="*/ 256 w 1072"/>
                    <a:gd name="T7" fmla="*/ 64 h 1216"/>
                    <a:gd name="T8" fmla="*/ 304 w 1072"/>
                    <a:gd name="T9" fmla="*/ 16 h 1216"/>
                    <a:gd name="T10" fmla="*/ 496 w 1072"/>
                    <a:gd name="T11" fmla="*/ 160 h 1216"/>
                    <a:gd name="T12" fmla="*/ 592 w 1072"/>
                    <a:gd name="T13" fmla="*/ 304 h 1216"/>
                    <a:gd name="T14" fmla="*/ 736 w 1072"/>
                    <a:gd name="T15" fmla="*/ 640 h 1216"/>
                    <a:gd name="T16" fmla="*/ 976 w 1072"/>
                    <a:gd name="T17" fmla="*/ 1072 h 1216"/>
                    <a:gd name="T18" fmla="*/ 1072 w 1072"/>
                    <a:gd name="T19" fmla="*/ 1216 h 121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072"/>
                    <a:gd name="T31" fmla="*/ 0 h 1216"/>
                    <a:gd name="T32" fmla="*/ 1072 w 1072"/>
                    <a:gd name="T33" fmla="*/ 1216 h 121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072" h="1216">
                      <a:moveTo>
                        <a:pt x="16" y="976"/>
                      </a:moveTo>
                      <a:cubicBezTo>
                        <a:pt x="8" y="864"/>
                        <a:pt x="0" y="752"/>
                        <a:pt x="16" y="640"/>
                      </a:cubicBezTo>
                      <a:cubicBezTo>
                        <a:pt x="32" y="528"/>
                        <a:pt x="72" y="400"/>
                        <a:pt x="112" y="304"/>
                      </a:cubicBezTo>
                      <a:cubicBezTo>
                        <a:pt x="152" y="208"/>
                        <a:pt x="224" y="112"/>
                        <a:pt x="256" y="64"/>
                      </a:cubicBezTo>
                      <a:cubicBezTo>
                        <a:pt x="288" y="16"/>
                        <a:pt x="264" y="0"/>
                        <a:pt x="304" y="16"/>
                      </a:cubicBezTo>
                      <a:cubicBezTo>
                        <a:pt x="344" y="32"/>
                        <a:pt x="448" y="112"/>
                        <a:pt x="496" y="160"/>
                      </a:cubicBezTo>
                      <a:cubicBezTo>
                        <a:pt x="544" y="208"/>
                        <a:pt x="552" y="224"/>
                        <a:pt x="592" y="304"/>
                      </a:cubicBezTo>
                      <a:cubicBezTo>
                        <a:pt x="632" y="384"/>
                        <a:pt x="672" y="512"/>
                        <a:pt x="736" y="640"/>
                      </a:cubicBezTo>
                      <a:cubicBezTo>
                        <a:pt x="800" y="768"/>
                        <a:pt x="920" y="976"/>
                        <a:pt x="976" y="1072"/>
                      </a:cubicBezTo>
                      <a:cubicBezTo>
                        <a:pt x="1032" y="1168"/>
                        <a:pt x="1056" y="1192"/>
                        <a:pt x="1072" y="1216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0504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4656" y="3888"/>
                  <a:ext cx="411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>
                      <a:solidFill>
                        <a:srgbClr val="000000"/>
                      </a:solidFill>
                    </a:rPr>
                    <a:t>MPP</a:t>
                  </a:r>
                </a:p>
              </p:txBody>
            </p:sp>
            <p:sp>
              <p:nvSpPr>
                <p:cNvPr id="20505" name="Oval 26"/>
                <p:cNvSpPr>
                  <a:spLocks noChangeArrowheads="1"/>
                </p:cNvSpPr>
                <p:nvPr/>
              </p:nvSpPr>
              <p:spPr bwMode="auto">
                <a:xfrm>
                  <a:off x="4464" y="1440"/>
                  <a:ext cx="48" cy="4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0506" name="Oval 27"/>
                <p:cNvSpPr>
                  <a:spLocks noChangeArrowheads="1"/>
                </p:cNvSpPr>
                <p:nvPr/>
              </p:nvSpPr>
              <p:spPr bwMode="auto">
                <a:xfrm>
                  <a:off x="4080" y="3024"/>
                  <a:ext cx="48" cy="4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0507" name="Oval 28"/>
                <p:cNvSpPr>
                  <a:spLocks noChangeArrowheads="1"/>
                </p:cNvSpPr>
                <p:nvPr/>
              </p:nvSpPr>
              <p:spPr bwMode="auto">
                <a:xfrm>
                  <a:off x="4416" y="3696"/>
                  <a:ext cx="48" cy="4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0508" name="Oval 29"/>
                <p:cNvSpPr>
                  <a:spLocks noChangeArrowheads="1"/>
                </p:cNvSpPr>
                <p:nvPr/>
              </p:nvSpPr>
              <p:spPr bwMode="auto">
                <a:xfrm>
                  <a:off x="3792" y="2784"/>
                  <a:ext cx="48" cy="4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20498" name="Line 30"/>
              <p:cNvSpPr>
                <a:spLocks noChangeShapeType="1"/>
              </p:cNvSpPr>
              <p:nvPr/>
            </p:nvSpPr>
            <p:spPr bwMode="auto">
              <a:xfrm flipV="1">
                <a:off x="3504" y="1248"/>
                <a:ext cx="960" cy="105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0499" name="Line 31"/>
              <p:cNvSpPr>
                <a:spLocks noChangeShapeType="1"/>
              </p:cNvSpPr>
              <p:nvPr/>
            </p:nvSpPr>
            <p:spPr bwMode="auto">
              <a:xfrm>
                <a:off x="4080" y="1680"/>
                <a:ext cx="0" cy="206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0492" name="Line 32"/>
            <p:cNvSpPr>
              <a:spLocks noChangeShapeType="1"/>
            </p:cNvSpPr>
            <p:nvPr/>
          </p:nvSpPr>
          <p:spPr bwMode="auto">
            <a:xfrm flipV="1">
              <a:off x="4080" y="1008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0493" name="Line 33"/>
            <p:cNvSpPr>
              <a:spLocks noChangeShapeType="1"/>
            </p:cNvSpPr>
            <p:nvPr/>
          </p:nvSpPr>
          <p:spPr bwMode="auto">
            <a:xfrm>
              <a:off x="3552" y="1344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0494" name="Text Box 34"/>
            <p:cNvSpPr txBox="1">
              <a:spLocks noChangeArrowheads="1"/>
            </p:cNvSpPr>
            <p:nvPr/>
          </p:nvSpPr>
          <p:spPr bwMode="auto">
            <a:xfrm>
              <a:off x="3398" y="3780"/>
              <a:ext cx="16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0495" name="Line 36"/>
            <p:cNvSpPr>
              <a:spLocks noChangeShapeType="1"/>
            </p:cNvSpPr>
            <p:nvPr/>
          </p:nvSpPr>
          <p:spPr bwMode="auto">
            <a:xfrm>
              <a:off x="4464" y="1488"/>
              <a:ext cx="0" cy="22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20484" name="Line 37"/>
          <p:cNvSpPr>
            <a:spLocks noChangeShapeType="1"/>
          </p:cNvSpPr>
          <p:nvPr/>
        </p:nvSpPr>
        <p:spPr bwMode="auto">
          <a:xfrm flipV="1">
            <a:off x="7239000" y="1752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0485" name="Line 39"/>
          <p:cNvSpPr>
            <a:spLocks noChangeShapeType="1"/>
          </p:cNvSpPr>
          <p:nvPr/>
        </p:nvSpPr>
        <p:spPr bwMode="auto">
          <a:xfrm>
            <a:off x="6705600" y="3429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0486" name="Line 40"/>
          <p:cNvSpPr>
            <a:spLocks noChangeShapeType="1"/>
          </p:cNvSpPr>
          <p:nvPr/>
        </p:nvSpPr>
        <p:spPr bwMode="auto">
          <a:xfrm>
            <a:off x="7315200" y="3124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0487" name="Text Box 41"/>
          <p:cNvSpPr txBox="1">
            <a:spLocks noChangeArrowheads="1"/>
          </p:cNvSpPr>
          <p:nvPr/>
        </p:nvSpPr>
        <p:spPr bwMode="auto">
          <a:xfrm>
            <a:off x="7680325" y="3181350"/>
            <a:ext cx="3937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CC3300"/>
                </a:solidFill>
              </a:rPr>
              <a:t>III</a:t>
            </a:r>
          </a:p>
        </p:txBody>
      </p:sp>
      <p:sp>
        <p:nvSpPr>
          <p:cNvPr id="20488" name="Text Box 42"/>
          <p:cNvSpPr txBox="1">
            <a:spLocks noChangeArrowheads="1"/>
          </p:cNvSpPr>
          <p:nvPr/>
        </p:nvSpPr>
        <p:spPr bwMode="auto">
          <a:xfrm>
            <a:off x="5943600" y="2362200"/>
            <a:ext cx="25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CC3300"/>
                </a:solidFill>
              </a:rPr>
              <a:t>I</a:t>
            </a:r>
          </a:p>
        </p:txBody>
      </p:sp>
      <p:sp>
        <p:nvSpPr>
          <p:cNvPr id="20489" name="Text Box 43"/>
          <p:cNvSpPr txBox="1">
            <a:spLocks noChangeArrowheads="1"/>
          </p:cNvSpPr>
          <p:nvPr/>
        </p:nvSpPr>
        <p:spPr bwMode="auto">
          <a:xfrm>
            <a:off x="6781800" y="2743200"/>
            <a:ext cx="3238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CC3300"/>
                </a:solidFill>
              </a:rPr>
              <a:t>II</a:t>
            </a:r>
          </a:p>
        </p:txBody>
      </p:sp>
      <p:sp>
        <p:nvSpPr>
          <p:cNvPr id="45" name="Rectangle 3"/>
          <p:cNvSpPr txBox="1">
            <a:spLocks noChangeArrowheads="1"/>
          </p:cNvSpPr>
          <p:nvPr/>
        </p:nvSpPr>
        <p:spPr bwMode="auto">
          <a:xfrm>
            <a:off x="228600" y="1524000"/>
            <a:ext cx="5181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Font typeface="Wingdings" pitchFamily="2" charset="2"/>
              <a:buChar char="¡"/>
              <a:defRPr/>
            </a:pPr>
            <a:r>
              <a:rPr lang="en-US" sz="2400" kern="0" dirty="0">
                <a:solidFill>
                  <a:srgbClr val="000000"/>
                </a:solidFill>
                <a:latin typeface="Arial"/>
              </a:rPr>
              <a:t>Consider a Production Function</a:t>
            </a: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Font typeface="Wingdings" pitchFamily="2" charset="2"/>
              <a:buNone/>
              <a:defRPr/>
            </a:pPr>
            <a:r>
              <a:rPr lang="en-US" sz="2400" kern="0" dirty="0">
                <a:solidFill>
                  <a:srgbClr val="000000"/>
                </a:solidFill>
                <a:latin typeface="Arial"/>
              </a:rPr>
              <a:t>	TP = X</a:t>
            </a:r>
            <a:r>
              <a:rPr lang="en-US" sz="2400" kern="0" baseline="30000" dirty="0">
                <a:solidFill>
                  <a:srgbClr val="000000"/>
                </a:solidFill>
                <a:latin typeface="Arial"/>
              </a:rPr>
              <a:t>2</a:t>
            </a:r>
            <a:r>
              <a:rPr lang="en-US" sz="2400" kern="0" dirty="0">
                <a:solidFill>
                  <a:srgbClr val="000000"/>
                </a:solidFill>
                <a:latin typeface="Arial"/>
              </a:rPr>
              <a:t> – 1/30X</a:t>
            </a:r>
            <a:r>
              <a:rPr lang="en-US" sz="2400" kern="0" baseline="30000" dirty="0">
                <a:solidFill>
                  <a:srgbClr val="000000"/>
                </a:solidFill>
                <a:latin typeface="Arial"/>
              </a:rPr>
              <a:t>3</a:t>
            </a:r>
            <a:r>
              <a:rPr lang="en-US" sz="2400" kern="0" dirty="0">
                <a:solidFill>
                  <a:srgbClr val="000000"/>
                </a:solidFill>
                <a:latin typeface="Arial"/>
              </a:rPr>
              <a:t>, </a:t>
            </a: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Font typeface="Wingdings" pitchFamily="2" charset="2"/>
              <a:buNone/>
              <a:defRPr/>
            </a:pPr>
            <a:r>
              <a:rPr lang="en-US" sz="2400" kern="0" dirty="0">
                <a:solidFill>
                  <a:srgbClr val="000000"/>
                </a:solidFill>
                <a:latin typeface="Arial"/>
              </a:rPr>
              <a:t>	where TP (Y) is quantity of output and X is the quantity of input.</a:t>
            </a: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Font typeface="Wingdings" pitchFamily="2" charset="2"/>
              <a:buChar char="¡"/>
              <a:defRPr/>
            </a:pPr>
            <a:endParaRPr lang="en-US" sz="2400" kern="0" baseline="30000" dirty="0">
              <a:solidFill>
                <a:srgbClr val="000000"/>
              </a:solidFill>
              <a:latin typeface="Arial"/>
            </a:endParaRP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Font typeface="Wingdings" pitchFamily="2" charset="2"/>
              <a:buChar char="¡"/>
              <a:defRPr/>
            </a:pPr>
            <a:r>
              <a:rPr lang="en-US" sz="2400" kern="0" dirty="0">
                <a:solidFill>
                  <a:srgbClr val="000000"/>
                </a:solidFill>
                <a:latin typeface="Arial"/>
              </a:rPr>
              <a:t>AP = TP/X = X – (1/30)X</a:t>
            </a:r>
            <a:r>
              <a:rPr lang="en-US" sz="2400" kern="0" baseline="30000" dirty="0">
                <a:solidFill>
                  <a:srgbClr val="000000"/>
                </a:solidFill>
                <a:latin typeface="Arial"/>
              </a:rPr>
              <a:t>2</a:t>
            </a: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Font typeface="Wingdings" pitchFamily="2" charset="2"/>
              <a:buChar char="¡"/>
              <a:defRPr/>
            </a:pPr>
            <a:endParaRPr lang="en-US" sz="2400" kern="0" dirty="0">
              <a:solidFill>
                <a:srgbClr val="000000"/>
              </a:solidFill>
              <a:latin typeface="Arial"/>
            </a:endParaRP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Font typeface="Wingdings" pitchFamily="2" charset="2"/>
              <a:buChar char="¡"/>
              <a:defRPr/>
            </a:pPr>
            <a:r>
              <a:rPr lang="en-US" sz="2400" kern="0" dirty="0">
                <a:solidFill>
                  <a:srgbClr val="000000"/>
                </a:solidFill>
                <a:latin typeface="Arial"/>
              </a:rPr>
              <a:t>MP = ∂TP/∂X </a:t>
            </a: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defRPr/>
            </a:pPr>
            <a:r>
              <a:rPr lang="en-US" sz="2400" kern="0" dirty="0">
                <a:solidFill>
                  <a:srgbClr val="000000"/>
                </a:solidFill>
                <a:latin typeface="Arial"/>
              </a:rPr>
              <a:t>	= 2X – (3/30)X</a:t>
            </a:r>
            <a:r>
              <a:rPr lang="en-US" sz="2400" kern="0" baseline="30000" dirty="0">
                <a:solidFill>
                  <a:srgbClr val="000000"/>
                </a:solidFill>
                <a:latin typeface="Arial"/>
              </a:rPr>
              <a:t>2 </a:t>
            </a: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defRPr/>
            </a:pPr>
            <a:r>
              <a:rPr lang="en-US" sz="2400" kern="0" baseline="30000" dirty="0">
                <a:solidFill>
                  <a:srgbClr val="000000"/>
                </a:solidFill>
                <a:latin typeface="Arial"/>
              </a:rPr>
              <a:t>	</a:t>
            </a:r>
            <a:r>
              <a:rPr lang="en-US" sz="2400" kern="0" dirty="0">
                <a:solidFill>
                  <a:srgbClr val="000000"/>
                </a:solidFill>
                <a:latin typeface="Arial"/>
              </a:rPr>
              <a:t>= 2X – (1/10) X</a:t>
            </a:r>
            <a:r>
              <a:rPr lang="en-US" sz="2400" kern="0" baseline="30000" dirty="0">
                <a:solidFill>
                  <a:srgbClr val="000000"/>
                </a:solidFill>
                <a:latin typeface="Arial"/>
              </a:rPr>
              <a:t>2</a:t>
            </a:r>
            <a:endParaRPr lang="en-US" sz="2400" kern="0" dirty="0">
              <a:solidFill>
                <a:srgbClr val="000000"/>
              </a:solidFill>
              <a:latin typeface="Arial"/>
            </a:endParaRP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Font typeface="Wingdings" pitchFamily="2" charset="2"/>
              <a:buChar char="¡"/>
              <a:defRPr/>
            </a:pPr>
            <a:endParaRPr lang="en-US" sz="2000" kern="0" dirty="0">
              <a:solidFill>
                <a:srgbClr val="000000"/>
              </a:solidFill>
            </a:endParaRP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Font typeface="Wingdings" pitchFamily="2" charset="2"/>
              <a:buChar char="¡"/>
              <a:defRPr/>
            </a:pPr>
            <a:endParaRPr lang="en-US" sz="2000" kern="0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6031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2400" dirty="0"/>
              <a:t>A Hypothetical Production Function, A Mathematical Example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394325" y="1981200"/>
            <a:ext cx="3541713" cy="4710113"/>
            <a:chOff x="3302" y="1152"/>
            <a:chExt cx="2231" cy="2967"/>
          </a:xfrm>
        </p:grpSpPr>
        <p:sp>
          <p:nvSpPr>
            <p:cNvPr id="21521" name="Line 6"/>
            <p:cNvSpPr>
              <a:spLocks noChangeShapeType="1"/>
            </p:cNvSpPr>
            <p:nvPr/>
          </p:nvSpPr>
          <p:spPr bwMode="auto">
            <a:xfrm>
              <a:off x="3840" y="2160"/>
              <a:ext cx="0" cy="15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3302" y="1152"/>
              <a:ext cx="2231" cy="2967"/>
              <a:chOff x="3302" y="1152"/>
              <a:chExt cx="2231" cy="2967"/>
            </a:xfrm>
          </p:grpSpPr>
          <p:grpSp>
            <p:nvGrpSpPr>
              <p:cNvPr id="4" name="Group 8"/>
              <p:cNvGrpSpPr>
                <a:grpSpLocks/>
              </p:cNvGrpSpPr>
              <p:nvPr/>
            </p:nvGrpSpPr>
            <p:grpSpPr bwMode="auto">
              <a:xfrm>
                <a:off x="3360" y="1152"/>
                <a:ext cx="1883" cy="1422"/>
                <a:chOff x="3206" y="1172"/>
                <a:chExt cx="2438" cy="2465"/>
              </a:xfrm>
            </p:grpSpPr>
            <p:sp>
              <p:nvSpPr>
                <p:cNvPr id="21540" name="Line 9"/>
                <p:cNvSpPr>
                  <a:spLocks noChangeShapeType="1"/>
                </p:cNvSpPr>
                <p:nvPr/>
              </p:nvSpPr>
              <p:spPr bwMode="auto">
                <a:xfrm>
                  <a:off x="3408" y="1392"/>
                  <a:ext cx="0" cy="182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1541" name="Line 10"/>
                <p:cNvSpPr>
                  <a:spLocks noChangeShapeType="1"/>
                </p:cNvSpPr>
                <p:nvPr/>
              </p:nvSpPr>
              <p:spPr bwMode="auto">
                <a:xfrm>
                  <a:off x="3408" y="3216"/>
                  <a:ext cx="211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1542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5366" y="3236"/>
                  <a:ext cx="278" cy="40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>
                      <a:solidFill>
                        <a:srgbClr val="000000"/>
                      </a:solidFill>
                    </a:rPr>
                    <a:t>X</a:t>
                  </a:r>
                </a:p>
              </p:txBody>
            </p:sp>
            <p:sp>
              <p:nvSpPr>
                <p:cNvPr id="21543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206" y="1172"/>
                  <a:ext cx="265" cy="4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>
                      <a:solidFill>
                        <a:srgbClr val="000000"/>
                      </a:solidFill>
                    </a:rPr>
                    <a:t>Y</a:t>
                  </a:r>
                </a:p>
              </p:txBody>
            </p:sp>
            <p:sp>
              <p:nvSpPr>
                <p:cNvPr id="21544" name="Freeform 13"/>
                <p:cNvSpPr>
                  <a:spLocks/>
                </p:cNvSpPr>
                <p:nvPr/>
              </p:nvSpPr>
              <p:spPr bwMode="auto">
                <a:xfrm>
                  <a:off x="3408" y="1728"/>
                  <a:ext cx="1248" cy="1488"/>
                </a:xfrm>
                <a:custGeom>
                  <a:avLst/>
                  <a:gdLst>
                    <a:gd name="T0" fmla="*/ 0 w 1248"/>
                    <a:gd name="T1" fmla="*/ 1488 h 1488"/>
                    <a:gd name="T2" fmla="*/ 432 w 1248"/>
                    <a:gd name="T3" fmla="*/ 1152 h 1488"/>
                    <a:gd name="T4" fmla="*/ 624 w 1248"/>
                    <a:gd name="T5" fmla="*/ 528 h 1488"/>
                    <a:gd name="T6" fmla="*/ 864 w 1248"/>
                    <a:gd name="T7" fmla="*/ 192 h 1488"/>
                    <a:gd name="T8" fmla="*/ 1248 w 1248"/>
                    <a:gd name="T9" fmla="*/ 0 h 148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248"/>
                    <a:gd name="T16" fmla="*/ 0 h 1488"/>
                    <a:gd name="T17" fmla="*/ 1248 w 1248"/>
                    <a:gd name="T18" fmla="*/ 1488 h 148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248" h="1488">
                      <a:moveTo>
                        <a:pt x="0" y="1488"/>
                      </a:moveTo>
                      <a:cubicBezTo>
                        <a:pt x="164" y="1400"/>
                        <a:pt x="328" y="1312"/>
                        <a:pt x="432" y="1152"/>
                      </a:cubicBezTo>
                      <a:cubicBezTo>
                        <a:pt x="536" y="992"/>
                        <a:pt x="552" y="688"/>
                        <a:pt x="624" y="528"/>
                      </a:cubicBezTo>
                      <a:cubicBezTo>
                        <a:pt x="696" y="368"/>
                        <a:pt x="760" y="280"/>
                        <a:pt x="864" y="192"/>
                      </a:cubicBezTo>
                      <a:cubicBezTo>
                        <a:pt x="968" y="104"/>
                        <a:pt x="1184" y="32"/>
                        <a:pt x="1248" y="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1545" name="Freeform 14"/>
                <p:cNvSpPr>
                  <a:spLocks/>
                </p:cNvSpPr>
                <p:nvPr/>
              </p:nvSpPr>
              <p:spPr bwMode="auto">
                <a:xfrm>
                  <a:off x="4656" y="1720"/>
                  <a:ext cx="384" cy="152"/>
                </a:xfrm>
                <a:custGeom>
                  <a:avLst/>
                  <a:gdLst>
                    <a:gd name="T0" fmla="*/ 0 w 384"/>
                    <a:gd name="T1" fmla="*/ 8 h 152"/>
                    <a:gd name="T2" fmla="*/ 48 w 384"/>
                    <a:gd name="T3" fmla="*/ 8 h 152"/>
                    <a:gd name="T4" fmla="*/ 240 w 384"/>
                    <a:gd name="T5" fmla="*/ 56 h 152"/>
                    <a:gd name="T6" fmla="*/ 384 w 384"/>
                    <a:gd name="T7" fmla="*/ 152 h 152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84"/>
                    <a:gd name="T13" fmla="*/ 0 h 152"/>
                    <a:gd name="T14" fmla="*/ 384 w 384"/>
                    <a:gd name="T15" fmla="*/ 152 h 152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84" h="152">
                      <a:moveTo>
                        <a:pt x="0" y="8"/>
                      </a:moveTo>
                      <a:cubicBezTo>
                        <a:pt x="4" y="4"/>
                        <a:pt x="8" y="0"/>
                        <a:pt x="48" y="8"/>
                      </a:cubicBezTo>
                      <a:cubicBezTo>
                        <a:pt x="88" y="16"/>
                        <a:pt x="184" y="32"/>
                        <a:pt x="240" y="56"/>
                      </a:cubicBezTo>
                      <a:cubicBezTo>
                        <a:pt x="296" y="80"/>
                        <a:pt x="360" y="136"/>
                        <a:pt x="384" y="152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1546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5079" y="1747"/>
                  <a:ext cx="490" cy="40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>
                      <a:solidFill>
                        <a:srgbClr val="000000"/>
                      </a:solidFill>
                    </a:rPr>
                    <a:t>TPP</a:t>
                  </a:r>
                </a:p>
              </p:txBody>
            </p:sp>
          </p:grpSp>
          <p:grpSp>
            <p:nvGrpSpPr>
              <p:cNvPr id="5" name="Group 16"/>
              <p:cNvGrpSpPr>
                <a:grpSpLocks/>
              </p:cNvGrpSpPr>
              <p:nvPr/>
            </p:nvGrpSpPr>
            <p:grpSpPr bwMode="auto">
              <a:xfrm>
                <a:off x="3302" y="2372"/>
                <a:ext cx="2231" cy="1575"/>
                <a:chOff x="3302" y="2372"/>
                <a:chExt cx="2231" cy="1575"/>
              </a:xfrm>
            </p:grpSpPr>
            <p:sp>
              <p:nvSpPr>
                <p:cNvPr id="21534" name="Line 17"/>
                <p:cNvSpPr>
                  <a:spLocks noChangeShapeType="1"/>
                </p:cNvSpPr>
                <p:nvPr/>
              </p:nvSpPr>
              <p:spPr bwMode="auto">
                <a:xfrm>
                  <a:off x="3504" y="2544"/>
                  <a:ext cx="0" cy="12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1535" name="Line 18"/>
                <p:cNvSpPr>
                  <a:spLocks noChangeShapeType="1"/>
                </p:cNvSpPr>
                <p:nvPr/>
              </p:nvSpPr>
              <p:spPr bwMode="auto">
                <a:xfrm>
                  <a:off x="3504" y="3744"/>
                  <a:ext cx="172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1536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5318" y="3716"/>
                  <a:ext cx="215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>
                      <a:solidFill>
                        <a:srgbClr val="000000"/>
                      </a:solidFill>
                    </a:rPr>
                    <a:t>X</a:t>
                  </a:r>
                </a:p>
              </p:txBody>
            </p:sp>
            <p:sp>
              <p:nvSpPr>
                <p:cNvPr id="21537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3302" y="2372"/>
                  <a:ext cx="205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>
                      <a:solidFill>
                        <a:srgbClr val="000000"/>
                      </a:solidFill>
                    </a:rPr>
                    <a:t>Y</a:t>
                  </a:r>
                </a:p>
              </p:txBody>
            </p:sp>
            <p:sp>
              <p:nvSpPr>
                <p:cNvPr id="21538" name="Freeform 21"/>
                <p:cNvSpPr>
                  <a:spLocks/>
                </p:cNvSpPr>
                <p:nvPr/>
              </p:nvSpPr>
              <p:spPr bwMode="auto">
                <a:xfrm>
                  <a:off x="3552" y="3024"/>
                  <a:ext cx="1536" cy="728"/>
                </a:xfrm>
                <a:custGeom>
                  <a:avLst/>
                  <a:gdLst>
                    <a:gd name="T0" fmla="*/ 0 w 1536"/>
                    <a:gd name="T1" fmla="*/ 728 h 728"/>
                    <a:gd name="T2" fmla="*/ 96 w 1536"/>
                    <a:gd name="T3" fmla="*/ 392 h 728"/>
                    <a:gd name="T4" fmla="*/ 384 w 1536"/>
                    <a:gd name="T5" fmla="*/ 104 h 728"/>
                    <a:gd name="T6" fmla="*/ 576 w 1536"/>
                    <a:gd name="T7" fmla="*/ 8 h 728"/>
                    <a:gd name="T8" fmla="*/ 960 w 1536"/>
                    <a:gd name="T9" fmla="*/ 152 h 728"/>
                    <a:gd name="T10" fmla="*/ 1248 w 1536"/>
                    <a:gd name="T11" fmla="*/ 344 h 728"/>
                    <a:gd name="T12" fmla="*/ 1392 w 1536"/>
                    <a:gd name="T13" fmla="*/ 440 h 728"/>
                    <a:gd name="T14" fmla="*/ 1536 w 1536"/>
                    <a:gd name="T15" fmla="*/ 536 h 72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536"/>
                    <a:gd name="T25" fmla="*/ 0 h 728"/>
                    <a:gd name="T26" fmla="*/ 1536 w 1536"/>
                    <a:gd name="T27" fmla="*/ 728 h 72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536" h="728">
                      <a:moveTo>
                        <a:pt x="0" y="728"/>
                      </a:moveTo>
                      <a:cubicBezTo>
                        <a:pt x="16" y="612"/>
                        <a:pt x="32" y="496"/>
                        <a:pt x="96" y="392"/>
                      </a:cubicBezTo>
                      <a:cubicBezTo>
                        <a:pt x="160" y="288"/>
                        <a:pt x="304" y="168"/>
                        <a:pt x="384" y="104"/>
                      </a:cubicBezTo>
                      <a:cubicBezTo>
                        <a:pt x="464" y="40"/>
                        <a:pt x="480" y="0"/>
                        <a:pt x="576" y="8"/>
                      </a:cubicBezTo>
                      <a:cubicBezTo>
                        <a:pt x="672" y="16"/>
                        <a:pt x="848" y="96"/>
                        <a:pt x="960" y="152"/>
                      </a:cubicBezTo>
                      <a:cubicBezTo>
                        <a:pt x="1072" y="208"/>
                        <a:pt x="1176" y="296"/>
                        <a:pt x="1248" y="344"/>
                      </a:cubicBezTo>
                      <a:cubicBezTo>
                        <a:pt x="1320" y="392"/>
                        <a:pt x="1344" y="408"/>
                        <a:pt x="1392" y="440"/>
                      </a:cubicBezTo>
                      <a:cubicBezTo>
                        <a:pt x="1440" y="472"/>
                        <a:pt x="1488" y="504"/>
                        <a:pt x="1536" y="536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1539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5078" y="3380"/>
                  <a:ext cx="388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>
                      <a:solidFill>
                        <a:srgbClr val="000000"/>
                      </a:solidFill>
                    </a:rPr>
                    <a:t>APP</a:t>
                  </a:r>
                </a:p>
              </p:txBody>
            </p:sp>
          </p:grpSp>
          <p:sp>
            <p:nvSpPr>
              <p:cNvPr id="21527" name="Oval 23"/>
              <p:cNvSpPr>
                <a:spLocks noChangeArrowheads="1"/>
              </p:cNvSpPr>
              <p:nvPr/>
            </p:nvSpPr>
            <p:spPr bwMode="auto">
              <a:xfrm>
                <a:off x="3792" y="2112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1528" name="Freeform 24"/>
              <p:cNvSpPr>
                <a:spLocks/>
              </p:cNvSpPr>
              <p:nvPr/>
            </p:nvSpPr>
            <p:spPr bwMode="auto">
              <a:xfrm>
                <a:off x="3536" y="2768"/>
                <a:ext cx="1072" cy="1216"/>
              </a:xfrm>
              <a:custGeom>
                <a:avLst/>
                <a:gdLst>
                  <a:gd name="T0" fmla="*/ 16 w 1072"/>
                  <a:gd name="T1" fmla="*/ 976 h 1216"/>
                  <a:gd name="T2" fmla="*/ 16 w 1072"/>
                  <a:gd name="T3" fmla="*/ 640 h 1216"/>
                  <a:gd name="T4" fmla="*/ 112 w 1072"/>
                  <a:gd name="T5" fmla="*/ 304 h 1216"/>
                  <a:gd name="T6" fmla="*/ 256 w 1072"/>
                  <a:gd name="T7" fmla="*/ 64 h 1216"/>
                  <a:gd name="T8" fmla="*/ 304 w 1072"/>
                  <a:gd name="T9" fmla="*/ 16 h 1216"/>
                  <a:gd name="T10" fmla="*/ 496 w 1072"/>
                  <a:gd name="T11" fmla="*/ 160 h 1216"/>
                  <a:gd name="T12" fmla="*/ 592 w 1072"/>
                  <a:gd name="T13" fmla="*/ 304 h 1216"/>
                  <a:gd name="T14" fmla="*/ 736 w 1072"/>
                  <a:gd name="T15" fmla="*/ 640 h 1216"/>
                  <a:gd name="T16" fmla="*/ 976 w 1072"/>
                  <a:gd name="T17" fmla="*/ 1072 h 1216"/>
                  <a:gd name="T18" fmla="*/ 1072 w 1072"/>
                  <a:gd name="T19" fmla="*/ 1216 h 121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072"/>
                  <a:gd name="T31" fmla="*/ 0 h 1216"/>
                  <a:gd name="T32" fmla="*/ 1072 w 1072"/>
                  <a:gd name="T33" fmla="*/ 1216 h 121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072" h="1216">
                    <a:moveTo>
                      <a:pt x="16" y="976"/>
                    </a:moveTo>
                    <a:cubicBezTo>
                      <a:pt x="8" y="864"/>
                      <a:pt x="0" y="752"/>
                      <a:pt x="16" y="640"/>
                    </a:cubicBezTo>
                    <a:cubicBezTo>
                      <a:pt x="32" y="528"/>
                      <a:pt x="72" y="400"/>
                      <a:pt x="112" y="304"/>
                    </a:cubicBezTo>
                    <a:cubicBezTo>
                      <a:pt x="152" y="208"/>
                      <a:pt x="224" y="112"/>
                      <a:pt x="256" y="64"/>
                    </a:cubicBezTo>
                    <a:cubicBezTo>
                      <a:pt x="288" y="16"/>
                      <a:pt x="264" y="0"/>
                      <a:pt x="304" y="16"/>
                    </a:cubicBezTo>
                    <a:cubicBezTo>
                      <a:pt x="344" y="32"/>
                      <a:pt x="448" y="112"/>
                      <a:pt x="496" y="160"/>
                    </a:cubicBezTo>
                    <a:cubicBezTo>
                      <a:pt x="544" y="208"/>
                      <a:pt x="552" y="224"/>
                      <a:pt x="592" y="304"/>
                    </a:cubicBezTo>
                    <a:cubicBezTo>
                      <a:pt x="632" y="384"/>
                      <a:pt x="672" y="512"/>
                      <a:pt x="736" y="640"/>
                    </a:cubicBezTo>
                    <a:cubicBezTo>
                      <a:pt x="800" y="768"/>
                      <a:pt x="920" y="976"/>
                      <a:pt x="976" y="1072"/>
                    </a:cubicBezTo>
                    <a:cubicBezTo>
                      <a:pt x="1032" y="1168"/>
                      <a:pt x="1056" y="1192"/>
                      <a:pt x="1072" y="1216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1529" name="Text Box 25"/>
              <p:cNvSpPr txBox="1">
                <a:spLocks noChangeArrowheads="1"/>
              </p:cNvSpPr>
              <p:nvPr/>
            </p:nvSpPr>
            <p:spPr bwMode="auto">
              <a:xfrm>
                <a:off x="4656" y="3888"/>
                <a:ext cx="411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>
                    <a:solidFill>
                      <a:srgbClr val="000000"/>
                    </a:solidFill>
                  </a:rPr>
                  <a:t>MPP</a:t>
                </a:r>
              </a:p>
            </p:txBody>
          </p:sp>
          <p:sp>
            <p:nvSpPr>
              <p:cNvPr id="21530" name="Oval 26"/>
              <p:cNvSpPr>
                <a:spLocks noChangeArrowheads="1"/>
              </p:cNvSpPr>
              <p:nvPr/>
            </p:nvSpPr>
            <p:spPr bwMode="auto">
              <a:xfrm>
                <a:off x="4464" y="1440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1531" name="Oval 27"/>
              <p:cNvSpPr>
                <a:spLocks noChangeArrowheads="1"/>
              </p:cNvSpPr>
              <p:nvPr/>
            </p:nvSpPr>
            <p:spPr bwMode="auto">
              <a:xfrm>
                <a:off x="4080" y="3024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1532" name="Oval 28"/>
              <p:cNvSpPr>
                <a:spLocks noChangeArrowheads="1"/>
              </p:cNvSpPr>
              <p:nvPr/>
            </p:nvSpPr>
            <p:spPr bwMode="auto">
              <a:xfrm>
                <a:off x="4416" y="3696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1533" name="Oval 29"/>
              <p:cNvSpPr>
                <a:spLocks noChangeArrowheads="1"/>
              </p:cNvSpPr>
              <p:nvPr/>
            </p:nvSpPr>
            <p:spPr bwMode="auto">
              <a:xfrm>
                <a:off x="3792" y="2784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1523" name="Line 30"/>
            <p:cNvSpPr>
              <a:spLocks noChangeShapeType="1"/>
            </p:cNvSpPr>
            <p:nvPr/>
          </p:nvSpPr>
          <p:spPr bwMode="auto">
            <a:xfrm flipV="1">
              <a:off x="3504" y="1248"/>
              <a:ext cx="96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1524" name="Line 31"/>
            <p:cNvSpPr>
              <a:spLocks noChangeShapeType="1"/>
            </p:cNvSpPr>
            <p:nvPr/>
          </p:nvSpPr>
          <p:spPr bwMode="auto">
            <a:xfrm>
              <a:off x="4080" y="1680"/>
              <a:ext cx="0" cy="20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21508" name="Line 32"/>
          <p:cNvSpPr>
            <a:spLocks noChangeShapeType="1"/>
          </p:cNvSpPr>
          <p:nvPr/>
        </p:nvSpPr>
        <p:spPr bwMode="auto">
          <a:xfrm flipV="1">
            <a:off x="6629400" y="17526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1509" name="Line 33"/>
          <p:cNvSpPr>
            <a:spLocks noChangeShapeType="1"/>
          </p:cNvSpPr>
          <p:nvPr/>
        </p:nvSpPr>
        <p:spPr bwMode="auto">
          <a:xfrm>
            <a:off x="5791200" y="2286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1510" name="Text Box 34"/>
          <p:cNvSpPr txBox="1">
            <a:spLocks noChangeArrowheads="1"/>
          </p:cNvSpPr>
          <p:nvPr/>
        </p:nvSpPr>
        <p:spPr bwMode="auto">
          <a:xfrm>
            <a:off x="5546725" y="6153150"/>
            <a:ext cx="2651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7424" name="Text Box 35"/>
          <p:cNvSpPr txBox="1">
            <a:spLocks noChangeArrowheads="1"/>
          </p:cNvSpPr>
          <p:nvPr/>
        </p:nvSpPr>
        <p:spPr bwMode="auto">
          <a:xfrm>
            <a:off x="6096000" y="6096000"/>
            <a:ext cx="34766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21512" name="Line 36"/>
          <p:cNvSpPr>
            <a:spLocks noChangeShapeType="1"/>
          </p:cNvSpPr>
          <p:nvPr/>
        </p:nvSpPr>
        <p:spPr bwMode="auto">
          <a:xfrm>
            <a:off x="7239000" y="2514600"/>
            <a:ext cx="0" cy="3581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1513" name="Line 37"/>
          <p:cNvSpPr>
            <a:spLocks noChangeShapeType="1"/>
          </p:cNvSpPr>
          <p:nvPr/>
        </p:nvSpPr>
        <p:spPr bwMode="auto">
          <a:xfrm flipV="1">
            <a:off x="7239000" y="1752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1514" name="Line 39"/>
          <p:cNvSpPr>
            <a:spLocks noChangeShapeType="1"/>
          </p:cNvSpPr>
          <p:nvPr/>
        </p:nvSpPr>
        <p:spPr bwMode="auto">
          <a:xfrm>
            <a:off x="6705600" y="3429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1515" name="Line 40"/>
          <p:cNvSpPr>
            <a:spLocks noChangeShapeType="1"/>
          </p:cNvSpPr>
          <p:nvPr/>
        </p:nvSpPr>
        <p:spPr bwMode="auto">
          <a:xfrm>
            <a:off x="7315200" y="3124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1516" name="Text Box 41"/>
          <p:cNvSpPr txBox="1">
            <a:spLocks noChangeArrowheads="1"/>
          </p:cNvSpPr>
          <p:nvPr/>
        </p:nvSpPr>
        <p:spPr bwMode="auto">
          <a:xfrm>
            <a:off x="7680325" y="3181350"/>
            <a:ext cx="3937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CC3300"/>
                </a:solidFill>
              </a:rPr>
              <a:t>III</a:t>
            </a:r>
          </a:p>
        </p:txBody>
      </p:sp>
      <p:sp>
        <p:nvSpPr>
          <p:cNvPr id="21517" name="Text Box 42"/>
          <p:cNvSpPr txBox="1">
            <a:spLocks noChangeArrowheads="1"/>
          </p:cNvSpPr>
          <p:nvPr/>
        </p:nvSpPr>
        <p:spPr bwMode="auto">
          <a:xfrm>
            <a:off x="5943600" y="2362200"/>
            <a:ext cx="25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CC3300"/>
                </a:solidFill>
              </a:rPr>
              <a:t>I</a:t>
            </a:r>
          </a:p>
        </p:txBody>
      </p:sp>
      <p:sp>
        <p:nvSpPr>
          <p:cNvPr id="21518" name="Text Box 43"/>
          <p:cNvSpPr txBox="1">
            <a:spLocks noChangeArrowheads="1"/>
          </p:cNvSpPr>
          <p:nvPr/>
        </p:nvSpPr>
        <p:spPr bwMode="auto">
          <a:xfrm>
            <a:off x="6781800" y="2743200"/>
            <a:ext cx="3238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CC3300"/>
                </a:solidFill>
              </a:rPr>
              <a:t>II</a:t>
            </a:r>
          </a:p>
        </p:txBody>
      </p:sp>
      <p:sp>
        <p:nvSpPr>
          <p:cNvPr id="45" name="Rectangle 3"/>
          <p:cNvSpPr txBox="1">
            <a:spLocks noChangeArrowheads="1"/>
          </p:cNvSpPr>
          <p:nvPr/>
        </p:nvSpPr>
        <p:spPr bwMode="auto">
          <a:xfrm>
            <a:off x="228600" y="1295400"/>
            <a:ext cx="51054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>
              <a:defRPr>
                <a:solidFill>
                  <a:schemeClr val="tx1"/>
                </a:solidFill>
                <a:latin typeface="Verdana" pitchFamily="34" charset="0"/>
              </a:defRPr>
            </a:lvl2pPr>
            <a:lvl3pPr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marL="630238" indent="-346075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99CCCC"/>
              </a:buClr>
              <a:buFont typeface="Courier New" pitchFamily="49" charset="0"/>
              <a:buChar char="o"/>
            </a:pPr>
            <a:r>
              <a:rPr lang="en-US" sz="2000" dirty="0">
                <a:solidFill>
                  <a:srgbClr val="000000"/>
                </a:solidFill>
              </a:rPr>
              <a:t>Given </a:t>
            </a:r>
          </a:p>
          <a:p>
            <a:pPr marL="630238" indent="-346075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99CCCC"/>
              </a:buClr>
              <a:buFont typeface="Courier New" pitchFamily="49" charset="0"/>
              <a:buChar char="o"/>
            </a:pPr>
            <a:endParaRPr lang="en-US" sz="2000" dirty="0">
              <a:solidFill>
                <a:srgbClr val="000000"/>
              </a:solidFill>
            </a:endParaRPr>
          </a:p>
          <a:p>
            <a:pPr marL="630238" indent="-346075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99CCCC"/>
              </a:buClr>
              <a:buFont typeface="Courier New" pitchFamily="49" charset="0"/>
              <a:buChar char="o"/>
            </a:pPr>
            <a:r>
              <a:rPr lang="en-US" sz="2000" dirty="0">
                <a:solidFill>
                  <a:srgbClr val="000000"/>
                </a:solidFill>
              </a:rPr>
              <a:t>TP = X</a:t>
            </a:r>
            <a:r>
              <a:rPr lang="en-US" sz="2000" baseline="30000" dirty="0">
                <a:solidFill>
                  <a:srgbClr val="000000"/>
                </a:solidFill>
              </a:rPr>
              <a:t>2</a:t>
            </a:r>
            <a:r>
              <a:rPr lang="en-US" sz="2000" dirty="0">
                <a:solidFill>
                  <a:srgbClr val="000000"/>
                </a:solidFill>
              </a:rPr>
              <a:t> – (1/30)X</a:t>
            </a:r>
            <a:r>
              <a:rPr lang="en-US" sz="2000" baseline="30000" dirty="0">
                <a:solidFill>
                  <a:srgbClr val="000000"/>
                </a:solidFill>
              </a:rPr>
              <a:t>3</a:t>
            </a:r>
            <a:r>
              <a:rPr lang="en-US" sz="2000" dirty="0">
                <a:solidFill>
                  <a:srgbClr val="000000"/>
                </a:solidFill>
              </a:rPr>
              <a:t>, </a:t>
            </a:r>
            <a:endParaRPr lang="en-US" sz="2000" baseline="30000" dirty="0">
              <a:solidFill>
                <a:srgbClr val="000000"/>
              </a:solidFill>
            </a:endParaRPr>
          </a:p>
          <a:p>
            <a:pPr marL="630238" indent="-346075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99CCCC"/>
              </a:buClr>
              <a:buFont typeface="Courier New" pitchFamily="49" charset="0"/>
              <a:buChar char="o"/>
            </a:pPr>
            <a:r>
              <a:rPr lang="en-US" sz="2000" dirty="0">
                <a:solidFill>
                  <a:srgbClr val="000000"/>
                </a:solidFill>
              </a:rPr>
              <a:t>AP = TP/X = X – (1/30)X</a:t>
            </a:r>
            <a:r>
              <a:rPr lang="en-US" sz="2000" baseline="30000" dirty="0">
                <a:solidFill>
                  <a:srgbClr val="000000"/>
                </a:solidFill>
              </a:rPr>
              <a:t>2</a:t>
            </a:r>
          </a:p>
          <a:p>
            <a:pPr marL="630238" indent="-346075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99CCCC"/>
              </a:buClr>
              <a:buFont typeface="Courier New" pitchFamily="49" charset="0"/>
              <a:buChar char="o"/>
            </a:pPr>
            <a:r>
              <a:rPr lang="en-US" sz="2000" dirty="0">
                <a:solidFill>
                  <a:srgbClr val="000000"/>
                </a:solidFill>
              </a:rPr>
              <a:t>MP = ∂TP/∂X = 2X – (1/10)X</a:t>
            </a:r>
            <a:r>
              <a:rPr lang="en-US" sz="2000" baseline="30000" dirty="0">
                <a:solidFill>
                  <a:srgbClr val="000000"/>
                </a:solidFill>
              </a:rPr>
              <a:t>2</a:t>
            </a:r>
          </a:p>
          <a:p>
            <a:pPr marL="630238" indent="-346075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99CCCC"/>
              </a:buClr>
              <a:buFont typeface="Courier New" pitchFamily="49" charset="0"/>
              <a:buChar char="o"/>
            </a:pPr>
            <a:endParaRPr lang="en-US" sz="2000" dirty="0">
              <a:solidFill>
                <a:srgbClr val="000000"/>
              </a:solidFill>
            </a:endParaRPr>
          </a:p>
          <a:p>
            <a:pPr marL="630238" indent="-346075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99CCCC"/>
              </a:buClr>
              <a:buFont typeface="Courier New" pitchFamily="49" charset="0"/>
              <a:buChar char="o"/>
            </a:pPr>
            <a:r>
              <a:rPr lang="en-US" sz="2000" dirty="0">
                <a:solidFill>
                  <a:srgbClr val="000000"/>
                </a:solidFill>
              </a:rPr>
              <a:t>At what levels of X does the MP</a:t>
            </a:r>
          </a:p>
          <a:p>
            <a:pPr marL="630238" indent="-346075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99CCCC"/>
              </a:buClr>
            </a:pPr>
            <a:r>
              <a:rPr lang="en-US" sz="2000" dirty="0">
                <a:solidFill>
                  <a:srgbClr val="000000"/>
                </a:solidFill>
              </a:rPr>
              <a:t>  reach its maximum?</a:t>
            </a:r>
          </a:p>
          <a:p>
            <a:pPr marL="630238" indent="-346075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99CCCC"/>
              </a:buClr>
              <a:buFont typeface="Courier New" pitchFamily="49" charset="0"/>
              <a:buChar char="o"/>
            </a:pPr>
            <a:endParaRPr lang="en-US" sz="2000" dirty="0">
              <a:solidFill>
                <a:srgbClr val="000000"/>
              </a:solidFill>
            </a:endParaRPr>
          </a:p>
          <a:p>
            <a:pPr marL="630238" lvl="1" indent="-346075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99CCCC"/>
              </a:buClr>
              <a:buFont typeface="Courier New" pitchFamily="49" charset="0"/>
              <a:buChar char="o"/>
            </a:pPr>
            <a:r>
              <a:rPr lang="en-US" sz="2000" dirty="0">
                <a:solidFill>
                  <a:srgbClr val="000000"/>
                </a:solidFill>
              </a:rPr>
              <a:t>MP reaches its maximum</a:t>
            </a:r>
          </a:p>
          <a:p>
            <a:pPr marL="630238" lvl="1" indent="-346075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99CCCC"/>
              </a:buClr>
            </a:pPr>
            <a:r>
              <a:rPr lang="en-US" sz="2000" dirty="0">
                <a:solidFill>
                  <a:srgbClr val="000000"/>
                </a:solidFill>
              </a:rPr>
              <a:t>  where ∂MP/∂X = 0</a:t>
            </a:r>
          </a:p>
          <a:p>
            <a:pPr marL="630238" lvl="1" indent="-346075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99CCCC"/>
              </a:buClr>
              <a:buFont typeface="Courier New" pitchFamily="49" charset="0"/>
              <a:buChar char="o"/>
            </a:pPr>
            <a:endParaRPr lang="en-US" sz="2000" dirty="0">
              <a:solidFill>
                <a:srgbClr val="000000"/>
              </a:solidFill>
            </a:endParaRPr>
          </a:p>
          <a:p>
            <a:pPr marL="630238" lvl="1" indent="-346075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99CCCC"/>
              </a:buClr>
              <a:buFont typeface="Courier New" pitchFamily="49" charset="0"/>
              <a:buChar char="o"/>
            </a:pPr>
            <a:r>
              <a:rPr lang="en-US" sz="2000" dirty="0">
                <a:solidFill>
                  <a:srgbClr val="000000"/>
                </a:solidFill>
              </a:rPr>
              <a:t>That is, where</a:t>
            </a:r>
          </a:p>
          <a:p>
            <a:pPr marL="630238" lvl="1" indent="-346075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99CCCC"/>
              </a:buClr>
              <a:buFont typeface="Courier New" pitchFamily="49" charset="0"/>
              <a:buChar char="o"/>
            </a:pPr>
            <a:endParaRPr lang="en-US" sz="2000" dirty="0">
              <a:solidFill>
                <a:srgbClr val="000000"/>
              </a:solidFill>
            </a:endParaRPr>
          </a:p>
          <a:p>
            <a:pPr marL="630238" lvl="1" indent="-346075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99CCCC"/>
              </a:buClr>
              <a:buFont typeface="Courier New" pitchFamily="49" charset="0"/>
              <a:buChar char="o"/>
            </a:pPr>
            <a:r>
              <a:rPr lang="en-US" sz="2000" dirty="0">
                <a:solidFill>
                  <a:srgbClr val="000000"/>
                </a:solidFill>
              </a:rPr>
              <a:t>	2 – (2/10)X = 0</a:t>
            </a:r>
          </a:p>
          <a:p>
            <a:pPr marL="630238" lvl="2" indent="-346075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99CCCC"/>
              </a:buClr>
              <a:buFont typeface="Courier New" pitchFamily="49" charset="0"/>
              <a:buChar char="o"/>
            </a:pPr>
            <a:r>
              <a:rPr lang="en-US" sz="2000" dirty="0">
                <a:solidFill>
                  <a:srgbClr val="000000"/>
                </a:solidFill>
              </a:rPr>
              <a:t>Or, 0.2 X = 2</a:t>
            </a:r>
          </a:p>
          <a:p>
            <a:pPr marL="630238" lvl="2" indent="-346075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99CCCC"/>
              </a:buClr>
              <a:buFont typeface="Courier New" pitchFamily="49" charset="0"/>
              <a:buChar char="o"/>
            </a:pPr>
            <a:r>
              <a:rPr lang="en-US" sz="2000" dirty="0">
                <a:solidFill>
                  <a:srgbClr val="000000"/>
                </a:solidFill>
              </a:rPr>
              <a:t>Or, X = 10</a:t>
            </a:r>
          </a:p>
        </p:txBody>
      </p:sp>
      <p:cxnSp>
        <p:nvCxnSpPr>
          <p:cNvPr id="46" name="Straight Connector 45"/>
          <p:cNvCxnSpPr>
            <a:cxnSpLocks noChangeShapeType="1"/>
          </p:cNvCxnSpPr>
          <p:nvPr/>
        </p:nvCxnSpPr>
        <p:spPr bwMode="auto">
          <a:xfrm>
            <a:off x="5943600" y="4583113"/>
            <a:ext cx="60960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821949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4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2400" dirty="0"/>
              <a:t>A Hypothetical Production Function, A Mathematical Example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394325" y="1752600"/>
            <a:ext cx="3541713" cy="4938713"/>
            <a:chOff x="3302" y="1008"/>
            <a:chExt cx="2231" cy="3111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3302" y="1152"/>
              <a:ext cx="2231" cy="2967"/>
              <a:chOff x="3302" y="1152"/>
              <a:chExt cx="2231" cy="2967"/>
            </a:xfrm>
          </p:grpSpPr>
          <p:sp>
            <p:nvSpPr>
              <p:cNvPr id="22547" name="Line 6"/>
              <p:cNvSpPr>
                <a:spLocks noChangeShapeType="1"/>
              </p:cNvSpPr>
              <p:nvPr/>
            </p:nvSpPr>
            <p:spPr bwMode="auto">
              <a:xfrm>
                <a:off x="3840" y="2160"/>
                <a:ext cx="0" cy="15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4" name="Group 7"/>
              <p:cNvGrpSpPr>
                <a:grpSpLocks/>
              </p:cNvGrpSpPr>
              <p:nvPr/>
            </p:nvGrpSpPr>
            <p:grpSpPr bwMode="auto">
              <a:xfrm>
                <a:off x="3302" y="1152"/>
                <a:ext cx="2231" cy="2967"/>
                <a:chOff x="3302" y="1152"/>
                <a:chExt cx="2231" cy="2967"/>
              </a:xfrm>
            </p:grpSpPr>
            <p:grpSp>
              <p:nvGrpSpPr>
                <p:cNvPr id="5" name="Group 8"/>
                <p:cNvGrpSpPr>
                  <a:grpSpLocks/>
                </p:cNvGrpSpPr>
                <p:nvPr/>
              </p:nvGrpSpPr>
              <p:grpSpPr bwMode="auto">
                <a:xfrm>
                  <a:off x="3360" y="1152"/>
                  <a:ext cx="1883" cy="1422"/>
                  <a:chOff x="3206" y="1172"/>
                  <a:chExt cx="2438" cy="2465"/>
                </a:xfrm>
              </p:grpSpPr>
              <p:sp>
                <p:nvSpPr>
                  <p:cNvPr id="22566" name="Line 9"/>
                  <p:cNvSpPr>
                    <a:spLocks noChangeShapeType="1"/>
                  </p:cNvSpPr>
                  <p:nvPr/>
                </p:nvSpPr>
                <p:spPr bwMode="auto">
                  <a:xfrm>
                    <a:off x="3408" y="1392"/>
                    <a:ext cx="0" cy="182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567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3408" y="3216"/>
                    <a:ext cx="211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568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366" y="3236"/>
                    <a:ext cx="278" cy="40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9pPr>
                  </a:lstStyle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>
                        <a:solidFill>
                          <a:srgbClr val="000000"/>
                        </a:solidFill>
                      </a:rPr>
                      <a:t>X</a:t>
                    </a:r>
                  </a:p>
                </p:txBody>
              </p:sp>
              <p:sp>
                <p:nvSpPr>
                  <p:cNvPr id="22569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206" y="1172"/>
                    <a:ext cx="265" cy="40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9pPr>
                  </a:lstStyle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>
                        <a:solidFill>
                          <a:srgbClr val="000000"/>
                        </a:solidFill>
                      </a:rPr>
                      <a:t>Y</a:t>
                    </a:r>
                  </a:p>
                </p:txBody>
              </p:sp>
              <p:sp>
                <p:nvSpPr>
                  <p:cNvPr id="22570" name="Freeform 13"/>
                  <p:cNvSpPr>
                    <a:spLocks/>
                  </p:cNvSpPr>
                  <p:nvPr/>
                </p:nvSpPr>
                <p:spPr bwMode="auto">
                  <a:xfrm>
                    <a:off x="3408" y="1728"/>
                    <a:ext cx="1248" cy="1488"/>
                  </a:xfrm>
                  <a:custGeom>
                    <a:avLst/>
                    <a:gdLst>
                      <a:gd name="T0" fmla="*/ 0 w 1248"/>
                      <a:gd name="T1" fmla="*/ 1488 h 1488"/>
                      <a:gd name="T2" fmla="*/ 432 w 1248"/>
                      <a:gd name="T3" fmla="*/ 1152 h 1488"/>
                      <a:gd name="T4" fmla="*/ 624 w 1248"/>
                      <a:gd name="T5" fmla="*/ 528 h 1488"/>
                      <a:gd name="T6" fmla="*/ 864 w 1248"/>
                      <a:gd name="T7" fmla="*/ 192 h 1488"/>
                      <a:gd name="T8" fmla="*/ 1248 w 1248"/>
                      <a:gd name="T9" fmla="*/ 0 h 148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248"/>
                      <a:gd name="T16" fmla="*/ 0 h 1488"/>
                      <a:gd name="T17" fmla="*/ 1248 w 1248"/>
                      <a:gd name="T18" fmla="*/ 1488 h 148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248" h="1488">
                        <a:moveTo>
                          <a:pt x="0" y="1488"/>
                        </a:moveTo>
                        <a:cubicBezTo>
                          <a:pt x="164" y="1400"/>
                          <a:pt x="328" y="1312"/>
                          <a:pt x="432" y="1152"/>
                        </a:cubicBezTo>
                        <a:cubicBezTo>
                          <a:pt x="536" y="992"/>
                          <a:pt x="552" y="688"/>
                          <a:pt x="624" y="528"/>
                        </a:cubicBezTo>
                        <a:cubicBezTo>
                          <a:pt x="696" y="368"/>
                          <a:pt x="760" y="280"/>
                          <a:pt x="864" y="192"/>
                        </a:cubicBezTo>
                        <a:cubicBezTo>
                          <a:pt x="968" y="104"/>
                          <a:pt x="1184" y="32"/>
                          <a:pt x="1248" y="0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571" name="Freeform 14"/>
                  <p:cNvSpPr>
                    <a:spLocks/>
                  </p:cNvSpPr>
                  <p:nvPr/>
                </p:nvSpPr>
                <p:spPr bwMode="auto">
                  <a:xfrm>
                    <a:off x="4656" y="1720"/>
                    <a:ext cx="384" cy="152"/>
                  </a:xfrm>
                  <a:custGeom>
                    <a:avLst/>
                    <a:gdLst>
                      <a:gd name="T0" fmla="*/ 0 w 384"/>
                      <a:gd name="T1" fmla="*/ 8 h 152"/>
                      <a:gd name="T2" fmla="*/ 48 w 384"/>
                      <a:gd name="T3" fmla="*/ 8 h 152"/>
                      <a:gd name="T4" fmla="*/ 240 w 384"/>
                      <a:gd name="T5" fmla="*/ 56 h 152"/>
                      <a:gd name="T6" fmla="*/ 384 w 384"/>
                      <a:gd name="T7" fmla="*/ 152 h 15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84"/>
                      <a:gd name="T13" fmla="*/ 0 h 152"/>
                      <a:gd name="T14" fmla="*/ 384 w 384"/>
                      <a:gd name="T15" fmla="*/ 152 h 152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384" h="152">
                        <a:moveTo>
                          <a:pt x="0" y="8"/>
                        </a:moveTo>
                        <a:cubicBezTo>
                          <a:pt x="4" y="4"/>
                          <a:pt x="8" y="0"/>
                          <a:pt x="48" y="8"/>
                        </a:cubicBezTo>
                        <a:cubicBezTo>
                          <a:pt x="88" y="16"/>
                          <a:pt x="184" y="32"/>
                          <a:pt x="240" y="56"/>
                        </a:cubicBezTo>
                        <a:cubicBezTo>
                          <a:pt x="296" y="80"/>
                          <a:pt x="360" y="136"/>
                          <a:pt x="384" y="152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572" name="Text Box 1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79" y="1747"/>
                    <a:ext cx="490" cy="40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9pPr>
                  </a:lstStyle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>
                        <a:solidFill>
                          <a:srgbClr val="000000"/>
                        </a:solidFill>
                      </a:rPr>
                      <a:t>TPP</a:t>
                    </a:r>
                  </a:p>
                </p:txBody>
              </p:sp>
            </p:grpSp>
            <p:grpSp>
              <p:nvGrpSpPr>
                <p:cNvPr id="6" name="Group 16"/>
                <p:cNvGrpSpPr>
                  <a:grpSpLocks/>
                </p:cNvGrpSpPr>
                <p:nvPr/>
              </p:nvGrpSpPr>
              <p:grpSpPr bwMode="auto">
                <a:xfrm>
                  <a:off x="3302" y="2372"/>
                  <a:ext cx="2231" cy="1575"/>
                  <a:chOff x="3302" y="2372"/>
                  <a:chExt cx="2231" cy="1575"/>
                </a:xfrm>
              </p:grpSpPr>
              <p:sp>
                <p:nvSpPr>
                  <p:cNvPr id="22560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3504" y="2544"/>
                    <a:ext cx="0" cy="120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561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3504" y="3744"/>
                    <a:ext cx="1728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562" name="Text Box 1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318" y="3716"/>
                    <a:ext cx="215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9pPr>
                  </a:lstStyle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>
                        <a:solidFill>
                          <a:srgbClr val="000000"/>
                        </a:solidFill>
                      </a:rPr>
                      <a:t>X</a:t>
                    </a:r>
                  </a:p>
                </p:txBody>
              </p:sp>
              <p:sp>
                <p:nvSpPr>
                  <p:cNvPr id="22563" name="Text Box 2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302" y="2372"/>
                    <a:ext cx="205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9pPr>
                  </a:lstStyle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>
                        <a:solidFill>
                          <a:srgbClr val="000000"/>
                        </a:solidFill>
                      </a:rPr>
                      <a:t>Y</a:t>
                    </a:r>
                  </a:p>
                </p:txBody>
              </p:sp>
              <p:sp>
                <p:nvSpPr>
                  <p:cNvPr id="22564" name="Freeform 21"/>
                  <p:cNvSpPr>
                    <a:spLocks/>
                  </p:cNvSpPr>
                  <p:nvPr/>
                </p:nvSpPr>
                <p:spPr bwMode="auto">
                  <a:xfrm>
                    <a:off x="3552" y="3024"/>
                    <a:ext cx="1536" cy="728"/>
                  </a:xfrm>
                  <a:custGeom>
                    <a:avLst/>
                    <a:gdLst>
                      <a:gd name="T0" fmla="*/ 0 w 1536"/>
                      <a:gd name="T1" fmla="*/ 728 h 728"/>
                      <a:gd name="T2" fmla="*/ 96 w 1536"/>
                      <a:gd name="T3" fmla="*/ 392 h 728"/>
                      <a:gd name="T4" fmla="*/ 384 w 1536"/>
                      <a:gd name="T5" fmla="*/ 104 h 728"/>
                      <a:gd name="T6" fmla="*/ 576 w 1536"/>
                      <a:gd name="T7" fmla="*/ 8 h 728"/>
                      <a:gd name="T8" fmla="*/ 960 w 1536"/>
                      <a:gd name="T9" fmla="*/ 152 h 728"/>
                      <a:gd name="T10" fmla="*/ 1248 w 1536"/>
                      <a:gd name="T11" fmla="*/ 344 h 728"/>
                      <a:gd name="T12" fmla="*/ 1392 w 1536"/>
                      <a:gd name="T13" fmla="*/ 440 h 728"/>
                      <a:gd name="T14" fmla="*/ 1536 w 1536"/>
                      <a:gd name="T15" fmla="*/ 536 h 728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1536"/>
                      <a:gd name="T25" fmla="*/ 0 h 728"/>
                      <a:gd name="T26" fmla="*/ 1536 w 1536"/>
                      <a:gd name="T27" fmla="*/ 728 h 728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1536" h="728">
                        <a:moveTo>
                          <a:pt x="0" y="728"/>
                        </a:moveTo>
                        <a:cubicBezTo>
                          <a:pt x="16" y="612"/>
                          <a:pt x="32" y="496"/>
                          <a:pt x="96" y="392"/>
                        </a:cubicBezTo>
                        <a:cubicBezTo>
                          <a:pt x="160" y="288"/>
                          <a:pt x="304" y="168"/>
                          <a:pt x="384" y="104"/>
                        </a:cubicBezTo>
                        <a:cubicBezTo>
                          <a:pt x="464" y="40"/>
                          <a:pt x="480" y="0"/>
                          <a:pt x="576" y="8"/>
                        </a:cubicBezTo>
                        <a:cubicBezTo>
                          <a:pt x="672" y="16"/>
                          <a:pt x="848" y="96"/>
                          <a:pt x="960" y="152"/>
                        </a:cubicBezTo>
                        <a:cubicBezTo>
                          <a:pt x="1072" y="208"/>
                          <a:pt x="1176" y="296"/>
                          <a:pt x="1248" y="344"/>
                        </a:cubicBezTo>
                        <a:cubicBezTo>
                          <a:pt x="1320" y="392"/>
                          <a:pt x="1344" y="408"/>
                          <a:pt x="1392" y="440"/>
                        </a:cubicBezTo>
                        <a:cubicBezTo>
                          <a:pt x="1440" y="472"/>
                          <a:pt x="1488" y="504"/>
                          <a:pt x="1536" y="536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565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78" y="3380"/>
                    <a:ext cx="388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9pPr>
                  </a:lstStyle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>
                        <a:solidFill>
                          <a:srgbClr val="000000"/>
                        </a:solidFill>
                      </a:rPr>
                      <a:t>APP</a:t>
                    </a:r>
                  </a:p>
                </p:txBody>
              </p:sp>
            </p:grpSp>
            <p:sp>
              <p:nvSpPr>
                <p:cNvPr id="22553" name="Oval 23"/>
                <p:cNvSpPr>
                  <a:spLocks noChangeArrowheads="1"/>
                </p:cNvSpPr>
                <p:nvPr/>
              </p:nvSpPr>
              <p:spPr bwMode="auto">
                <a:xfrm>
                  <a:off x="3792" y="2112"/>
                  <a:ext cx="48" cy="4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2554" name="Freeform 24"/>
                <p:cNvSpPr>
                  <a:spLocks/>
                </p:cNvSpPr>
                <p:nvPr/>
              </p:nvSpPr>
              <p:spPr bwMode="auto">
                <a:xfrm>
                  <a:off x="3536" y="2768"/>
                  <a:ext cx="1072" cy="1216"/>
                </a:xfrm>
                <a:custGeom>
                  <a:avLst/>
                  <a:gdLst>
                    <a:gd name="T0" fmla="*/ 16 w 1072"/>
                    <a:gd name="T1" fmla="*/ 976 h 1216"/>
                    <a:gd name="T2" fmla="*/ 16 w 1072"/>
                    <a:gd name="T3" fmla="*/ 640 h 1216"/>
                    <a:gd name="T4" fmla="*/ 112 w 1072"/>
                    <a:gd name="T5" fmla="*/ 304 h 1216"/>
                    <a:gd name="T6" fmla="*/ 256 w 1072"/>
                    <a:gd name="T7" fmla="*/ 64 h 1216"/>
                    <a:gd name="T8" fmla="*/ 304 w 1072"/>
                    <a:gd name="T9" fmla="*/ 16 h 1216"/>
                    <a:gd name="T10" fmla="*/ 496 w 1072"/>
                    <a:gd name="T11" fmla="*/ 160 h 1216"/>
                    <a:gd name="T12" fmla="*/ 592 w 1072"/>
                    <a:gd name="T13" fmla="*/ 304 h 1216"/>
                    <a:gd name="T14" fmla="*/ 736 w 1072"/>
                    <a:gd name="T15" fmla="*/ 640 h 1216"/>
                    <a:gd name="T16" fmla="*/ 976 w 1072"/>
                    <a:gd name="T17" fmla="*/ 1072 h 1216"/>
                    <a:gd name="T18" fmla="*/ 1072 w 1072"/>
                    <a:gd name="T19" fmla="*/ 1216 h 121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072"/>
                    <a:gd name="T31" fmla="*/ 0 h 1216"/>
                    <a:gd name="T32" fmla="*/ 1072 w 1072"/>
                    <a:gd name="T33" fmla="*/ 1216 h 121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072" h="1216">
                      <a:moveTo>
                        <a:pt x="16" y="976"/>
                      </a:moveTo>
                      <a:cubicBezTo>
                        <a:pt x="8" y="864"/>
                        <a:pt x="0" y="752"/>
                        <a:pt x="16" y="640"/>
                      </a:cubicBezTo>
                      <a:cubicBezTo>
                        <a:pt x="32" y="528"/>
                        <a:pt x="72" y="400"/>
                        <a:pt x="112" y="304"/>
                      </a:cubicBezTo>
                      <a:cubicBezTo>
                        <a:pt x="152" y="208"/>
                        <a:pt x="224" y="112"/>
                        <a:pt x="256" y="64"/>
                      </a:cubicBezTo>
                      <a:cubicBezTo>
                        <a:pt x="288" y="16"/>
                        <a:pt x="264" y="0"/>
                        <a:pt x="304" y="16"/>
                      </a:cubicBezTo>
                      <a:cubicBezTo>
                        <a:pt x="344" y="32"/>
                        <a:pt x="448" y="112"/>
                        <a:pt x="496" y="160"/>
                      </a:cubicBezTo>
                      <a:cubicBezTo>
                        <a:pt x="544" y="208"/>
                        <a:pt x="552" y="224"/>
                        <a:pt x="592" y="304"/>
                      </a:cubicBezTo>
                      <a:cubicBezTo>
                        <a:pt x="632" y="384"/>
                        <a:pt x="672" y="512"/>
                        <a:pt x="736" y="640"/>
                      </a:cubicBezTo>
                      <a:cubicBezTo>
                        <a:pt x="800" y="768"/>
                        <a:pt x="920" y="976"/>
                        <a:pt x="976" y="1072"/>
                      </a:cubicBezTo>
                      <a:cubicBezTo>
                        <a:pt x="1032" y="1168"/>
                        <a:pt x="1056" y="1192"/>
                        <a:pt x="1072" y="1216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2555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4656" y="3888"/>
                  <a:ext cx="411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>
                      <a:solidFill>
                        <a:srgbClr val="000000"/>
                      </a:solidFill>
                    </a:rPr>
                    <a:t>MPP</a:t>
                  </a:r>
                </a:p>
              </p:txBody>
            </p:sp>
            <p:sp>
              <p:nvSpPr>
                <p:cNvPr id="22556" name="Oval 26"/>
                <p:cNvSpPr>
                  <a:spLocks noChangeArrowheads="1"/>
                </p:cNvSpPr>
                <p:nvPr/>
              </p:nvSpPr>
              <p:spPr bwMode="auto">
                <a:xfrm>
                  <a:off x="4464" y="1440"/>
                  <a:ext cx="48" cy="4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2557" name="Oval 27"/>
                <p:cNvSpPr>
                  <a:spLocks noChangeArrowheads="1"/>
                </p:cNvSpPr>
                <p:nvPr/>
              </p:nvSpPr>
              <p:spPr bwMode="auto">
                <a:xfrm>
                  <a:off x="4080" y="3024"/>
                  <a:ext cx="48" cy="4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2558" name="Oval 28"/>
                <p:cNvSpPr>
                  <a:spLocks noChangeArrowheads="1"/>
                </p:cNvSpPr>
                <p:nvPr/>
              </p:nvSpPr>
              <p:spPr bwMode="auto">
                <a:xfrm>
                  <a:off x="4416" y="3696"/>
                  <a:ext cx="48" cy="4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2559" name="Oval 29"/>
                <p:cNvSpPr>
                  <a:spLocks noChangeArrowheads="1"/>
                </p:cNvSpPr>
                <p:nvPr/>
              </p:nvSpPr>
              <p:spPr bwMode="auto">
                <a:xfrm>
                  <a:off x="3792" y="2784"/>
                  <a:ext cx="48" cy="4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22549" name="Line 30"/>
              <p:cNvSpPr>
                <a:spLocks noChangeShapeType="1"/>
              </p:cNvSpPr>
              <p:nvPr/>
            </p:nvSpPr>
            <p:spPr bwMode="auto">
              <a:xfrm flipV="1">
                <a:off x="3504" y="1248"/>
                <a:ext cx="960" cy="105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2550" name="Line 31"/>
              <p:cNvSpPr>
                <a:spLocks noChangeShapeType="1"/>
              </p:cNvSpPr>
              <p:nvPr/>
            </p:nvSpPr>
            <p:spPr bwMode="auto">
              <a:xfrm>
                <a:off x="4080" y="1680"/>
                <a:ext cx="0" cy="206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2542" name="Line 32"/>
            <p:cNvSpPr>
              <a:spLocks noChangeShapeType="1"/>
            </p:cNvSpPr>
            <p:nvPr/>
          </p:nvSpPr>
          <p:spPr bwMode="auto">
            <a:xfrm flipV="1">
              <a:off x="4080" y="1008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2543" name="Line 33"/>
            <p:cNvSpPr>
              <a:spLocks noChangeShapeType="1"/>
            </p:cNvSpPr>
            <p:nvPr/>
          </p:nvSpPr>
          <p:spPr bwMode="auto">
            <a:xfrm>
              <a:off x="3552" y="1344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2544" name="Text Box 34"/>
            <p:cNvSpPr txBox="1">
              <a:spLocks noChangeArrowheads="1"/>
            </p:cNvSpPr>
            <p:nvPr/>
          </p:nvSpPr>
          <p:spPr bwMode="auto">
            <a:xfrm>
              <a:off x="3398" y="3780"/>
              <a:ext cx="16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2545" name="Text Box 35"/>
            <p:cNvSpPr txBox="1">
              <a:spLocks noChangeArrowheads="1"/>
            </p:cNvSpPr>
            <p:nvPr/>
          </p:nvSpPr>
          <p:spPr bwMode="auto">
            <a:xfrm>
              <a:off x="3744" y="3744"/>
              <a:ext cx="219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>
                  <a:solidFill>
                    <a:srgbClr val="000000"/>
                  </a:solidFill>
                </a:rPr>
                <a:t>10</a:t>
              </a:r>
            </a:p>
          </p:txBody>
        </p:sp>
        <p:sp>
          <p:nvSpPr>
            <p:cNvPr id="22546" name="Line 36"/>
            <p:cNvSpPr>
              <a:spLocks noChangeShapeType="1"/>
            </p:cNvSpPr>
            <p:nvPr/>
          </p:nvSpPr>
          <p:spPr bwMode="auto">
            <a:xfrm>
              <a:off x="4464" y="1488"/>
              <a:ext cx="0" cy="22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22532" name="Line 37"/>
          <p:cNvSpPr>
            <a:spLocks noChangeShapeType="1"/>
          </p:cNvSpPr>
          <p:nvPr/>
        </p:nvSpPr>
        <p:spPr bwMode="auto">
          <a:xfrm flipV="1">
            <a:off x="7239000" y="1752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2533" name="Line 39"/>
          <p:cNvSpPr>
            <a:spLocks noChangeShapeType="1"/>
          </p:cNvSpPr>
          <p:nvPr/>
        </p:nvSpPr>
        <p:spPr bwMode="auto">
          <a:xfrm>
            <a:off x="6705600" y="3429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2534" name="Line 40"/>
          <p:cNvSpPr>
            <a:spLocks noChangeShapeType="1"/>
          </p:cNvSpPr>
          <p:nvPr/>
        </p:nvSpPr>
        <p:spPr bwMode="auto">
          <a:xfrm>
            <a:off x="7315200" y="3124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2535" name="Text Box 41"/>
          <p:cNvSpPr txBox="1">
            <a:spLocks noChangeArrowheads="1"/>
          </p:cNvSpPr>
          <p:nvPr/>
        </p:nvSpPr>
        <p:spPr bwMode="auto">
          <a:xfrm>
            <a:off x="7680325" y="3181350"/>
            <a:ext cx="3937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CC3300"/>
                </a:solidFill>
              </a:rPr>
              <a:t>III</a:t>
            </a:r>
          </a:p>
        </p:txBody>
      </p:sp>
      <p:sp>
        <p:nvSpPr>
          <p:cNvPr id="22536" name="Text Box 42"/>
          <p:cNvSpPr txBox="1">
            <a:spLocks noChangeArrowheads="1"/>
          </p:cNvSpPr>
          <p:nvPr/>
        </p:nvSpPr>
        <p:spPr bwMode="auto">
          <a:xfrm>
            <a:off x="5943600" y="2362200"/>
            <a:ext cx="25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CC3300"/>
                </a:solidFill>
              </a:rPr>
              <a:t>I</a:t>
            </a:r>
          </a:p>
        </p:txBody>
      </p:sp>
      <p:sp>
        <p:nvSpPr>
          <p:cNvPr id="22537" name="Text Box 43"/>
          <p:cNvSpPr txBox="1">
            <a:spLocks noChangeArrowheads="1"/>
          </p:cNvSpPr>
          <p:nvPr/>
        </p:nvSpPr>
        <p:spPr bwMode="auto">
          <a:xfrm>
            <a:off x="6781800" y="2743200"/>
            <a:ext cx="3238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CC3300"/>
                </a:solidFill>
              </a:rPr>
              <a:t>II</a:t>
            </a:r>
          </a:p>
        </p:txBody>
      </p:sp>
      <p:sp>
        <p:nvSpPr>
          <p:cNvPr id="45" name="Rectangle 3"/>
          <p:cNvSpPr txBox="1">
            <a:spLocks noChangeArrowheads="1"/>
          </p:cNvSpPr>
          <p:nvPr/>
        </p:nvSpPr>
        <p:spPr bwMode="auto">
          <a:xfrm>
            <a:off x="228600" y="1447800"/>
            <a:ext cx="50292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>
              <a:defRPr>
                <a:solidFill>
                  <a:schemeClr val="tx1"/>
                </a:solidFill>
                <a:latin typeface="Verdana" pitchFamily="34" charset="0"/>
              </a:defRPr>
            </a:lvl2pPr>
            <a:lvl3pPr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99CCCC"/>
              </a:buClr>
              <a:buFont typeface="Courier New" pitchFamily="49" charset="0"/>
              <a:buChar char="o"/>
            </a:pP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Given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99CCCC"/>
              </a:buClr>
              <a:buFont typeface="Courier New" pitchFamily="49" charset="0"/>
              <a:buChar char="o"/>
            </a:pPr>
            <a:endParaRPr lang="en-US" dirty="0">
              <a:solidFill>
                <a:srgbClr val="000000"/>
              </a:solidFill>
            </a:endParaRP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99CCCC"/>
              </a:buClr>
              <a:buFont typeface="Courier New" pitchFamily="49" charset="0"/>
              <a:buChar char="o"/>
            </a:pPr>
            <a:r>
              <a:rPr lang="en-US" dirty="0">
                <a:solidFill>
                  <a:srgbClr val="000000"/>
                </a:solidFill>
              </a:rPr>
              <a:t>TP = X</a:t>
            </a:r>
            <a:r>
              <a:rPr lang="en-US" baseline="30000" dirty="0">
                <a:solidFill>
                  <a:srgbClr val="000000"/>
                </a:solidFill>
              </a:rPr>
              <a:t>2</a:t>
            </a:r>
            <a:r>
              <a:rPr lang="en-US" dirty="0">
                <a:solidFill>
                  <a:srgbClr val="000000"/>
                </a:solidFill>
              </a:rPr>
              <a:t> – (1/30)X</a:t>
            </a:r>
            <a:r>
              <a:rPr lang="en-US" baseline="30000" dirty="0">
                <a:solidFill>
                  <a:srgbClr val="000000"/>
                </a:solidFill>
              </a:rPr>
              <a:t>3</a:t>
            </a:r>
            <a:r>
              <a:rPr lang="en-US" dirty="0">
                <a:solidFill>
                  <a:srgbClr val="000000"/>
                </a:solidFill>
              </a:rPr>
              <a:t>, </a:t>
            </a:r>
            <a:endParaRPr lang="en-US" baseline="30000" dirty="0">
              <a:solidFill>
                <a:srgbClr val="000000"/>
              </a:solidFill>
            </a:endParaRP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99CCCC"/>
              </a:buClr>
              <a:buFont typeface="Courier New" pitchFamily="49" charset="0"/>
              <a:buChar char="o"/>
            </a:pPr>
            <a:r>
              <a:rPr lang="en-US" dirty="0">
                <a:solidFill>
                  <a:srgbClr val="000000"/>
                </a:solidFill>
              </a:rPr>
              <a:t>AP = TP/X = X – (1/30)X</a:t>
            </a:r>
            <a:r>
              <a:rPr lang="en-US" baseline="30000" dirty="0">
                <a:solidFill>
                  <a:srgbClr val="000000"/>
                </a:solidFill>
              </a:rPr>
              <a:t>2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99CCCC"/>
              </a:buClr>
              <a:buFont typeface="Courier New" pitchFamily="49" charset="0"/>
              <a:buChar char="o"/>
            </a:pPr>
            <a:r>
              <a:rPr lang="en-US" dirty="0">
                <a:solidFill>
                  <a:srgbClr val="000000"/>
                </a:solidFill>
              </a:rPr>
              <a:t>MP = ∂TP/∂X = 2X – (1/10)X</a:t>
            </a:r>
            <a:r>
              <a:rPr lang="en-US" baseline="30000" dirty="0">
                <a:solidFill>
                  <a:srgbClr val="000000"/>
                </a:solidFill>
              </a:rPr>
              <a:t>2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99CCCC"/>
              </a:buClr>
              <a:buFont typeface="Courier New" pitchFamily="49" charset="0"/>
              <a:buChar char="o"/>
            </a:pPr>
            <a:endParaRPr lang="en-US" baseline="30000" dirty="0">
              <a:solidFill>
                <a:srgbClr val="000000"/>
              </a:solidFill>
            </a:endParaRP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99CCCC"/>
              </a:buClr>
              <a:buFont typeface="Courier New" pitchFamily="49" charset="0"/>
              <a:buChar char="o"/>
            </a:pPr>
            <a:endParaRPr lang="en-US" baseline="30000" dirty="0">
              <a:solidFill>
                <a:srgbClr val="000000"/>
              </a:solidFill>
            </a:endParaRP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99CCCC"/>
              </a:buClr>
              <a:buFont typeface="Courier New" pitchFamily="49" charset="0"/>
              <a:buChar char="o"/>
            </a:pPr>
            <a:r>
              <a:rPr lang="en-US" dirty="0">
                <a:solidFill>
                  <a:srgbClr val="000000"/>
                </a:solidFill>
              </a:rPr>
              <a:t> At what levels of X does the AP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99CCCC"/>
              </a:buClr>
            </a:pPr>
            <a:r>
              <a:rPr lang="en-US" dirty="0">
                <a:solidFill>
                  <a:srgbClr val="000000"/>
                </a:solidFill>
              </a:rPr>
              <a:t>   reach its maximum?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99CCCC"/>
              </a:buClr>
              <a:buFont typeface="Courier New" pitchFamily="49" charset="0"/>
              <a:buChar char="o"/>
            </a:pPr>
            <a:endParaRPr lang="en-US" dirty="0">
              <a:solidFill>
                <a:srgbClr val="000000"/>
              </a:solidFill>
            </a:endParaRPr>
          </a:p>
          <a:p>
            <a:pPr lvl="1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99CCCC"/>
              </a:buClr>
              <a:buFont typeface="Courier New" pitchFamily="49" charset="0"/>
              <a:buChar char="o"/>
            </a:pPr>
            <a:r>
              <a:rPr lang="en-US" dirty="0">
                <a:solidFill>
                  <a:srgbClr val="000000"/>
                </a:solidFill>
              </a:rPr>
              <a:t> AP reaches its maximum</a:t>
            </a:r>
          </a:p>
          <a:p>
            <a:pPr lvl="1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99CCCC"/>
              </a:buClr>
            </a:pPr>
            <a:r>
              <a:rPr lang="en-US" dirty="0">
                <a:solidFill>
                  <a:srgbClr val="000000"/>
                </a:solidFill>
              </a:rPr>
              <a:t>   where ∂AP/∂X = 0</a:t>
            </a:r>
          </a:p>
          <a:p>
            <a:pPr lvl="1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99CCCC"/>
              </a:buClr>
              <a:buFont typeface="Courier New" pitchFamily="49" charset="0"/>
              <a:buChar char="o"/>
            </a:pPr>
            <a:endParaRPr lang="en-US" dirty="0">
              <a:solidFill>
                <a:srgbClr val="000000"/>
              </a:solidFill>
            </a:endParaRPr>
          </a:p>
          <a:p>
            <a:pPr lvl="1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99CCCC"/>
              </a:buClr>
              <a:buFont typeface="Courier New" pitchFamily="49" charset="0"/>
              <a:buChar char="o"/>
            </a:pPr>
            <a:r>
              <a:rPr lang="en-US" dirty="0">
                <a:solidFill>
                  <a:srgbClr val="000000"/>
                </a:solidFill>
              </a:rPr>
              <a:t> That is, where</a:t>
            </a:r>
          </a:p>
          <a:p>
            <a:pPr lvl="1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99CCCC"/>
              </a:buClr>
              <a:buFont typeface="Courier New" pitchFamily="49" charset="0"/>
              <a:buChar char="o"/>
            </a:pPr>
            <a:endParaRPr lang="en-US" dirty="0">
              <a:solidFill>
                <a:srgbClr val="000000"/>
              </a:solidFill>
            </a:endParaRPr>
          </a:p>
          <a:p>
            <a:pPr lvl="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99CCCC"/>
              </a:buClr>
              <a:buFont typeface="Courier New" pitchFamily="49" charset="0"/>
              <a:buChar char="o"/>
            </a:pPr>
            <a:r>
              <a:rPr lang="en-US" dirty="0">
                <a:solidFill>
                  <a:srgbClr val="000000"/>
                </a:solidFill>
              </a:rPr>
              <a:t>1 – (2/30)X = 0</a:t>
            </a:r>
          </a:p>
          <a:p>
            <a:pPr lvl="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99CCCC"/>
              </a:buClr>
              <a:buFont typeface="Courier New" pitchFamily="49" charset="0"/>
              <a:buChar char="o"/>
            </a:pPr>
            <a:r>
              <a:rPr lang="en-US" dirty="0">
                <a:solidFill>
                  <a:srgbClr val="000000"/>
                </a:solidFill>
              </a:rPr>
              <a:t>Or, (1/15) X = 1</a:t>
            </a:r>
          </a:p>
          <a:p>
            <a:pPr lvl="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99CCCC"/>
              </a:buClr>
              <a:buFont typeface="Courier New" pitchFamily="49" charset="0"/>
              <a:buChar char="o"/>
            </a:pPr>
            <a:r>
              <a:rPr lang="en-US" dirty="0">
                <a:solidFill>
                  <a:srgbClr val="000000"/>
                </a:solidFill>
              </a:rPr>
              <a:t>Or, X = 15</a:t>
            </a:r>
          </a:p>
        </p:txBody>
      </p:sp>
      <p:sp>
        <p:nvSpPr>
          <p:cNvPr id="44" name="Text Box 35"/>
          <p:cNvSpPr txBox="1">
            <a:spLocks noChangeArrowheads="1"/>
          </p:cNvSpPr>
          <p:nvPr/>
        </p:nvSpPr>
        <p:spPr bwMode="auto">
          <a:xfrm>
            <a:off x="6477000" y="6096000"/>
            <a:ext cx="34766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000000"/>
                </a:solidFill>
              </a:rPr>
              <a:t>15</a:t>
            </a:r>
          </a:p>
        </p:txBody>
      </p:sp>
      <p:cxnSp>
        <p:nvCxnSpPr>
          <p:cNvPr id="47" name="Straight Connector 46"/>
          <p:cNvCxnSpPr>
            <a:cxnSpLocks noChangeShapeType="1"/>
          </p:cNvCxnSpPr>
          <p:nvPr/>
        </p:nvCxnSpPr>
        <p:spPr bwMode="auto">
          <a:xfrm>
            <a:off x="6324600" y="4964113"/>
            <a:ext cx="76200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953325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2400" dirty="0"/>
              <a:t>A Hypothetical Production Function, A Mathematical Example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394325" y="1752600"/>
            <a:ext cx="3541713" cy="4938713"/>
            <a:chOff x="3302" y="1008"/>
            <a:chExt cx="2231" cy="3111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3302" y="1152"/>
              <a:ext cx="2231" cy="2967"/>
              <a:chOff x="3302" y="1152"/>
              <a:chExt cx="2231" cy="2967"/>
            </a:xfrm>
          </p:grpSpPr>
          <p:sp>
            <p:nvSpPr>
              <p:cNvPr id="23573" name="Line 6"/>
              <p:cNvSpPr>
                <a:spLocks noChangeShapeType="1"/>
              </p:cNvSpPr>
              <p:nvPr/>
            </p:nvSpPr>
            <p:spPr bwMode="auto">
              <a:xfrm>
                <a:off x="3840" y="2160"/>
                <a:ext cx="0" cy="15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4" name="Group 7"/>
              <p:cNvGrpSpPr>
                <a:grpSpLocks/>
              </p:cNvGrpSpPr>
              <p:nvPr/>
            </p:nvGrpSpPr>
            <p:grpSpPr bwMode="auto">
              <a:xfrm>
                <a:off x="3302" y="1152"/>
                <a:ext cx="2231" cy="2967"/>
                <a:chOff x="3302" y="1152"/>
                <a:chExt cx="2231" cy="2967"/>
              </a:xfrm>
            </p:grpSpPr>
            <p:grpSp>
              <p:nvGrpSpPr>
                <p:cNvPr id="5" name="Group 8"/>
                <p:cNvGrpSpPr>
                  <a:grpSpLocks/>
                </p:cNvGrpSpPr>
                <p:nvPr/>
              </p:nvGrpSpPr>
              <p:grpSpPr bwMode="auto">
                <a:xfrm>
                  <a:off x="3360" y="1152"/>
                  <a:ext cx="1883" cy="1422"/>
                  <a:chOff x="3206" y="1172"/>
                  <a:chExt cx="2438" cy="2465"/>
                </a:xfrm>
              </p:grpSpPr>
              <p:sp>
                <p:nvSpPr>
                  <p:cNvPr id="23592" name="Line 9"/>
                  <p:cNvSpPr>
                    <a:spLocks noChangeShapeType="1"/>
                  </p:cNvSpPr>
                  <p:nvPr/>
                </p:nvSpPr>
                <p:spPr bwMode="auto">
                  <a:xfrm>
                    <a:off x="3408" y="1392"/>
                    <a:ext cx="0" cy="182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3593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3408" y="3216"/>
                    <a:ext cx="211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3594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366" y="3236"/>
                    <a:ext cx="278" cy="40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9pPr>
                  </a:lstStyle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>
                        <a:solidFill>
                          <a:srgbClr val="000000"/>
                        </a:solidFill>
                      </a:rPr>
                      <a:t>X</a:t>
                    </a:r>
                  </a:p>
                </p:txBody>
              </p:sp>
              <p:sp>
                <p:nvSpPr>
                  <p:cNvPr id="23595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206" y="1172"/>
                    <a:ext cx="265" cy="40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9pPr>
                  </a:lstStyle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>
                        <a:solidFill>
                          <a:srgbClr val="000000"/>
                        </a:solidFill>
                      </a:rPr>
                      <a:t>Y</a:t>
                    </a:r>
                  </a:p>
                </p:txBody>
              </p:sp>
              <p:sp>
                <p:nvSpPr>
                  <p:cNvPr id="23596" name="Freeform 13"/>
                  <p:cNvSpPr>
                    <a:spLocks/>
                  </p:cNvSpPr>
                  <p:nvPr/>
                </p:nvSpPr>
                <p:spPr bwMode="auto">
                  <a:xfrm>
                    <a:off x="3408" y="1728"/>
                    <a:ext cx="1248" cy="1488"/>
                  </a:xfrm>
                  <a:custGeom>
                    <a:avLst/>
                    <a:gdLst>
                      <a:gd name="T0" fmla="*/ 0 w 1248"/>
                      <a:gd name="T1" fmla="*/ 1488 h 1488"/>
                      <a:gd name="T2" fmla="*/ 432 w 1248"/>
                      <a:gd name="T3" fmla="*/ 1152 h 1488"/>
                      <a:gd name="T4" fmla="*/ 624 w 1248"/>
                      <a:gd name="T5" fmla="*/ 528 h 1488"/>
                      <a:gd name="T6" fmla="*/ 864 w 1248"/>
                      <a:gd name="T7" fmla="*/ 192 h 1488"/>
                      <a:gd name="T8" fmla="*/ 1248 w 1248"/>
                      <a:gd name="T9" fmla="*/ 0 h 148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248"/>
                      <a:gd name="T16" fmla="*/ 0 h 1488"/>
                      <a:gd name="T17" fmla="*/ 1248 w 1248"/>
                      <a:gd name="T18" fmla="*/ 1488 h 148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248" h="1488">
                        <a:moveTo>
                          <a:pt x="0" y="1488"/>
                        </a:moveTo>
                        <a:cubicBezTo>
                          <a:pt x="164" y="1400"/>
                          <a:pt x="328" y="1312"/>
                          <a:pt x="432" y="1152"/>
                        </a:cubicBezTo>
                        <a:cubicBezTo>
                          <a:pt x="536" y="992"/>
                          <a:pt x="552" y="688"/>
                          <a:pt x="624" y="528"/>
                        </a:cubicBezTo>
                        <a:cubicBezTo>
                          <a:pt x="696" y="368"/>
                          <a:pt x="760" y="280"/>
                          <a:pt x="864" y="192"/>
                        </a:cubicBezTo>
                        <a:cubicBezTo>
                          <a:pt x="968" y="104"/>
                          <a:pt x="1184" y="32"/>
                          <a:pt x="1248" y="0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3597" name="Freeform 14"/>
                  <p:cNvSpPr>
                    <a:spLocks/>
                  </p:cNvSpPr>
                  <p:nvPr/>
                </p:nvSpPr>
                <p:spPr bwMode="auto">
                  <a:xfrm>
                    <a:off x="4656" y="1720"/>
                    <a:ext cx="384" cy="152"/>
                  </a:xfrm>
                  <a:custGeom>
                    <a:avLst/>
                    <a:gdLst>
                      <a:gd name="T0" fmla="*/ 0 w 384"/>
                      <a:gd name="T1" fmla="*/ 8 h 152"/>
                      <a:gd name="T2" fmla="*/ 48 w 384"/>
                      <a:gd name="T3" fmla="*/ 8 h 152"/>
                      <a:gd name="T4" fmla="*/ 240 w 384"/>
                      <a:gd name="T5" fmla="*/ 56 h 152"/>
                      <a:gd name="T6" fmla="*/ 384 w 384"/>
                      <a:gd name="T7" fmla="*/ 152 h 15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84"/>
                      <a:gd name="T13" fmla="*/ 0 h 152"/>
                      <a:gd name="T14" fmla="*/ 384 w 384"/>
                      <a:gd name="T15" fmla="*/ 152 h 152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384" h="152">
                        <a:moveTo>
                          <a:pt x="0" y="8"/>
                        </a:moveTo>
                        <a:cubicBezTo>
                          <a:pt x="4" y="4"/>
                          <a:pt x="8" y="0"/>
                          <a:pt x="48" y="8"/>
                        </a:cubicBezTo>
                        <a:cubicBezTo>
                          <a:pt x="88" y="16"/>
                          <a:pt x="184" y="32"/>
                          <a:pt x="240" y="56"/>
                        </a:cubicBezTo>
                        <a:cubicBezTo>
                          <a:pt x="296" y="80"/>
                          <a:pt x="360" y="136"/>
                          <a:pt x="384" y="152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3598" name="Text Box 1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79" y="1747"/>
                    <a:ext cx="490" cy="40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9pPr>
                  </a:lstStyle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>
                        <a:solidFill>
                          <a:srgbClr val="000000"/>
                        </a:solidFill>
                      </a:rPr>
                      <a:t>TPP</a:t>
                    </a:r>
                  </a:p>
                </p:txBody>
              </p:sp>
            </p:grpSp>
            <p:grpSp>
              <p:nvGrpSpPr>
                <p:cNvPr id="6" name="Group 16"/>
                <p:cNvGrpSpPr>
                  <a:grpSpLocks/>
                </p:cNvGrpSpPr>
                <p:nvPr/>
              </p:nvGrpSpPr>
              <p:grpSpPr bwMode="auto">
                <a:xfrm>
                  <a:off x="3302" y="2372"/>
                  <a:ext cx="2231" cy="1575"/>
                  <a:chOff x="3302" y="2372"/>
                  <a:chExt cx="2231" cy="1575"/>
                </a:xfrm>
              </p:grpSpPr>
              <p:sp>
                <p:nvSpPr>
                  <p:cNvPr id="23586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3504" y="2544"/>
                    <a:ext cx="0" cy="120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3587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3504" y="3744"/>
                    <a:ext cx="1728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3588" name="Text Box 1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318" y="3716"/>
                    <a:ext cx="215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9pPr>
                  </a:lstStyle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>
                        <a:solidFill>
                          <a:srgbClr val="000000"/>
                        </a:solidFill>
                      </a:rPr>
                      <a:t>X</a:t>
                    </a:r>
                  </a:p>
                </p:txBody>
              </p:sp>
              <p:sp>
                <p:nvSpPr>
                  <p:cNvPr id="23589" name="Text Box 2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302" y="2372"/>
                    <a:ext cx="205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9pPr>
                  </a:lstStyle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>
                        <a:solidFill>
                          <a:srgbClr val="000000"/>
                        </a:solidFill>
                      </a:rPr>
                      <a:t>Y</a:t>
                    </a:r>
                  </a:p>
                </p:txBody>
              </p:sp>
              <p:sp>
                <p:nvSpPr>
                  <p:cNvPr id="23590" name="Freeform 21"/>
                  <p:cNvSpPr>
                    <a:spLocks/>
                  </p:cNvSpPr>
                  <p:nvPr/>
                </p:nvSpPr>
                <p:spPr bwMode="auto">
                  <a:xfrm>
                    <a:off x="3552" y="3024"/>
                    <a:ext cx="1536" cy="728"/>
                  </a:xfrm>
                  <a:custGeom>
                    <a:avLst/>
                    <a:gdLst>
                      <a:gd name="T0" fmla="*/ 0 w 1536"/>
                      <a:gd name="T1" fmla="*/ 728 h 728"/>
                      <a:gd name="T2" fmla="*/ 96 w 1536"/>
                      <a:gd name="T3" fmla="*/ 392 h 728"/>
                      <a:gd name="T4" fmla="*/ 384 w 1536"/>
                      <a:gd name="T5" fmla="*/ 104 h 728"/>
                      <a:gd name="T6" fmla="*/ 576 w 1536"/>
                      <a:gd name="T7" fmla="*/ 8 h 728"/>
                      <a:gd name="T8" fmla="*/ 960 w 1536"/>
                      <a:gd name="T9" fmla="*/ 152 h 728"/>
                      <a:gd name="T10" fmla="*/ 1248 w 1536"/>
                      <a:gd name="T11" fmla="*/ 344 h 728"/>
                      <a:gd name="T12" fmla="*/ 1392 w 1536"/>
                      <a:gd name="T13" fmla="*/ 440 h 728"/>
                      <a:gd name="T14" fmla="*/ 1536 w 1536"/>
                      <a:gd name="T15" fmla="*/ 536 h 728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1536"/>
                      <a:gd name="T25" fmla="*/ 0 h 728"/>
                      <a:gd name="T26" fmla="*/ 1536 w 1536"/>
                      <a:gd name="T27" fmla="*/ 728 h 728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1536" h="728">
                        <a:moveTo>
                          <a:pt x="0" y="728"/>
                        </a:moveTo>
                        <a:cubicBezTo>
                          <a:pt x="16" y="612"/>
                          <a:pt x="32" y="496"/>
                          <a:pt x="96" y="392"/>
                        </a:cubicBezTo>
                        <a:cubicBezTo>
                          <a:pt x="160" y="288"/>
                          <a:pt x="304" y="168"/>
                          <a:pt x="384" y="104"/>
                        </a:cubicBezTo>
                        <a:cubicBezTo>
                          <a:pt x="464" y="40"/>
                          <a:pt x="480" y="0"/>
                          <a:pt x="576" y="8"/>
                        </a:cubicBezTo>
                        <a:cubicBezTo>
                          <a:pt x="672" y="16"/>
                          <a:pt x="848" y="96"/>
                          <a:pt x="960" y="152"/>
                        </a:cubicBezTo>
                        <a:cubicBezTo>
                          <a:pt x="1072" y="208"/>
                          <a:pt x="1176" y="296"/>
                          <a:pt x="1248" y="344"/>
                        </a:cubicBezTo>
                        <a:cubicBezTo>
                          <a:pt x="1320" y="392"/>
                          <a:pt x="1344" y="408"/>
                          <a:pt x="1392" y="440"/>
                        </a:cubicBezTo>
                        <a:cubicBezTo>
                          <a:pt x="1440" y="472"/>
                          <a:pt x="1488" y="504"/>
                          <a:pt x="1536" y="536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3591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78" y="3380"/>
                    <a:ext cx="388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9pPr>
                  </a:lstStyle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>
                        <a:solidFill>
                          <a:srgbClr val="000000"/>
                        </a:solidFill>
                      </a:rPr>
                      <a:t>APP</a:t>
                    </a:r>
                  </a:p>
                </p:txBody>
              </p:sp>
            </p:grpSp>
            <p:sp>
              <p:nvSpPr>
                <p:cNvPr id="23579" name="Oval 23"/>
                <p:cNvSpPr>
                  <a:spLocks noChangeArrowheads="1"/>
                </p:cNvSpPr>
                <p:nvPr/>
              </p:nvSpPr>
              <p:spPr bwMode="auto">
                <a:xfrm>
                  <a:off x="3792" y="2112"/>
                  <a:ext cx="48" cy="4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3580" name="Freeform 24"/>
                <p:cNvSpPr>
                  <a:spLocks/>
                </p:cNvSpPr>
                <p:nvPr/>
              </p:nvSpPr>
              <p:spPr bwMode="auto">
                <a:xfrm>
                  <a:off x="3536" y="2768"/>
                  <a:ext cx="1072" cy="1216"/>
                </a:xfrm>
                <a:custGeom>
                  <a:avLst/>
                  <a:gdLst>
                    <a:gd name="T0" fmla="*/ 16 w 1072"/>
                    <a:gd name="T1" fmla="*/ 976 h 1216"/>
                    <a:gd name="T2" fmla="*/ 16 w 1072"/>
                    <a:gd name="T3" fmla="*/ 640 h 1216"/>
                    <a:gd name="T4" fmla="*/ 112 w 1072"/>
                    <a:gd name="T5" fmla="*/ 304 h 1216"/>
                    <a:gd name="T6" fmla="*/ 256 w 1072"/>
                    <a:gd name="T7" fmla="*/ 64 h 1216"/>
                    <a:gd name="T8" fmla="*/ 304 w 1072"/>
                    <a:gd name="T9" fmla="*/ 16 h 1216"/>
                    <a:gd name="T10" fmla="*/ 496 w 1072"/>
                    <a:gd name="T11" fmla="*/ 160 h 1216"/>
                    <a:gd name="T12" fmla="*/ 592 w 1072"/>
                    <a:gd name="T13" fmla="*/ 304 h 1216"/>
                    <a:gd name="T14" fmla="*/ 736 w 1072"/>
                    <a:gd name="T15" fmla="*/ 640 h 1216"/>
                    <a:gd name="T16" fmla="*/ 976 w 1072"/>
                    <a:gd name="T17" fmla="*/ 1072 h 1216"/>
                    <a:gd name="T18" fmla="*/ 1072 w 1072"/>
                    <a:gd name="T19" fmla="*/ 1216 h 121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072"/>
                    <a:gd name="T31" fmla="*/ 0 h 1216"/>
                    <a:gd name="T32" fmla="*/ 1072 w 1072"/>
                    <a:gd name="T33" fmla="*/ 1216 h 121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072" h="1216">
                      <a:moveTo>
                        <a:pt x="16" y="976"/>
                      </a:moveTo>
                      <a:cubicBezTo>
                        <a:pt x="8" y="864"/>
                        <a:pt x="0" y="752"/>
                        <a:pt x="16" y="640"/>
                      </a:cubicBezTo>
                      <a:cubicBezTo>
                        <a:pt x="32" y="528"/>
                        <a:pt x="72" y="400"/>
                        <a:pt x="112" y="304"/>
                      </a:cubicBezTo>
                      <a:cubicBezTo>
                        <a:pt x="152" y="208"/>
                        <a:pt x="224" y="112"/>
                        <a:pt x="256" y="64"/>
                      </a:cubicBezTo>
                      <a:cubicBezTo>
                        <a:pt x="288" y="16"/>
                        <a:pt x="264" y="0"/>
                        <a:pt x="304" y="16"/>
                      </a:cubicBezTo>
                      <a:cubicBezTo>
                        <a:pt x="344" y="32"/>
                        <a:pt x="448" y="112"/>
                        <a:pt x="496" y="160"/>
                      </a:cubicBezTo>
                      <a:cubicBezTo>
                        <a:pt x="544" y="208"/>
                        <a:pt x="552" y="224"/>
                        <a:pt x="592" y="304"/>
                      </a:cubicBezTo>
                      <a:cubicBezTo>
                        <a:pt x="632" y="384"/>
                        <a:pt x="672" y="512"/>
                        <a:pt x="736" y="640"/>
                      </a:cubicBezTo>
                      <a:cubicBezTo>
                        <a:pt x="800" y="768"/>
                        <a:pt x="920" y="976"/>
                        <a:pt x="976" y="1072"/>
                      </a:cubicBezTo>
                      <a:cubicBezTo>
                        <a:pt x="1032" y="1168"/>
                        <a:pt x="1056" y="1192"/>
                        <a:pt x="1072" y="1216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3581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4656" y="3888"/>
                  <a:ext cx="411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>
                      <a:solidFill>
                        <a:srgbClr val="000000"/>
                      </a:solidFill>
                    </a:rPr>
                    <a:t>MPP</a:t>
                  </a:r>
                </a:p>
              </p:txBody>
            </p:sp>
            <p:sp>
              <p:nvSpPr>
                <p:cNvPr id="23582" name="Oval 26"/>
                <p:cNvSpPr>
                  <a:spLocks noChangeArrowheads="1"/>
                </p:cNvSpPr>
                <p:nvPr/>
              </p:nvSpPr>
              <p:spPr bwMode="auto">
                <a:xfrm>
                  <a:off x="4464" y="1440"/>
                  <a:ext cx="48" cy="4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3583" name="Oval 27"/>
                <p:cNvSpPr>
                  <a:spLocks noChangeArrowheads="1"/>
                </p:cNvSpPr>
                <p:nvPr/>
              </p:nvSpPr>
              <p:spPr bwMode="auto">
                <a:xfrm>
                  <a:off x="4080" y="3024"/>
                  <a:ext cx="48" cy="4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3584" name="Oval 28"/>
                <p:cNvSpPr>
                  <a:spLocks noChangeArrowheads="1"/>
                </p:cNvSpPr>
                <p:nvPr/>
              </p:nvSpPr>
              <p:spPr bwMode="auto">
                <a:xfrm>
                  <a:off x="4416" y="3696"/>
                  <a:ext cx="48" cy="4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3585" name="Oval 29"/>
                <p:cNvSpPr>
                  <a:spLocks noChangeArrowheads="1"/>
                </p:cNvSpPr>
                <p:nvPr/>
              </p:nvSpPr>
              <p:spPr bwMode="auto">
                <a:xfrm>
                  <a:off x="3792" y="2784"/>
                  <a:ext cx="48" cy="4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23575" name="Line 30"/>
              <p:cNvSpPr>
                <a:spLocks noChangeShapeType="1"/>
              </p:cNvSpPr>
              <p:nvPr/>
            </p:nvSpPr>
            <p:spPr bwMode="auto">
              <a:xfrm flipV="1">
                <a:off x="3504" y="1248"/>
                <a:ext cx="960" cy="105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3576" name="Line 31"/>
              <p:cNvSpPr>
                <a:spLocks noChangeShapeType="1"/>
              </p:cNvSpPr>
              <p:nvPr/>
            </p:nvSpPr>
            <p:spPr bwMode="auto">
              <a:xfrm>
                <a:off x="4080" y="1680"/>
                <a:ext cx="0" cy="206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3568" name="Line 32"/>
            <p:cNvSpPr>
              <a:spLocks noChangeShapeType="1"/>
            </p:cNvSpPr>
            <p:nvPr/>
          </p:nvSpPr>
          <p:spPr bwMode="auto">
            <a:xfrm flipV="1">
              <a:off x="4080" y="1008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3569" name="Line 33"/>
            <p:cNvSpPr>
              <a:spLocks noChangeShapeType="1"/>
            </p:cNvSpPr>
            <p:nvPr/>
          </p:nvSpPr>
          <p:spPr bwMode="auto">
            <a:xfrm>
              <a:off x="3552" y="1344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3570" name="Text Box 34"/>
            <p:cNvSpPr txBox="1">
              <a:spLocks noChangeArrowheads="1"/>
            </p:cNvSpPr>
            <p:nvPr/>
          </p:nvSpPr>
          <p:spPr bwMode="auto">
            <a:xfrm>
              <a:off x="3398" y="3780"/>
              <a:ext cx="16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3571" name="Text Box 35"/>
            <p:cNvSpPr txBox="1">
              <a:spLocks noChangeArrowheads="1"/>
            </p:cNvSpPr>
            <p:nvPr/>
          </p:nvSpPr>
          <p:spPr bwMode="auto">
            <a:xfrm>
              <a:off x="3744" y="3744"/>
              <a:ext cx="219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>
                  <a:solidFill>
                    <a:srgbClr val="000000"/>
                  </a:solidFill>
                </a:rPr>
                <a:t>10</a:t>
              </a:r>
            </a:p>
          </p:txBody>
        </p:sp>
        <p:sp>
          <p:nvSpPr>
            <p:cNvPr id="23572" name="Line 36"/>
            <p:cNvSpPr>
              <a:spLocks noChangeShapeType="1"/>
            </p:cNvSpPr>
            <p:nvPr/>
          </p:nvSpPr>
          <p:spPr bwMode="auto">
            <a:xfrm>
              <a:off x="4464" y="1488"/>
              <a:ext cx="0" cy="22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23556" name="Line 37"/>
          <p:cNvSpPr>
            <a:spLocks noChangeShapeType="1"/>
          </p:cNvSpPr>
          <p:nvPr/>
        </p:nvSpPr>
        <p:spPr bwMode="auto">
          <a:xfrm flipV="1">
            <a:off x="7239000" y="1752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3557" name="Line 39"/>
          <p:cNvSpPr>
            <a:spLocks noChangeShapeType="1"/>
          </p:cNvSpPr>
          <p:nvPr/>
        </p:nvSpPr>
        <p:spPr bwMode="auto">
          <a:xfrm>
            <a:off x="6705600" y="3429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3558" name="Line 40"/>
          <p:cNvSpPr>
            <a:spLocks noChangeShapeType="1"/>
          </p:cNvSpPr>
          <p:nvPr/>
        </p:nvSpPr>
        <p:spPr bwMode="auto">
          <a:xfrm>
            <a:off x="7315200" y="3124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3559" name="Text Box 41"/>
          <p:cNvSpPr txBox="1">
            <a:spLocks noChangeArrowheads="1"/>
          </p:cNvSpPr>
          <p:nvPr/>
        </p:nvSpPr>
        <p:spPr bwMode="auto">
          <a:xfrm>
            <a:off x="7680325" y="3181350"/>
            <a:ext cx="3937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CC3300"/>
                </a:solidFill>
              </a:rPr>
              <a:t>III</a:t>
            </a:r>
          </a:p>
        </p:txBody>
      </p:sp>
      <p:sp>
        <p:nvSpPr>
          <p:cNvPr id="23560" name="Text Box 42"/>
          <p:cNvSpPr txBox="1">
            <a:spLocks noChangeArrowheads="1"/>
          </p:cNvSpPr>
          <p:nvPr/>
        </p:nvSpPr>
        <p:spPr bwMode="auto">
          <a:xfrm>
            <a:off x="5943600" y="2362200"/>
            <a:ext cx="25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CC3300"/>
                </a:solidFill>
              </a:rPr>
              <a:t>I</a:t>
            </a:r>
          </a:p>
        </p:txBody>
      </p:sp>
      <p:sp>
        <p:nvSpPr>
          <p:cNvPr id="23561" name="Text Box 43"/>
          <p:cNvSpPr txBox="1">
            <a:spLocks noChangeArrowheads="1"/>
          </p:cNvSpPr>
          <p:nvPr/>
        </p:nvSpPr>
        <p:spPr bwMode="auto">
          <a:xfrm>
            <a:off x="6781800" y="2743200"/>
            <a:ext cx="3238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CC3300"/>
                </a:solidFill>
              </a:rPr>
              <a:t>II</a:t>
            </a:r>
          </a:p>
        </p:txBody>
      </p:sp>
      <p:sp>
        <p:nvSpPr>
          <p:cNvPr id="45" name="Rectangle 3"/>
          <p:cNvSpPr txBox="1">
            <a:spLocks noChangeArrowheads="1"/>
          </p:cNvSpPr>
          <p:nvPr/>
        </p:nvSpPr>
        <p:spPr bwMode="auto">
          <a:xfrm>
            <a:off x="304800" y="1447800"/>
            <a:ext cx="49530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>
              <a:defRPr>
                <a:solidFill>
                  <a:schemeClr val="tx1"/>
                </a:solidFill>
                <a:latin typeface="Verdana" pitchFamily="34" charset="0"/>
              </a:defRPr>
            </a:lvl2pPr>
            <a:lvl3pPr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99CCCC"/>
              </a:buClr>
              <a:buFont typeface="Courier New" pitchFamily="49" charset="0"/>
              <a:buChar char="o"/>
            </a:pP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Given, 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99CCCC"/>
              </a:buClr>
              <a:buFont typeface="Courier New" pitchFamily="49" charset="0"/>
              <a:buChar char="o"/>
            </a:pPr>
            <a:endParaRPr lang="en-US" dirty="0">
              <a:solidFill>
                <a:srgbClr val="000000"/>
              </a:solidFill>
            </a:endParaRP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99CCCC"/>
              </a:buClr>
              <a:buFont typeface="Courier New" pitchFamily="49" charset="0"/>
              <a:buChar char="o"/>
            </a:pPr>
            <a:r>
              <a:rPr lang="en-US" dirty="0">
                <a:solidFill>
                  <a:srgbClr val="000000"/>
                </a:solidFill>
              </a:rPr>
              <a:t>TP = X</a:t>
            </a:r>
            <a:r>
              <a:rPr lang="en-US" baseline="30000" dirty="0">
                <a:solidFill>
                  <a:srgbClr val="000000"/>
                </a:solidFill>
              </a:rPr>
              <a:t>2</a:t>
            </a:r>
            <a:r>
              <a:rPr lang="en-US" dirty="0">
                <a:solidFill>
                  <a:srgbClr val="000000"/>
                </a:solidFill>
              </a:rPr>
              <a:t> – (1/30)X</a:t>
            </a:r>
            <a:r>
              <a:rPr lang="en-US" baseline="30000" dirty="0">
                <a:solidFill>
                  <a:srgbClr val="000000"/>
                </a:solidFill>
              </a:rPr>
              <a:t>3</a:t>
            </a:r>
            <a:r>
              <a:rPr lang="en-US" dirty="0">
                <a:solidFill>
                  <a:srgbClr val="000000"/>
                </a:solidFill>
              </a:rPr>
              <a:t>, </a:t>
            </a:r>
            <a:endParaRPr lang="en-US" baseline="30000" dirty="0">
              <a:solidFill>
                <a:srgbClr val="000000"/>
              </a:solidFill>
            </a:endParaRP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99CCCC"/>
              </a:buClr>
              <a:buFont typeface="Courier New" pitchFamily="49" charset="0"/>
              <a:buChar char="o"/>
            </a:pPr>
            <a:r>
              <a:rPr lang="en-US" dirty="0">
                <a:solidFill>
                  <a:srgbClr val="000000"/>
                </a:solidFill>
              </a:rPr>
              <a:t>AP = TP/X = X – (1/30)X</a:t>
            </a:r>
            <a:r>
              <a:rPr lang="en-US" baseline="30000" dirty="0">
                <a:solidFill>
                  <a:srgbClr val="000000"/>
                </a:solidFill>
              </a:rPr>
              <a:t>2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99CCCC"/>
              </a:buClr>
              <a:buFont typeface="Courier New" pitchFamily="49" charset="0"/>
              <a:buChar char="o"/>
            </a:pPr>
            <a:r>
              <a:rPr lang="en-US" dirty="0">
                <a:solidFill>
                  <a:srgbClr val="000000"/>
                </a:solidFill>
              </a:rPr>
              <a:t>MP = ∂TP/∂X = 2X – (1/10)X</a:t>
            </a:r>
            <a:r>
              <a:rPr lang="en-US" baseline="30000" dirty="0">
                <a:solidFill>
                  <a:srgbClr val="000000"/>
                </a:solidFill>
              </a:rPr>
              <a:t>2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99CCCC"/>
              </a:buClr>
              <a:buFont typeface="Courier New" pitchFamily="49" charset="0"/>
              <a:buChar char="o"/>
            </a:pPr>
            <a:endParaRPr lang="en-US" baseline="30000" dirty="0">
              <a:solidFill>
                <a:srgbClr val="000000"/>
              </a:solidFill>
            </a:endParaRP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99CCCC"/>
              </a:buClr>
              <a:buFont typeface="Courier New" pitchFamily="49" charset="0"/>
              <a:buChar char="o"/>
            </a:pPr>
            <a:r>
              <a:rPr lang="en-US" dirty="0">
                <a:solidFill>
                  <a:srgbClr val="000000"/>
                </a:solidFill>
              </a:rPr>
              <a:t> At what levels of X does the TP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99CCCC"/>
              </a:buClr>
            </a:pPr>
            <a:r>
              <a:rPr lang="en-US" dirty="0">
                <a:solidFill>
                  <a:srgbClr val="000000"/>
                </a:solidFill>
              </a:rPr>
              <a:t>   reach its maximum?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99CCCC"/>
              </a:buClr>
            </a:pPr>
            <a:endParaRPr lang="en-US" dirty="0">
              <a:solidFill>
                <a:srgbClr val="000000"/>
              </a:solidFill>
            </a:endParaRPr>
          </a:p>
          <a:p>
            <a:pPr lvl="1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99CCCC"/>
              </a:buClr>
              <a:buFont typeface="Courier New" pitchFamily="49" charset="0"/>
              <a:buChar char="o"/>
            </a:pPr>
            <a:r>
              <a:rPr lang="en-US" dirty="0">
                <a:solidFill>
                  <a:srgbClr val="000000"/>
                </a:solidFill>
              </a:rPr>
              <a:t>TP reaches its maximum </a:t>
            </a:r>
          </a:p>
          <a:p>
            <a:pPr lvl="1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99CCCC"/>
              </a:buClr>
            </a:pPr>
            <a:r>
              <a:rPr lang="en-US" dirty="0">
                <a:solidFill>
                  <a:srgbClr val="000000"/>
                </a:solidFill>
              </a:rPr>
              <a:t>  where ∂TP/∂X = MP = 0</a:t>
            </a:r>
          </a:p>
          <a:p>
            <a:pPr lvl="1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99CCCC"/>
              </a:buClr>
            </a:pPr>
            <a:endParaRPr lang="en-US" dirty="0">
              <a:solidFill>
                <a:srgbClr val="000000"/>
              </a:solidFill>
            </a:endParaRPr>
          </a:p>
          <a:p>
            <a:pPr lvl="1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99CCCC"/>
              </a:buClr>
              <a:buFont typeface="Courier New" pitchFamily="49" charset="0"/>
              <a:buChar char="o"/>
            </a:pPr>
            <a:r>
              <a:rPr lang="en-US" dirty="0">
                <a:solidFill>
                  <a:srgbClr val="000000"/>
                </a:solidFill>
              </a:rPr>
              <a:t>That is, where</a:t>
            </a:r>
          </a:p>
          <a:p>
            <a:pPr lvl="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99CCCC"/>
              </a:buClr>
              <a:buFont typeface="Courier New" pitchFamily="49" charset="0"/>
              <a:buChar char="o"/>
            </a:pPr>
            <a:r>
              <a:rPr lang="en-US" dirty="0">
                <a:solidFill>
                  <a:srgbClr val="000000"/>
                </a:solidFill>
              </a:rPr>
              <a:t>MP = 2x – (1/10)X</a:t>
            </a:r>
            <a:r>
              <a:rPr lang="en-US" baseline="30000" dirty="0">
                <a:solidFill>
                  <a:srgbClr val="000000"/>
                </a:solidFill>
              </a:rPr>
              <a:t>2 </a:t>
            </a:r>
            <a:r>
              <a:rPr lang="en-US" dirty="0">
                <a:solidFill>
                  <a:srgbClr val="000000"/>
                </a:solidFill>
              </a:rPr>
              <a:t>= 0</a:t>
            </a:r>
          </a:p>
          <a:p>
            <a:pPr lvl="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99CCCC"/>
              </a:buClr>
              <a:buFont typeface="Courier New" pitchFamily="49" charset="0"/>
              <a:buChar char="o"/>
            </a:pPr>
            <a:r>
              <a:rPr lang="en-US" dirty="0">
                <a:solidFill>
                  <a:srgbClr val="000000"/>
                </a:solidFill>
              </a:rPr>
              <a:t>Using the quadratic</a:t>
            </a:r>
          </a:p>
          <a:p>
            <a:pPr lvl="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99CCCC"/>
              </a:buClr>
            </a:pPr>
            <a:r>
              <a:rPr lang="en-US" dirty="0">
                <a:solidFill>
                  <a:srgbClr val="000000"/>
                </a:solidFill>
              </a:rPr>
              <a:t>  formula of  </a:t>
            </a:r>
          </a:p>
          <a:p>
            <a:pPr lvl="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99CCCC"/>
              </a:buClr>
              <a:buFont typeface="Courier New" pitchFamily="49" charset="0"/>
              <a:buChar char="o"/>
            </a:pPr>
            <a:endParaRPr lang="en-US" dirty="0">
              <a:solidFill>
                <a:srgbClr val="000000"/>
              </a:solidFill>
            </a:endParaRPr>
          </a:p>
          <a:p>
            <a:pPr lvl="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99CCCC"/>
              </a:buClr>
              <a:buFont typeface="Courier New" pitchFamily="49" charset="0"/>
              <a:buChar char="o"/>
            </a:pPr>
            <a:endParaRPr lang="en-US" dirty="0">
              <a:solidFill>
                <a:srgbClr val="000000"/>
              </a:solidFill>
            </a:endParaRPr>
          </a:p>
          <a:p>
            <a:pPr lvl="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99CCCC"/>
              </a:buClr>
              <a:buFont typeface="Courier New" pitchFamily="49" charset="0"/>
              <a:buChar char="o"/>
            </a:pPr>
            <a:r>
              <a:rPr lang="en-US" dirty="0">
                <a:solidFill>
                  <a:srgbClr val="000000"/>
                </a:solidFill>
              </a:rPr>
              <a:t>X = 20</a:t>
            </a:r>
          </a:p>
        </p:txBody>
      </p:sp>
      <p:sp>
        <p:nvSpPr>
          <p:cNvPr id="23563" name="Text Box 35"/>
          <p:cNvSpPr txBox="1">
            <a:spLocks noChangeArrowheads="1"/>
          </p:cNvSpPr>
          <p:nvPr/>
        </p:nvSpPr>
        <p:spPr bwMode="auto">
          <a:xfrm>
            <a:off x="6477000" y="6096000"/>
            <a:ext cx="34766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000000"/>
                </a:solidFill>
              </a:rPr>
              <a:t>15</a:t>
            </a:r>
          </a:p>
        </p:txBody>
      </p:sp>
      <p:pic>
        <p:nvPicPr>
          <p:cNvPr id="46" name="Picture 3" descr="quad.bmp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5791200"/>
            <a:ext cx="1762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" name="Text Box 35"/>
          <p:cNvSpPr txBox="1">
            <a:spLocks noChangeArrowheads="1"/>
          </p:cNvSpPr>
          <p:nvPr/>
        </p:nvSpPr>
        <p:spPr bwMode="auto">
          <a:xfrm>
            <a:off x="7010400" y="6096000"/>
            <a:ext cx="34766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000000"/>
                </a:solidFill>
              </a:rPr>
              <a:t>20</a:t>
            </a:r>
          </a:p>
        </p:txBody>
      </p:sp>
      <p:cxnSp>
        <p:nvCxnSpPr>
          <p:cNvPr id="49" name="Straight Connector 48"/>
          <p:cNvCxnSpPr>
            <a:cxnSpLocks noChangeShapeType="1"/>
          </p:cNvCxnSpPr>
          <p:nvPr/>
        </p:nvCxnSpPr>
        <p:spPr bwMode="auto">
          <a:xfrm>
            <a:off x="6781800" y="2471738"/>
            <a:ext cx="106680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141125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algn="ctr" eaLnBrk="1" hangingPunct="1"/>
            <a:r>
              <a:rPr lang="en-US" sz="2400" dirty="0"/>
              <a:t>A Hypothetical Production Function, A Mathematical Example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394325" y="1752600"/>
            <a:ext cx="3541713" cy="4938713"/>
            <a:chOff x="3302" y="1008"/>
            <a:chExt cx="2231" cy="3111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3302" y="1152"/>
              <a:ext cx="2231" cy="2967"/>
              <a:chOff x="3302" y="1152"/>
              <a:chExt cx="2231" cy="2967"/>
            </a:xfrm>
          </p:grpSpPr>
          <p:sp>
            <p:nvSpPr>
              <p:cNvPr id="24595" name="Line 6"/>
              <p:cNvSpPr>
                <a:spLocks noChangeShapeType="1"/>
              </p:cNvSpPr>
              <p:nvPr/>
            </p:nvSpPr>
            <p:spPr bwMode="auto">
              <a:xfrm>
                <a:off x="3840" y="2160"/>
                <a:ext cx="0" cy="15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4" name="Group 7"/>
              <p:cNvGrpSpPr>
                <a:grpSpLocks/>
              </p:cNvGrpSpPr>
              <p:nvPr/>
            </p:nvGrpSpPr>
            <p:grpSpPr bwMode="auto">
              <a:xfrm>
                <a:off x="3302" y="1152"/>
                <a:ext cx="2231" cy="2967"/>
                <a:chOff x="3302" y="1152"/>
                <a:chExt cx="2231" cy="2967"/>
              </a:xfrm>
            </p:grpSpPr>
            <p:grpSp>
              <p:nvGrpSpPr>
                <p:cNvPr id="5" name="Group 8"/>
                <p:cNvGrpSpPr>
                  <a:grpSpLocks/>
                </p:cNvGrpSpPr>
                <p:nvPr/>
              </p:nvGrpSpPr>
              <p:grpSpPr bwMode="auto">
                <a:xfrm>
                  <a:off x="3360" y="1152"/>
                  <a:ext cx="1883" cy="1422"/>
                  <a:chOff x="3206" y="1172"/>
                  <a:chExt cx="2438" cy="2465"/>
                </a:xfrm>
              </p:grpSpPr>
              <p:sp>
                <p:nvSpPr>
                  <p:cNvPr id="24614" name="Line 9"/>
                  <p:cNvSpPr>
                    <a:spLocks noChangeShapeType="1"/>
                  </p:cNvSpPr>
                  <p:nvPr/>
                </p:nvSpPr>
                <p:spPr bwMode="auto">
                  <a:xfrm>
                    <a:off x="3408" y="1392"/>
                    <a:ext cx="0" cy="182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4615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3408" y="3216"/>
                    <a:ext cx="211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4616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366" y="3236"/>
                    <a:ext cx="278" cy="40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9pPr>
                  </a:lstStyle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>
                        <a:solidFill>
                          <a:srgbClr val="000000"/>
                        </a:solidFill>
                      </a:rPr>
                      <a:t>X</a:t>
                    </a:r>
                  </a:p>
                </p:txBody>
              </p:sp>
              <p:sp>
                <p:nvSpPr>
                  <p:cNvPr id="24617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206" y="1172"/>
                    <a:ext cx="265" cy="40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9pPr>
                  </a:lstStyle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>
                        <a:solidFill>
                          <a:srgbClr val="000000"/>
                        </a:solidFill>
                      </a:rPr>
                      <a:t>Y</a:t>
                    </a:r>
                  </a:p>
                </p:txBody>
              </p:sp>
              <p:sp>
                <p:nvSpPr>
                  <p:cNvPr id="24618" name="Freeform 13"/>
                  <p:cNvSpPr>
                    <a:spLocks/>
                  </p:cNvSpPr>
                  <p:nvPr/>
                </p:nvSpPr>
                <p:spPr bwMode="auto">
                  <a:xfrm>
                    <a:off x="3408" y="1728"/>
                    <a:ext cx="1248" cy="1488"/>
                  </a:xfrm>
                  <a:custGeom>
                    <a:avLst/>
                    <a:gdLst>
                      <a:gd name="T0" fmla="*/ 0 w 1248"/>
                      <a:gd name="T1" fmla="*/ 1488 h 1488"/>
                      <a:gd name="T2" fmla="*/ 432 w 1248"/>
                      <a:gd name="T3" fmla="*/ 1152 h 1488"/>
                      <a:gd name="T4" fmla="*/ 624 w 1248"/>
                      <a:gd name="T5" fmla="*/ 528 h 1488"/>
                      <a:gd name="T6" fmla="*/ 864 w 1248"/>
                      <a:gd name="T7" fmla="*/ 192 h 1488"/>
                      <a:gd name="T8" fmla="*/ 1248 w 1248"/>
                      <a:gd name="T9" fmla="*/ 0 h 148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248"/>
                      <a:gd name="T16" fmla="*/ 0 h 1488"/>
                      <a:gd name="T17" fmla="*/ 1248 w 1248"/>
                      <a:gd name="T18" fmla="*/ 1488 h 148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248" h="1488">
                        <a:moveTo>
                          <a:pt x="0" y="1488"/>
                        </a:moveTo>
                        <a:cubicBezTo>
                          <a:pt x="164" y="1400"/>
                          <a:pt x="328" y="1312"/>
                          <a:pt x="432" y="1152"/>
                        </a:cubicBezTo>
                        <a:cubicBezTo>
                          <a:pt x="536" y="992"/>
                          <a:pt x="552" y="688"/>
                          <a:pt x="624" y="528"/>
                        </a:cubicBezTo>
                        <a:cubicBezTo>
                          <a:pt x="696" y="368"/>
                          <a:pt x="760" y="280"/>
                          <a:pt x="864" y="192"/>
                        </a:cubicBezTo>
                        <a:cubicBezTo>
                          <a:pt x="968" y="104"/>
                          <a:pt x="1184" y="32"/>
                          <a:pt x="1248" y="0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4619" name="Freeform 14"/>
                  <p:cNvSpPr>
                    <a:spLocks/>
                  </p:cNvSpPr>
                  <p:nvPr/>
                </p:nvSpPr>
                <p:spPr bwMode="auto">
                  <a:xfrm>
                    <a:off x="4656" y="1720"/>
                    <a:ext cx="384" cy="152"/>
                  </a:xfrm>
                  <a:custGeom>
                    <a:avLst/>
                    <a:gdLst>
                      <a:gd name="T0" fmla="*/ 0 w 384"/>
                      <a:gd name="T1" fmla="*/ 8 h 152"/>
                      <a:gd name="T2" fmla="*/ 48 w 384"/>
                      <a:gd name="T3" fmla="*/ 8 h 152"/>
                      <a:gd name="T4" fmla="*/ 240 w 384"/>
                      <a:gd name="T5" fmla="*/ 56 h 152"/>
                      <a:gd name="T6" fmla="*/ 384 w 384"/>
                      <a:gd name="T7" fmla="*/ 152 h 15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84"/>
                      <a:gd name="T13" fmla="*/ 0 h 152"/>
                      <a:gd name="T14" fmla="*/ 384 w 384"/>
                      <a:gd name="T15" fmla="*/ 152 h 152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384" h="152">
                        <a:moveTo>
                          <a:pt x="0" y="8"/>
                        </a:moveTo>
                        <a:cubicBezTo>
                          <a:pt x="4" y="4"/>
                          <a:pt x="8" y="0"/>
                          <a:pt x="48" y="8"/>
                        </a:cubicBezTo>
                        <a:cubicBezTo>
                          <a:pt x="88" y="16"/>
                          <a:pt x="184" y="32"/>
                          <a:pt x="240" y="56"/>
                        </a:cubicBezTo>
                        <a:cubicBezTo>
                          <a:pt x="296" y="80"/>
                          <a:pt x="360" y="136"/>
                          <a:pt x="384" y="152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4620" name="Text Box 1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79" y="1747"/>
                    <a:ext cx="490" cy="40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9pPr>
                  </a:lstStyle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>
                        <a:solidFill>
                          <a:srgbClr val="000000"/>
                        </a:solidFill>
                      </a:rPr>
                      <a:t>TPP</a:t>
                    </a:r>
                  </a:p>
                </p:txBody>
              </p:sp>
            </p:grpSp>
            <p:grpSp>
              <p:nvGrpSpPr>
                <p:cNvPr id="6" name="Group 16"/>
                <p:cNvGrpSpPr>
                  <a:grpSpLocks/>
                </p:cNvGrpSpPr>
                <p:nvPr/>
              </p:nvGrpSpPr>
              <p:grpSpPr bwMode="auto">
                <a:xfrm>
                  <a:off x="3302" y="2372"/>
                  <a:ext cx="2231" cy="1575"/>
                  <a:chOff x="3302" y="2372"/>
                  <a:chExt cx="2231" cy="1575"/>
                </a:xfrm>
              </p:grpSpPr>
              <p:sp>
                <p:nvSpPr>
                  <p:cNvPr id="24608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3504" y="2544"/>
                    <a:ext cx="0" cy="120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4609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3504" y="3744"/>
                    <a:ext cx="1728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4610" name="Text Box 1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318" y="3716"/>
                    <a:ext cx="215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9pPr>
                  </a:lstStyle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>
                        <a:solidFill>
                          <a:srgbClr val="000000"/>
                        </a:solidFill>
                      </a:rPr>
                      <a:t>X</a:t>
                    </a:r>
                  </a:p>
                </p:txBody>
              </p:sp>
              <p:sp>
                <p:nvSpPr>
                  <p:cNvPr id="24611" name="Text Box 2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302" y="2372"/>
                    <a:ext cx="205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9pPr>
                  </a:lstStyle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>
                        <a:solidFill>
                          <a:srgbClr val="000000"/>
                        </a:solidFill>
                      </a:rPr>
                      <a:t>Y</a:t>
                    </a:r>
                  </a:p>
                </p:txBody>
              </p:sp>
              <p:sp>
                <p:nvSpPr>
                  <p:cNvPr id="24612" name="Freeform 21"/>
                  <p:cNvSpPr>
                    <a:spLocks/>
                  </p:cNvSpPr>
                  <p:nvPr/>
                </p:nvSpPr>
                <p:spPr bwMode="auto">
                  <a:xfrm>
                    <a:off x="3552" y="3024"/>
                    <a:ext cx="1536" cy="728"/>
                  </a:xfrm>
                  <a:custGeom>
                    <a:avLst/>
                    <a:gdLst>
                      <a:gd name="T0" fmla="*/ 0 w 1536"/>
                      <a:gd name="T1" fmla="*/ 728 h 728"/>
                      <a:gd name="T2" fmla="*/ 96 w 1536"/>
                      <a:gd name="T3" fmla="*/ 392 h 728"/>
                      <a:gd name="T4" fmla="*/ 384 w 1536"/>
                      <a:gd name="T5" fmla="*/ 104 h 728"/>
                      <a:gd name="T6" fmla="*/ 576 w 1536"/>
                      <a:gd name="T7" fmla="*/ 8 h 728"/>
                      <a:gd name="T8" fmla="*/ 960 w 1536"/>
                      <a:gd name="T9" fmla="*/ 152 h 728"/>
                      <a:gd name="T10" fmla="*/ 1248 w 1536"/>
                      <a:gd name="T11" fmla="*/ 344 h 728"/>
                      <a:gd name="T12" fmla="*/ 1392 w 1536"/>
                      <a:gd name="T13" fmla="*/ 440 h 728"/>
                      <a:gd name="T14" fmla="*/ 1536 w 1536"/>
                      <a:gd name="T15" fmla="*/ 536 h 728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1536"/>
                      <a:gd name="T25" fmla="*/ 0 h 728"/>
                      <a:gd name="T26" fmla="*/ 1536 w 1536"/>
                      <a:gd name="T27" fmla="*/ 728 h 728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1536" h="728">
                        <a:moveTo>
                          <a:pt x="0" y="728"/>
                        </a:moveTo>
                        <a:cubicBezTo>
                          <a:pt x="16" y="612"/>
                          <a:pt x="32" y="496"/>
                          <a:pt x="96" y="392"/>
                        </a:cubicBezTo>
                        <a:cubicBezTo>
                          <a:pt x="160" y="288"/>
                          <a:pt x="304" y="168"/>
                          <a:pt x="384" y="104"/>
                        </a:cubicBezTo>
                        <a:cubicBezTo>
                          <a:pt x="464" y="40"/>
                          <a:pt x="480" y="0"/>
                          <a:pt x="576" y="8"/>
                        </a:cubicBezTo>
                        <a:cubicBezTo>
                          <a:pt x="672" y="16"/>
                          <a:pt x="848" y="96"/>
                          <a:pt x="960" y="152"/>
                        </a:cubicBezTo>
                        <a:cubicBezTo>
                          <a:pt x="1072" y="208"/>
                          <a:pt x="1176" y="296"/>
                          <a:pt x="1248" y="344"/>
                        </a:cubicBezTo>
                        <a:cubicBezTo>
                          <a:pt x="1320" y="392"/>
                          <a:pt x="1344" y="408"/>
                          <a:pt x="1392" y="440"/>
                        </a:cubicBezTo>
                        <a:cubicBezTo>
                          <a:pt x="1440" y="472"/>
                          <a:pt x="1488" y="504"/>
                          <a:pt x="1536" y="536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4613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78" y="3380"/>
                    <a:ext cx="388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9pPr>
                  </a:lstStyle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>
                        <a:solidFill>
                          <a:srgbClr val="000000"/>
                        </a:solidFill>
                      </a:rPr>
                      <a:t>APP</a:t>
                    </a:r>
                  </a:p>
                </p:txBody>
              </p:sp>
            </p:grpSp>
            <p:sp>
              <p:nvSpPr>
                <p:cNvPr id="24601" name="Oval 23"/>
                <p:cNvSpPr>
                  <a:spLocks noChangeArrowheads="1"/>
                </p:cNvSpPr>
                <p:nvPr/>
              </p:nvSpPr>
              <p:spPr bwMode="auto">
                <a:xfrm>
                  <a:off x="3792" y="2112"/>
                  <a:ext cx="48" cy="4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4602" name="Freeform 24"/>
                <p:cNvSpPr>
                  <a:spLocks/>
                </p:cNvSpPr>
                <p:nvPr/>
              </p:nvSpPr>
              <p:spPr bwMode="auto">
                <a:xfrm>
                  <a:off x="3536" y="2768"/>
                  <a:ext cx="1072" cy="1216"/>
                </a:xfrm>
                <a:custGeom>
                  <a:avLst/>
                  <a:gdLst>
                    <a:gd name="T0" fmla="*/ 16 w 1072"/>
                    <a:gd name="T1" fmla="*/ 976 h 1216"/>
                    <a:gd name="T2" fmla="*/ 16 w 1072"/>
                    <a:gd name="T3" fmla="*/ 640 h 1216"/>
                    <a:gd name="T4" fmla="*/ 112 w 1072"/>
                    <a:gd name="T5" fmla="*/ 304 h 1216"/>
                    <a:gd name="T6" fmla="*/ 256 w 1072"/>
                    <a:gd name="T7" fmla="*/ 64 h 1216"/>
                    <a:gd name="T8" fmla="*/ 304 w 1072"/>
                    <a:gd name="T9" fmla="*/ 16 h 1216"/>
                    <a:gd name="T10" fmla="*/ 496 w 1072"/>
                    <a:gd name="T11" fmla="*/ 160 h 1216"/>
                    <a:gd name="T12" fmla="*/ 592 w 1072"/>
                    <a:gd name="T13" fmla="*/ 304 h 1216"/>
                    <a:gd name="T14" fmla="*/ 736 w 1072"/>
                    <a:gd name="T15" fmla="*/ 640 h 1216"/>
                    <a:gd name="T16" fmla="*/ 976 w 1072"/>
                    <a:gd name="T17" fmla="*/ 1072 h 1216"/>
                    <a:gd name="T18" fmla="*/ 1072 w 1072"/>
                    <a:gd name="T19" fmla="*/ 1216 h 121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072"/>
                    <a:gd name="T31" fmla="*/ 0 h 1216"/>
                    <a:gd name="T32" fmla="*/ 1072 w 1072"/>
                    <a:gd name="T33" fmla="*/ 1216 h 121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072" h="1216">
                      <a:moveTo>
                        <a:pt x="16" y="976"/>
                      </a:moveTo>
                      <a:cubicBezTo>
                        <a:pt x="8" y="864"/>
                        <a:pt x="0" y="752"/>
                        <a:pt x="16" y="640"/>
                      </a:cubicBezTo>
                      <a:cubicBezTo>
                        <a:pt x="32" y="528"/>
                        <a:pt x="72" y="400"/>
                        <a:pt x="112" y="304"/>
                      </a:cubicBezTo>
                      <a:cubicBezTo>
                        <a:pt x="152" y="208"/>
                        <a:pt x="224" y="112"/>
                        <a:pt x="256" y="64"/>
                      </a:cubicBezTo>
                      <a:cubicBezTo>
                        <a:pt x="288" y="16"/>
                        <a:pt x="264" y="0"/>
                        <a:pt x="304" y="16"/>
                      </a:cubicBezTo>
                      <a:cubicBezTo>
                        <a:pt x="344" y="32"/>
                        <a:pt x="448" y="112"/>
                        <a:pt x="496" y="160"/>
                      </a:cubicBezTo>
                      <a:cubicBezTo>
                        <a:pt x="544" y="208"/>
                        <a:pt x="552" y="224"/>
                        <a:pt x="592" y="304"/>
                      </a:cubicBezTo>
                      <a:cubicBezTo>
                        <a:pt x="632" y="384"/>
                        <a:pt x="672" y="512"/>
                        <a:pt x="736" y="640"/>
                      </a:cubicBezTo>
                      <a:cubicBezTo>
                        <a:pt x="800" y="768"/>
                        <a:pt x="920" y="976"/>
                        <a:pt x="976" y="1072"/>
                      </a:cubicBezTo>
                      <a:cubicBezTo>
                        <a:pt x="1032" y="1168"/>
                        <a:pt x="1056" y="1192"/>
                        <a:pt x="1072" y="1216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4603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4656" y="3888"/>
                  <a:ext cx="411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>
                      <a:solidFill>
                        <a:srgbClr val="000000"/>
                      </a:solidFill>
                    </a:rPr>
                    <a:t>MPP</a:t>
                  </a:r>
                </a:p>
              </p:txBody>
            </p:sp>
            <p:sp>
              <p:nvSpPr>
                <p:cNvPr id="24604" name="Oval 26"/>
                <p:cNvSpPr>
                  <a:spLocks noChangeArrowheads="1"/>
                </p:cNvSpPr>
                <p:nvPr/>
              </p:nvSpPr>
              <p:spPr bwMode="auto">
                <a:xfrm>
                  <a:off x="4464" y="1440"/>
                  <a:ext cx="48" cy="4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4605" name="Oval 27"/>
                <p:cNvSpPr>
                  <a:spLocks noChangeArrowheads="1"/>
                </p:cNvSpPr>
                <p:nvPr/>
              </p:nvSpPr>
              <p:spPr bwMode="auto">
                <a:xfrm>
                  <a:off x="4080" y="3024"/>
                  <a:ext cx="48" cy="4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4606" name="Oval 28"/>
                <p:cNvSpPr>
                  <a:spLocks noChangeArrowheads="1"/>
                </p:cNvSpPr>
                <p:nvPr/>
              </p:nvSpPr>
              <p:spPr bwMode="auto">
                <a:xfrm>
                  <a:off x="4416" y="3696"/>
                  <a:ext cx="48" cy="4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4607" name="Oval 29"/>
                <p:cNvSpPr>
                  <a:spLocks noChangeArrowheads="1"/>
                </p:cNvSpPr>
                <p:nvPr/>
              </p:nvSpPr>
              <p:spPr bwMode="auto">
                <a:xfrm>
                  <a:off x="3792" y="2784"/>
                  <a:ext cx="48" cy="4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24597" name="Line 30"/>
              <p:cNvSpPr>
                <a:spLocks noChangeShapeType="1"/>
              </p:cNvSpPr>
              <p:nvPr/>
            </p:nvSpPr>
            <p:spPr bwMode="auto">
              <a:xfrm flipV="1">
                <a:off x="3504" y="1248"/>
                <a:ext cx="960" cy="105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4598" name="Line 31"/>
              <p:cNvSpPr>
                <a:spLocks noChangeShapeType="1"/>
              </p:cNvSpPr>
              <p:nvPr/>
            </p:nvSpPr>
            <p:spPr bwMode="auto">
              <a:xfrm>
                <a:off x="4080" y="1680"/>
                <a:ext cx="0" cy="206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4590" name="Line 32"/>
            <p:cNvSpPr>
              <a:spLocks noChangeShapeType="1"/>
            </p:cNvSpPr>
            <p:nvPr/>
          </p:nvSpPr>
          <p:spPr bwMode="auto">
            <a:xfrm flipV="1">
              <a:off x="4080" y="1008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4591" name="Line 33"/>
            <p:cNvSpPr>
              <a:spLocks noChangeShapeType="1"/>
            </p:cNvSpPr>
            <p:nvPr/>
          </p:nvSpPr>
          <p:spPr bwMode="auto">
            <a:xfrm>
              <a:off x="3552" y="1344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4592" name="Text Box 34"/>
            <p:cNvSpPr txBox="1">
              <a:spLocks noChangeArrowheads="1"/>
            </p:cNvSpPr>
            <p:nvPr/>
          </p:nvSpPr>
          <p:spPr bwMode="auto">
            <a:xfrm>
              <a:off x="3398" y="3780"/>
              <a:ext cx="16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4593" name="Text Box 35"/>
            <p:cNvSpPr txBox="1">
              <a:spLocks noChangeArrowheads="1"/>
            </p:cNvSpPr>
            <p:nvPr/>
          </p:nvSpPr>
          <p:spPr bwMode="auto">
            <a:xfrm>
              <a:off x="3744" y="3744"/>
              <a:ext cx="219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>
                  <a:solidFill>
                    <a:srgbClr val="000000"/>
                  </a:solidFill>
                </a:rPr>
                <a:t>10</a:t>
              </a:r>
            </a:p>
          </p:txBody>
        </p:sp>
        <p:sp>
          <p:nvSpPr>
            <p:cNvPr id="24594" name="Line 36"/>
            <p:cNvSpPr>
              <a:spLocks noChangeShapeType="1"/>
            </p:cNvSpPr>
            <p:nvPr/>
          </p:nvSpPr>
          <p:spPr bwMode="auto">
            <a:xfrm>
              <a:off x="4464" y="1488"/>
              <a:ext cx="0" cy="22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24580" name="Line 37"/>
          <p:cNvSpPr>
            <a:spLocks noChangeShapeType="1"/>
          </p:cNvSpPr>
          <p:nvPr/>
        </p:nvSpPr>
        <p:spPr bwMode="auto">
          <a:xfrm flipV="1">
            <a:off x="7239000" y="1752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4581" name="Line 39"/>
          <p:cNvSpPr>
            <a:spLocks noChangeShapeType="1"/>
          </p:cNvSpPr>
          <p:nvPr/>
        </p:nvSpPr>
        <p:spPr bwMode="auto">
          <a:xfrm>
            <a:off x="6705600" y="3429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4582" name="Line 40"/>
          <p:cNvSpPr>
            <a:spLocks noChangeShapeType="1"/>
          </p:cNvSpPr>
          <p:nvPr/>
        </p:nvSpPr>
        <p:spPr bwMode="auto">
          <a:xfrm>
            <a:off x="7315200" y="3124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4583" name="Text Box 41"/>
          <p:cNvSpPr txBox="1">
            <a:spLocks noChangeArrowheads="1"/>
          </p:cNvSpPr>
          <p:nvPr/>
        </p:nvSpPr>
        <p:spPr bwMode="auto">
          <a:xfrm>
            <a:off x="7680325" y="3181350"/>
            <a:ext cx="3937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CC3300"/>
                </a:solidFill>
              </a:rPr>
              <a:t>III</a:t>
            </a:r>
          </a:p>
        </p:txBody>
      </p:sp>
      <p:sp>
        <p:nvSpPr>
          <p:cNvPr id="24584" name="Text Box 42"/>
          <p:cNvSpPr txBox="1">
            <a:spLocks noChangeArrowheads="1"/>
          </p:cNvSpPr>
          <p:nvPr/>
        </p:nvSpPr>
        <p:spPr bwMode="auto">
          <a:xfrm>
            <a:off x="5943600" y="2362200"/>
            <a:ext cx="25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CC3300"/>
                </a:solidFill>
              </a:rPr>
              <a:t>I</a:t>
            </a:r>
          </a:p>
        </p:txBody>
      </p:sp>
      <p:sp>
        <p:nvSpPr>
          <p:cNvPr id="17419" name="Text Box 43"/>
          <p:cNvSpPr txBox="1">
            <a:spLocks noChangeArrowheads="1"/>
          </p:cNvSpPr>
          <p:nvPr/>
        </p:nvSpPr>
        <p:spPr bwMode="auto">
          <a:xfrm>
            <a:off x="6781800" y="2743200"/>
            <a:ext cx="3238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CC3300"/>
                </a:solidFill>
              </a:rPr>
              <a:t>II</a:t>
            </a:r>
          </a:p>
        </p:txBody>
      </p:sp>
      <p:sp>
        <p:nvSpPr>
          <p:cNvPr id="45" name="Rectangle 3"/>
          <p:cNvSpPr txBox="1">
            <a:spLocks noChangeArrowheads="1"/>
          </p:cNvSpPr>
          <p:nvPr/>
        </p:nvSpPr>
        <p:spPr bwMode="auto">
          <a:xfrm>
            <a:off x="152400" y="1447800"/>
            <a:ext cx="51054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99CCCC"/>
              </a:buClr>
              <a:buFont typeface="Courier New" pitchFamily="49" charset="0"/>
              <a:buChar char="o"/>
            </a:pP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Given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99CCCC"/>
              </a:buClr>
              <a:buFont typeface="Courier New" pitchFamily="49" charset="0"/>
              <a:buChar char="o"/>
            </a:pPr>
            <a:endParaRPr lang="en-US" dirty="0">
              <a:solidFill>
                <a:srgbClr val="000000"/>
              </a:solidFill>
            </a:endParaRPr>
          </a:p>
          <a:p>
            <a:pPr lvl="1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99CCCC"/>
              </a:buClr>
              <a:buFont typeface="Courier New" pitchFamily="49" charset="0"/>
              <a:buChar char="o"/>
            </a:pPr>
            <a:r>
              <a:rPr lang="en-US" dirty="0">
                <a:solidFill>
                  <a:srgbClr val="000000"/>
                </a:solidFill>
              </a:rPr>
              <a:t>TP = X</a:t>
            </a:r>
            <a:r>
              <a:rPr lang="en-US" baseline="30000" dirty="0">
                <a:solidFill>
                  <a:srgbClr val="000000"/>
                </a:solidFill>
              </a:rPr>
              <a:t>2</a:t>
            </a:r>
            <a:r>
              <a:rPr lang="en-US" dirty="0">
                <a:solidFill>
                  <a:srgbClr val="000000"/>
                </a:solidFill>
              </a:rPr>
              <a:t> – (1/30)X</a:t>
            </a:r>
            <a:r>
              <a:rPr lang="en-US" baseline="30000" dirty="0">
                <a:solidFill>
                  <a:srgbClr val="000000"/>
                </a:solidFill>
              </a:rPr>
              <a:t>3</a:t>
            </a:r>
            <a:r>
              <a:rPr lang="en-US" dirty="0">
                <a:solidFill>
                  <a:srgbClr val="000000"/>
                </a:solidFill>
              </a:rPr>
              <a:t>, </a:t>
            </a:r>
            <a:endParaRPr lang="en-US" baseline="30000" dirty="0">
              <a:solidFill>
                <a:srgbClr val="000000"/>
              </a:solidFill>
            </a:endParaRPr>
          </a:p>
          <a:p>
            <a:pPr lvl="1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99CCCC"/>
              </a:buClr>
              <a:buFont typeface="Courier New" pitchFamily="49" charset="0"/>
              <a:buChar char="o"/>
            </a:pPr>
            <a:r>
              <a:rPr lang="en-US" dirty="0">
                <a:solidFill>
                  <a:srgbClr val="000000"/>
                </a:solidFill>
              </a:rPr>
              <a:t>AP = TP/X = X – (1/30)X</a:t>
            </a:r>
            <a:r>
              <a:rPr lang="en-US" baseline="30000" dirty="0">
                <a:solidFill>
                  <a:srgbClr val="000000"/>
                </a:solidFill>
              </a:rPr>
              <a:t>2</a:t>
            </a:r>
          </a:p>
          <a:p>
            <a:pPr lvl="1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99CCCC"/>
              </a:buClr>
              <a:buFont typeface="Courier New" pitchFamily="49" charset="0"/>
              <a:buChar char="o"/>
            </a:pPr>
            <a:r>
              <a:rPr lang="en-US" dirty="0">
                <a:solidFill>
                  <a:srgbClr val="000000"/>
                </a:solidFill>
              </a:rPr>
              <a:t>MP = ∂TP/∂X = 2X – (1/10)X</a:t>
            </a:r>
            <a:r>
              <a:rPr lang="en-US" baseline="30000" dirty="0">
                <a:solidFill>
                  <a:srgbClr val="000000"/>
                </a:solidFill>
              </a:rPr>
              <a:t>2</a:t>
            </a:r>
          </a:p>
          <a:p>
            <a:pPr lvl="1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99CCCC"/>
              </a:buClr>
              <a:buFont typeface="Courier New" pitchFamily="49" charset="0"/>
              <a:buChar char="o"/>
            </a:pPr>
            <a:endParaRPr lang="en-US" baseline="30000" dirty="0">
              <a:solidFill>
                <a:srgbClr val="000000"/>
              </a:solidFill>
            </a:endParaRP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99CCCC"/>
              </a:buClr>
              <a:buFont typeface="Courier New" pitchFamily="49" charset="0"/>
              <a:buChar char="o"/>
            </a:pPr>
            <a:r>
              <a:rPr lang="en-US" dirty="0">
                <a:solidFill>
                  <a:srgbClr val="000000"/>
                </a:solidFill>
              </a:rPr>
              <a:t> What is the range of X values for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99CCCC"/>
              </a:buClr>
            </a:pPr>
            <a:r>
              <a:rPr lang="en-US" dirty="0">
                <a:solidFill>
                  <a:srgbClr val="000000"/>
                </a:solidFill>
              </a:rPr>
              <a:t>   Stage II?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99CCCC"/>
              </a:buClr>
              <a:buFont typeface="Courier New" pitchFamily="49" charset="0"/>
              <a:buChar char="o"/>
            </a:pPr>
            <a:endParaRPr lang="en-US" dirty="0">
              <a:solidFill>
                <a:srgbClr val="000000"/>
              </a:solidFill>
            </a:endParaRPr>
          </a:p>
          <a:p>
            <a:pPr lvl="1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99CCCC"/>
              </a:buClr>
              <a:buFont typeface="Courier New" pitchFamily="49" charset="0"/>
              <a:buChar char="o"/>
            </a:pPr>
            <a:r>
              <a:rPr lang="en-US" dirty="0">
                <a:solidFill>
                  <a:srgbClr val="000000"/>
                </a:solidFill>
              </a:rPr>
              <a:t> Stage II is the stage that</a:t>
            </a:r>
          </a:p>
          <a:p>
            <a:pPr lvl="1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99CCCC"/>
              </a:buClr>
            </a:pPr>
            <a:r>
              <a:rPr lang="en-US" dirty="0">
                <a:solidFill>
                  <a:srgbClr val="000000"/>
                </a:solidFill>
              </a:rPr>
              <a:t>   begins where AP is at its</a:t>
            </a:r>
          </a:p>
          <a:p>
            <a:pPr lvl="1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99CCCC"/>
              </a:buClr>
            </a:pPr>
            <a:r>
              <a:rPr lang="en-US" dirty="0">
                <a:solidFill>
                  <a:srgbClr val="000000"/>
                </a:solidFill>
              </a:rPr>
              <a:t>   maximum and ends where TP</a:t>
            </a:r>
          </a:p>
          <a:p>
            <a:pPr lvl="1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99CCCC"/>
              </a:buClr>
            </a:pPr>
            <a:r>
              <a:rPr lang="en-US" dirty="0">
                <a:solidFill>
                  <a:srgbClr val="000000"/>
                </a:solidFill>
              </a:rPr>
              <a:t>   is at its maximum.</a:t>
            </a:r>
          </a:p>
          <a:p>
            <a:pPr lvl="1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99CCCC"/>
              </a:buClr>
              <a:buFont typeface="Courier New" pitchFamily="49" charset="0"/>
              <a:buChar char="o"/>
            </a:pPr>
            <a:endParaRPr lang="en-US" dirty="0">
              <a:solidFill>
                <a:srgbClr val="000000"/>
              </a:solidFill>
            </a:endParaRPr>
          </a:p>
          <a:p>
            <a:pPr lvl="1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99CCCC"/>
              </a:buClr>
              <a:buFont typeface="Courier New" pitchFamily="49" charset="0"/>
              <a:buChar char="o"/>
            </a:pPr>
            <a:r>
              <a:rPr lang="en-US" dirty="0">
                <a:solidFill>
                  <a:srgbClr val="000000"/>
                </a:solidFill>
              </a:rPr>
              <a:t> Thus, the range of X values or </a:t>
            </a:r>
          </a:p>
          <a:p>
            <a:pPr lvl="1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99CCCC"/>
              </a:buClr>
            </a:pPr>
            <a:r>
              <a:rPr lang="en-US" dirty="0">
                <a:solidFill>
                  <a:srgbClr val="000000"/>
                </a:solidFill>
              </a:rPr>
              <a:t>   Stage II is 15 and 20.</a:t>
            </a:r>
          </a:p>
        </p:txBody>
      </p:sp>
      <p:sp>
        <p:nvSpPr>
          <p:cNvPr id="24587" name="Text Box 35"/>
          <p:cNvSpPr txBox="1">
            <a:spLocks noChangeArrowheads="1"/>
          </p:cNvSpPr>
          <p:nvPr/>
        </p:nvSpPr>
        <p:spPr bwMode="auto">
          <a:xfrm>
            <a:off x="6477000" y="6096000"/>
            <a:ext cx="34766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000000"/>
                </a:solidFill>
              </a:rPr>
              <a:t>15</a:t>
            </a:r>
          </a:p>
        </p:txBody>
      </p:sp>
      <p:sp>
        <p:nvSpPr>
          <p:cNvPr id="24588" name="Text Box 35"/>
          <p:cNvSpPr txBox="1">
            <a:spLocks noChangeArrowheads="1"/>
          </p:cNvSpPr>
          <p:nvPr/>
        </p:nvSpPr>
        <p:spPr bwMode="auto">
          <a:xfrm>
            <a:off x="7010400" y="6096000"/>
            <a:ext cx="34766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000000"/>
                </a:solidFill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772171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20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9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2400" dirty="0"/>
              <a:t>A Hypothetical Production Function, A Mathematical Example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394325" y="1752600"/>
            <a:ext cx="3541713" cy="4938713"/>
            <a:chOff x="3302" y="1008"/>
            <a:chExt cx="2231" cy="3111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3302" y="1152"/>
              <a:ext cx="2231" cy="2967"/>
              <a:chOff x="3302" y="1152"/>
              <a:chExt cx="2231" cy="2967"/>
            </a:xfrm>
          </p:grpSpPr>
          <p:sp>
            <p:nvSpPr>
              <p:cNvPr id="25619" name="Line 6"/>
              <p:cNvSpPr>
                <a:spLocks noChangeShapeType="1"/>
              </p:cNvSpPr>
              <p:nvPr/>
            </p:nvSpPr>
            <p:spPr bwMode="auto">
              <a:xfrm>
                <a:off x="3840" y="2160"/>
                <a:ext cx="0" cy="15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4" name="Group 7"/>
              <p:cNvGrpSpPr>
                <a:grpSpLocks/>
              </p:cNvGrpSpPr>
              <p:nvPr/>
            </p:nvGrpSpPr>
            <p:grpSpPr bwMode="auto">
              <a:xfrm>
                <a:off x="3302" y="1152"/>
                <a:ext cx="2231" cy="2967"/>
                <a:chOff x="3302" y="1152"/>
                <a:chExt cx="2231" cy="2967"/>
              </a:xfrm>
            </p:grpSpPr>
            <p:grpSp>
              <p:nvGrpSpPr>
                <p:cNvPr id="5" name="Group 8"/>
                <p:cNvGrpSpPr>
                  <a:grpSpLocks/>
                </p:cNvGrpSpPr>
                <p:nvPr/>
              </p:nvGrpSpPr>
              <p:grpSpPr bwMode="auto">
                <a:xfrm>
                  <a:off x="3360" y="1152"/>
                  <a:ext cx="1883" cy="1422"/>
                  <a:chOff x="3206" y="1172"/>
                  <a:chExt cx="2438" cy="2465"/>
                </a:xfrm>
              </p:grpSpPr>
              <p:sp>
                <p:nvSpPr>
                  <p:cNvPr id="25638" name="Line 9"/>
                  <p:cNvSpPr>
                    <a:spLocks noChangeShapeType="1"/>
                  </p:cNvSpPr>
                  <p:nvPr/>
                </p:nvSpPr>
                <p:spPr bwMode="auto">
                  <a:xfrm>
                    <a:off x="3408" y="1392"/>
                    <a:ext cx="0" cy="182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5639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3408" y="3216"/>
                    <a:ext cx="211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5640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366" y="3236"/>
                    <a:ext cx="278" cy="40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9pPr>
                  </a:lstStyle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>
                        <a:solidFill>
                          <a:srgbClr val="000000"/>
                        </a:solidFill>
                      </a:rPr>
                      <a:t>X</a:t>
                    </a:r>
                  </a:p>
                </p:txBody>
              </p:sp>
              <p:sp>
                <p:nvSpPr>
                  <p:cNvPr id="25641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206" y="1172"/>
                    <a:ext cx="265" cy="40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9pPr>
                  </a:lstStyle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>
                        <a:solidFill>
                          <a:srgbClr val="000000"/>
                        </a:solidFill>
                      </a:rPr>
                      <a:t>Y</a:t>
                    </a:r>
                  </a:p>
                </p:txBody>
              </p:sp>
              <p:sp>
                <p:nvSpPr>
                  <p:cNvPr id="25642" name="Freeform 13"/>
                  <p:cNvSpPr>
                    <a:spLocks/>
                  </p:cNvSpPr>
                  <p:nvPr/>
                </p:nvSpPr>
                <p:spPr bwMode="auto">
                  <a:xfrm>
                    <a:off x="3408" y="1728"/>
                    <a:ext cx="1248" cy="1488"/>
                  </a:xfrm>
                  <a:custGeom>
                    <a:avLst/>
                    <a:gdLst>
                      <a:gd name="T0" fmla="*/ 0 w 1248"/>
                      <a:gd name="T1" fmla="*/ 1488 h 1488"/>
                      <a:gd name="T2" fmla="*/ 432 w 1248"/>
                      <a:gd name="T3" fmla="*/ 1152 h 1488"/>
                      <a:gd name="T4" fmla="*/ 624 w 1248"/>
                      <a:gd name="T5" fmla="*/ 528 h 1488"/>
                      <a:gd name="T6" fmla="*/ 864 w 1248"/>
                      <a:gd name="T7" fmla="*/ 192 h 1488"/>
                      <a:gd name="T8" fmla="*/ 1248 w 1248"/>
                      <a:gd name="T9" fmla="*/ 0 h 148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248"/>
                      <a:gd name="T16" fmla="*/ 0 h 1488"/>
                      <a:gd name="T17" fmla="*/ 1248 w 1248"/>
                      <a:gd name="T18" fmla="*/ 1488 h 148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248" h="1488">
                        <a:moveTo>
                          <a:pt x="0" y="1488"/>
                        </a:moveTo>
                        <a:cubicBezTo>
                          <a:pt x="164" y="1400"/>
                          <a:pt x="328" y="1312"/>
                          <a:pt x="432" y="1152"/>
                        </a:cubicBezTo>
                        <a:cubicBezTo>
                          <a:pt x="536" y="992"/>
                          <a:pt x="552" y="688"/>
                          <a:pt x="624" y="528"/>
                        </a:cubicBezTo>
                        <a:cubicBezTo>
                          <a:pt x="696" y="368"/>
                          <a:pt x="760" y="280"/>
                          <a:pt x="864" y="192"/>
                        </a:cubicBezTo>
                        <a:cubicBezTo>
                          <a:pt x="968" y="104"/>
                          <a:pt x="1184" y="32"/>
                          <a:pt x="1248" y="0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5643" name="Freeform 14"/>
                  <p:cNvSpPr>
                    <a:spLocks/>
                  </p:cNvSpPr>
                  <p:nvPr/>
                </p:nvSpPr>
                <p:spPr bwMode="auto">
                  <a:xfrm>
                    <a:off x="4656" y="1720"/>
                    <a:ext cx="384" cy="152"/>
                  </a:xfrm>
                  <a:custGeom>
                    <a:avLst/>
                    <a:gdLst>
                      <a:gd name="T0" fmla="*/ 0 w 384"/>
                      <a:gd name="T1" fmla="*/ 8 h 152"/>
                      <a:gd name="T2" fmla="*/ 48 w 384"/>
                      <a:gd name="T3" fmla="*/ 8 h 152"/>
                      <a:gd name="T4" fmla="*/ 240 w 384"/>
                      <a:gd name="T5" fmla="*/ 56 h 152"/>
                      <a:gd name="T6" fmla="*/ 384 w 384"/>
                      <a:gd name="T7" fmla="*/ 152 h 15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84"/>
                      <a:gd name="T13" fmla="*/ 0 h 152"/>
                      <a:gd name="T14" fmla="*/ 384 w 384"/>
                      <a:gd name="T15" fmla="*/ 152 h 152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384" h="152">
                        <a:moveTo>
                          <a:pt x="0" y="8"/>
                        </a:moveTo>
                        <a:cubicBezTo>
                          <a:pt x="4" y="4"/>
                          <a:pt x="8" y="0"/>
                          <a:pt x="48" y="8"/>
                        </a:cubicBezTo>
                        <a:cubicBezTo>
                          <a:pt x="88" y="16"/>
                          <a:pt x="184" y="32"/>
                          <a:pt x="240" y="56"/>
                        </a:cubicBezTo>
                        <a:cubicBezTo>
                          <a:pt x="296" y="80"/>
                          <a:pt x="360" y="136"/>
                          <a:pt x="384" y="152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5644" name="Text Box 1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79" y="1747"/>
                    <a:ext cx="490" cy="40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9pPr>
                  </a:lstStyle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>
                        <a:solidFill>
                          <a:srgbClr val="000000"/>
                        </a:solidFill>
                      </a:rPr>
                      <a:t>TPP</a:t>
                    </a:r>
                  </a:p>
                </p:txBody>
              </p:sp>
            </p:grpSp>
            <p:grpSp>
              <p:nvGrpSpPr>
                <p:cNvPr id="6" name="Group 16"/>
                <p:cNvGrpSpPr>
                  <a:grpSpLocks/>
                </p:cNvGrpSpPr>
                <p:nvPr/>
              </p:nvGrpSpPr>
              <p:grpSpPr bwMode="auto">
                <a:xfrm>
                  <a:off x="3302" y="2372"/>
                  <a:ext cx="2231" cy="1575"/>
                  <a:chOff x="3302" y="2372"/>
                  <a:chExt cx="2231" cy="1575"/>
                </a:xfrm>
              </p:grpSpPr>
              <p:sp>
                <p:nvSpPr>
                  <p:cNvPr id="25632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3504" y="2544"/>
                    <a:ext cx="0" cy="120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5633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3504" y="3744"/>
                    <a:ext cx="1728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5634" name="Text Box 1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318" y="3716"/>
                    <a:ext cx="215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9pPr>
                  </a:lstStyle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>
                        <a:solidFill>
                          <a:srgbClr val="000000"/>
                        </a:solidFill>
                      </a:rPr>
                      <a:t>X</a:t>
                    </a:r>
                  </a:p>
                </p:txBody>
              </p:sp>
              <p:sp>
                <p:nvSpPr>
                  <p:cNvPr id="25635" name="Text Box 2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302" y="2372"/>
                    <a:ext cx="205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9pPr>
                  </a:lstStyle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>
                        <a:solidFill>
                          <a:srgbClr val="000000"/>
                        </a:solidFill>
                      </a:rPr>
                      <a:t>Y</a:t>
                    </a:r>
                  </a:p>
                </p:txBody>
              </p:sp>
              <p:sp>
                <p:nvSpPr>
                  <p:cNvPr id="25636" name="Freeform 21"/>
                  <p:cNvSpPr>
                    <a:spLocks/>
                  </p:cNvSpPr>
                  <p:nvPr/>
                </p:nvSpPr>
                <p:spPr bwMode="auto">
                  <a:xfrm>
                    <a:off x="3552" y="3024"/>
                    <a:ext cx="1536" cy="728"/>
                  </a:xfrm>
                  <a:custGeom>
                    <a:avLst/>
                    <a:gdLst>
                      <a:gd name="T0" fmla="*/ 0 w 1536"/>
                      <a:gd name="T1" fmla="*/ 728 h 728"/>
                      <a:gd name="T2" fmla="*/ 96 w 1536"/>
                      <a:gd name="T3" fmla="*/ 392 h 728"/>
                      <a:gd name="T4" fmla="*/ 384 w 1536"/>
                      <a:gd name="T5" fmla="*/ 104 h 728"/>
                      <a:gd name="T6" fmla="*/ 576 w 1536"/>
                      <a:gd name="T7" fmla="*/ 8 h 728"/>
                      <a:gd name="T8" fmla="*/ 960 w 1536"/>
                      <a:gd name="T9" fmla="*/ 152 h 728"/>
                      <a:gd name="T10" fmla="*/ 1248 w 1536"/>
                      <a:gd name="T11" fmla="*/ 344 h 728"/>
                      <a:gd name="T12" fmla="*/ 1392 w 1536"/>
                      <a:gd name="T13" fmla="*/ 440 h 728"/>
                      <a:gd name="T14" fmla="*/ 1536 w 1536"/>
                      <a:gd name="T15" fmla="*/ 536 h 728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1536"/>
                      <a:gd name="T25" fmla="*/ 0 h 728"/>
                      <a:gd name="T26" fmla="*/ 1536 w 1536"/>
                      <a:gd name="T27" fmla="*/ 728 h 728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1536" h="728">
                        <a:moveTo>
                          <a:pt x="0" y="728"/>
                        </a:moveTo>
                        <a:cubicBezTo>
                          <a:pt x="16" y="612"/>
                          <a:pt x="32" y="496"/>
                          <a:pt x="96" y="392"/>
                        </a:cubicBezTo>
                        <a:cubicBezTo>
                          <a:pt x="160" y="288"/>
                          <a:pt x="304" y="168"/>
                          <a:pt x="384" y="104"/>
                        </a:cubicBezTo>
                        <a:cubicBezTo>
                          <a:pt x="464" y="40"/>
                          <a:pt x="480" y="0"/>
                          <a:pt x="576" y="8"/>
                        </a:cubicBezTo>
                        <a:cubicBezTo>
                          <a:pt x="672" y="16"/>
                          <a:pt x="848" y="96"/>
                          <a:pt x="960" y="152"/>
                        </a:cubicBezTo>
                        <a:cubicBezTo>
                          <a:pt x="1072" y="208"/>
                          <a:pt x="1176" y="296"/>
                          <a:pt x="1248" y="344"/>
                        </a:cubicBezTo>
                        <a:cubicBezTo>
                          <a:pt x="1320" y="392"/>
                          <a:pt x="1344" y="408"/>
                          <a:pt x="1392" y="440"/>
                        </a:cubicBezTo>
                        <a:cubicBezTo>
                          <a:pt x="1440" y="472"/>
                          <a:pt x="1488" y="504"/>
                          <a:pt x="1536" y="536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5637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78" y="3380"/>
                    <a:ext cx="388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itchFamily="34" charset="0"/>
                      </a:defRPr>
                    </a:lvl9pPr>
                  </a:lstStyle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>
                        <a:solidFill>
                          <a:srgbClr val="000000"/>
                        </a:solidFill>
                      </a:rPr>
                      <a:t>APP</a:t>
                    </a:r>
                  </a:p>
                </p:txBody>
              </p:sp>
            </p:grpSp>
            <p:sp>
              <p:nvSpPr>
                <p:cNvPr id="25625" name="Oval 23"/>
                <p:cNvSpPr>
                  <a:spLocks noChangeArrowheads="1"/>
                </p:cNvSpPr>
                <p:nvPr/>
              </p:nvSpPr>
              <p:spPr bwMode="auto">
                <a:xfrm>
                  <a:off x="3792" y="2112"/>
                  <a:ext cx="48" cy="4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5626" name="Freeform 24"/>
                <p:cNvSpPr>
                  <a:spLocks/>
                </p:cNvSpPr>
                <p:nvPr/>
              </p:nvSpPr>
              <p:spPr bwMode="auto">
                <a:xfrm>
                  <a:off x="3536" y="2768"/>
                  <a:ext cx="1072" cy="1216"/>
                </a:xfrm>
                <a:custGeom>
                  <a:avLst/>
                  <a:gdLst>
                    <a:gd name="T0" fmla="*/ 16 w 1072"/>
                    <a:gd name="T1" fmla="*/ 976 h 1216"/>
                    <a:gd name="T2" fmla="*/ 16 w 1072"/>
                    <a:gd name="T3" fmla="*/ 640 h 1216"/>
                    <a:gd name="T4" fmla="*/ 112 w 1072"/>
                    <a:gd name="T5" fmla="*/ 304 h 1216"/>
                    <a:gd name="T6" fmla="*/ 256 w 1072"/>
                    <a:gd name="T7" fmla="*/ 64 h 1216"/>
                    <a:gd name="T8" fmla="*/ 304 w 1072"/>
                    <a:gd name="T9" fmla="*/ 16 h 1216"/>
                    <a:gd name="T10" fmla="*/ 496 w 1072"/>
                    <a:gd name="T11" fmla="*/ 160 h 1216"/>
                    <a:gd name="T12" fmla="*/ 592 w 1072"/>
                    <a:gd name="T13" fmla="*/ 304 h 1216"/>
                    <a:gd name="T14" fmla="*/ 736 w 1072"/>
                    <a:gd name="T15" fmla="*/ 640 h 1216"/>
                    <a:gd name="T16" fmla="*/ 976 w 1072"/>
                    <a:gd name="T17" fmla="*/ 1072 h 1216"/>
                    <a:gd name="T18" fmla="*/ 1072 w 1072"/>
                    <a:gd name="T19" fmla="*/ 1216 h 121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072"/>
                    <a:gd name="T31" fmla="*/ 0 h 1216"/>
                    <a:gd name="T32" fmla="*/ 1072 w 1072"/>
                    <a:gd name="T33" fmla="*/ 1216 h 121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072" h="1216">
                      <a:moveTo>
                        <a:pt x="16" y="976"/>
                      </a:moveTo>
                      <a:cubicBezTo>
                        <a:pt x="8" y="864"/>
                        <a:pt x="0" y="752"/>
                        <a:pt x="16" y="640"/>
                      </a:cubicBezTo>
                      <a:cubicBezTo>
                        <a:pt x="32" y="528"/>
                        <a:pt x="72" y="400"/>
                        <a:pt x="112" y="304"/>
                      </a:cubicBezTo>
                      <a:cubicBezTo>
                        <a:pt x="152" y="208"/>
                        <a:pt x="224" y="112"/>
                        <a:pt x="256" y="64"/>
                      </a:cubicBezTo>
                      <a:cubicBezTo>
                        <a:pt x="288" y="16"/>
                        <a:pt x="264" y="0"/>
                        <a:pt x="304" y="16"/>
                      </a:cubicBezTo>
                      <a:cubicBezTo>
                        <a:pt x="344" y="32"/>
                        <a:pt x="448" y="112"/>
                        <a:pt x="496" y="160"/>
                      </a:cubicBezTo>
                      <a:cubicBezTo>
                        <a:pt x="544" y="208"/>
                        <a:pt x="552" y="224"/>
                        <a:pt x="592" y="304"/>
                      </a:cubicBezTo>
                      <a:cubicBezTo>
                        <a:pt x="632" y="384"/>
                        <a:pt x="672" y="512"/>
                        <a:pt x="736" y="640"/>
                      </a:cubicBezTo>
                      <a:cubicBezTo>
                        <a:pt x="800" y="768"/>
                        <a:pt x="920" y="976"/>
                        <a:pt x="976" y="1072"/>
                      </a:cubicBezTo>
                      <a:cubicBezTo>
                        <a:pt x="1032" y="1168"/>
                        <a:pt x="1056" y="1192"/>
                        <a:pt x="1072" y="1216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5627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4656" y="3888"/>
                  <a:ext cx="411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itchFamily="34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>
                      <a:solidFill>
                        <a:srgbClr val="000000"/>
                      </a:solidFill>
                    </a:rPr>
                    <a:t>MPP</a:t>
                  </a:r>
                </a:p>
              </p:txBody>
            </p:sp>
            <p:sp>
              <p:nvSpPr>
                <p:cNvPr id="25628" name="Oval 26"/>
                <p:cNvSpPr>
                  <a:spLocks noChangeArrowheads="1"/>
                </p:cNvSpPr>
                <p:nvPr/>
              </p:nvSpPr>
              <p:spPr bwMode="auto">
                <a:xfrm>
                  <a:off x="4464" y="1440"/>
                  <a:ext cx="48" cy="4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5629" name="Oval 27"/>
                <p:cNvSpPr>
                  <a:spLocks noChangeArrowheads="1"/>
                </p:cNvSpPr>
                <p:nvPr/>
              </p:nvSpPr>
              <p:spPr bwMode="auto">
                <a:xfrm>
                  <a:off x="4080" y="3024"/>
                  <a:ext cx="48" cy="4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5630" name="Oval 28"/>
                <p:cNvSpPr>
                  <a:spLocks noChangeArrowheads="1"/>
                </p:cNvSpPr>
                <p:nvPr/>
              </p:nvSpPr>
              <p:spPr bwMode="auto">
                <a:xfrm>
                  <a:off x="4416" y="3696"/>
                  <a:ext cx="48" cy="4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5631" name="Oval 29"/>
                <p:cNvSpPr>
                  <a:spLocks noChangeArrowheads="1"/>
                </p:cNvSpPr>
                <p:nvPr/>
              </p:nvSpPr>
              <p:spPr bwMode="auto">
                <a:xfrm>
                  <a:off x="3792" y="2784"/>
                  <a:ext cx="48" cy="4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25621" name="Line 30"/>
              <p:cNvSpPr>
                <a:spLocks noChangeShapeType="1"/>
              </p:cNvSpPr>
              <p:nvPr/>
            </p:nvSpPr>
            <p:spPr bwMode="auto">
              <a:xfrm flipV="1">
                <a:off x="3504" y="1248"/>
                <a:ext cx="960" cy="105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2" name="Line 31"/>
              <p:cNvSpPr>
                <a:spLocks noChangeShapeType="1"/>
              </p:cNvSpPr>
              <p:nvPr/>
            </p:nvSpPr>
            <p:spPr bwMode="auto">
              <a:xfrm>
                <a:off x="4080" y="1680"/>
                <a:ext cx="0" cy="206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5614" name="Line 32"/>
            <p:cNvSpPr>
              <a:spLocks noChangeShapeType="1"/>
            </p:cNvSpPr>
            <p:nvPr/>
          </p:nvSpPr>
          <p:spPr bwMode="auto">
            <a:xfrm flipV="1">
              <a:off x="4080" y="1008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5615" name="Line 33"/>
            <p:cNvSpPr>
              <a:spLocks noChangeShapeType="1"/>
            </p:cNvSpPr>
            <p:nvPr/>
          </p:nvSpPr>
          <p:spPr bwMode="auto">
            <a:xfrm>
              <a:off x="3552" y="1344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5616" name="Text Box 34"/>
            <p:cNvSpPr txBox="1">
              <a:spLocks noChangeArrowheads="1"/>
            </p:cNvSpPr>
            <p:nvPr/>
          </p:nvSpPr>
          <p:spPr bwMode="auto">
            <a:xfrm>
              <a:off x="3398" y="3780"/>
              <a:ext cx="16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5617" name="Text Box 35"/>
            <p:cNvSpPr txBox="1">
              <a:spLocks noChangeArrowheads="1"/>
            </p:cNvSpPr>
            <p:nvPr/>
          </p:nvSpPr>
          <p:spPr bwMode="auto">
            <a:xfrm>
              <a:off x="3744" y="3744"/>
              <a:ext cx="219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>
                  <a:solidFill>
                    <a:srgbClr val="000000"/>
                  </a:solidFill>
                </a:rPr>
                <a:t>10</a:t>
              </a:r>
            </a:p>
          </p:txBody>
        </p:sp>
        <p:sp>
          <p:nvSpPr>
            <p:cNvPr id="25618" name="Line 36"/>
            <p:cNvSpPr>
              <a:spLocks noChangeShapeType="1"/>
            </p:cNvSpPr>
            <p:nvPr/>
          </p:nvSpPr>
          <p:spPr bwMode="auto">
            <a:xfrm>
              <a:off x="4464" y="1488"/>
              <a:ext cx="0" cy="22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25604" name="Line 37"/>
          <p:cNvSpPr>
            <a:spLocks noChangeShapeType="1"/>
          </p:cNvSpPr>
          <p:nvPr/>
        </p:nvSpPr>
        <p:spPr bwMode="auto">
          <a:xfrm flipV="1">
            <a:off x="7239000" y="1752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5605" name="Line 39"/>
          <p:cNvSpPr>
            <a:spLocks noChangeShapeType="1"/>
          </p:cNvSpPr>
          <p:nvPr/>
        </p:nvSpPr>
        <p:spPr bwMode="auto">
          <a:xfrm>
            <a:off x="6705600" y="3429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5606" name="Line 40"/>
          <p:cNvSpPr>
            <a:spLocks noChangeShapeType="1"/>
          </p:cNvSpPr>
          <p:nvPr/>
        </p:nvSpPr>
        <p:spPr bwMode="auto">
          <a:xfrm>
            <a:off x="7315200" y="3124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5607" name="Text Box 41"/>
          <p:cNvSpPr txBox="1">
            <a:spLocks noChangeArrowheads="1"/>
          </p:cNvSpPr>
          <p:nvPr/>
        </p:nvSpPr>
        <p:spPr bwMode="auto">
          <a:xfrm>
            <a:off x="7680325" y="3181350"/>
            <a:ext cx="3937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CC3300"/>
                </a:solidFill>
              </a:rPr>
              <a:t>III</a:t>
            </a:r>
          </a:p>
        </p:txBody>
      </p:sp>
      <p:sp>
        <p:nvSpPr>
          <p:cNvPr id="25608" name="Text Box 42"/>
          <p:cNvSpPr txBox="1">
            <a:spLocks noChangeArrowheads="1"/>
          </p:cNvSpPr>
          <p:nvPr/>
        </p:nvSpPr>
        <p:spPr bwMode="auto">
          <a:xfrm>
            <a:off x="5943600" y="2362200"/>
            <a:ext cx="25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CC3300"/>
                </a:solidFill>
              </a:rPr>
              <a:t>I</a:t>
            </a:r>
          </a:p>
        </p:txBody>
      </p:sp>
      <p:sp>
        <p:nvSpPr>
          <p:cNvPr id="25609" name="Text Box 43"/>
          <p:cNvSpPr txBox="1">
            <a:spLocks noChangeArrowheads="1"/>
          </p:cNvSpPr>
          <p:nvPr/>
        </p:nvSpPr>
        <p:spPr bwMode="auto">
          <a:xfrm>
            <a:off x="6781800" y="2743200"/>
            <a:ext cx="3238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CC3300"/>
                </a:solidFill>
              </a:rPr>
              <a:t>II</a:t>
            </a:r>
          </a:p>
        </p:txBody>
      </p:sp>
      <p:sp>
        <p:nvSpPr>
          <p:cNvPr id="45" name="Rectangle 3"/>
          <p:cNvSpPr txBox="1">
            <a:spLocks noChangeArrowheads="1"/>
          </p:cNvSpPr>
          <p:nvPr/>
        </p:nvSpPr>
        <p:spPr bwMode="auto">
          <a:xfrm>
            <a:off x="304800" y="1371600"/>
            <a:ext cx="49530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99CCCC"/>
              </a:buClr>
              <a:buFont typeface="Courier New" pitchFamily="49" charset="0"/>
              <a:buChar char="o"/>
            </a:pP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Given</a:t>
            </a:r>
          </a:p>
          <a:p>
            <a:pPr lvl="1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99CCCC"/>
              </a:buClr>
              <a:buFont typeface="Courier New" pitchFamily="49" charset="0"/>
              <a:buChar char="o"/>
            </a:pPr>
            <a:endParaRPr lang="en-US" dirty="0">
              <a:solidFill>
                <a:srgbClr val="000000"/>
              </a:solidFill>
            </a:endParaRPr>
          </a:p>
          <a:p>
            <a:pPr lvl="1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99CCCC"/>
              </a:buClr>
              <a:buFont typeface="Courier New" pitchFamily="49" charset="0"/>
              <a:buChar char="o"/>
            </a:pPr>
            <a:r>
              <a:rPr lang="en-US" dirty="0">
                <a:solidFill>
                  <a:srgbClr val="000000"/>
                </a:solidFill>
              </a:rPr>
              <a:t>TP = X</a:t>
            </a:r>
            <a:r>
              <a:rPr lang="en-US" baseline="30000" dirty="0">
                <a:solidFill>
                  <a:srgbClr val="000000"/>
                </a:solidFill>
              </a:rPr>
              <a:t>2</a:t>
            </a:r>
            <a:r>
              <a:rPr lang="en-US" dirty="0">
                <a:solidFill>
                  <a:srgbClr val="000000"/>
                </a:solidFill>
              </a:rPr>
              <a:t> – (1/30)X</a:t>
            </a:r>
            <a:r>
              <a:rPr lang="en-US" baseline="30000" dirty="0">
                <a:solidFill>
                  <a:srgbClr val="000000"/>
                </a:solidFill>
              </a:rPr>
              <a:t>3</a:t>
            </a:r>
            <a:r>
              <a:rPr lang="en-US" dirty="0">
                <a:solidFill>
                  <a:srgbClr val="000000"/>
                </a:solidFill>
              </a:rPr>
              <a:t>, </a:t>
            </a:r>
            <a:endParaRPr lang="en-US" baseline="30000" dirty="0">
              <a:solidFill>
                <a:srgbClr val="000000"/>
              </a:solidFill>
            </a:endParaRPr>
          </a:p>
          <a:p>
            <a:pPr lvl="1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99CCCC"/>
              </a:buClr>
              <a:buFont typeface="Courier New" pitchFamily="49" charset="0"/>
              <a:buChar char="o"/>
            </a:pPr>
            <a:r>
              <a:rPr lang="en-US" dirty="0">
                <a:solidFill>
                  <a:srgbClr val="000000"/>
                </a:solidFill>
              </a:rPr>
              <a:t>AP = TP/X = 2X – (1/30)X</a:t>
            </a:r>
            <a:r>
              <a:rPr lang="en-US" baseline="30000" dirty="0">
                <a:solidFill>
                  <a:srgbClr val="000000"/>
                </a:solidFill>
              </a:rPr>
              <a:t>2</a:t>
            </a:r>
          </a:p>
          <a:p>
            <a:pPr lvl="1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99CCCC"/>
              </a:buClr>
              <a:buFont typeface="Courier New" pitchFamily="49" charset="0"/>
              <a:buChar char="o"/>
            </a:pPr>
            <a:r>
              <a:rPr lang="en-US" dirty="0">
                <a:solidFill>
                  <a:srgbClr val="000000"/>
                </a:solidFill>
              </a:rPr>
              <a:t>MP = ∂TP/∂X = 2X – (1/10)X</a:t>
            </a:r>
            <a:r>
              <a:rPr lang="en-US" baseline="30000" dirty="0">
                <a:solidFill>
                  <a:srgbClr val="000000"/>
                </a:solidFill>
              </a:rPr>
              <a:t>2</a:t>
            </a:r>
          </a:p>
          <a:p>
            <a:pPr lvl="1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99CCCC"/>
              </a:buClr>
              <a:buFont typeface="Courier New" pitchFamily="49" charset="0"/>
              <a:buChar char="o"/>
            </a:pPr>
            <a:endParaRPr lang="en-US" baseline="30000" dirty="0">
              <a:solidFill>
                <a:srgbClr val="000000"/>
              </a:solidFill>
            </a:endParaRP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99CCCC"/>
              </a:buClr>
              <a:buFont typeface="Courier New" pitchFamily="49" charset="0"/>
              <a:buChar char="o"/>
            </a:pPr>
            <a:r>
              <a:rPr lang="en-US" baseline="30000" dirty="0">
                <a:solidFill>
                  <a:srgbClr val="000000"/>
                </a:solidFill>
              </a:rPr>
              <a:t>  </a:t>
            </a:r>
            <a:r>
              <a:rPr lang="en-US" dirty="0">
                <a:solidFill>
                  <a:srgbClr val="000000"/>
                </a:solidFill>
              </a:rPr>
              <a:t>At what level of X does the Law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99CCCC"/>
              </a:buClr>
            </a:pPr>
            <a:r>
              <a:rPr lang="en-US" dirty="0">
                <a:solidFill>
                  <a:srgbClr val="000000"/>
                </a:solidFill>
              </a:rPr>
              <a:t>   of Diminishing Returns set in?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99CCCC"/>
              </a:buClr>
              <a:buFont typeface="Courier New" pitchFamily="49" charset="0"/>
              <a:buChar char="o"/>
            </a:pPr>
            <a:endParaRPr lang="en-US" dirty="0">
              <a:solidFill>
                <a:srgbClr val="000000"/>
              </a:solidFill>
            </a:endParaRPr>
          </a:p>
          <a:p>
            <a:pPr lvl="1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99CCCC"/>
              </a:buClr>
              <a:buFont typeface="Courier New" pitchFamily="49" charset="0"/>
              <a:buChar char="o"/>
            </a:pPr>
            <a:r>
              <a:rPr lang="en-US" dirty="0">
                <a:solidFill>
                  <a:srgbClr val="000000"/>
                </a:solidFill>
              </a:rPr>
              <a:t> It sets in where MP reaches</a:t>
            </a:r>
          </a:p>
          <a:p>
            <a:pPr lvl="1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99CCCC"/>
              </a:buClr>
            </a:pPr>
            <a:r>
              <a:rPr lang="en-US" dirty="0">
                <a:solidFill>
                  <a:srgbClr val="000000"/>
                </a:solidFill>
              </a:rPr>
              <a:t>   its maximum.</a:t>
            </a:r>
          </a:p>
          <a:p>
            <a:pPr lvl="1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99CCCC"/>
              </a:buClr>
              <a:buFont typeface="Courier New" pitchFamily="49" charset="0"/>
              <a:buChar char="o"/>
            </a:pPr>
            <a:endParaRPr lang="en-US" dirty="0">
              <a:solidFill>
                <a:srgbClr val="000000"/>
              </a:solidFill>
            </a:endParaRPr>
          </a:p>
          <a:p>
            <a:pPr lvl="1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99CCCC"/>
              </a:buClr>
              <a:buFont typeface="Courier New" pitchFamily="49" charset="0"/>
              <a:buChar char="o"/>
            </a:pPr>
            <a:r>
              <a:rPr lang="en-US" dirty="0">
                <a:solidFill>
                  <a:srgbClr val="000000"/>
                </a:solidFill>
              </a:rPr>
              <a:t> Thus at X = 10 the law of</a:t>
            </a:r>
          </a:p>
          <a:p>
            <a:pPr lvl="1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99CCCC"/>
              </a:buClr>
            </a:pPr>
            <a:r>
              <a:rPr lang="en-US" dirty="0">
                <a:solidFill>
                  <a:srgbClr val="000000"/>
                </a:solidFill>
              </a:rPr>
              <a:t>   Diminishing returns sets in.</a:t>
            </a:r>
          </a:p>
        </p:txBody>
      </p:sp>
      <p:sp>
        <p:nvSpPr>
          <p:cNvPr id="25611" name="Text Box 35"/>
          <p:cNvSpPr txBox="1">
            <a:spLocks noChangeArrowheads="1"/>
          </p:cNvSpPr>
          <p:nvPr/>
        </p:nvSpPr>
        <p:spPr bwMode="auto">
          <a:xfrm>
            <a:off x="6477000" y="6096000"/>
            <a:ext cx="34766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000000"/>
                </a:solidFill>
              </a:rPr>
              <a:t>15</a:t>
            </a:r>
          </a:p>
        </p:txBody>
      </p:sp>
      <p:sp>
        <p:nvSpPr>
          <p:cNvPr id="25612" name="Text Box 35"/>
          <p:cNvSpPr txBox="1">
            <a:spLocks noChangeArrowheads="1"/>
          </p:cNvSpPr>
          <p:nvPr/>
        </p:nvSpPr>
        <p:spPr bwMode="auto">
          <a:xfrm>
            <a:off x="7010400" y="6096000"/>
            <a:ext cx="34766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000000"/>
                </a:solidFill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3692631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8991600" cy="6705600"/>
          </a:xfrm>
        </p:spPr>
        <p:txBody>
          <a:bodyPr>
            <a:normAutofit/>
          </a:bodyPr>
          <a:lstStyle/>
          <a:p>
            <a:endParaRPr lang="en-US" b="1" dirty="0"/>
          </a:p>
          <a:p>
            <a:r>
              <a:rPr lang="en-US" sz="2800" b="1" dirty="0"/>
              <a:t>Capital: </a:t>
            </a:r>
            <a:r>
              <a:rPr lang="en-US" sz="2800" dirty="0"/>
              <a:t>Capital resources </a:t>
            </a:r>
            <a:r>
              <a:rPr lang="en-US" sz="2800" b="1" u="sng" dirty="0">
                <a:solidFill>
                  <a:srgbClr val="FF0000"/>
                </a:solidFill>
              </a:rPr>
              <a:t>come into farm production </a:t>
            </a:r>
            <a:r>
              <a:rPr lang="en-US" sz="2800" dirty="0"/>
              <a:t>in </a:t>
            </a:r>
            <a:r>
              <a:rPr lang="en-US" sz="2800" i="1" dirty="0">
                <a:solidFill>
                  <a:srgbClr val="FF0000"/>
                </a:solidFill>
              </a:rPr>
              <a:t>three</a:t>
            </a:r>
            <a:r>
              <a:rPr lang="en-US" sz="2800" dirty="0"/>
              <a:t> forms, namely,</a:t>
            </a:r>
          </a:p>
          <a:p>
            <a:endParaRPr lang="en-US" sz="2800" dirty="0"/>
          </a:p>
          <a:p>
            <a:pPr marL="1254125" lvl="0" indent="-560388">
              <a:buFont typeface="Wingdings" pitchFamily="2" charset="2"/>
              <a:buChar char="v"/>
            </a:pPr>
            <a:r>
              <a:rPr lang="en-US" sz="2800" dirty="0">
                <a:solidFill>
                  <a:srgbClr val="FF0000"/>
                </a:solidFill>
              </a:rPr>
              <a:t>Farm machinery</a:t>
            </a:r>
            <a:r>
              <a:rPr lang="en-US" sz="2800" dirty="0"/>
              <a:t>, such as, </a:t>
            </a:r>
            <a:r>
              <a:rPr lang="en-US" sz="2800" dirty="0">
                <a:solidFill>
                  <a:srgbClr val="00B0F0"/>
                </a:solidFill>
              </a:rPr>
              <a:t>tractors</a:t>
            </a:r>
            <a:r>
              <a:rPr lang="en-US" sz="2800" dirty="0"/>
              <a:t> and various farm tools</a:t>
            </a:r>
          </a:p>
          <a:p>
            <a:pPr marL="693737" lvl="0" indent="0">
              <a:buNone/>
            </a:pPr>
            <a:endParaRPr lang="en-US" sz="2800" dirty="0"/>
          </a:p>
          <a:p>
            <a:pPr marL="1254125" lvl="0" indent="-560388">
              <a:buFont typeface="Wingdings" pitchFamily="2" charset="2"/>
              <a:buChar char="v"/>
            </a:pPr>
            <a:r>
              <a:rPr lang="en-US" sz="2800" dirty="0">
                <a:solidFill>
                  <a:srgbClr val="FF0000"/>
                </a:solidFill>
              </a:rPr>
              <a:t>Biological capital </a:t>
            </a:r>
            <a:r>
              <a:rPr lang="en-US" sz="2800" dirty="0"/>
              <a:t>such as </a:t>
            </a:r>
            <a:r>
              <a:rPr lang="en-US" sz="2800" dirty="0">
                <a:solidFill>
                  <a:srgbClr val="0070C0"/>
                </a:solidFill>
              </a:rPr>
              <a:t>fertilizers, pesticides, herbicides, improved seeds and breeding stock</a:t>
            </a:r>
          </a:p>
          <a:p>
            <a:pPr marL="1254125" lvl="0" indent="-560388">
              <a:buFont typeface="Wingdings" pitchFamily="2" charset="2"/>
              <a:buChar char="v"/>
            </a:pPr>
            <a:endParaRPr lang="en-US" sz="2800" dirty="0">
              <a:solidFill>
                <a:srgbClr val="0070C0"/>
              </a:solidFill>
            </a:endParaRPr>
          </a:p>
          <a:p>
            <a:pPr marL="1254125" lvl="0" indent="-560388">
              <a:buFont typeface="Wingdings" pitchFamily="2" charset="2"/>
              <a:buChar char="v"/>
            </a:pPr>
            <a:r>
              <a:rPr lang="en-US" sz="2800" dirty="0">
                <a:solidFill>
                  <a:srgbClr val="FF0000"/>
                </a:solidFill>
              </a:rPr>
              <a:t>Feed for Livestock.</a:t>
            </a:r>
          </a:p>
          <a:p>
            <a:pPr marL="1254125" lvl="0" indent="-560388">
              <a:buFont typeface="Wingdings" pitchFamily="2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49229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685800"/>
            <a:ext cx="9067800" cy="61722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600" dirty="0"/>
              <a:t> In </a:t>
            </a:r>
            <a:r>
              <a:rPr lang="en-US" sz="2600" b="1" dirty="0">
                <a:solidFill>
                  <a:srgbClr val="00B0F0"/>
                </a:solidFill>
              </a:rPr>
              <a:t>factor-product relationship</a:t>
            </a:r>
            <a:r>
              <a:rPr lang="en-US" sz="2600" dirty="0"/>
              <a:t>, </a:t>
            </a:r>
            <a:r>
              <a:rPr lang="en-US" sz="2600" b="1" i="1" u="sng" dirty="0">
                <a:solidFill>
                  <a:srgbClr val="FF0000"/>
                </a:solidFill>
              </a:rPr>
              <a:t>we studied the situation where only one input is varied</a:t>
            </a:r>
            <a:r>
              <a:rPr lang="en-US" sz="2600" dirty="0"/>
              <a:t> and </a:t>
            </a:r>
            <a:r>
              <a:rPr lang="en-US" sz="2600" b="1" u="sng" dirty="0"/>
              <a:t>all other variables are held constant</a:t>
            </a:r>
            <a:r>
              <a:rPr lang="en-US" sz="2600" dirty="0"/>
              <a:t>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b="1" dirty="0"/>
              <a:t>But in most real world situations</a:t>
            </a:r>
            <a:r>
              <a:rPr lang="en-US" sz="2600" dirty="0"/>
              <a:t>, </a:t>
            </a:r>
            <a:r>
              <a:rPr lang="en-US" sz="2600" b="1" i="1" dirty="0">
                <a:solidFill>
                  <a:srgbClr val="00B0F0"/>
                </a:solidFill>
              </a:rPr>
              <a:t>two or more inputs are often varied simultaneously.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/>
              <a:t>Concerned with the determination of least cost combination of resources.</a:t>
            </a:r>
            <a:endParaRPr lang="en-US" sz="26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2400" b="1" u="sng" dirty="0"/>
              <a:t>INPUT IS VARIED </a:t>
            </a:r>
            <a:r>
              <a:rPr lang="en-US" sz="2400" dirty="0"/>
              <a:t>in quantity</a:t>
            </a:r>
            <a:r>
              <a:rPr lang="en-US" sz="2400" b="1" u="sng" dirty="0">
                <a:solidFill>
                  <a:srgbClr val="FF0000"/>
                </a:solidFill>
              </a:rPr>
              <a:t>, while OUTPUT IS KEPT CONSTANT</a:t>
            </a: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/>
              <a:t>The manager </a:t>
            </a:r>
            <a:r>
              <a:rPr lang="en-US" sz="2600" b="1" dirty="0">
                <a:solidFill>
                  <a:srgbClr val="FF0000"/>
                </a:solidFill>
              </a:rPr>
              <a:t>must choose the particular combination of inputs </a:t>
            </a:r>
            <a:r>
              <a:rPr lang="en-US" sz="2600" dirty="0"/>
              <a:t>which would </a:t>
            </a:r>
            <a:r>
              <a:rPr lang="en-US" sz="2600" b="1" dirty="0"/>
              <a:t>minimize the cost for a given output level.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/>
              <a:t>Thus, </a:t>
            </a:r>
            <a:r>
              <a:rPr lang="en-US" sz="2600" b="1" dirty="0">
                <a:solidFill>
                  <a:srgbClr val="FF0000"/>
                </a:solidFill>
              </a:rPr>
              <a:t>the main objective here is </a:t>
            </a:r>
            <a:r>
              <a:rPr lang="en-US" sz="2600" b="1" dirty="0">
                <a:solidFill>
                  <a:srgbClr val="00B0F0"/>
                </a:solidFill>
              </a:rPr>
              <a:t>MINIMIZATION OF COST </a:t>
            </a:r>
            <a:r>
              <a:rPr lang="en-US" sz="2600" dirty="0"/>
              <a:t>at a given level of output.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FF0000"/>
                </a:solidFill>
              </a:rPr>
              <a:t>Guides the producer </a:t>
            </a:r>
            <a:r>
              <a:rPr lang="en-US" sz="2400" dirty="0"/>
              <a:t>in deciding ‘</a:t>
            </a:r>
            <a:r>
              <a:rPr lang="en-US" sz="2400" b="1" dirty="0">
                <a:solidFill>
                  <a:srgbClr val="00B050"/>
                </a:solidFill>
              </a:rPr>
              <a:t>HOW TO PRODUCE</a:t>
            </a:r>
            <a:r>
              <a:rPr lang="en-US" sz="2400" dirty="0"/>
              <a:t>’. </a:t>
            </a:r>
          </a:p>
          <a:p>
            <a:endParaRPr lang="en-US" sz="2600" dirty="0"/>
          </a:p>
          <a:p>
            <a:endParaRPr lang="en-US" sz="2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r>
              <a:rPr lang="en-US" b="1" u="sng" dirty="0">
                <a:solidFill>
                  <a:srgbClr val="FF0000"/>
                </a:solidFill>
              </a:rPr>
              <a:t>Factor-Factor Relationship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F-F R/ship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991600" cy="5638800"/>
          </a:xfrm>
        </p:spPr>
        <p:txBody>
          <a:bodyPr>
            <a:noAutofit/>
          </a:bodyPr>
          <a:lstStyle/>
          <a:p>
            <a:pPr algn="just"/>
            <a:r>
              <a:rPr lang="en-US" sz="2800" dirty="0"/>
              <a:t>When two or more inputs are variables, a given </a:t>
            </a:r>
            <a:r>
              <a:rPr lang="en-US" sz="2800" b="1" dirty="0">
                <a:solidFill>
                  <a:srgbClr val="FF0000"/>
                </a:solidFill>
              </a:rPr>
              <a:t>amount of output may be produced </a:t>
            </a:r>
            <a:r>
              <a:rPr lang="en-US" sz="2800" b="1" u="sng" dirty="0">
                <a:solidFill>
                  <a:srgbClr val="00B0F0"/>
                </a:solidFill>
              </a:rPr>
              <a:t>in more than one way</a:t>
            </a:r>
            <a:r>
              <a:rPr lang="en-US" sz="2800" dirty="0"/>
              <a:t>, (possibility of substituting one factor (X1) for another (X2) </a:t>
            </a:r>
            <a:r>
              <a:rPr lang="en-US" sz="2800" b="1" i="1" dirty="0"/>
              <a:t>as product level (Y) is held constant</a:t>
            </a:r>
            <a:r>
              <a:rPr lang="en-US" sz="2800" dirty="0"/>
              <a:t>).</a:t>
            </a:r>
          </a:p>
          <a:p>
            <a:pPr algn="just"/>
            <a:endParaRPr lang="en-US" sz="2800" dirty="0"/>
          </a:p>
          <a:p>
            <a:pPr algn="just"/>
            <a:r>
              <a:rPr lang="en-US" sz="2800" b="1" i="1" dirty="0"/>
              <a:t>There are many ways of combining these resources </a:t>
            </a:r>
            <a:r>
              <a:rPr lang="en-US" sz="2800" dirty="0"/>
              <a:t>or production technology in production process. </a:t>
            </a:r>
          </a:p>
          <a:p>
            <a:pPr algn="just"/>
            <a:endParaRPr lang="en-US" sz="2800" dirty="0"/>
          </a:p>
          <a:p>
            <a:pPr algn="just"/>
            <a:r>
              <a:rPr lang="en-US" sz="2800" b="1" i="1" dirty="0">
                <a:solidFill>
                  <a:srgbClr val="FF0000"/>
                </a:solidFill>
              </a:rPr>
              <a:t>The managerial problem here is </a:t>
            </a:r>
            <a:r>
              <a:rPr lang="en-US" sz="2800" dirty="0"/>
              <a:t>to </a:t>
            </a:r>
            <a:r>
              <a:rPr lang="en-US" sz="2800" b="1" i="1" dirty="0">
                <a:solidFill>
                  <a:srgbClr val="00B0F0"/>
                </a:solidFill>
              </a:rPr>
              <a:t>find out </a:t>
            </a:r>
            <a:r>
              <a:rPr lang="en-US" sz="2800" b="1" i="1" dirty="0">
                <a:solidFill>
                  <a:srgbClr val="00B050"/>
                </a:solidFill>
              </a:rPr>
              <a:t>the least cost combination of inputs</a:t>
            </a:r>
            <a:r>
              <a:rPr lang="en-US" sz="2800" dirty="0"/>
              <a:t> for producing a given level of output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rgbClr val="00B0F0"/>
                </a:solidFill>
              </a:rPr>
              <a:t>That means….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7274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43000"/>
            <a:ext cx="9144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b="1" u="sng" dirty="0">
                <a:solidFill>
                  <a:srgbClr val="FF0000"/>
                </a:solidFill>
              </a:rPr>
              <a:t>Factor-Factor Relationship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915400" cy="5105400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  <a:p>
            <a:pPr>
              <a:buNone/>
            </a:pPr>
            <a:r>
              <a:rPr lang="fr-FR" sz="4800" b="1" dirty="0">
                <a:solidFill>
                  <a:srgbClr val="00B050"/>
                </a:solidFill>
              </a:rPr>
              <a:t>Q = f(X1, X2,/X3,X4, …., </a:t>
            </a:r>
            <a:r>
              <a:rPr lang="fr-FR" sz="4800" b="1" dirty="0" err="1">
                <a:solidFill>
                  <a:srgbClr val="00B050"/>
                </a:solidFill>
              </a:rPr>
              <a:t>Xn</a:t>
            </a:r>
            <a:r>
              <a:rPr lang="fr-FR" sz="4800" b="1" dirty="0">
                <a:solidFill>
                  <a:srgbClr val="00B050"/>
                </a:solidFill>
              </a:rPr>
              <a:t>) </a:t>
            </a:r>
          </a:p>
          <a:p>
            <a:pPr algn="ctr">
              <a:buNone/>
            </a:pPr>
            <a:endParaRPr lang="fr-FR" sz="4000" b="1" dirty="0">
              <a:solidFill>
                <a:srgbClr val="00B0F0"/>
              </a:solidFill>
            </a:endParaRPr>
          </a:p>
          <a:p>
            <a:pPr marL="2517775" indent="-749300">
              <a:buBlip>
                <a:blip r:embed="rId2"/>
              </a:buBlip>
            </a:pPr>
            <a:r>
              <a:rPr lang="en-US" sz="4000" b="1" dirty="0">
                <a:solidFill>
                  <a:srgbClr val="00B0F0"/>
                </a:solidFill>
              </a:rPr>
              <a:t>Where Q = quantity of produce </a:t>
            </a:r>
          </a:p>
          <a:p>
            <a:pPr marL="2517775" indent="-749300">
              <a:buBlip>
                <a:blip r:embed="rId2"/>
              </a:buBlip>
            </a:pPr>
            <a:endParaRPr lang="en-US" sz="4000" b="1" dirty="0">
              <a:solidFill>
                <a:srgbClr val="00B0F0"/>
              </a:solidFill>
            </a:endParaRPr>
          </a:p>
          <a:p>
            <a:pPr marL="2517775" indent="-749300">
              <a:buBlip>
                <a:blip r:embed="rId2"/>
              </a:buBlip>
            </a:pPr>
            <a:r>
              <a:rPr lang="en-US" sz="4000" b="1" dirty="0">
                <a:solidFill>
                  <a:srgbClr val="00B0F0"/>
                </a:solidFill>
              </a:rPr>
              <a:t>X1,X2 = variable inputs </a:t>
            </a:r>
          </a:p>
          <a:p>
            <a:pPr marL="2517775" indent="-749300">
              <a:buBlip>
                <a:blip r:embed="rId2"/>
              </a:buBlip>
            </a:pPr>
            <a:endParaRPr lang="en-US" sz="4000" b="1" dirty="0">
              <a:solidFill>
                <a:srgbClr val="00B0F0"/>
              </a:solidFill>
            </a:endParaRPr>
          </a:p>
          <a:p>
            <a:pPr marL="2517775" indent="-749300">
              <a:buBlip>
                <a:blip r:embed="rId2"/>
              </a:buBlip>
            </a:pPr>
            <a:r>
              <a:rPr lang="en-US" sz="4000" b="1" dirty="0">
                <a:solidFill>
                  <a:srgbClr val="00B0F0"/>
                </a:solidFill>
              </a:rPr>
              <a:t>X3,X4, …., </a:t>
            </a:r>
            <a:r>
              <a:rPr lang="en-US" sz="4000" b="1" dirty="0" err="1">
                <a:solidFill>
                  <a:srgbClr val="00B0F0"/>
                </a:solidFill>
              </a:rPr>
              <a:t>Xn</a:t>
            </a:r>
            <a:r>
              <a:rPr lang="en-US" sz="4000" b="1" dirty="0">
                <a:solidFill>
                  <a:srgbClr val="00B0F0"/>
                </a:solidFill>
              </a:rPr>
              <a:t> = fixed inputs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82000" cy="685800"/>
          </a:xfrm>
        </p:spPr>
        <p:txBody>
          <a:bodyPr>
            <a:normAutofit/>
          </a:bodyPr>
          <a:lstStyle/>
          <a:p>
            <a:r>
              <a:rPr lang="en-US" sz="3200" b="1" u="sng" dirty="0">
                <a:solidFill>
                  <a:srgbClr val="FF0000"/>
                </a:solidFill>
              </a:rPr>
              <a:t>Important Economic Parameters of F-F r/ship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915400" cy="5791200"/>
          </a:xfrm>
        </p:spPr>
        <p:txBody>
          <a:bodyPr>
            <a:normAutofit fontScale="92500" lnSpcReduction="10000"/>
          </a:bodyPr>
          <a:lstStyle/>
          <a:p>
            <a:pPr marL="742950" indent="-742950">
              <a:buAutoNum type="arabicParenR"/>
            </a:pPr>
            <a:r>
              <a:rPr lang="en-US" sz="4300" b="1" dirty="0">
                <a:solidFill>
                  <a:srgbClr val="00B050"/>
                </a:solidFill>
              </a:rPr>
              <a:t>ISO-QUANT:</a:t>
            </a:r>
          </a:p>
          <a:p>
            <a:r>
              <a:rPr lang="en-US" sz="3000" dirty="0" err="1">
                <a:solidFill>
                  <a:srgbClr val="FF0000"/>
                </a:solidFill>
              </a:rPr>
              <a:t>Iso</a:t>
            </a:r>
            <a:r>
              <a:rPr lang="en-US" sz="3000" dirty="0">
                <a:solidFill>
                  <a:srgbClr val="FF0000"/>
                </a:solidFill>
              </a:rPr>
              <a:t>-quant</a:t>
            </a:r>
            <a:r>
              <a:rPr lang="en-US" sz="3000" dirty="0"/>
              <a:t> is also termed as :-</a:t>
            </a:r>
          </a:p>
          <a:p>
            <a:pPr marL="0" indent="0">
              <a:buNone/>
            </a:pPr>
            <a:r>
              <a:rPr lang="en-US" sz="3000" b="1" dirty="0">
                <a:solidFill>
                  <a:srgbClr val="FF0000"/>
                </a:solidFill>
              </a:rPr>
              <a:t>                                            </a:t>
            </a:r>
            <a:r>
              <a:rPr lang="en-US" sz="3000" b="1" dirty="0" err="1">
                <a:solidFill>
                  <a:srgbClr val="FF0000"/>
                </a:solidFill>
              </a:rPr>
              <a:t>Iso</a:t>
            </a:r>
            <a:r>
              <a:rPr lang="en-US" sz="3000" b="1" dirty="0">
                <a:solidFill>
                  <a:srgbClr val="FF0000"/>
                </a:solidFill>
              </a:rPr>
              <a:t>-product curve</a:t>
            </a:r>
            <a:r>
              <a:rPr lang="en-US" sz="3000" dirty="0"/>
              <a:t>,</a:t>
            </a:r>
          </a:p>
          <a:p>
            <a:pPr marL="0" indent="0">
              <a:buNone/>
            </a:pPr>
            <a:r>
              <a:rPr lang="en-US" sz="3000" dirty="0"/>
              <a:t>                                            </a:t>
            </a:r>
            <a:r>
              <a:rPr lang="en-US" sz="3000" b="1" dirty="0">
                <a:solidFill>
                  <a:srgbClr val="00B0F0"/>
                </a:solidFill>
              </a:rPr>
              <a:t>equal product curve</a:t>
            </a:r>
            <a:r>
              <a:rPr lang="en-US" sz="3000" dirty="0"/>
              <a:t> or</a:t>
            </a:r>
          </a:p>
          <a:p>
            <a:pPr marL="0" indent="0">
              <a:buNone/>
            </a:pPr>
            <a:r>
              <a:rPr lang="en-US" sz="3000" dirty="0"/>
              <a:t>                                             </a:t>
            </a:r>
            <a:r>
              <a:rPr lang="en-US" sz="3000" b="1" dirty="0">
                <a:solidFill>
                  <a:srgbClr val="7030A0"/>
                </a:solidFill>
              </a:rPr>
              <a:t>product indifference curve</a:t>
            </a:r>
            <a:r>
              <a:rPr lang="en-US" sz="3000" dirty="0"/>
              <a:t>.</a:t>
            </a:r>
          </a:p>
          <a:p>
            <a:pPr>
              <a:buNone/>
            </a:pPr>
            <a:r>
              <a:rPr lang="en-US" sz="3000" dirty="0">
                <a:solidFill>
                  <a:srgbClr val="FF0000"/>
                </a:solidFill>
              </a:rPr>
              <a:t>Definition:</a:t>
            </a:r>
          </a:p>
          <a:p>
            <a:r>
              <a:rPr lang="en-US" sz="3000" b="1" dirty="0">
                <a:solidFill>
                  <a:srgbClr val="FF0000"/>
                </a:solidFill>
              </a:rPr>
              <a:t>Represents all possible combinations of two resources </a:t>
            </a:r>
            <a:r>
              <a:rPr lang="en-US" sz="3000" b="1" dirty="0"/>
              <a:t>(X1 and X2) </a:t>
            </a:r>
            <a:r>
              <a:rPr lang="en-US" sz="3000" b="1" i="1" dirty="0"/>
              <a:t>physically capable of producing </a:t>
            </a:r>
            <a:r>
              <a:rPr lang="en-US" sz="3000" b="1" i="1" dirty="0">
                <a:solidFill>
                  <a:srgbClr val="00B0F0"/>
                </a:solidFill>
              </a:rPr>
              <a:t>the same quantity </a:t>
            </a:r>
            <a:r>
              <a:rPr lang="en-US" sz="3000" b="1" dirty="0"/>
              <a:t>of output.</a:t>
            </a:r>
            <a:endParaRPr lang="en-US" sz="3000" dirty="0"/>
          </a:p>
          <a:p>
            <a:pPr marL="0" indent="0">
              <a:buNone/>
            </a:pPr>
            <a:endParaRPr lang="en-US" sz="3000" dirty="0"/>
          </a:p>
          <a:p>
            <a:r>
              <a:rPr lang="en-US" sz="3000" dirty="0"/>
              <a:t>For e.g</a:t>
            </a:r>
            <a:r>
              <a:rPr lang="en-US" sz="3000" dirty="0">
                <a:solidFill>
                  <a:srgbClr val="FF0000"/>
                </a:solidFill>
              </a:rPr>
              <a:t>. an output </a:t>
            </a:r>
            <a:r>
              <a:rPr lang="en-US" sz="3000" i="1" dirty="0">
                <a:solidFill>
                  <a:srgbClr val="FF0000"/>
                </a:solidFill>
              </a:rPr>
              <a:t>y </a:t>
            </a:r>
            <a:r>
              <a:rPr lang="en-US" sz="3000" dirty="0">
                <a:solidFill>
                  <a:srgbClr val="FF0000"/>
                </a:solidFill>
              </a:rPr>
              <a:t>amounting 100 units </a:t>
            </a:r>
            <a:r>
              <a:rPr lang="en-US" sz="3000" dirty="0"/>
              <a:t>can be produced using </a:t>
            </a:r>
            <a:r>
              <a:rPr lang="en-US" sz="3000" dirty="0">
                <a:solidFill>
                  <a:srgbClr val="00B050"/>
                </a:solidFill>
              </a:rPr>
              <a:t>different combinations of inputs </a:t>
            </a:r>
            <a:r>
              <a:rPr lang="en-US" sz="3000" i="1" dirty="0">
                <a:solidFill>
                  <a:srgbClr val="00B050"/>
                </a:solidFill>
              </a:rPr>
              <a:t>x</a:t>
            </a:r>
            <a:r>
              <a:rPr lang="en-US" sz="3000" baseline="-25000" dirty="0">
                <a:solidFill>
                  <a:srgbClr val="00B050"/>
                </a:solidFill>
              </a:rPr>
              <a:t>1</a:t>
            </a:r>
            <a:r>
              <a:rPr lang="en-US" sz="3000" i="1" dirty="0">
                <a:solidFill>
                  <a:srgbClr val="00B050"/>
                </a:solidFill>
              </a:rPr>
              <a:t>, x</a:t>
            </a:r>
            <a:r>
              <a:rPr lang="en-US" sz="3000" dirty="0">
                <a:solidFill>
                  <a:srgbClr val="00B050"/>
                </a:solidFill>
              </a:rPr>
              <a:t>2</a:t>
            </a:r>
            <a:r>
              <a:rPr lang="en-US" sz="3000" i="1" dirty="0">
                <a:solidFill>
                  <a:srgbClr val="00B050"/>
                </a:solidFill>
              </a:rPr>
              <a:t>.</a:t>
            </a:r>
            <a:endParaRPr lang="en-US" sz="3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436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95263"/>
            <a:ext cx="8991600" cy="646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br>
              <a:rPr lang="en-US" b="1" u="sng" dirty="0">
                <a:solidFill>
                  <a:srgbClr val="00B0F0"/>
                </a:solidFill>
              </a:rPr>
            </a:br>
            <a:r>
              <a:rPr lang="en-US" b="1" u="sng" dirty="0">
                <a:solidFill>
                  <a:srgbClr val="00B0F0"/>
                </a:solidFill>
              </a:rPr>
              <a:t>Properties of </a:t>
            </a:r>
            <a:r>
              <a:rPr lang="en-US" b="1" u="sng" dirty="0" err="1">
                <a:solidFill>
                  <a:srgbClr val="00B0F0"/>
                </a:solidFill>
              </a:rPr>
              <a:t>Iso</a:t>
            </a:r>
            <a:r>
              <a:rPr lang="en-US" b="1" u="sng" dirty="0">
                <a:solidFill>
                  <a:srgbClr val="00B0F0"/>
                </a:solidFill>
              </a:rPr>
              <a:t>-quant:</a:t>
            </a:r>
            <a:br>
              <a:rPr lang="en-US" u="sng" dirty="0">
                <a:solidFill>
                  <a:srgbClr val="00B0F0"/>
                </a:solidFill>
              </a:rPr>
            </a:br>
            <a:endParaRPr lang="en-US" u="sng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991600" cy="579120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Iso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-quant slope downward </a:t>
            </a:r>
            <a:r>
              <a:rPr lang="en-US" b="1" dirty="0">
                <a:solidFill>
                  <a:srgbClr val="FF0000"/>
                </a:solidFill>
              </a:rPr>
              <a:t>=</a:t>
            </a:r>
            <a:r>
              <a:rPr lang="en-US" dirty="0"/>
              <a:t>if quantity of input x</a:t>
            </a:r>
            <a:r>
              <a:rPr lang="en-US" baseline="-25000" dirty="0"/>
              <a:t>1 </a:t>
            </a:r>
            <a:r>
              <a:rPr lang="en-US" dirty="0"/>
              <a:t>is increased the quantity of other input x</a:t>
            </a:r>
            <a:r>
              <a:rPr lang="en-US" baseline="-25000" dirty="0"/>
              <a:t>2 </a:t>
            </a:r>
            <a:r>
              <a:rPr lang="en-US" dirty="0"/>
              <a:t>is decreased to obtain the Same level of output y.</a:t>
            </a:r>
          </a:p>
          <a:p>
            <a:pPr lvl="0"/>
            <a:endParaRPr lang="en-US" dirty="0"/>
          </a:p>
          <a:p>
            <a:pPr lvl="0"/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Iso-quants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convex to the origin</a:t>
            </a:r>
            <a:r>
              <a:rPr lang="en-US" dirty="0"/>
              <a:t>. The absolute slope of </a:t>
            </a:r>
            <a:r>
              <a:rPr lang="en-US" dirty="0" err="1"/>
              <a:t>Iso­quant</a:t>
            </a:r>
            <a:r>
              <a:rPr lang="en-US" dirty="0"/>
              <a:t> decreases, as we move left downwards to right </a:t>
            </a:r>
            <a:r>
              <a:rPr lang="en-US" b="1" dirty="0">
                <a:solidFill>
                  <a:srgbClr val="00B0F0"/>
                </a:solidFill>
              </a:rPr>
              <a:t>indicating diminishing rate of technical substitution</a:t>
            </a:r>
            <a:r>
              <a:rPr lang="en-US" dirty="0"/>
              <a:t>. Because diminishing MRTS </a:t>
            </a:r>
            <a:r>
              <a:rPr lang="en-US" b="1" i="1" dirty="0">
                <a:solidFill>
                  <a:srgbClr val="FF0000"/>
                </a:solidFill>
              </a:rPr>
              <a:t>each added unit of one input replaces less and less than the previous unit</a:t>
            </a:r>
            <a:r>
              <a:rPr lang="en-US" dirty="0"/>
              <a:t>.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Iso-quants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place above another represents higher output</a:t>
            </a:r>
            <a:r>
              <a:rPr lang="en-US" b="1" dirty="0">
                <a:solidFill>
                  <a:srgbClr val="FF0000"/>
                </a:solidFill>
              </a:rPr>
              <a:t>. </a:t>
            </a:r>
            <a:r>
              <a:rPr lang="en-US" dirty="0" err="1"/>
              <a:t>Iso­quants</a:t>
            </a:r>
            <a:r>
              <a:rPr lang="en-US" dirty="0"/>
              <a:t> place for higher level of output are placed further away from the origin.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Iso-quants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not intersecting</a:t>
            </a:r>
            <a:r>
              <a:rPr lang="en-US" dirty="0"/>
              <a:t>. No two </a:t>
            </a:r>
            <a:r>
              <a:rPr lang="en-US" dirty="0" err="1"/>
              <a:t>Iso-quants</a:t>
            </a:r>
            <a:r>
              <a:rPr lang="en-US" dirty="0"/>
              <a:t> intersect each other </a:t>
            </a:r>
            <a:r>
              <a:rPr lang="en-US" b="1" dirty="0">
                <a:solidFill>
                  <a:srgbClr val="00B0F0"/>
                </a:solidFill>
              </a:rPr>
              <a:t>because </a:t>
            </a:r>
            <a:r>
              <a:rPr lang="en-US" b="1" u="sng" dirty="0">
                <a:solidFill>
                  <a:srgbClr val="00B050"/>
                </a:solidFill>
              </a:rPr>
              <a:t>the same combination of two input</a:t>
            </a:r>
            <a:r>
              <a:rPr lang="en-US" b="1" dirty="0">
                <a:solidFill>
                  <a:srgbClr val="00B0F0"/>
                </a:solidFill>
              </a:rPr>
              <a:t> cannot produce </a:t>
            </a:r>
            <a:r>
              <a:rPr lang="en-US" b="1" u="sng" dirty="0">
                <a:solidFill>
                  <a:srgbClr val="7030A0"/>
                </a:solidFill>
              </a:rPr>
              <a:t>two different levels of output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639762"/>
          </a:xfrm>
        </p:spPr>
        <p:txBody>
          <a:bodyPr>
            <a:noAutofit/>
          </a:bodyPr>
          <a:lstStyle/>
          <a:p>
            <a:br>
              <a:rPr lang="en-US" sz="3200" b="1" dirty="0">
                <a:solidFill>
                  <a:srgbClr val="7030A0"/>
                </a:solidFill>
              </a:rPr>
            </a:br>
            <a:r>
              <a:rPr lang="en-US" sz="3200" b="1" u="sng" dirty="0">
                <a:solidFill>
                  <a:srgbClr val="7030A0"/>
                </a:solidFill>
              </a:rPr>
              <a:t>2) Marginal Rate of Technical Substitution (MRTS)</a:t>
            </a:r>
            <a:br>
              <a:rPr lang="en-US" sz="3200" b="1" dirty="0">
                <a:solidFill>
                  <a:srgbClr val="7030A0"/>
                </a:solidFill>
              </a:rPr>
            </a:b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839200" cy="5334000"/>
          </a:xfrm>
        </p:spPr>
        <p:txBody>
          <a:bodyPr/>
          <a:lstStyle/>
          <a:p>
            <a:pPr marL="749300" indent="-749300">
              <a:buFont typeface="Wingdings" pitchFamily="2" charset="2"/>
              <a:buChar char="q"/>
            </a:pPr>
            <a:r>
              <a:rPr lang="en-US" sz="2500" b="1" dirty="0">
                <a:solidFill>
                  <a:srgbClr val="7030A0"/>
                </a:solidFill>
              </a:rPr>
              <a:t>It is the rate of exchange between two productive resources</a:t>
            </a:r>
            <a:r>
              <a:rPr lang="en-US" sz="2500" dirty="0"/>
              <a:t> which are </a:t>
            </a:r>
            <a:r>
              <a:rPr lang="en-US" sz="2500" b="1" dirty="0">
                <a:solidFill>
                  <a:srgbClr val="FF0000"/>
                </a:solidFill>
              </a:rPr>
              <a:t>equally preferred. </a:t>
            </a:r>
          </a:p>
          <a:p>
            <a:pPr marL="749300" indent="-749300">
              <a:buFont typeface="Wingdings" pitchFamily="2" charset="2"/>
              <a:buChar char="q"/>
            </a:pPr>
            <a:endParaRPr lang="en-US" sz="2500" dirty="0"/>
          </a:p>
          <a:p>
            <a:pPr marL="749300" indent="-749300">
              <a:buFont typeface="Wingdings" pitchFamily="2" charset="2"/>
              <a:buChar char="q"/>
            </a:pPr>
            <a:r>
              <a:rPr lang="en-US" sz="2500" dirty="0"/>
              <a:t>The </a:t>
            </a:r>
            <a:r>
              <a:rPr lang="en-US" sz="2500" b="1" dirty="0">
                <a:solidFill>
                  <a:srgbClr val="FF0000"/>
                </a:solidFill>
              </a:rPr>
              <a:t>quantity of one input </a:t>
            </a:r>
            <a:r>
              <a:rPr lang="en-US" sz="2500" dirty="0"/>
              <a:t>must be sacrificed or given up </a:t>
            </a:r>
            <a:r>
              <a:rPr lang="en-US" sz="2500" b="1" dirty="0">
                <a:solidFill>
                  <a:srgbClr val="FF0000"/>
                </a:solidFill>
              </a:rPr>
              <a:t>in order </a:t>
            </a:r>
            <a:r>
              <a:rPr lang="en-US" sz="2500" b="1" u="sng" dirty="0">
                <a:solidFill>
                  <a:srgbClr val="00B0F0"/>
                </a:solidFill>
              </a:rPr>
              <a:t>to gain another input </a:t>
            </a:r>
            <a:r>
              <a:rPr lang="en-US" sz="2500" b="1" dirty="0">
                <a:solidFill>
                  <a:srgbClr val="FF0000"/>
                </a:solidFill>
              </a:rPr>
              <a:t>by one unit </a:t>
            </a:r>
            <a:r>
              <a:rPr lang="en-US" sz="2500" dirty="0"/>
              <a:t>in process of substitution.</a:t>
            </a:r>
          </a:p>
          <a:p>
            <a:pPr marL="749300" indent="-749300">
              <a:buFont typeface="Wingdings" pitchFamily="2" charset="2"/>
              <a:buChar char="q"/>
            </a:pPr>
            <a:r>
              <a:rPr lang="en-US" sz="2500" b="1" dirty="0">
                <a:solidFill>
                  <a:srgbClr val="FF0000"/>
                </a:solidFill>
              </a:rPr>
              <a:t>MRTS of x</a:t>
            </a:r>
            <a:r>
              <a:rPr lang="en-US" sz="2500" b="1" baseline="-25000" dirty="0">
                <a:solidFill>
                  <a:srgbClr val="FF0000"/>
                </a:solidFill>
              </a:rPr>
              <a:t>1 </a:t>
            </a:r>
            <a:r>
              <a:rPr lang="en-US" sz="2500" b="1" dirty="0">
                <a:solidFill>
                  <a:srgbClr val="FF0000"/>
                </a:solidFill>
              </a:rPr>
              <a:t>for x</a:t>
            </a:r>
            <a:r>
              <a:rPr lang="en-US" sz="2500" b="1" baseline="-25000" dirty="0">
                <a:solidFill>
                  <a:srgbClr val="FF0000"/>
                </a:solidFill>
              </a:rPr>
              <a:t>2 </a:t>
            </a:r>
            <a:r>
              <a:rPr lang="en-US" sz="2500" dirty="0"/>
              <a:t>is written as;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3123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4495800"/>
            <a:ext cx="7391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381000" y="5791200"/>
            <a:ext cx="8458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B0F0"/>
                </a:solidFill>
              </a:rPr>
              <a:t>Where          ΔX1 = change in quantity of variable input X1 </a:t>
            </a:r>
          </a:p>
          <a:p>
            <a:r>
              <a:rPr lang="en-US" sz="2400" b="1" dirty="0">
                <a:solidFill>
                  <a:srgbClr val="00B0F0"/>
                </a:solidFill>
              </a:rPr>
              <a:t>                      ΔX2 = change in quantity of variable input X2 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1297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304800"/>
            <a:ext cx="9144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799" y="2286000"/>
          <a:ext cx="8610602" cy="4280942"/>
        </p:xfrm>
        <a:graphic>
          <a:graphicData uri="http://schemas.openxmlformats.org/drawingml/2006/table">
            <a:tbl>
              <a:tblPr/>
              <a:tblGrid>
                <a:gridCol w="20003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81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90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59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870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90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</a:rPr>
                        <a:t>Units of x</a:t>
                      </a:r>
                      <a:r>
                        <a:rPr lang="en-US" sz="2400" b="1" baseline="-250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B0F0"/>
                          </a:solidFill>
                          <a:latin typeface="Arial"/>
                          <a:ea typeface="Times New Roman"/>
                        </a:rPr>
                        <a:t>Units of x</a:t>
                      </a:r>
                      <a:r>
                        <a:rPr lang="en-US" sz="2400" b="1" baseline="-25000" dirty="0">
                          <a:solidFill>
                            <a:srgbClr val="00B0F0"/>
                          </a:solidFill>
                          <a:latin typeface="Arial"/>
                          <a:ea typeface="Times New Roman"/>
                        </a:rPr>
                        <a:t>2</a:t>
                      </a:r>
                      <a:endParaRPr lang="en-US" sz="2400" b="1" dirty="0">
                        <a:solidFill>
                          <a:srgbClr val="00B0F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</a:rPr>
                        <a:t>∆x</a:t>
                      </a:r>
                      <a:r>
                        <a:rPr lang="en-US" sz="2400" b="1" baseline="-250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B0F0"/>
                          </a:solidFill>
                          <a:latin typeface="Arial"/>
                          <a:ea typeface="Times New Roman"/>
                        </a:rPr>
                        <a:t>∆x</a:t>
                      </a:r>
                      <a:r>
                        <a:rPr lang="en-US" sz="2400" b="1" baseline="-25000" dirty="0">
                          <a:solidFill>
                            <a:srgbClr val="00B0F0"/>
                          </a:solidFill>
                          <a:latin typeface="Arial"/>
                          <a:ea typeface="Times New Roman"/>
                        </a:rPr>
                        <a:t>2</a:t>
                      </a:r>
                      <a:endParaRPr lang="en-US" sz="2400" b="1" dirty="0">
                        <a:solidFill>
                          <a:srgbClr val="00B0F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54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B050"/>
                          </a:solidFill>
                          <a:latin typeface="Arial"/>
                          <a:ea typeface="Times New Roman"/>
                        </a:rPr>
                        <a:t>MRS of x</a:t>
                      </a:r>
                      <a:r>
                        <a:rPr lang="en-US" sz="2400" b="1" baseline="-25000" dirty="0">
                          <a:solidFill>
                            <a:srgbClr val="00B05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br>
                        <a:rPr lang="en-US" sz="2400" b="1" dirty="0">
                          <a:solidFill>
                            <a:srgbClr val="00B050"/>
                          </a:solidFill>
                          <a:latin typeface="Arial"/>
                          <a:ea typeface="Times New Roman"/>
                        </a:rPr>
                      </a:br>
                      <a:r>
                        <a:rPr lang="en-US" sz="2400" b="1" dirty="0">
                          <a:solidFill>
                            <a:srgbClr val="00B050"/>
                          </a:solidFill>
                          <a:latin typeface="Arial"/>
                          <a:ea typeface="Times New Roman"/>
                        </a:rPr>
                        <a:t>for x</a:t>
                      </a:r>
                      <a:r>
                        <a:rPr lang="en-US" sz="2400" b="1" baseline="-25000" dirty="0">
                          <a:solidFill>
                            <a:srgbClr val="00B050"/>
                          </a:solidFill>
                          <a:latin typeface="Arial"/>
                          <a:ea typeface="Times New Roman"/>
                        </a:rPr>
                        <a:t>2</a:t>
                      </a:r>
                      <a:endParaRPr lang="en-US" sz="24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04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en-US" sz="2400" b="1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38354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B0F0"/>
                          </a:solidFill>
                          <a:latin typeface="Arial"/>
                          <a:ea typeface="Times New Roman"/>
                        </a:rPr>
                        <a:t>12</a:t>
                      </a:r>
                      <a:endParaRPr lang="en-US" sz="2400" b="1" dirty="0">
                        <a:solidFill>
                          <a:srgbClr val="00B0F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en-US" sz="2400" b="1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B0F0"/>
                          </a:solidFill>
                          <a:latin typeface="Arial"/>
                          <a:ea typeface="Times New Roman"/>
                        </a:rPr>
                        <a:t>-3</a:t>
                      </a:r>
                      <a:endParaRPr lang="en-US" sz="2400" b="1" dirty="0">
                        <a:solidFill>
                          <a:srgbClr val="00B0F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B050"/>
                          </a:solidFill>
                          <a:latin typeface="Arial"/>
                          <a:ea typeface="Times New Roman"/>
                        </a:rPr>
                        <a:t>-3.0</a:t>
                      </a:r>
                      <a:endParaRPr lang="en-US" sz="24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77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0000"/>
                          </a:solidFill>
                          <a:latin typeface="Arial"/>
                          <a:ea typeface="Times New Roman"/>
                        </a:rPr>
                        <a:t>2</a:t>
                      </a:r>
                      <a:endParaRPr lang="en-US" sz="2400" b="1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38354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B0F0"/>
                          </a:solidFill>
                          <a:latin typeface="Arial"/>
                          <a:ea typeface="Times New Roman"/>
                        </a:rPr>
                        <a:t>9</a:t>
                      </a:r>
                      <a:endParaRPr lang="en-US" sz="2400" b="1" dirty="0">
                        <a:solidFill>
                          <a:srgbClr val="00B0F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en-US" sz="2400" b="1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B0F0"/>
                          </a:solidFill>
                          <a:latin typeface="Arial"/>
                          <a:ea typeface="Times New Roman"/>
                        </a:rPr>
                        <a:t>-2</a:t>
                      </a:r>
                      <a:endParaRPr lang="en-US" sz="2400" b="1" dirty="0">
                        <a:solidFill>
                          <a:srgbClr val="00B0F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B050"/>
                          </a:solidFill>
                          <a:latin typeface="Arial"/>
                          <a:ea typeface="Times New Roman"/>
                        </a:rPr>
                        <a:t>-2.0</a:t>
                      </a:r>
                      <a:endParaRPr lang="en-US" sz="24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30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0000"/>
                          </a:solidFill>
                          <a:latin typeface="Arial"/>
                          <a:ea typeface="Times New Roman"/>
                        </a:rPr>
                        <a:t>3</a:t>
                      </a:r>
                      <a:endParaRPr lang="en-US" sz="2400" b="1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38354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B0F0"/>
                          </a:solidFill>
                          <a:latin typeface="Arial"/>
                          <a:ea typeface="Times New Roman"/>
                        </a:rPr>
                        <a:t>7</a:t>
                      </a:r>
                      <a:endParaRPr lang="en-US" sz="2400" b="1" dirty="0">
                        <a:solidFill>
                          <a:srgbClr val="00B0F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en-US" sz="2400" b="1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B0F0"/>
                          </a:solidFill>
                          <a:latin typeface="Arial"/>
                          <a:ea typeface="Times New Roman"/>
                        </a:rPr>
                        <a:t>-1</a:t>
                      </a:r>
                      <a:endParaRPr lang="en-US" sz="2400" b="1" dirty="0">
                        <a:solidFill>
                          <a:srgbClr val="00B0F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B050"/>
                          </a:solidFill>
                          <a:latin typeface="Arial"/>
                          <a:ea typeface="Times New Roman"/>
                        </a:rPr>
                        <a:t>-1.0</a:t>
                      </a:r>
                      <a:endParaRPr lang="en-US" sz="24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19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0000"/>
                          </a:solidFill>
                          <a:latin typeface="Arial"/>
                          <a:ea typeface="Times New Roman"/>
                        </a:rPr>
                        <a:t>4</a:t>
                      </a:r>
                      <a:endParaRPr lang="en-US" sz="2400" b="1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38354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B0F0"/>
                          </a:solidFill>
                          <a:latin typeface="Arial"/>
                          <a:ea typeface="Times New Roman"/>
                        </a:rPr>
                        <a:t>6</a:t>
                      </a:r>
                      <a:endParaRPr lang="en-US" sz="2400" b="1" dirty="0">
                        <a:solidFill>
                          <a:srgbClr val="00B0F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en-US" sz="2400" b="1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B0F0"/>
                          </a:solidFill>
                          <a:latin typeface="Arial"/>
                          <a:ea typeface="Times New Roman"/>
                        </a:rPr>
                        <a:t>-0.5</a:t>
                      </a:r>
                      <a:endParaRPr lang="en-US" sz="2400" b="1" dirty="0">
                        <a:solidFill>
                          <a:srgbClr val="00B0F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B050"/>
                          </a:solidFill>
                          <a:latin typeface="Arial"/>
                          <a:ea typeface="Times New Roman"/>
                        </a:rPr>
                        <a:t>-0.5</a:t>
                      </a:r>
                      <a:endParaRPr lang="en-US" sz="24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19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0000"/>
                          </a:solidFill>
                          <a:latin typeface="Arial"/>
                          <a:ea typeface="Times New Roman"/>
                        </a:rPr>
                        <a:t>5</a:t>
                      </a:r>
                      <a:endParaRPr lang="en-US" sz="2400" b="1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B0F0"/>
                          </a:solidFill>
                          <a:latin typeface="Arial"/>
                          <a:ea typeface="Times New Roman"/>
                        </a:rPr>
                        <a:t>5.5</a:t>
                      </a:r>
                      <a:endParaRPr lang="en-US" sz="2400" b="1" dirty="0">
                        <a:solidFill>
                          <a:srgbClr val="00B0F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en-US" sz="2400" b="1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B0F0"/>
                          </a:solidFill>
                          <a:latin typeface="Arial"/>
                          <a:ea typeface="Times New Roman"/>
                        </a:rPr>
                        <a:t>-.25</a:t>
                      </a:r>
                      <a:endParaRPr lang="en-US" sz="2400" b="1" dirty="0">
                        <a:solidFill>
                          <a:srgbClr val="00B0F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B050"/>
                          </a:solidFill>
                          <a:latin typeface="Arial"/>
                          <a:ea typeface="Times New Roman"/>
                        </a:rPr>
                        <a:t>-0.25</a:t>
                      </a:r>
                      <a:endParaRPr lang="en-US" sz="24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85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0000"/>
                          </a:solidFill>
                          <a:latin typeface="Arial"/>
                          <a:ea typeface="Times New Roman"/>
                        </a:rPr>
                        <a:t>6</a:t>
                      </a:r>
                      <a:endParaRPr lang="en-US" sz="2400" b="1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B0F0"/>
                          </a:solidFill>
                          <a:latin typeface="Arial"/>
                          <a:ea typeface="Times New Roman"/>
                        </a:rPr>
                        <a:t>5.25</a:t>
                      </a:r>
                      <a:endParaRPr lang="en-US" sz="2400" b="1" dirty="0">
                        <a:solidFill>
                          <a:srgbClr val="00B0F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spc="-10">
                        <a:solidFill>
                          <a:srgbClr val="FF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spc="-10" dirty="0">
                        <a:solidFill>
                          <a:srgbClr val="00B0F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spc="-10" dirty="0">
                        <a:solidFill>
                          <a:srgbClr val="00B05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3600" b="1" u="sng" dirty="0">
                <a:solidFill>
                  <a:srgbClr val="FF0000"/>
                </a:solidFill>
              </a:rPr>
              <a:t>Three possible types of substitution</a:t>
            </a:r>
          </a:p>
        </p:txBody>
      </p:sp>
      <p:pic>
        <p:nvPicPr>
          <p:cNvPr id="338949" name="Picture 5" descr="kay28686_08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219200"/>
            <a:ext cx="8610600" cy="4953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991600" cy="6400800"/>
          </a:xfrm>
        </p:spPr>
        <p:txBody>
          <a:bodyPr>
            <a:normAutofit fontScale="92500" lnSpcReduction="20000"/>
          </a:bodyPr>
          <a:lstStyle/>
          <a:p>
            <a:r>
              <a:rPr lang="en-US" b="1" u="sng" dirty="0"/>
              <a:t>Management/entrepreneur/co-ordination</a:t>
            </a:r>
            <a:r>
              <a:rPr lang="en-US" dirty="0"/>
              <a:t> is the most important factor of production. </a:t>
            </a:r>
          </a:p>
          <a:p>
            <a:endParaRPr lang="en-US" dirty="0"/>
          </a:p>
          <a:p>
            <a:r>
              <a:rPr lang="en-US" dirty="0"/>
              <a:t>In this,</a:t>
            </a:r>
            <a:r>
              <a:rPr lang="en-US" sz="5100" dirty="0"/>
              <a:t> </a:t>
            </a:r>
            <a:r>
              <a:rPr lang="en-US" sz="5100" b="1" u="sng" dirty="0">
                <a:solidFill>
                  <a:srgbClr val="FF0000"/>
                </a:solidFill>
              </a:rPr>
              <a:t>input </a:t>
            </a:r>
            <a:r>
              <a:rPr lang="en-US" b="1" u="sng" dirty="0">
                <a:solidFill>
                  <a:srgbClr val="FF0000"/>
                </a:solidFill>
              </a:rPr>
              <a:t>resides the </a:t>
            </a:r>
            <a:r>
              <a:rPr lang="en-US" b="1" u="sng" dirty="0">
                <a:solidFill>
                  <a:srgbClr val="00B0F0"/>
                </a:solidFill>
              </a:rPr>
              <a:t>decision making power </a:t>
            </a:r>
            <a:r>
              <a:rPr lang="en-US" b="1" dirty="0"/>
              <a:t>in farm business. </a:t>
            </a:r>
          </a:p>
          <a:p>
            <a:endParaRPr lang="en-US" dirty="0"/>
          </a:p>
          <a:p>
            <a:r>
              <a:rPr lang="en-US" dirty="0"/>
              <a:t>It is </a:t>
            </a:r>
            <a:r>
              <a:rPr lang="en-US" b="1" dirty="0">
                <a:solidFill>
                  <a:srgbClr val="FF0000"/>
                </a:solidFill>
              </a:rPr>
              <a:t>concerned with efficient mixing of resources </a:t>
            </a:r>
            <a:r>
              <a:rPr lang="en-US" dirty="0"/>
              <a:t>in the production process.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Management is </a:t>
            </a:r>
            <a:r>
              <a:rPr lang="en-US" b="1" dirty="0">
                <a:solidFill>
                  <a:srgbClr val="00B0F0"/>
                </a:solidFill>
              </a:rPr>
              <a:t>therefore concerned with </a:t>
            </a:r>
          </a:p>
          <a:p>
            <a:pPr marL="1371600" indent="-574675">
              <a:buFont typeface="Wingdings" pitchFamily="2" charset="2"/>
              <a:buChar char="ü"/>
            </a:pPr>
            <a:r>
              <a:rPr lang="en-US" dirty="0">
                <a:solidFill>
                  <a:srgbClr val="FF0000"/>
                </a:solidFill>
              </a:rPr>
              <a:t>planning, </a:t>
            </a:r>
          </a:p>
          <a:p>
            <a:pPr marL="1371600" indent="-574675">
              <a:buFont typeface="Wingdings" pitchFamily="2" charset="2"/>
              <a:buChar char="ü"/>
            </a:pPr>
            <a:r>
              <a:rPr lang="en-US" dirty="0">
                <a:solidFill>
                  <a:srgbClr val="FF0000"/>
                </a:solidFill>
              </a:rPr>
              <a:t>implementation and </a:t>
            </a:r>
          </a:p>
          <a:p>
            <a:pPr marL="1371600" indent="-574675">
              <a:buFont typeface="Wingdings" pitchFamily="2" charset="2"/>
              <a:buChar char="ü"/>
            </a:pPr>
            <a:r>
              <a:rPr lang="en-US" dirty="0">
                <a:solidFill>
                  <a:srgbClr val="FF0000"/>
                </a:solidFill>
              </a:rPr>
              <a:t>control of the farm business.</a:t>
            </a:r>
          </a:p>
          <a:p>
            <a:pPr marL="1371600" indent="-574675">
              <a:buFont typeface="Wingdings" pitchFamily="2" charset="2"/>
              <a:buChar char="ü"/>
            </a:pPr>
            <a:endParaRPr lang="en-US" dirty="0">
              <a:solidFill>
                <a:srgbClr val="FF0000"/>
              </a:solidFill>
            </a:endParaRPr>
          </a:p>
          <a:p>
            <a:pPr marL="796925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379630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b="1" u="sng" dirty="0">
                <a:solidFill>
                  <a:srgbClr val="FF0000"/>
                </a:solidFill>
              </a:rPr>
              <a:t>3) </a:t>
            </a:r>
            <a:r>
              <a:rPr lang="en-US" b="1" u="sng" dirty="0" err="1">
                <a:solidFill>
                  <a:srgbClr val="FF0000"/>
                </a:solidFill>
              </a:rPr>
              <a:t>Iso</a:t>
            </a:r>
            <a:r>
              <a:rPr lang="en-US" b="1" u="sng" dirty="0">
                <a:solidFill>
                  <a:srgbClr val="FF0000"/>
                </a:solidFill>
              </a:rPr>
              <a:t>-cost Line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915400" cy="5867400"/>
          </a:xfrm>
        </p:spPr>
        <p:txBody>
          <a:bodyPr>
            <a:normAutofit fontScale="85000" lnSpcReduction="20000"/>
          </a:bodyPr>
          <a:lstStyle/>
          <a:p>
            <a:pPr marL="465138" indent="-465138">
              <a:buBlip>
                <a:blip r:embed="rId2"/>
              </a:buBlip>
            </a:pPr>
            <a:r>
              <a:rPr lang="en-US" b="1" i="1" dirty="0">
                <a:solidFill>
                  <a:srgbClr val="00B0F0"/>
                </a:solidFill>
              </a:rPr>
              <a:t>Is the curve of all combinations of two inputs </a:t>
            </a:r>
            <a:r>
              <a:rPr lang="en-US" b="1" i="1" dirty="0">
                <a:solidFill>
                  <a:srgbClr val="FF0000"/>
                </a:solidFill>
              </a:rPr>
              <a:t>that cost the same amount.</a:t>
            </a:r>
          </a:p>
          <a:p>
            <a:pPr marL="465138" indent="-465138">
              <a:buBlip>
                <a:blip r:embed="rId2"/>
              </a:buBlip>
            </a:pPr>
            <a:endParaRPr lang="en-US" dirty="0"/>
          </a:p>
          <a:p>
            <a:pPr marL="465138" indent="-465138">
              <a:buBlip>
                <a:blip r:embed="rId2"/>
              </a:buBlip>
            </a:pPr>
            <a:r>
              <a:rPr lang="en-US" b="1" dirty="0">
                <a:solidFill>
                  <a:srgbClr val="FF0000"/>
                </a:solidFill>
              </a:rPr>
              <a:t>represents various combinations of two inputs </a:t>
            </a:r>
            <a:r>
              <a:rPr lang="en-US" dirty="0"/>
              <a:t>that can be </a:t>
            </a:r>
            <a:r>
              <a:rPr lang="en-US" b="1" i="1" dirty="0">
                <a:solidFill>
                  <a:srgbClr val="00B0F0"/>
                </a:solidFill>
              </a:rPr>
              <a:t>purchased with the given outlay of funds</a:t>
            </a:r>
            <a:r>
              <a:rPr lang="en-US" dirty="0"/>
              <a:t>.</a:t>
            </a:r>
          </a:p>
          <a:p>
            <a:pPr marL="465138" indent="-465138">
              <a:buBlip>
                <a:blip r:embed="rId2"/>
              </a:buBlip>
            </a:pPr>
            <a:endParaRPr lang="en-US" dirty="0"/>
          </a:p>
          <a:p>
            <a:pPr marL="465138" indent="-465138">
              <a:buBlip>
                <a:blip r:embed="rId2"/>
              </a:buBlip>
            </a:pPr>
            <a:r>
              <a:rPr lang="en-US" dirty="0"/>
              <a:t>Suppose you </a:t>
            </a:r>
            <a:r>
              <a:rPr lang="en-US" b="1" dirty="0">
                <a:solidFill>
                  <a:srgbClr val="FF0000"/>
                </a:solidFill>
              </a:rPr>
              <a:t>have Birr 400 fund </a:t>
            </a:r>
            <a:r>
              <a:rPr lang="en-US" dirty="0"/>
              <a:t>and should spend on two inputs (x</a:t>
            </a:r>
            <a:r>
              <a:rPr lang="en-US" baseline="-25000" dirty="0"/>
              <a:t>1 </a:t>
            </a:r>
            <a:r>
              <a:rPr lang="en-US" dirty="0"/>
              <a:t>and x</a:t>
            </a:r>
            <a:r>
              <a:rPr lang="en-US" baseline="-25000" dirty="0"/>
              <a:t>2</a:t>
            </a:r>
            <a:r>
              <a:rPr lang="en-US" dirty="0"/>
              <a:t>)</a:t>
            </a:r>
            <a:r>
              <a:rPr lang="en-US" baseline="-25000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465138" indent="-465138">
              <a:buBlip>
                <a:blip r:embed="rId2"/>
              </a:buBlip>
            </a:pPr>
            <a:r>
              <a:rPr lang="en-US" dirty="0"/>
              <a:t>If P</a:t>
            </a:r>
            <a:r>
              <a:rPr lang="en-US" b="1" dirty="0">
                <a:solidFill>
                  <a:srgbClr val="00B0F0"/>
                </a:solidFill>
              </a:rPr>
              <a:t>x</a:t>
            </a:r>
            <a:r>
              <a:rPr lang="en-US" b="1" baseline="-25000" dirty="0">
                <a:solidFill>
                  <a:srgbClr val="00B0F0"/>
                </a:solidFill>
              </a:rPr>
              <a:t>1 </a:t>
            </a:r>
            <a:r>
              <a:rPr lang="en-US" b="1" dirty="0">
                <a:solidFill>
                  <a:srgbClr val="00B0F0"/>
                </a:solidFill>
              </a:rPr>
              <a:t>is Birr 10 </a:t>
            </a:r>
            <a:r>
              <a:rPr lang="en-US" dirty="0"/>
              <a:t>and P</a:t>
            </a:r>
            <a:r>
              <a:rPr lang="en-US" b="1" dirty="0">
                <a:solidFill>
                  <a:srgbClr val="00B0F0"/>
                </a:solidFill>
              </a:rPr>
              <a:t>x</a:t>
            </a:r>
            <a:r>
              <a:rPr lang="en-US" b="1" baseline="-25000" dirty="0">
                <a:solidFill>
                  <a:srgbClr val="00B0F0"/>
                </a:solidFill>
              </a:rPr>
              <a:t>2 </a:t>
            </a:r>
            <a:r>
              <a:rPr lang="en-US" b="1" dirty="0">
                <a:solidFill>
                  <a:srgbClr val="00B0F0"/>
                </a:solidFill>
              </a:rPr>
              <a:t>is Birr 8</a:t>
            </a:r>
            <a:r>
              <a:rPr lang="en-US" dirty="0"/>
              <a:t>. </a:t>
            </a:r>
          </a:p>
          <a:p>
            <a:pPr marL="465138" indent="-465138">
              <a:buBlip>
                <a:blip r:embed="rId2"/>
              </a:buBlip>
            </a:pPr>
            <a:endParaRPr lang="en-US" b="1" dirty="0">
              <a:solidFill>
                <a:srgbClr val="00B0F0"/>
              </a:solidFill>
            </a:endParaRPr>
          </a:p>
          <a:p>
            <a:pPr marL="465138" indent="-465138">
              <a:buBlip>
                <a:blip r:embed="rId2"/>
              </a:buBlip>
            </a:pPr>
            <a:r>
              <a:rPr lang="en-US" b="1" dirty="0">
                <a:solidFill>
                  <a:srgbClr val="00B0F0"/>
                </a:solidFill>
              </a:rPr>
              <a:t>If you spent 400 birr to purchase x</a:t>
            </a:r>
            <a:r>
              <a:rPr lang="en-US" b="1" baseline="-25000" dirty="0">
                <a:solidFill>
                  <a:srgbClr val="00B0F0"/>
                </a:solidFill>
              </a:rPr>
              <a:t>1 </a:t>
            </a:r>
            <a:r>
              <a:rPr lang="en-US" b="1" dirty="0">
                <a:solidFill>
                  <a:srgbClr val="00B0F0"/>
                </a:solidFill>
              </a:rPr>
              <a:t>input </a:t>
            </a:r>
            <a:r>
              <a:rPr lang="en-US" dirty="0"/>
              <a:t>then you can</a:t>
            </a:r>
            <a:r>
              <a:rPr lang="en-US" b="1" dirty="0">
                <a:solidFill>
                  <a:srgbClr val="FF0000"/>
                </a:solidFill>
              </a:rPr>
              <a:t> purchase 40 units of x</a:t>
            </a:r>
            <a:r>
              <a:rPr lang="en-US" b="1" baseline="-25000" dirty="0">
                <a:solidFill>
                  <a:srgbClr val="FF0000"/>
                </a:solidFill>
              </a:rPr>
              <a:t>1 </a:t>
            </a:r>
            <a:r>
              <a:rPr lang="en-US" dirty="0"/>
              <a:t>and </a:t>
            </a:r>
            <a:r>
              <a:rPr lang="en-US" b="1" dirty="0">
                <a:solidFill>
                  <a:srgbClr val="FF0000"/>
                </a:solidFill>
              </a:rPr>
              <a:t>50 units of x</a:t>
            </a:r>
            <a:r>
              <a:rPr lang="en-US" b="1" baseline="-25000" dirty="0">
                <a:solidFill>
                  <a:srgbClr val="FF0000"/>
                </a:solidFill>
              </a:rPr>
              <a:t>2 </a:t>
            </a:r>
            <a:r>
              <a:rPr lang="en-US" dirty="0"/>
              <a:t>to produce fixed output.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rgbClr val="00B0F0"/>
                </a:solidFill>
              </a:rPr>
              <a:t>Iso</a:t>
            </a:r>
            <a:r>
              <a:rPr lang="en-US" b="1" dirty="0">
                <a:solidFill>
                  <a:srgbClr val="00B0F0"/>
                </a:solidFill>
              </a:rPr>
              <a:t>-cost line</a:t>
            </a:r>
          </a:p>
        </p:txBody>
      </p:sp>
      <p:pic>
        <p:nvPicPr>
          <p:cNvPr id="307201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85800" y="914400"/>
            <a:ext cx="82296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20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5181600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br>
              <a:rPr lang="en-US" b="1" u="sng" dirty="0">
                <a:solidFill>
                  <a:srgbClr val="FF0000"/>
                </a:solidFill>
              </a:rPr>
            </a:br>
            <a:r>
              <a:rPr lang="en-US" b="1" u="sng" dirty="0">
                <a:solidFill>
                  <a:srgbClr val="FF0000"/>
                </a:solidFill>
              </a:rPr>
              <a:t>Least Cost Combination (LCC)</a:t>
            </a:r>
            <a:br>
              <a:rPr lang="en-US" u="sng" dirty="0">
                <a:solidFill>
                  <a:srgbClr val="FF0000"/>
                </a:solidFill>
              </a:rPr>
            </a:b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3340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F-F </a:t>
            </a:r>
            <a:r>
              <a:rPr lang="en-US" b="1" i="1" dirty="0">
                <a:solidFill>
                  <a:srgbClr val="00B050"/>
                </a:solidFill>
              </a:rPr>
              <a:t>concerned with determination of </a:t>
            </a:r>
            <a:r>
              <a:rPr lang="en-US" b="1" i="1" u="sng" dirty="0">
                <a:solidFill>
                  <a:srgbClr val="00B050"/>
                </a:solidFill>
              </a:rPr>
              <a:t>least cost combination of resources</a:t>
            </a:r>
            <a:r>
              <a:rPr lang="en-US" u="sng" dirty="0"/>
              <a:t>. </a:t>
            </a:r>
          </a:p>
          <a:p>
            <a:pPr marL="0" indent="0" algn="just">
              <a:buNone/>
            </a:pPr>
            <a:endParaRPr lang="en-US" dirty="0"/>
          </a:p>
          <a:p>
            <a:pPr algn="just"/>
            <a:r>
              <a:rPr lang="en-US" b="1" dirty="0">
                <a:solidFill>
                  <a:srgbClr val="FF0000"/>
                </a:solidFill>
              </a:rPr>
              <a:t>There will be </a:t>
            </a:r>
            <a:r>
              <a:rPr lang="en-US" b="1" u="sng" dirty="0">
                <a:solidFill>
                  <a:srgbClr val="FF0000"/>
                </a:solidFill>
              </a:rPr>
              <a:t>many combinations of two resources </a:t>
            </a:r>
            <a:r>
              <a:rPr lang="en-US" dirty="0"/>
              <a:t>that produce </a:t>
            </a:r>
            <a:r>
              <a:rPr lang="en-US" u="sng" dirty="0"/>
              <a:t>the same level of output</a:t>
            </a:r>
            <a:r>
              <a:rPr lang="en-US" dirty="0"/>
              <a:t>. </a:t>
            </a:r>
          </a:p>
          <a:p>
            <a:pPr marL="0" indent="0" algn="just">
              <a:buNone/>
            </a:pPr>
            <a:endParaRPr lang="en-US" dirty="0"/>
          </a:p>
          <a:p>
            <a:pPr algn="just"/>
            <a:r>
              <a:rPr lang="en-US" dirty="0"/>
              <a:t>The problem here is to </a:t>
            </a:r>
            <a:r>
              <a:rPr lang="en-US" b="1" u="sng" dirty="0">
                <a:solidFill>
                  <a:srgbClr val="FF0000"/>
                </a:solidFill>
              </a:rPr>
              <a:t>find out that particular combination of inputs</a:t>
            </a:r>
            <a:r>
              <a:rPr lang="en-US" u="sng" dirty="0"/>
              <a:t>,</a:t>
            </a:r>
            <a:r>
              <a:rPr lang="en-US" dirty="0"/>
              <a:t> </a:t>
            </a:r>
            <a:r>
              <a:rPr lang="en-US" b="1" i="1" dirty="0">
                <a:solidFill>
                  <a:srgbClr val="00B0F0"/>
                </a:solidFill>
              </a:rPr>
              <a:t>which produces </a:t>
            </a:r>
            <a:r>
              <a:rPr lang="en-US" b="1" i="1" u="sng" dirty="0">
                <a:solidFill>
                  <a:srgbClr val="00B0F0"/>
                </a:solidFill>
              </a:rPr>
              <a:t>a given quantity of output</a:t>
            </a:r>
            <a:r>
              <a:rPr lang="en-US" u="sng" dirty="0"/>
              <a:t> </a:t>
            </a:r>
            <a:r>
              <a:rPr lang="en-US" b="1" u="sng" dirty="0">
                <a:solidFill>
                  <a:srgbClr val="00B050"/>
                </a:solidFill>
              </a:rPr>
              <a:t>with minimum cost. </a:t>
            </a:r>
          </a:p>
          <a:p>
            <a:pPr marL="0" indent="0" algn="just">
              <a:buNone/>
            </a:pPr>
            <a:endParaRPr lang="en-US" dirty="0"/>
          </a:p>
          <a:p>
            <a:pPr algn="just"/>
            <a:r>
              <a:rPr lang="en-US" dirty="0"/>
              <a:t>There are </a:t>
            </a:r>
            <a:r>
              <a:rPr lang="en-US" b="1" dirty="0"/>
              <a:t>different methods of finding</a:t>
            </a:r>
            <a:r>
              <a:rPr lang="en-US" dirty="0"/>
              <a:t> out the LCC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br>
              <a:rPr lang="en-US" b="1" dirty="0">
                <a:solidFill>
                  <a:srgbClr val="00B050"/>
                </a:solidFill>
              </a:rPr>
            </a:br>
            <a:r>
              <a:rPr lang="en-US" b="1" u="sng" dirty="0">
                <a:solidFill>
                  <a:srgbClr val="00B050"/>
                </a:solidFill>
              </a:rPr>
              <a:t>1) Tabular Method</a:t>
            </a:r>
            <a:br>
              <a:rPr lang="en-US" dirty="0">
                <a:solidFill>
                  <a:srgbClr val="00B050"/>
                </a:solidFill>
              </a:rPr>
            </a:b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991600" cy="5638800"/>
          </a:xfrm>
        </p:spPr>
        <p:txBody>
          <a:bodyPr/>
          <a:lstStyle/>
          <a:p>
            <a:r>
              <a:rPr lang="en-US" sz="2500" b="1" dirty="0"/>
              <a:t>Given </a:t>
            </a:r>
            <a:r>
              <a:rPr lang="en-US" sz="2500" b="1" dirty="0">
                <a:solidFill>
                  <a:srgbClr val="FF0000"/>
                </a:solidFill>
              </a:rPr>
              <a:t>the input </a:t>
            </a:r>
            <a:r>
              <a:rPr lang="en-US" sz="2500" b="1" dirty="0">
                <a:solidFill>
                  <a:srgbClr val="00B0F0"/>
                </a:solidFill>
              </a:rPr>
              <a:t>combinations  and the prices of inputs</a:t>
            </a:r>
            <a:r>
              <a:rPr lang="en-US" sz="2500" dirty="0"/>
              <a:t>, </a:t>
            </a:r>
            <a:r>
              <a:rPr lang="en-US" sz="2500" b="1" i="1" dirty="0">
                <a:solidFill>
                  <a:srgbClr val="FF0000"/>
                </a:solidFill>
              </a:rPr>
              <a:t>the total cost of each input combination</a:t>
            </a:r>
            <a:r>
              <a:rPr lang="en-US" sz="2500" dirty="0"/>
              <a:t> can be computed. </a:t>
            </a:r>
          </a:p>
          <a:p>
            <a:r>
              <a:rPr lang="en-US" sz="2500" dirty="0"/>
              <a:t>And then, </a:t>
            </a:r>
            <a:r>
              <a:rPr lang="en-US" sz="2500" b="1" i="1" dirty="0">
                <a:solidFill>
                  <a:srgbClr val="00B050"/>
                </a:solidFill>
              </a:rPr>
              <a:t>the combination which cost the least is selected</a:t>
            </a:r>
            <a:r>
              <a:rPr lang="en-US" sz="2500" dirty="0"/>
              <a:t>.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7757455"/>
              </p:ext>
            </p:extLst>
          </p:nvPr>
        </p:nvGraphicFramePr>
        <p:xfrm>
          <a:off x="152401" y="2438400"/>
          <a:ext cx="8762999" cy="3200400"/>
        </p:xfrm>
        <a:graphic>
          <a:graphicData uri="http://schemas.openxmlformats.org/drawingml/2006/table">
            <a:tbl>
              <a:tblPr/>
              <a:tblGrid>
                <a:gridCol w="1219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6214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B0F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r>
                        <a:rPr lang="en-US" sz="2400" b="1" baseline="-25000" dirty="0">
                          <a:solidFill>
                            <a:srgbClr val="00B0F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br>
                        <a:rPr lang="en-US" sz="2400" b="1" dirty="0">
                          <a:solidFill>
                            <a:srgbClr val="00B0F0"/>
                          </a:solidFill>
                          <a:latin typeface="Arial"/>
                          <a:ea typeface="Times New Roman"/>
                        </a:rPr>
                      </a:br>
                      <a:r>
                        <a:rPr lang="en-US" sz="2400" b="1" dirty="0">
                          <a:solidFill>
                            <a:srgbClr val="00B0F0"/>
                          </a:solidFill>
                          <a:latin typeface="Arial"/>
                          <a:ea typeface="Times New Roman"/>
                        </a:rPr>
                        <a:t>Units</a:t>
                      </a:r>
                      <a:endParaRPr lang="en-US" sz="2400" b="1" dirty="0">
                        <a:solidFill>
                          <a:srgbClr val="00B0F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"/>
                          <a:ea typeface="Times New Roman"/>
                        </a:rPr>
                        <a:t>x</a:t>
                      </a:r>
                      <a:r>
                        <a:rPr lang="en-US" sz="2400" b="1" baseline="-25000" dirty="0">
                          <a:latin typeface="Arial"/>
                          <a:ea typeface="Times New Roman"/>
                        </a:rPr>
                        <a:t>2</a:t>
                      </a:r>
                      <a:br>
                        <a:rPr lang="en-US" sz="2400" b="1" dirty="0">
                          <a:latin typeface="Arial"/>
                          <a:ea typeface="Times New Roman"/>
                        </a:rPr>
                      </a:br>
                      <a:r>
                        <a:rPr lang="en-US" sz="2400" b="1" dirty="0">
                          <a:latin typeface="Arial"/>
                          <a:ea typeface="Times New Roman"/>
                        </a:rPr>
                        <a:t>Units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182880">
                        <a:lnSpc>
                          <a:spcPct val="15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</a:pPr>
                      <a:r>
                        <a:rPr lang="en-US" sz="2400" b="1" spc="200" dirty="0">
                          <a:solidFill>
                            <a:srgbClr val="00B0F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r>
                        <a:rPr lang="en-US" sz="2400" b="1" spc="200" baseline="-25000" dirty="0">
                          <a:solidFill>
                            <a:srgbClr val="00B0F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r>
                        <a:rPr lang="en-US" sz="2400" b="1" spc="200" dirty="0">
                          <a:solidFill>
                            <a:srgbClr val="00B0F0"/>
                          </a:solidFill>
                          <a:latin typeface="Arial"/>
                          <a:ea typeface="Times New Roman"/>
                        </a:rPr>
                        <a:t>@</a:t>
                      </a:r>
                      <a:r>
                        <a:rPr lang="en-US" sz="2400" b="1" dirty="0">
                          <a:solidFill>
                            <a:srgbClr val="00B0F0"/>
                          </a:solidFill>
                          <a:latin typeface="Arial"/>
                          <a:ea typeface="Times New Roman"/>
                        </a:rPr>
                        <a:t>Birr 4</a:t>
                      </a:r>
                      <a:endParaRPr lang="en-US" sz="2400" b="1" dirty="0">
                        <a:solidFill>
                          <a:srgbClr val="00B0F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182880">
                        <a:lnSpc>
                          <a:spcPct val="15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</a:pPr>
                      <a:r>
                        <a:rPr lang="en-US" sz="2400" b="1" spc="100" dirty="0">
                          <a:latin typeface="Arial"/>
                          <a:ea typeface="Times New Roman"/>
                        </a:rPr>
                        <a:t>x</a:t>
                      </a:r>
                      <a:r>
                        <a:rPr lang="en-US" sz="2400" b="1" spc="100" baseline="-25000" dirty="0">
                          <a:latin typeface="Arial"/>
                          <a:ea typeface="Times New Roman"/>
                        </a:rPr>
                        <a:t>2</a:t>
                      </a:r>
                      <a:r>
                        <a:rPr lang="en-US" sz="2400" b="1" spc="100" dirty="0">
                          <a:latin typeface="Arial"/>
                          <a:ea typeface="Times New Roman"/>
                        </a:rPr>
                        <a:t> @ </a:t>
                      </a:r>
                      <a:r>
                        <a:rPr lang="en-US" sz="2400" b="1" dirty="0">
                          <a:latin typeface="Arial"/>
                          <a:ea typeface="Times New Roman"/>
                        </a:rPr>
                        <a:t>Birr</a:t>
                      </a:r>
                      <a:r>
                        <a:rPr lang="en-US" sz="2400" b="1" baseline="0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2400" b="1" dirty="0">
                          <a:latin typeface="Arial"/>
                          <a:ea typeface="Times New Roman"/>
                        </a:rPr>
                        <a:t>2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70C0"/>
                          </a:solidFill>
                          <a:latin typeface="Arial"/>
                          <a:ea typeface="Times New Roman"/>
                        </a:rPr>
                        <a:t>Total cost 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</a:rPr>
                        <a:t>=</a:t>
                      </a:r>
                      <a:r>
                        <a:rPr lang="en-US" sz="2400" b="1" u="sng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</a:rPr>
                        <a:t>TIC</a:t>
                      </a:r>
                      <a:r>
                        <a:rPr lang="en-US" sz="2400" b="1" u="sng" dirty="0">
                          <a:solidFill>
                            <a:srgbClr val="00B05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r>
                        <a:rPr lang="en-US" sz="2400" b="1" u="sng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r>
                        <a:rPr lang="en-US" sz="2400" b="1" u="sng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+</a:t>
                      </a:r>
                      <a:r>
                        <a:rPr lang="en-US" sz="2400" b="1" u="sng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</a:rPr>
                        <a:t>TIC</a:t>
                      </a:r>
                      <a:r>
                        <a:rPr lang="en-US" sz="2400" b="1" u="sng" dirty="0">
                          <a:solidFill>
                            <a:srgbClr val="00B05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r>
                        <a:rPr lang="en-US" sz="2400" b="1" u="sng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</a:rPr>
                        <a:t>2</a:t>
                      </a:r>
                      <a:endParaRPr lang="en-US" sz="2400" b="1" u="sng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4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B0F0"/>
                          </a:solidFill>
                          <a:latin typeface="Arial"/>
                          <a:ea typeface="Times New Roman"/>
                        </a:rPr>
                        <a:t>50</a:t>
                      </a:r>
                      <a:endParaRPr lang="en-US" sz="2400" b="1" dirty="0">
                        <a:solidFill>
                          <a:srgbClr val="00B0F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Arial"/>
                          <a:ea typeface="Times New Roman"/>
                        </a:rPr>
                        <a:t>219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B0F0"/>
                          </a:solidFill>
                          <a:latin typeface="Arial"/>
                          <a:ea typeface="Times New Roman"/>
                        </a:rPr>
                        <a:t>200</a:t>
                      </a:r>
                      <a:endParaRPr lang="en-US" sz="2400" b="1" dirty="0">
                        <a:solidFill>
                          <a:srgbClr val="00B0F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Arial"/>
                          <a:ea typeface="Times New Roman"/>
                        </a:rPr>
                        <a:t>438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</a:rPr>
                        <a:t>638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4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B0F0"/>
                          </a:solidFill>
                          <a:latin typeface="Arial"/>
                          <a:ea typeface="Times New Roman"/>
                        </a:rPr>
                        <a:t>55</a:t>
                      </a:r>
                      <a:endParaRPr lang="en-US" sz="2400" b="1" dirty="0">
                        <a:solidFill>
                          <a:srgbClr val="00B0F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Arial"/>
                          <a:ea typeface="Times New Roman"/>
                        </a:rPr>
                        <a:t>206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B0F0"/>
                          </a:solidFill>
                          <a:latin typeface="Arial"/>
                          <a:ea typeface="Times New Roman"/>
                        </a:rPr>
                        <a:t>220</a:t>
                      </a:r>
                      <a:endParaRPr lang="en-US" sz="2400" b="1" dirty="0">
                        <a:solidFill>
                          <a:srgbClr val="00B0F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Arial"/>
                          <a:ea typeface="Times New Roman"/>
                        </a:rPr>
                        <a:t>412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</a:rPr>
                        <a:t>632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04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B0F0"/>
                          </a:solidFill>
                          <a:latin typeface="Arial"/>
                          <a:ea typeface="Times New Roman"/>
                        </a:rPr>
                        <a:t>60</a:t>
                      </a:r>
                      <a:endParaRPr lang="en-US" sz="2400" b="1" dirty="0">
                        <a:solidFill>
                          <a:srgbClr val="00B0F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Arial"/>
                          <a:ea typeface="Times New Roman"/>
                        </a:rPr>
                        <a:t>194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B0F0"/>
                          </a:solidFill>
                          <a:latin typeface="Arial"/>
                          <a:ea typeface="Times New Roman"/>
                        </a:rPr>
                        <a:t>240</a:t>
                      </a:r>
                      <a:endParaRPr lang="en-US" sz="2400" b="1" dirty="0">
                        <a:solidFill>
                          <a:srgbClr val="00B0F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Arial"/>
                          <a:ea typeface="Times New Roman"/>
                        </a:rPr>
                        <a:t>388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</a:rPr>
                        <a:t>628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04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B0F0"/>
                          </a:solidFill>
                          <a:latin typeface="Arial"/>
                          <a:ea typeface="Times New Roman"/>
                        </a:rPr>
                        <a:t>65</a:t>
                      </a:r>
                      <a:endParaRPr lang="en-US" sz="2400" b="1" dirty="0">
                        <a:solidFill>
                          <a:srgbClr val="00B0F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Arial"/>
                          <a:ea typeface="Times New Roman"/>
                        </a:rPr>
                        <a:t>182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B0F0"/>
                          </a:solidFill>
                          <a:latin typeface="Arial"/>
                          <a:ea typeface="Times New Roman"/>
                        </a:rPr>
                        <a:t>260</a:t>
                      </a:r>
                      <a:endParaRPr lang="en-US" sz="2400" b="1" dirty="0">
                        <a:solidFill>
                          <a:srgbClr val="00B0F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Arial"/>
                          <a:ea typeface="Times New Roman"/>
                        </a:rPr>
                        <a:t>364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</a:rPr>
                        <a:t>624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04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B0F0"/>
                          </a:solidFill>
                          <a:latin typeface="Arial"/>
                          <a:ea typeface="Times New Roman"/>
                        </a:rPr>
                        <a:t>70</a:t>
                      </a:r>
                      <a:endParaRPr lang="en-US" sz="2400" b="1" dirty="0">
                        <a:solidFill>
                          <a:srgbClr val="00B0F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Arial"/>
                          <a:ea typeface="Times New Roman"/>
                        </a:rPr>
                        <a:t>171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B0F0"/>
                          </a:solidFill>
                          <a:latin typeface="Arial"/>
                          <a:ea typeface="Times New Roman"/>
                        </a:rPr>
                        <a:t>280</a:t>
                      </a:r>
                      <a:endParaRPr lang="en-US" sz="2400" b="1" dirty="0">
                        <a:solidFill>
                          <a:srgbClr val="00B0F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Arial"/>
                          <a:ea typeface="Times New Roman"/>
                        </a:rPr>
                        <a:t>342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</a:rPr>
                        <a:t>622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0515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5158" name="Rectangle 6"/>
          <p:cNvSpPr>
            <a:spLocks noChangeArrowheads="1"/>
          </p:cNvSpPr>
          <p:nvPr/>
        </p:nvSpPr>
        <p:spPr bwMode="auto">
          <a:xfrm>
            <a:off x="0" y="5715000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749300" marR="0" lvl="0" indent="-7493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lang="en-US" sz="2400" i="1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Thus, </a:t>
            </a:r>
            <a:r>
              <a:rPr kumimoji="0" lang="en-US" sz="2400" b="1" i="1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70 units </a:t>
            </a:r>
            <a:r>
              <a:rPr kumimoji="0" lang="en-US" sz="2400" b="0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of x</a:t>
            </a:r>
            <a:r>
              <a:rPr kumimoji="0" lang="en-US" sz="2400" b="0" i="1" u="none" strike="noStrike" cap="none" normalizeH="0" baseline="-3000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en-US" sz="2400" b="0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and </a:t>
            </a:r>
            <a:r>
              <a:rPr kumimoji="0" lang="en-US" sz="2400" b="1" i="1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171</a:t>
            </a:r>
            <a:r>
              <a:rPr kumimoji="0" lang="en-US" sz="2400" b="0" i="1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units </a:t>
            </a:r>
            <a:r>
              <a:rPr kumimoji="0" lang="en-US" sz="2400" b="0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of x</a:t>
            </a:r>
            <a:r>
              <a:rPr kumimoji="0" lang="en-US" sz="2400" b="0" i="1" u="none" strike="noStrike" cap="none" normalizeH="0" baseline="-3000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2400" b="0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is the </a:t>
            </a:r>
            <a:r>
              <a:rPr kumimoji="0" lang="en-US" sz="2400" b="0" i="1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least cost combination.</a:t>
            </a:r>
            <a:endParaRPr kumimoji="0" lang="en-US" sz="2400" b="0" i="1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2) Algebraic Method</a:t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915400" cy="5486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>
                <a:solidFill>
                  <a:srgbClr val="FF0000"/>
                </a:solidFill>
              </a:rPr>
              <a:t>Step 1 = Compute marginal rate of technical substitution</a:t>
            </a:r>
          </a:p>
        </p:txBody>
      </p:sp>
      <p:pic>
        <p:nvPicPr>
          <p:cNvPr id="30412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981200"/>
            <a:ext cx="8534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413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3733800"/>
            <a:ext cx="89916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310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" y="457199"/>
            <a:ext cx="9124950" cy="6636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52400" y="457200"/>
            <a:ext cx="8991600" cy="2555875"/>
            <a:chOff x="1104" y="1296"/>
            <a:chExt cx="4032" cy="700"/>
          </a:xfrm>
        </p:grpSpPr>
        <p:sp>
          <p:nvSpPr>
            <p:cNvPr id="340997" name="Text Box 5"/>
            <p:cNvSpPr txBox="1">
              <a:spLocks noChangeArrowheads="1"/>
            </p:cNvSpPr>
            <p:nvPr/>
          </p:nvSpPr>
          <p:spPr bwMode="auto">
            <a:xfrm>
              <a:off x="1104" y="1296"/>
              <a:ext cx="4032" cy="7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lg" len="lg"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3200" b="1" dirty="0">
                  <a:solidFill>
                    <a:srgbClr val="FF0000"/>
                  </a:solidFill>
                </a:rPr>
                <a:t>Input price ratio =</a:t>
              </a:r>
            </a:p>
            <a:p>
              <a:endParaRPr lang="en-US" sz="3200" dirty="0"/>
            </a:p>
            <a:p>
              <a:r>
                <a:rPr lang="en-US" sz="3200" b="1" dirty="0">
                  <a:solidFill>
                    <a:srgbClr val="00B0F0"/>
                  </a:solidFill>
                </a:rPr>
                <a:t>                               price of input being added </a:t>
              </a:r>
            </a:p>
            <a:p>
              <a:r>
                <a:rPr lang="en-US" sz="3200" dirty="0"/>
                <a:t>                                                         </a:t>
              </a:r>
            </a:p>
            <a:p>
              <a:r>
                <a:rPr lang="en-US" sz="3200" b="1" dirty="0">
                  <a:solidFill>
                    <a:srgbClr val="00B0F0"/>
                  </a:solidFill>
                </a:rPr>
                <a:t>                              price of input being replaced</a:t>
              </a:r>
            </a:p>
          </p:txBody>
        </p:sp>
        <p:sp>
          <p:nvSpPr>
            <p:cNvPr id="340998" name="Line 6"/>
            <p:cNvSpPr>
              <a:spLocks noChangeShapeType="1"/>
            </p:cNvSpPr>
            <p:nvPr/>
          </p:nvSpPr>
          <p:spPr bwMode="auto">
            <a:xfrm flipV="1">
              <a:off x="2368" y="1755"/>
              <a:ext cx="2084" cy="2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  <p:txBody>
            <a:bodyPr/>
            <a:lstStyle/>
            <a:p>
              <a:endParaRPr lang="en-US" sz="3200"/>
            </a:p>
          </p:txBody>
        </p:sp>
      </p:grp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" y="3164999"/>
            <a:ext cx="83058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4244418"/>
              </p:ext>
            </p:extLst>
          </p:nvPr>
        </p:nvGraphicFramePr>
        <p:xfrm>
          <a:off x="228600" y="171131"/>
          <a:ext cx="8686800" cy="5573039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505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57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06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68291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Feed Ration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Protein (x1)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Concentrate</a:t>
                      </a:r>
                      <a:r>
                        <a:rPr lang="en-US" sz="2400" baseline="0" dirty="0">
                          <a:solidFill>
                            <a:srgbClr val="FF0000"/>
                          </a:solidFill>
                        </a:rPr>
                        <a:t> (X2)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rgbClr val="0070C0"/>
                          </a:solidFill>
                        </a:rPr>
                        <a:t>Substitution Ratio (SR)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0070C0"/>
                          </a:solidFill>
                        </a:rPr>
                        <a:t>Price</a:t>
                      </a:r>
                      <a:r>
                        <a:rPr lang="en-US" sz="2400" baseline="0" dirty="0">
                          <a:solidFill>
                            <a:srgbClr val="0070C0"/>
                          </a:solidFill>
                        </a:rPr>
                        <a:t> Ratio (PR)</a:t>
                      </a:r>
                    </a:p>
                    <a:p>
                      <a:pPr algn="ctr"/>
                      <a:endParaRPr lang="en-US" sz="2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359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(∆X2/(∆X1)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(Px1/Px2)</a:t>
                      </a:r>
                    </a:p>
                    <a:p>
                      <a:pPr algn="ctr"/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78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/>
                        <a:t>A</a:t>
                      </a:r>
                      <a:endParaRPr lang="en-US" sz="2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49022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/>
                        <a:t>30</a:t>
                      </a:r>
                      <a:endParaRPr lang="en-US" sz="2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/>
                        <a:t>325</a:t>
                      </a:r>
                      <a:endParaRPr lang="en-US" sz="2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89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45466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/>
                        <a:t>3.0</a:t>
                      </a:r>
                      <a:endParaRPr lang="en-US" sz="2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7429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/>
                        <a:t>2.0</a:t>
                      </a:r>
                      <a:endParaRPr lang="en-US" sz="2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78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/>
                        <a:t>B</a:t>
                      </a:r>
                      <a:endParaRPr lang="en-US" sz="2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49022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/>
                        <a:t>35</a:t>
                      </a:r>
                      <a:endParaRPr lang="en-US" sz="2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/>
                        <a:t>310</a:t>
                      </a:r>
                      <a:endParaRPr lang="en-US" sz="2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9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45466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/>
                        <a:t>2.0</a:t>
                      </a:r>
                      <a:endParaRPr lang="en-US" sz="2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7429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/>
                        <a:t>2.0</a:t>
                      </a:r>
                      <a:endParaRPr lang="en-US" sz="2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78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/>
                        <a:t>C</a:t>
                      </a:r>
                      <a:endParaRPr lang="en-US" sz="2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49022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/>
                        <a:t>40</a:t>
                      </a:r>
                      <a:endParaRPr lang="en-US" sz="2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/>
                        <a:t>300</a:t>
                      </a:r>
                      <a:endParaRPr lang="en-US" sz="2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89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45466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/>
                        <a:t>1.2</a:t>
                      </a:r>
                      <a:endParaRPr lang="en-US" sz="2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7429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/>
                        <a:t>2.0</a:t>
                      </a:r>
                      <a:endParaRPr lang="en-US" sz="2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78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/>
                        <a:t>D</a:t>
                      </a:r>
                      <a:endParaRPr lang="en-US" sz="2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49022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/>
                        <a:t>45</a:t>
                      </a:r>
                      <a:endParaRPr lang="en-US" sz="2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/>
                        <a:t>294</a:t>
                      </a:r>
                      <a:endParaRPr lang="en-US" sz="2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9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45466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/>
                        <a:t>0.8</a:t>
                      </a:r>
                      <a:endParaRPr lang="en-US" sz="2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7429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/>
                        <a:t>2.0</a:t>
                      </a:r>
                      <a:endParaRPr lang="en-US" sz="2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78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/>
                        <a:t>E</a:t>
                      </a:r>
                      <a:endParaRPr lang="en-US" sz="2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49022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/>
                        <a:t>50</a:t>
                      </a:r>
                      <a:endParaRPr lang="en-US" sz="2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/>
                        <a:t>290</a:t>
                      </a:r>
                      <a:endParaRPr lang="en-US" sz="2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85800" y="6019800"/>
            <a:ext cx="815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Given: </a:t>
            </a:r>
            <a:r>
              <a:rPr lang="en-US" sz="2400" b="1" dirty="0"/>
              <a:t>PX</a:t>
            </a:r>
            <a:r>
              <a:rPr lang="en-US" sz="2400" b="1" baseline="-25000" dirty="0"/>
              <a:t>1</a:t>
            </a:r>
            <a:r>
              <a:rPr lang="en-US" sz="2400" b="1" dirty="0"/>
              <a:t> = 0.10 </a:t>
            </a:r>
            <a:r>
              <a:rPr lang="en-US" sz="2400" b="1" dirty="0">
                <a:solidFill>
                  <a:srgbClr val="FF0000"/>
                </a:solidFill>
              </a:rPr>
              <a:t>per unit, and </a:t>
            </a:r>
            <a:r>
              <a:rPr lang="en-US" sz="2400" b="1" dirty="0"/>
              <a:t>PX</a:t>
            </a:r>
            <a:r>
              <a:rPr lang="en-US" sz="2400" b="1" baseline="-25000" dirty="0"/>
              <a:t>2 </a:t>
            </a:r>
            <a:r>
              <a:rPr lang="en-US" sz="2400" b="1" dirty="0"/>
              <a:t> =  0.05 </a:t>
            </a:r>
            <a:r>
              <a:rPr lang="en-US" sz="2400" b="1" dirty="0">
                <a:solidFill>
                  <a:srgbClr val="FF0000"/>
                </a:solidFill>
              </a:rPr>
              <a:t>per unit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Decision Rule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915400" cy="5181600"/>
          </a:xfrm>
        </p:spPr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b="1" dirty="0">
                <a:solidFill>
                  <a:srgbClr val="FF0000"/>
                </a:solidFill>
              </a:rPr>
              <a:t>least cost combination </a:t>
            </a:r>
            <a:r>
              <a:rPr lang="en-US" dirty="0"/>
              <a:t>is where </a:t>
            </a:r>
            <a:r>
              <a:rPr lang="en-US" b="1" dirty="0">
                <a:solidFill>
                  <a:srgbClr val="FF0000"/>
                </a:solidFill>
              </a:rPr>
              <a:t>SR equals PR</a:t>
            </a:r>
            <a:r>
              <a:rPr lang="en-US" dirty="0"/>
              <a:t>, or when we </a:t>
            </a:r>
            <a:r>
              <a:rPr lang="en-US" b="1" dirty="0">
                <a:solidFill>
                  <a:srgbClr val="FF0000"/>
                </a:solidFill>
              </a:rPr>
              <a:t>move from ration B to ration C </a:t>
            </a:r>
            <a:r>
              <a:rPr lang="en-US" dirty="0"/>
              <a:t>for a Px1</a:t>
            </a:r>
            <a:r>
              <a:rPr lang="en-US" baseline="-25000" dirty="0"/>
              <a:t> </a:t>
            </a:r>
            <a:r>
              <a:rPr lang="en-US" dirty="0"/>
              <a:t>of Birr 0.10 per unit and a Px</a:t>
            </a:r>
            <a:r>
              <a:rPr lang="en-US" baseline="-25000" dirty="0"/>
              <a:t>2</a:t>
            </a:r>
            <a:r>
              <a:rPr lang="en-US" dirty="0"/>
              <a:t> of Birr 0.05 per unit. </a:t>
            </a:r>
          </a:p>
          <a:p>
            <a:endParaRPr lang="en-US" dirty="0"/>
          </a:p>
          <a:p>
            <a:r>
              <a:rPr lang="en-US" b="1" dirty="0">
                <a:solidFill>
                  <a:srgbClr val="FF0000"/>
                </a:solidFill>
              </a:rPr>
              <a:t>Because SR and PR are equal </a:t>
            </a:r>
            <a:r>
              <a:rPr lang="en-US" dirty="0"/>
              <a:t>for the </a:t>
            </a:r>
            <a:r>
              <a:rPr lang="en-US" b="1" dirty="0"/>
              <a:t>change from ration B to ration C</a:t>
            </a:r>
            <a:r>
              <a:rPr lang="en-US" dirty="0"/>
              <a:t>, rations B and C also have the same cost.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FF0000"/>
                </a:solidFill>
              </a:rPr>
              <a:t>Decision Rule</a:t>
            </a:r>
          </a:p>
        </p:txBody>
      </p:sp>
      <p:sp>
        <p:nvSpPr>
          <p:cNvPr id="343045" name="Text Box 5"/>
          <p:cNvSpPr txBox="1">
            <a:spLocks noChangeArrowheads="1"/>
          </p:cNvSpPr>
          <p:nvPr/>
        </p:nvSpPr>
        <p:spPr bwMode="auto">
          <a:xfrm>
            <a:off x="228600" y="1600200"/>
            <a:ext cx="8686800" cy="4031873"/>
          </a:xfrm>
          <a:prstGeom prst="rect">
            <a:avLst/>
          </a:prstGeom>
          <a:noFill/>
          <a:ln w="28575">
            <a:noFill/>
            <a:miter lim="800000"/>
            <a:headEnd/>
            <a:tailEnd type="none" w="lg" len="lg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rgbClr val="FF0000"/>
                </a:solidFill>
              </a:rPr>
              <a:t>Input Substitution Ratio = Input Price Ratio</a:t>
            </a:r>
          </a:p>
          <a:p>
            <a:pPr algn="ctr"/>
            <a:r>
              <a:rPr lang="en-US" sz="3200" dirty="0">
                <a:solidFill>
                  <a:srgbClr val="FF0000"/>
                </a:solidFill>
              </a:rPr>
              <a:t>SR=PR</a:t>
            </a:r>
          </a:p>
          <a:p>
            <a:endParaRPr lang="en-US" sz="3200" dirty="0"/>
          </a:p>
          <a:p>
            <a:pPr marL="688975" indent="-688975">
              <a:buBlip>
                <a:blip r:embed="rId2"/>
              </a:buBlip>
            </a:pPr>
            <a:r>
              <a:rPr lang="en-US" sz="3200" b="1" dirty="0">
                <a:solidFill>
                  <a:srgbClr val="00B0F0"/>
                </a:solidFill>
              </a:rPr>
              <a:t>If they cannot be exactly equal </a:t>
            </a:r>
            <a:r>
              <a:rPr lang="en-US" sz="3200" dirty="0"/>
              <a:t>because of the choices available in the table, </a:t>
            </a:r>
          </a:p>
          <a:p>
            <a:pPr marL="688975" indent="-688975">
              <a:buBlip>
                <a:blip r:embed="rId2"/>
              </a:buBlip>
            </a:pPr>
            <a:endParaRPr lang="en-US" sz="3200" dirty="0"/>
          </a:p>
          <a:p>
            <a:pPr marL="688975" indent="-688975">
              <a:buBlip>
                <a:blip r:embed="rId2"/>
              </a:buBlip>
            </a:pPr>
            <a:r>
              <a:rPr lang="en-US" sz="3200" b="1" dirty="0">
                <a:solidFill>
                  <a:srgbClr val="00B0F0"/>
                </a:solidFill>
              </a:rPr>
              <a:t>Get as close as possible </a:t>
            </a:r>
            <a:r>
              <a:rPr lang="en-US" sz="3200" b="1" dirty="0">
                <a:solidFill>
                  <a:srgbClr val="FF0000"/>
                </a:solidFill>
              </a:rPr>
              <a:t>without letting </a:t>
            </a:r>
            <a:r>
              <a:rPr lang="en-US" sz="3200" dirty="0"/>
              <a:t>the </a:t>
            </a:r>
            <a:r>
              <a:rPr lang="en-US" sz="3200" dirty="0">
                <a:solidFill>
                  <a:srgbClr val="FF0000"/>
                </a:solidFill>
              </a:rPr>
              <a:t>price ratio </a:t>
            </a:r>
            <a:r>
              <a:rPr lang="en-US" sz="3200" b="1" dirty="0"/>
              <a:t>exceed </a:t>
            </a:r>
            <a:r>
              <a:rPr lang="en-US" sz="3200" dirty="0"/>
              <a:t>the </a:t>
            </a:r>
            <a:r>
              <a:rPr lang="en-US" sz="3200" dirty="0">
                <a:solidFill>
                  <a:srgbClr val="FF0000"/>
                </a:solidFill>
              </a:rPr>
              <a:t>substitution ratio</a:t>
            </a:r>
            <a:r>
              <a:rPr lang="en-US" sz="3200" dirty="0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>
              <a:solidFill>
                <a:srgbClr val="9900CC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>
              <a:solidFill>
                <a:srgbClr val="9900CC"/>
              </a:solidFill>
            </a:endParaRPr>
          </a:p>
          <a:p>
            <a:pPr eaLnBrk="1" hangingPunct="1"/>
            <a:endParaRPr lang="en-US"/>
          </a:p>
        </p:txBody>
      </p:sp>
      <p:sp>
        <p:nvSpPr>
          <p:cNvPr id="7173" name="Line 10"/>
          <p:cNvSpPr>
            <a:spLocks noChangeShapeType="1"/>
          </p:cNvSpPr>
          <p:nvPr/>
        </p:nvSpPr>
        <p:spPr bwMode="auto">
          <a:xfrm>
            <a:off x="304800" y="990600"/>
            <a:ext cx="8229600" cy="0"/>
          </a:xfrm>
          <a:prstGeom prst="line">
            <a:avLst/>
          </a:prstGeom>
          <a:noFill/>
          <a:ln w="19050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4" name="Rectangle 11"/>
          <p:cNvSpPr>
            <a:spLocks noChangeArrowheads="1"/>
          </p:cNvSpPr>
          <p:nvPr/>
        </p:nvSpPr>
        <p:spPr bwMode="auto">
          <a:xfrm>
            <a:off x="685800" y="838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>
                <a:solidFill>
                  <a:srgbClr val="0000FF"/>
                </a:solidFill>
              </a:rPr>
              <a:t>Production Functions</a:t>
            </a:r>
          </a:p>
        </p:txBody>
      </p:sp>
      <p:sp>
        <p:nvSpPr>
          <p:cNvPr id="7175" name="Rectangle 12"/>
          <p:cNvSpPr>
            <a:spLocks noChangeArrowheads="1"/>
          </p:cNvSpPr>
          <p:nvPr/>
        </p:nvSpPr>
        <p:spPr bwMode="auto">
          <a:xfrm>
            <a:off x="685800" y="1828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3200" dirty="0"/>
              <a:t>A </a:t>
            </a:r>
            <a:r>
              <a:rPr lang="en-US" sz="3200" b="1" u="sng" dirty="0">
                <a:solidFill>
                  <a:srgbClr val="9900CC"/>
                </a:solidFill>
              </a:rPr>
              <a:t>production function</a:t>
            </a:r>
            <a:r>
              <a:rPr lang="en-US" sz="3200" dirty="0"/>
              <a:t> specifies:</a:t>
            </a:r>
          </a:p>
          <a:p>
            <a:pPr marL="342900" indent="-342900" algn="just">
              <a:lnSpc>
                <a:spcPct val="50000"/>
              </a:lnSpc>
              <a:spcBef>
                <a:spcPct val="20000"/>
              </a:spcBef>
              <a:buFont typeface="Wingdings" pitchFamily="2" charset="2"/>
              <a:buChar char="Ø"/>
            </a:pPr>
            <a:endParaRPr lang="en-US" sz="3200" dirty="0"/>
          </a:p>
          <a:p>
            <a:pPr marL="742950" lvl="1" indent="-285750" algn="just"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800" dirty="0"/>
              <a:t>the relationship between </a:t>
            </a:r>
            <a:r>
              <a:rPr lang="en-US" sz="2800" i="1" dirty="0">
                <a:solidFill>
                  <a:srgbClr val="FF0000"/>
                </a:solidFill>
              </a:rPr>
              <a:t>quantities of inputs used </a:t>
            </a:r>
            <a:r>
              <a:rPr lang="en-US" sz="2800" dirty="0"/>
              <a:t>and </a:t>
            </a:r>
            <a:r>
              <a:rPr lang="en-US" sz="2800" dirty="0">
                <a:solidFill>
                  <a:srgbClr val="FF0000"/>
                </a:solidFill>
              </a:rPr>
              <a:t>the maximum quantity of output </a:t>
            </a:r>
            <a:r>
              <a:rPr lang="en-US" sz="2800" dirty="0"/>
              <a:t>that can be produced</a:t>
            </a:r>
          </a:p>
          <a:p>
            <a:pPr marL="342900" indent="-342900" algn="just">
              <a:lnSpc>
                <a:spcPct val="50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US" sz="3200" dirty="0"/>
          </a:p>
          <a:p>
            <a:pPr marL="742950" lvl="1" indent="-285750" algn="just"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800" dirty="0"/>
              <a:t>given current knowledge about technology and organization.</a:t>
            </a:r>
          </a:p>
          <a:p>
            <a:pPr marL="742950" lvl="1" indent="-285750" algn="just">
              <a:lnSpc>
                <a:spcPct val="50000"/>
              </a:lnSpc>
              <a:spcBef>
                <a:spcPct val="20000"/>
              </a:spcBef>
              <a:buFont typeface="Wingdings" pitchFamily="2" charset="2"/>
              <a:buChar char="Ø"/>
            </a:pPr>
            <a:endParaRPr lang="en-US" sz="2800" dirty="0"/>
          </a:p>
          <a:p>
            <a:pPr marL="742950" lvl="1" indent="-285750" algn="just"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800" dirty="0"/>
              <a:t>For example,  </a:t>
            </a:r>
            <a:r>
              <a:rPr lang="en-US" sz="2800" i="1" dirty="0"/>
              <a:t>q = f</a:t>
            </a:r>
            <a:r>
              <a:rPr lang="en-US" sz="2800" dirty="0"/>
              <a:t>(</a:t>
            </a:r>
            <a:r>
              <a:rPr lang="en-US" sz="2800" i="1" dirty="0"/>
              <a:t>L, K</a:t>
            </a:r>
            <a:r>
              <a:rPr lang="en-US" sz="2800" dirty="0"/>
              <a:t>) 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3) Graphic Method</a:t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915400" cy="6019800"/>
          </a:xfrm>
        </p:spPr>
        <p:txBody>
          <a:bodyPr/>
          <a:lstStyle/>
          <a:p>
            <a:r>
              <a:rPr lang="en-US" sz="2400" b="1" dirty="0">
                <a:solidFill>
                  <a:srgbClr val="FF0000"/>
                </a:solidFill>
              </a:rPr>
              <a:t>To find out optimum combination </a:t>
            </a:r>
            <a:r>
              <a:rPr lang="en-US" sz="2400" dirty="0"/>
              <a:t>both </a:t>
            </a:r>
            <a:r>
              <a:rPr lang="en-US" sz="2400" b="1" i="1" dirty="0" err="1"/>
              <a:t>Iso</a:t>
            </a:r>
            <a:r>
              <a:rPr lang="en-US" sz="2400" b="1" i="1" dirty="0"/>
              <a:t>-quant and </a:t>
            </a:r>
            <a:r>
              <a:rPr lang="en-US" sz="2400" b="1" i="1" dirty="0" err="1"/>
              <a:t>Iso</a:t>
            </a:r>
            <a:r>
              <a:rPr lang="en-US" sz="2400" b="1" i="1" dirty="0"/>
              <a:t>-cost </a:t>
            </a:r>
            <a:r>
              <a:rPr lang="en-US" sz="2400" dirty="0"/>
              <a:t>are drawn on same graph. 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The point of tangency between </a:t>
            </a:r>
            <a:r>
              <a:rPr lang="en-US" sz="2400" b="1" dirty="0" err="1">
                <a:solidFill>
                  <a:srgbClr val="FF0000"/>
                </a:solidFill>
              </a:rPr>
              <a:t>Iso­quant</a:t>
            </a:r>
            <a:r>
              <a:rPr lang="en-US" sz="2400" b="1" dirty="0">
                <a:solidFill>
                  <a:srgbClr val="FF0000"/>
                </a:solidFill>
              </a:rPr>
              <a:t> line and </a:t>
            </a:r>
            <a:r>
              <a:rPr lang="en-US" sz="2400" b="1" dirty="0" err="1">
                <a:solidFill>
                  <a:srgbClr val="FF0000"/>
                </a:solidFill>
              </a:rPr>
              <a:t>Iso</a:t>
            </a:r>
            <a:r>
              <a:rPr lang="en-US" sz="2400" b="1" dirty="0">
                <a:solidFill>
                  <a:srgbClr val="FF0000"/>
                </a:solidFill>
              </a:rPr>
              <a:t>-cost line </a:t>
            </a:r>
            <a:r>
              <a:rPr lang="en-US" sz="2400" b="1" dirty="0"/>
              <a:t>indicates least combination</a:t>
            </a:r>
            <a:r>
              <a:rPr lang="en-US" sz="2400" dirty="0"/>
              <a:t> tangency slope (MRTS) of </a:t>
            </a:r>
            <a:r>
              <a:rPr lang="en-US" sz="2400" dirty="0" err="1"/>
              <a:t>Iso</a:t>
            </a:r>
            <a:r>
              <a:rPr lang="en-US" sz="2400" dirty="0"/>
              <a:t>-quant equals.</a:t>
            </a:r>
          </a:p>
          <a:p>
            <a:endParaRPr lang="en-US" dirty="0"/>
          </a:p>
        </p:txBody>
      </p:sp>
      <p:pic>
        <p:nvPicPr>
          <p:cNvPr id="30208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2590800"/>
            <a:ext cx="6248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b="1" u="sng" dirty="0">
                <a:solidFill>
                  <a:srgbClr val="FF0000"/>
                </a:solidFill>
              </a:rPr>
              <a:t>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839200" cy="5334000"/>
          </a:xfrm>
        </p:spPr>
        <p:txBody>
          <a:bodyPr/>
          <a:lstStyle/>
          <a:p>
            <a:r>
              <a:rPr lang="en-US" sz="2800" b="1" dirty="0">
                <a:solidFill>
                  <a:srgbClr val="00B0F0"/>
                </a:solidFill>
              </a:rPr>
              <a:t>Assume a Cobb – Douglas production function of </a:t>
            </a:r>
            <a:r>
              <a:rPr lang="en-US" sz="2800" dirty="0"/>
              <a:t>;</a:t>
            </a:r>
          </a:p>
          <a:p>
            <a:pPr indent="1546225">
              <a:buNone/>
            </a:pPr>
            <a:r>
              <a:rPr lang="en-US" sz="4000" b="1" dirty="0">
                <a:solidFill>
                  <a:srgbClr val="FF0000"/>
                </a:solidFill>
              </a:rPr>
              <a:t>Y = 1/2 X1</a:t>
            </a:r>
            <a:r>
              <a:rPr lang="en-US" sz="4000" b="1" baseline="30000" dirty="0">
                <a:solidFill>
                  <a:srgbClr val="FF0000"/>
                </a:solidFill>
              </a:rPr>
              <a:t>1/2</a:t>
            </a:r>
            <a:r>
              <a:rPr lang="en-US" sz="4000" b="1" dirty="0">
                <a:solidFill>
                  <a:srgbClr val="FF0000"/>
                </a:solidFill>
              </a:rPr>
              <a:t>X2</a:t>
            </a:r>
            <a:r>
              <a:rPr lang="en-US" sz="4000" b="1" baseline="30000" dirty="0">
                <a:solidFill>
                  <a:srgbClr val="FF0000"/>
                </a:solidFill>
              </a:rPr>
              <a:t>2/5 </a:t>
            </a:r>
            <a:r>
              <a:rPr lang="en-US" sz="2800" dirty="0"/>
              <a:t>and </a:t>
            </a:r>
          </a:p>
          <a:p>
            <a:pPr indent="1546225">
              <a:buNone/>
            </a:pPr>
            <a:r>
              <a:rPr lang="en-US" sz="2800" dirty="0"/>
              <a:t>Prices Px1 = Birr5, Px2 = Birr 4 and </a:t>
            </a:r>
          </a:p>
          <a:p>
            <a:pPr indent="1546225">
              <a:buNone/>
            </a:pPr>
            <a:r>
              <a:rPr lang="en-US" sz="2800" dirty="0" err="1"/>
              <a:t>Py</a:t>
            </a:r>
            <a:r>
              <a:rPr lang="en-US" sz="2800" dirty="0"/>
              <a:t> = Birr 40.</a:t>
            </a:r>
          </a:p>
          <a:p>
            <a:pPr indent="1546225">
              <a:buNone/>
            </a:pPr>
            <a:endParaRPr lang="en-US" sz="2800" dirty="0"/>
          </a:p>
          <a:p>
            <a:pPr marL="514350" lvl="0" indent="-514350">
              <a:buFont typeface="+mj-lt"/>
              <a:buAutoNum type="arabicParenR"/>
            </a:pPr>
            <a:r>
              <a:rPr lang="en-US" sz="2800" b="1" i="1" dirty="0">
                <a:solidFill>
                  <a:srgbClr val="FF0000"/>
                </a:solidFill>
              </a:rPr>
              <a:t>Find the least cost combination of inputs at which profit is maximized.</a:t>
            </a:r>
          </a:p>
          <a:p>
            <a:pPr marL="514350" lvl="0" indent="-514350">
              <a:buFont typeface="+mj-lt"/>
              <a:buAutoNum type="arabicParenR"/>
            </a:pPr>
            <a:endParaRPr lang="en-US" sz="2800" b="1" i="1" dirty="0">
              <a:solidFill>
                <a:srgbClr val="FF0000"/>
              </a:solidFill>
            </a:endParaRPr>
          </a:p>
          <a:p>
            <a:pPr marL="514350" lvl="0" indent="-514350">
              <a:buFont typeface="+mj-lt"/>
              <a:buAutoNum type="arabicParenR"/>
            </a:pPr>
            <a:r>
              <a:rPr lang="en-US" sz="2800" b="1" i="1" dirty="0">
                <a:solidFill>
                  <a:srgbClr val="FF0000"/>
                </a:solidFill>
              </a:rPr>
              <a:t>Compute the output level at optimal inputs combination.</a:t>
            </a:r>
          </a:p>
          <a:p>
            <a:pPr indent="-282575">
              <a:buNone/>
            </a:pPr>
            <a:endParaRPr lang="en-US" sz="28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r>
              <a:rPr lang="en-US" b="1" u="sng" dirty="0">
                <a:solidFill>
                  <a:srgbClr val="FF0000"/>
                </a:solidFill>
              </a:rPr>
              <a:t>Product-Product Relationship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991600" cy="5562600"/>
          </a:xfrm>
        </p:spPr>
        <p:txBody>
          <a:bodyPr>
            <a:noAutofit/>
          </a:bodyPr>
          <a:lstStyle/>
          <a:p>
            <a:pPr algn="just">
              <a:lnSpc>
                <a:spcPct val="110000"/>
              </a:lnSpc>
            </a:pPr>
            <a:r>
              <a:rPr lang="en-US" sz="2800" dirty="0"/>
              <a:t>Also called - </a:t>
            </a:r>
            <a:r>
              <a:rPr lang="en-US" sz="2800" b="1" dirty="0">
                <a:solidFill>
                  <a:srgbClr val="00B0F0"/>
                </a:solidFill>
              </a:rPr>
              <a:t>enterprise combination</a:t>
            </a:r>
            <a:endParaRPr lang="en-US" sz="2800" dirty="0"/>
          </a:p>
          <a:p>
            <a:pPr algn="just"/>
            <a:r>
              <a:rPr lang="en-US" sz="2800" dirty="0"/>
              <a:t>Deals with the </a:t>
            </a:r>
            <a:r>
              <a:rPr lang="en-US" sz="2800" i="1" dirty="0">
                <a:solidFill>
                  <a:srgbClr val="FF0000"/>
                </a:solidFill>
              </a:rPr>
              <a:t>allocation of resources among different </a:t>
            </a:r>
            <a:r>
              <a:rPr lang="en-US" sz="2800" dirty="0"/>
              <a:t>crop and livestock </a:t>
            </a:r>
            <a:r>
              <a:rPr lang="en-US" sz="2800" b="1" dirty="0">
                <a:solidFill>
                  <a:srgbClr val="FF0000"/>
                </a:solidFill>
              </a:rPr>
              <a:t>enterprises.</a:t>
            </a:r>
            <a:r>
              <a:rPr lang="en-US" sz="2800" dirty="0"/>
              <a:t> </a:t>
            </a:r>
          </a:p>
          <a:p>
            <a:pPr algn="just">
              <a:lnSpc>
                <a:spcPct val="110000"/>
              </a:lnSpc>
            </a:pPr>
            <a:r>
              <a:rPr lang="en-US" sz="2800" dirty="0"/>
              <a:t>In p-p r/ship , r</a:t>
            </a:r>
            <a:r>
              <a:rPr lang="en-US" sz="2800" b="1" dirty="0">
                <a:solidFill>
                  <a:srgbClr val="FF0000"/>
                </a:solidFill>
              </a:rPr>
              <a:t>esources are kept constant </a:t>
            </a:r>
            <a:r>
              <a:rPr lang="en-US" sz="2800" dirty="0"/>
              <a:t>and product varies</a:t>
            </a:r>
          </a:p>
          <a:p>
            <a:pPr algn="just">
              <a:lnSpc>
                <a:spcPct val="110000"/>
              </a:lnSpc>
            </a:pPr>
            <a:r>
              <a:rPr lang="en-US" sz="2800" dirty="0"/>
              <a:t>The </a:t>
            </a:r>
            <a:r>
              <a:rPr lang="en-US" sz="2800" b="1" dirty="0">
                <a:solidFill>
                  <a:srgbClr val="FF0000"/>
                </a:solidFill>
              </a:rPr>
              <a:t>objective</a:t>
            </a:r>
            <a:r>
              <a:rPr lang="en-US" sz="2800" dirty="0"/>
              <a:t> of p-p r/ship is </a:t>
            </a:r>
            <a:r>
              <a:rPr lang="en-US" sz="2800" b="1" dirty="0">
                <a:solidFill>
                  <a:srgbClr val="FF0000"/>
                </a:solidFill>
              </a:rPr>
              <a:t>profit maximization</a:t>
            </a:r>
            <a:endParaRPr lang="en-US" sz="2800" dirty="0"/>
          </a:p>
          <a:p>
            <a:pPr algn="just">
              <a:lnSpc>
                <a:spcPct val="110000"/>
              </a:lnSpc>
            </a:pPr>
            <a:r>
              <a:rPr lang="en-US" sz="2800" dirty="0"/>
              <a:t>Thus, the </a:t>
            </a:r>
            <a:r>
              <a:rPr lang="en-US" sz="2800" b="1" dirty="0">
                <a:solidFill>
                  <a:srgbClr val="FF0000"/>
                </a:solidFill>
              </a:rPr>
              <a:t>farmers are faced with the management problem </a:t>
            </a:r>
            <a:r>
              <a:rPr lang="en-US" sz="2800" dirty="0"/>
              <a:t>of “</a:t>
            </a:r>
            <a:r>
              <a:rPr lang="en-US" sz="2800" b="1" u="sng" dirty="0">
                <a:solidFill>
                  <a:srgbClr val="00B0F0"/>
                </a:solidFill>
              </a:rPr>
              <a:t>WHAT TO PRODUCE</a:t>
            </a:r>
            <a:r>
              <a:rPr lang="en-US" sz="2800" dirty="0"/>
              <a:t>”. </a:t>
            </a:r>
          </a:p>
          <a:p>
            <a:pPr algn="just">
              <a:lnSpc>
                <a:spcPct val="110000"/>
              </a:lnSpc>
            </a:pPr>
            <a:r>
              <a:rPr lang="en-US" sz="2800" b="1" i="1" dirty="0">
                <a:solidFill>
                  <a:srgbClr val="00B0F0"/>
                </a:solidFill>
              </a:rPr>
              <a:t> </a:t>
            </a:r>
            <a:r>
              <a:rPr lang="en-US" sz="2800" b="1" i="1" dirty="0" err="1">
                <a:solidFill>
                  <a:srgbClr val="00B0F0"/>
                </a:solidFill>
              </a:rPr>
              <a:t>i.e</a:t>
            </a:r>
            <a:r>
              <a:rPr lang="en-US" sz="2800" b="1" i="1" dirty="0">
                <a:solidFill>
                  <a:srgbClr val="00B0F0"/>
                </a:solidFill>
              </a:rPr>
              <a:t> they decide whether to produce </a:t>
            </a:r>
            <a:r>
              <a:rPr lang="en-US" sz="2800" b="1" dirty="0"/>
              <a:t>crops alone </a:t>
            </a:r>
            <a:r>
              <a:rPr lang="en-US" sz="2800" dirty="0"/>
              <a:t>or </a:t>
            </a:r>
            <a:r>
              <a:rPr lang="en-US" sz="2800" b="1" dirty="0"/>
              <a:t>livestock alone</a:t>
            </a:r>
            <a:r>
              <a:rPr lang="en-US" sz="2800" dirty="0"/>
              <a:t> or </a:t>
            </a:r>
            <a:r>
              <a:rPr lang="en-US" sz="2800" b="1" dirty="0">
                <a:solidFill>
                  <a:srgbClr val="FF0000"/>
                </a:solidFill>
              </a:rPr>
              <a:t>their combinations that maximizes profits.</a:t>
            </a:r>
            <a:endParaRPr lang="en-US" sz="2800" dirty="0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9154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Algebraically the </a:t>
            </a:r>
            <a:r>
              <a:rPr lang="en-US" b="1" dirty="0">
                <a:solidFill>
                  <a:srgbClr val="00B050"/>
                </a:solidFill>
              </a:rPr>
              <a:t>product-product relationship </a:t>
            </a:r>
            <a:r>
              <a:rPr lang="en-US" dirty="0"/>
              <a:t>can be shown as:</a:t>
            </a:r>
          </a:p>
          <a:p>
            <a:endParaRPr lang="en-US" dirty="0"/>
          </a:p>
          <a:p>
            <a:pPr algn="ctr">
              <a:buNone/>
            </a:pPr>
            <a:r>
              <a:rPr lang="en-US" sz="4300" b="1" i="1" dirty="0">
                <a:solidFill>
                  <a:srgbClr val="FF0000"/>
                </a:solidFill>
              </a:rPr>
              <a:t>Y</a:t>
            </a:r>
            <a:r>
              <a:rPr lang="en-US" sz="4300" b="1" dirty="0">
                <a:solidFill>
                  <a:srgbClr val="FF0000"/>
                </a:solidFill>
              </a:rPr>
              <a:t>1</a:t>
            </a:r>
            <a:r>
              <a:rPr lang="en-US" sz="4300" b="1" i="1" dirty="0">
                <a:solidFill>
                  <a:srgbClr val="FF0000"/>
                </a:solidFill>
              </a:rPr>
              <a:t>=f(Y</a:t>
            </a:r>
            <a:r>
              <a:rPr lang="en-US" sz="4300" b="1" dirty="0">
                <a:solidFill>
                  <a:srgbClr val="FF0000"/>
                </a:solidFill>
              </a:rPr>
              <a:t>2,</a:t>
            </a:r>
            <a:r>
              <a:rPr lang="en-US" sz="4300" b="1" i="1" dirty="0">
                <a:solidFill>
                  <a:srgbClr val="FF0000"/>
                </a:solidFill>
              </a:rPr>
              <a:t>Y</a:t>
            </a:r>
            <a:r>
              <a:rPr lang="en-US" sz="4300" b="1" dirty="0">
                <a:solidFill>
                  <a:srgbClr val="FF0000"/>
                </a:solidFill>
              </a:rPr>
              <a:t>3,</a:t>
            </a:r>
            <a:r>
              <a:rPr lang="en-US" sz="4300" b="1" i="1" dirty="0">
                <a:solidFill>
                  <a:srgbClr val="FF0000"/>
                </a:solidFill>
              </a:rPr>
              <a:t>Y</a:t>
            </a:r>
            <a:r>
              <a:rPr lang="en-US" sz="4300" b="1" dirty="0">
                <a:solidFill>
                  <a:srgbClr val="FF0000"/>
                </a:solidFill>
              </a:rPr>
              <a:t>4……….</a:t>
            </a:r>
            <a:r>
              <a:rPr lang="en-US" sz="4300" b="1" i="1" dirty="0">
                <a:solidFill>
                  <a:srgbClr val="FF0000"/>
                </a:solidFill>
              </a:rPr>
              <a:t>Y n )</a:t>
            </a:r>
            <a:endParaRPr lang="en-US" sz="4300" b="1" dirty="0">
              <a:solidFill>
                <a:srgbClr val="FF0000"/>
              </a:solidFill>
            </a:endParaRPr>
          </a:p>
          <a:p>
            <a:endParaRPr lang="en-US" dirty="0"/>
          </a:p>
          <a:p>
            <a:r>
              <a:rPr lang="en-US" dirty="0"/>
              <a:t>This expression reveals that </a:t>
            </a:r>
            <a:r>
              <a:rPr lang="en-US" dirty="0">
                <a:solidFill>
                  <a:srgbClr val="FF0000"/>
                </a:solidFill>
              </a:rPr>
              <a:t>a farmer is having an option of growing four or more crops</a:t>
            </a:r>
            <a:r>
              <a:rPr lang="en-US" dirty="0"/>
              <a:t> in the </a:t>
            </a:r>
            <a:r>
              <a:rPr lang="en-US" b="1" dirty="0"/>
              <a:t>same season in his operational holding. </a:t>
            </a:r>
          </a:p>
          <a:p>
            <a:endParaRPr lang="en-US" dirty="0"/>
          </a:p>
          <a:p>
            <a:r>
              <a:rPr lang="en-US" dirty="0"/>
              <a:t>Then, </a:t>
            </a:r>
            <a:r>
              <a:rPr lang="en-US" b="1" dirty="0">
                <a:solidFill>
                  <a:srgbClr val="00B0F0"/>
                </a:solidFill>
              </a:rPr>
              <a:t>acreage proposed to be allocated </a:t>
            </a:r>
            <a:r>
              <a:rPr lang="en-US" dirty="0"/>
              <a:t>under crop </a:t>
            </a:r>
            <a:r>
              <a:rPr lang="en-US" i="1" dirty="0"/>
              <a:t>Y</a:t>
            </a:r>
            <a:r>
              <a:rPr lang="en-US" baseline="-25000" dirty="0"/>
              <a:t>1</a:t>
            </a:r>
            <a:r>
              <a:rPr lang="en-US" i="1" dirty="0"/>
              <a:t> </a:t>
            </a:r>
            <a:r>
              <a:rPr lang="en-US" dirty="0"/>
              <a:t>is a function of acreage under crops </a:t>
            </a:r>
            <a:r>
              <a:rPr lang="en-US" i="1" baseline="-25000" dirty="0"/>
              <a:t>Y</a:t>
            </a:r>
            <a:r>
              <a:rPr lang="en-US" baseline="-25000" dirty="0"/>
              <a:t>2,</a:t>
            </a:r>
            <a:r>
              <a:rPr lang="en-US" i="1" baseline="-25000" dirty="0"/>
              <a:t>Y</a:t>
            </a:r>
            <a:r>
              <a:rPr lang="en-US" baseline="-25000" dirty="0"/>
              <a:t>3,</a:t>
            </a:r>
            <a:r>
              <a:rPr lang="en-US" i="1" baseline="-25000" dirty="0"/>
              <a:t>Y</a:t>
            </a:r>
            <a:r>
              <a:rPr lang="en-US" baseline="-25000" dirty="0"/>
              <a:t>4 </a:t>
            </a:r>
            <a:r>
              <a:rPr lang="en-US" dirty="0"/>
              <a:t>and </a:t>
            </a:r>
            <a:r>
              <a:rPr lang="en-US" i="1" dirty="0" err="1"/>
              <a:t>Y</a:t>
            </a:r>
            <a:r>
              <a:rPr lang="en-US" i="1" baseline="-25000" dirty="0" err="1"/>
              <a:t>n</a:t>
            </a:r>
            <a:r>
              <a:rPr lang="en-US" i="1" dirty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en-US" b="1" u="sng" dirty="0">
                <a:solidFill>
                  <a:srgbClr val="FF0000"/>
                </a:solidFill>
              </a:rPr>
              <a:t>P-P R/ship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u="sng" dirty="0">
                <a:solidFill>
                  <a:srgbClr val="FF0000"/>
                </a:solidFill>
              </a:rPr>
              <a:t>P-P R/ship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915400" cy="5638800"/>
          </a:xfrm>
        </p:spPr>
        <p:txBody>
          <a:bodyPr>
            <a:normAutofit fontScale="85000" lnSpcReduction="20000"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Two products are produced </a:t>
            </a:r>
            <a:r>
              <a:rPr lang="en-US" dirty="0"/>
              <a:t>by </a:t>
            </a:r>
            <a:r>
              <a:rPr lang="en-US" b="1" dirty="0">
                <a:solidFill>
                  <a:srgbClr val="00B0F0"/>
                </a:solidFill>
              </a:rPr>
              <a:t>using </a:t>
            </a:r>
            <a:r>
              <a:rPr lang="en-US" b="1" u="sng" dirty="0">
                <a:solidFill>
                  <a:srgbClr val="00B0F0"/>
                </a:solidFill>
              </a:rPr>
              <a:t>one variable input</a:t>
            </a:r>
            <a:r>
              <a:rPr lang="en-US" dirty="0">
                <a:solidFill>
                  <a:srgbClr val="00B0F0"/>
                </a:solidFill>
              </a:rPr>
              <a:t>. </a:t>
            </a:r>
          </a:p>
          <a:p>
            <a:endParaRPr lang="en-US" dirty="0"/>
          </a:p>
          <a:p>
            <a:r>
              <a:rPr lang="en-US" dirty="0"/>
              <a:t>The </a:t>
            </a:r>
            <a:r>
              <a:rPr lang="en-US" b="1" i="1" dirty="0">
                <a:solidFill>
                  <a:srgbClr val="FF0000"/>
                </a:solidFill>
              </a:rPr>
              <a:t>relationship is often represented </a:t>
            </a:r>
            <a:r>
              <a:rPr lang="en-US" dirty="0"/>
              <a:t>mathematically as: </a:t>
            </a:r>
          </a:p>
          <a:p>
            <a:pPr algn="ctr">
              <a:buNone/>
            </a:pPr>
            <a:endParaRPr lang="en-US" sz="4300" b="1" dirty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en-US" sz="4300" b="1" dirty="0">
                <a:solidFill>
                  <a:srgbClr val="00B050"/>
                </a:solidFill>
              </a:rPr>
              <a:t>(Y1,Y2) = f (X1/X2, X3, …..,</a:t>
            </a:r>
            <a:r>
              <a:rPr lang="en-US" sz="4300" b="1" dirty="0" err="1">
                <a:solidFill>
                  <a:srgbClr val="00B050"/>
                </a:solidFill>
              </a:rPr>
              <a:t>Xn</a:t>
            </a:r>
            <a:r>
              <a:rPr lang="en-US" sz="4300" b="1" dirty="0">
                <a:solidFill>
                  <a:srgbClr val="00B050"/>
                </a:solidFill>
              </a:rPr>
              <a:t>) </a:t>
            </a:r>
            <a:r>
              <a:rPr lang="en-US" dirty="0"/>
              <a:t>or </a:t>
            </a:r>
          </a:p>
          <a:p>
            <a:pPr algn="ctr">
              <a:buNone/>
            </a:pPr>
            <a:endParaRPr lang="en-US" sz="4300" b="1" dirty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en-US" sz="4300" b="1" dirty="0">
                <a:solidFill>
                  <a:srgbClr val="00B050"/>
                </a:solidFill>
              </a:rPr>
              <a:t>X1 =f(Q1,Q2) </a:t>
            </a:r>
          </a:p>
          <a:p>
            <a:endParaRPr lang="en-US" dirty="0"/>
          </a:p>
          <a:p>
            <a:r>
              <a:rPr lang="en-US" dirty="0"/>
              <a:t>Where X1= variable inputs </a:t>
            </a:r>
          </a:p>
          <a:p>
            <a:r>
              <a:rPr lang="en-US" dirty="0"/>
              <a:t>X2,X3,…..,</a:t>
            </a:r>
            <a:r>
              <a:rPr lang="en-US" dirty="0" err="1"/>
              <a:t>Xn</a:t>
            </a:r>
            <a:r>
              <a:rPr lang="en-US" dirty="0"/>
              <a:t> =fixed inputs </a:t>
            </a:r>
          </a:p>
          <a:p>
            <a:r>
              <a:rPr lang="en-US" dirty="0"/>
              <a:t>Y1, Y2= products.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b="1" u="sng" dirty="0">
                <a:solidFill>
                  <a:srgbClr val="00B050"/>
                </a:solidFill>
              </a:rPr>
              <a:t>Economic Parameters for P-P r/ship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915400" cy="5410200"/>
          </a:xfrm>
        </p:spPr>
        <p:txBody>
          <a:bodyPr>
            <a:normAutofit/>
          </a:bodyPr>
          <a:lstStyle/>
          <a:p>
            <a:r>
              <a:rPr lang="en-US" sz="2800" b="1" i="1" dirty="0">
                <a:solidFill>
                  <a:srgbClr val="FF0000"/>
                </a:solidFill>
              </a:rPr>
              <a:t>Again we would have required a three-dimensional space </a:t>
            </a:r>
            <a:r>
              <a:rPr lang="en-US" sz="2800" dirty="0"/>
              <a:t>to represent the above relationship graphically, </a:t>
            </a:r>
          </a:p>
          <a:p>
            <a:endParaRPr lang="en-US" sz="2800" dirty="0"/>
          </a:p>
          <a:p>
            <a:r>
              <a:rPr lang="en-US" sz="2800" dirty="0"/>
              <a:t>But it is </a:t>
            </a:r>
            <a:r>
              <a:rPr lang="en-US" sz="2800" b="1" i="1" dirty="0">
                <a:solidFill>
                  <a:srgbClr val="FF0000"/>
                </a:solidFill>
              </a:rPr>
              <a:t>instead represented in a two-dimensional space </a:t>
            </a:r>
            <a:r>
              <a:rPr lang="en-US" sz="2800" dirty="0"/>
              <a:t>known as </a:t>
            </a:r>
            <a:r>
              <a:rPr lang="en-US" sz="2800" b="1" dirty="0"/>
              <a:t>production possibility curve </a:t>
            </a:r>
            <a:r>
              <a:rPr lang="en-US" sz="2800" dirty="0"/>
              <a:t>(PPC)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94456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1) Production Possibility Curve/</a:t>
            </a:r>
            <a:r>
              <a:rPr lang="en-US" b="1" dirty="0" err="1">
                <a:solidFill>
                  <a:srgbClr val="FF0000"/>
                </a:solidFill>
              </a:rPr>
              <a:t>Frotier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5181600"/>
          </a:xfrm>
        </p:spPr>
        <p:txBody>
          <a:bodyPr/>
          <a:lstStyle/>
          <a:p>
            <a:r>
              <a:rPr lang="en-US" dirty="0"/>
              <a:t>PPC- is also known as </a:t>
            </a:r>
            <a:r>
              <a:rPr lang="en-US" b="1" dirty="0" err="1">
                <a:solidFill>
                  <a:srgbClr val="FF0000"/>
                </a:solidFill>
              </a:rPr>
              <a:t>Iso</a:t>
            </a:r>
            <a:r>
              <a:rPr lang="en-US" b="1" dirty="0">
                <a:solidFill>
                  <a:srgbClr val="FF0000"/>
                </a:solidFill>
              </a:rPr>
              <a:t>-resource curve </a:t>
            </a:r>
            <a:r>
              <a:rPr lang="en-US" dirty="0"/>
              <a:t>or </a:t>
            </a:r>
            <a:r>
              <a:rPr lang="en-US" b="1" dirty="0" err="1">
                <a:solidFill>
                  <a:srgbClr val="FF0000"/>
                </a:solidFill>
              </a:rPr>
              <a:t>Iso</a:t>
            </a:r>
            <a:r>
              <a:rPr lang="en-US" b="1" dirty="0">
                <a:solidFill>
                  <a:srgbClr val="FF0000"/>
                </a:solidFill>
              </a:rPr>
              <a:t>-factor curve</a:t>
            </a:r>
            <a:r>
              <a:rPr lang="en-US" dirty="0"/>
              <a:t>, </a:t>
            </a:r>
          </a:p>
          <a:p>
            <a:r>
              <a:rPr lang="en-US" b="1" i="1">
                <a:solidFill>
                  <a:srgbClr val="FF0000"/>
                </a:solidFill>
              </a:rPr>
              <a:t>It </a:t>
            </a:r>
            <a:r>
              <a:rPr lang="en-US" b="1" i="1" dirty="0">
                <a:solidFill>
                  <a:srgbClr val="FF0000"/>
                </a:solidFill>
              </a:rPr>
              <a:t>is a curve in which all </a:t>
            </a:r>
            <a:r>
              <a:rPr lang="en-US" b="1" dirty="0">
                <a:solidFill>
                  <a:srgbClr val="00B0F0"/>
                </a:solidFill>
              </a:rPr>
              <a:t>the combinations of two products</a:t>
            </a:r>
            <a:r>
              <a:rPr lang="en-US" dirty="0"/>
              <a:t> </a:t>
            </a:r>
            <a:r>
              <a:rPr lang="en-US" b="1" i="1" dirty="0">
                <a:solidFill>
                  <a:srgbClr val="FF0000"/>
                </a:solidFill>
              </a:rPr>
              <a:t>require the same amount of resources. </a:t>
            </a:r>
          </a:p>
          <a:p>
            <a:endParaRPr lang="en-US" b="1" i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u="sng" dirty="0">
                <a:solidFill>
                  <a:srgbClr val="00B0F0"/>
                </a:solidFill>
              </a:rPr>
              <a:t>Example: PPC/PPF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915400" cy="55626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Suppose a farmer has a limited input i.e. </a:t>
            </a:r>
            <a:r>
              <a:rPr lang="en-US" b="1" dirty="0">
                <a:solidFill>
                  <a:srgbClr val="FF0000"/>
                </a:solidFill>
              </a:rPr>
              <a:t>5 acres of land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b="1" u="sng" dirty="0">
                <a:solidFill>
                  <a:srgbClr val="7030A0"/>
                </a:solidFill>
              </a:rPr>
              <a:t>He has two alternatives </a:t>
            </a:r>
            <a:r>
              <a:rPr lang="en-US" dirty="0"/>
              <a:t>i.e., the production of </a:t>
            </a:r>
            <a:r>
              <a:rPr lang="en-US" i="1" dirty="0"/>
              <a:t>Y</a:t>
            </a:r>
            <a:r>
              <a:rPr lang="en-US" baseline="-25000" dirty="0"/>
              <a:t>1</a:t>
            </a:r>
            <a:r>
              <a:rPr lang="en-US" i="1" dirty="0"/>
              <a:t> </a:t>
            </a:r>
            <a:r>
              <a:rPr lang="en-US" dirty="0"/>
              <a:t>and </a:t>
            </a:r>
            <a:r>
              <a:rPr lang="en-US" i="1" dirty="0"/>
              <a:t>Y</a:t>
            </a:r>
            <a:r>
              <a:rPr lang="en-US" baseline="-25000" dirty="0"/>
              <a:t>2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/>
              <a:t>The </a:t>
            </a:r>
            <a:r>
              <a:rPr lang="en-US" b="1" dirty="0">
                <a:solidFill>
                  <a:srgbClr val="00B0F0"/>
                </a:solidFill>
              </a:rPr>
              <a:t>problem here </a:t>
            </a:r>
            <a:r>
              <a:rPr lang="en-US" dirty="0"/>
              <a:t>is as to </a:t>
            </a:r>
            <a:r>
              <a:rPr lang="en-US" b="1" i="1" dirty="0">
                <a:solidFill>
                  <a:srgbClr val="FF0000"/>
                </a:solidFill>
              </a:rPr>
              <a:t>how to allocate this limited input between two alternatives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/>
              <a:t>The alternatives are </a:t>
            </a:r>
            <a:r>
              <a:rPr lang="en-US" b="1" dirty="0">
                <a:solidFill>
                  <a:srgbClr val="FF0000"/>
                </a:solidFill>
              </a:rPr>
              <a:t>using the entire 5 acres </a:t>
            </a:r>
            <a:r>
              <a:rPr lang="en-US" dirty="0"/>
              <a:t>of land </a:t>
            </a:r>
            <a:r>
              <a:rPr lang="en-US" b="1" i="1" u="sng" dirty="0">
                <a:solidFill>
                  <a:srgbClr val="00B0F0"/>
                </a:solidFill>
              </a:rPr>
              <a:t>for the production of Y</a:t>
            </a:r>
            <a:r>
              <a:rPr lang="en-US" b="1" i="1" u="sng" baseline="-25000" dirty="0">
                <a:solidFill>
                  <a:srgbClr val="00B0F0"/>
                </a:solidFill>
              </a:rPr>
              <a:t>1</a:t>
            </a:r>
            <a:r>
              <a:rPr lang="en-US" b="1" i="1" u="sng" dirty="0">
                <a:solidFill>
                  <a:srgbClr val="00B0F0"/>
                </a:solidFill>
              </a:rPr>
              <a:t> alone </a:t>
            </a:r>
            <a:r>
              <a:rPr lang="en-US" dirty="0"/>
              <a:t>or </a:t>
            </a:r>
            <a:r>
              <a:rPr lang="en-US" b="1" i="1" u="sng" dirty="0">
                <a:solidFill>
                  <a:srgbClr val="7030A0"/>
                </a:solidFill>
              </a:rPr>
              <a:t>for production of Y</a:t>
            </a:r>
            <a:r>
              <a:rPr lang="en-US" b="1" i="1" u="sng" baseline="-25000" dirty="0">
                <a:solidFill>
                  <a:srgbClr val="7030A0"/>
                </a:solidFill>
              </a:rPr>
              <a:t>2</a:t>
            </a:r>
            <a:r>
              <a:rPr lang="en-US" b="1" i="1" u="sng" dirty="0">
                <a:solidFill>
                  <a:srgbClr val="7030A0"/>
                </a:solidFill>
              </a:rPr>
              <a:t> alone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b="1" i="1" dirty="0">
                <a:solidFill>
                  <a:srgbClr val="FF0000"/>
                </a:solidFill>
              </a:rPr>
              <a:t>In between these to extreme possibilities</a:t>
            </a:r>
            <a:r>
              <a:rPr lang="en-US" dirty="0"/>
              <a:t>, we have different options like allocation of ;</a:t>
            </a:r>
          </a:p>
          <a:p>
            <a:pPr marL="1423988" indent="-449263">
              <a:tabLst>
                <a:tab pos="1423988" algn="l"/>
              </a:tabLst>
            </a:pPr>
            <a:r>
              <a:rPr lang="en-US" b="1" i="1" dirty="0">
                <a:solidFill>
                  <a:srgbClr val="FF0000"/>
                </a:solidFill>
              </a:rPr>
              <a:t>1 acre forY</a:t>
            </a:r>
            <a:r>
              <a:rPr lang="en-US" b="1" i="1" baseline="-25000" dirty="0">
                <a:solidFill>
                  <a:srgbClr val="FF0000"/>
                </a:solidFill>
              </a:rPr>
              <a:t>1</a:t>
            </a:r>
            <a:r>
              <a:rPr lang="en-US" b="1" i="1" dirty="0">
                <a:solidFill>
                  <a:srgbClr val="FF0000"/>
                </a:solidFill>
              </a:rPr>
              <a:t> and 4 acres forY</a:t>
            </a:r>
            <a:r>
              <a:rPr lang="en-US" b="1" i="1" baseline="-25000" dirty="0">
                <a:solidFill>
                  <a:srgbClr val="FF0000"/>
                </a:solidFill>
              </a:rPr>
              <a:t>2</a:t>
            </a:r>
            <a:r>
              <a:rPr lang="en-US" b="1" i="1" dirty="0">
                <a:solidFill>
                  <a:srgbClr val="FF0000"/>
                </a:solidFill>
              </a:rPr>
              <a:t>, </a:t>
            </a:r>
          </a:p>
          <a:p>
            <a:pPr marL="1423988" indent="-449263">
              <a:tabLst>
                <a:tab pos="1423988" algn="l"/>
              </a:tabLst>
            </a:pPr>
            <a:r>
              <a:rPr lang="en-US" b="1" i="1" dirty="0">
                <a:solidFill>
                  <a:srgbClr val="FF0000"/>
                </a:solidFill>
              </a:rPr>
              <a:t>2 acres for Y</a:t>
            </a:r>
            <a:r>
              <a:rPr lang="en-US" b="1" i="1" baseline="-25000" dirty="0">
                <a:solidFill>
                  <a:srgbClr val="FF0000"/>
                </a:solidFill>
              </a:rPr>
              <a:t>1</a:t>
            </a:r>
            <a:r>
              <a:rPr lang="en-US" b="1" i="1" dirty="0">
                <a:solidFill>
                  <a:srgbClr val="FF0000"/>
                </a:solidFill>
              </a:rPr>
              <a:t> and 3 acres for Y</a:t>
            </a:r>
            <a:r>
              <a:rPr lang="en-US" b="1" i="1" baseline="-25000" dirty="0">
                <a:solidFill>
                  <a:srgbClr val="FF0000"/>
                </a:solidFill>
              </a:rPr>
              <a:t>2</a:t>
            </a:r>
            <a:r>
              <a:rPr lang="en-US" b="1" i="1" dirty="0">
                <a:solidFill>
                  <a:srgbClr val="FF0000"/>
                </a:solidFill>
              </a:rPr>
              <a:t> etc.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915400" cy="6629400"/>
          </a:xfrm>
        </p:spPr>
        <p:txBody>
          <a:bodyPr>
            <a:normAutofit/>
          </a:bodyPr>
          <a:lstStyle/>
          <a:p>
            <a:r>
              <a:rPr lang="en-US" sz="2800" i="1" dirty="0">
                <a:solidFill>
                  <a:srgbClr val="FF0000"/>
                </a:solidFill>
              </a:rPr>
              <a:t>If the entire area of 5 acres is allotted to Y</a:t>
            </a:r>
            <a:r>
              <a:rPr lang="en-US" sz="2800" i="1" baseline="-25000" dirty="0">
                <a:solidFill>
                  <a:srgbClr val="FF0000"/>
                </a:solidFill>
              </a:rPr>
              <a:t>2</a:t>
            </a:r>
            <a:r>
              <a:rPr lang="en-US" sz="2800" dirty="0"/>
              <a:t>,</a:t>
            </a:r>
            <a:r>
              <a:rPr lang="en-US" sz="2800" baseline="-25000" dirty="0"/>
              <a:t> </a:t>
            </a:r>
            <a:r>
              <a:rPr lang="en-US" sz="2800" b="1" dirty="0"/>
              <a:t>300 units of Y</a:t>
            </a:r>
            <a:r>
              <a:rPr lang="en-US" sz="2800" b="1" baseline="-25000" dirty="0"/>
              <a:t>2</a:t>
            </a:r>
            <a:r>
              <a:rPr lang="en-US" sz="2800" dirty="0"/>
              <a:t>, while </a:t>
            </a:r>
            <a:r>
              <a:rPr lang="en-US" sz="2800" b="1" dirty="0"/>
              <a:t>Y</a:t>
            </a:r>
            <a:r>
              <a:rPr lang="en-US" sz="2800" b="1" baseline="-25000" dirty="0"/>
              <a:t>1 </a:t>
            </a:r>
            <a:r>
              <a:rPr lang="en-US" sz="2800" b="1" dirty="0"/>
              <a:t>is zero </a:t>
            </a:r>
          </a:p>
          <a:p>
            <a:endParaRPr lang="en-US" sz="2800" dirty="0"/>
          </a:p>
          <a:p>
            <a:r>
              <a:rPr lang="en-US" sz="2800" dirty="0"/>
              <a:t>Analogously, </a:t>
            </a:r>
            <a:r>
              <a:rPr lang="en-US" sz="2800" i="1" dirty="0">
                <a:solidFill>
                  <a:srgbClr val="FF0000"/>
                </a:solidFill>
              </a:rPr>
              <a:t>if the total area of 5 acres is allotted to product Y</a:t>
            </a:r>
            <a:r>
              <a:rPr lang="en-US" sz="2800" i="1" baseline="-25000" dirty="0">
                <a:solidFill>
                  <a:srgbClr val="FF0000"/>
                </a:solidFill>
              </a:rPr>
              <a:t>1</a:t>
            </a:r>
            <a:r>
              <a:rPr lang="en-US" sz="2800" dirty="0"/>
              <a:t>,</a:t>
            </a:r>
            <a:r>
              <a:rPr lang="en-US" sz="2800" baseline="-25000" dirty="0"/>
              <a:t> </a:t>
            </a:r>
            <a:r>
              <a:rPr lang="en-US" sz="2800" dirty="0"/>
              <a:t>300 units of Y</a:t>
            </a:r>
            <a:r>
              <a:rPr lang="en-US" sz="2800" baseline="-25000" dirty="0"/>
              <a:t>1 </a:t>
            </a:r>
            <a:r>
              <a:rPr lang="en-US" sz="2800" dirty="0"/>
              <a:t>but Y</a:t>
            </a:r>
            <a:r>
              <a:rPr lang="en-US" sz="2800" baseline="-25000" dirty="0"/>
              <a:t>2 </a:t>
            </a:r>
            <a:r>
              <a:rPr lang="en-US" sz="2800" dirty="0"/>
              <a:t>would be zero. </a:t>
            </a:r>
          </a:p>
          <a:p>
            <a:endParaRPr lang="en-US" sz="2800" dirty="0"/>
          </a:p>
          <a:p>
            <a:r>
              <a:rPr lang="en-US" sz="2800" b="1" dirty="0">
                <a:solidFill>
                  <a:srgbClr val="FF0000"/>
                </a:solidFill>
              </a:rPr>
              <a:t>If 1 acre is allotted to </a:t>
            </a:r>
            <a:r>
              <a:rPr lang="en-US" sz="2800" dirty="0"/>
              <a:t>Y</a:t>
            </a:r>
            <a:r>
              <a:rPr lang="en-US" sz="2800" baseline="-25000" dirty="0"/>
              <a:t>1</a:t>
            </a:r>
            <a:r>
              <a:rPr lang="en-US" sz="2800" dirty="0"/>
              <a:t>,</a:t>
            </a:r>
            <a:r>
              <a:rPr lang="en-US" sz="2800" baseline="-25000" dirty="0"/>
              <a:t> </a:t>
            </a:r>
            <a:r>
              <a:rPr lang="en-US" sz="2800" b="1" dirty="0">
                <a:solidFill>
                  <a:srgbClr val="00B0F0"/>
                </a:solidFill>
              </a:rPr>
              <a:t>100 units of Y</a:t>
            </a:r>
            <a:r>
              <a:rPr lang="en-US" sz="2800" b="1" baseline="-25000" dirty="0">
                <a:solidFill>
                  <a:srgbClr val="00B0F0"/>
                </a:solidFill>
              </a:rPr>
              <a:t>1 </a:t>
            </a:r>
            <a:r>
              <a:rPr lang="en-US" sz="2800" dirty="0"/>
              <a:t>and the </a:t>
            </a:r>
            <a:r>
              <a:rPr lang="en-US" sz="2800" b="1" dirty="0"/>
              <a:t>remaining 4 acres </a:t>
            </a:r>
            <a:r>
              <a:rPr lang="en-US" sz="2800" dirty="0"/>
              <a:t>for Y</a:t>
            </a:r>
            <a:r>
              <a:rPr lang="en-US" sz="2800" baseline="-25000" dirty="0"/>
              <a:t>2 </a:t>
            </a:r>
            <a:r>
              <a:rPr lang="en-US" sz="2800" b="1" dirty="0">
                <a:solidFill>
                  <a:srgbClr val="FF0000"/>
                </a:solidFill>
              </a:rPr>
              <a:t>yielding 250 units</a:t>
            </a:r>
            <a:r>
              <a:rPr lang="en-US" sz="2800" dirty="0"/>
              <a:t>. </a:t>
            </a:r>
          </a:p>
          <a:p>
            <a:endParaRPr lang="en-US" sz="2800" dirty="0"/>
          </a:p>
          <a:p>
            <a:r>
              <a:rPr lang="en-US" sz="2800" b="1" dirty="0">
                <a:solidFill>
                  <a:srgbClr val="FF0000"/>
                </a:solidFill>
              </a:rPr>
              <a:t>If 2 acres is allotted to Y</a:t>
            </a:r>
            <a:r>
              <a:rPr lang="en-US" sz="2800" b="1" baseline="-25000" dirty="0">
                <a:solidFill>
                  <a:srgbClr val="FF0000"/>
                </a:solidFill>
              </a:rPr>
              <a:t>1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and </a:t>
            </a:r>
            <a:r>
              <a:rPr lang="en-US" sz="2800" b="1" dirty="0">
                <a:solidFill>
                  <a:srgbClr val="00B0F0"/>
                </a:solidFill>
              </a:rPr>
              <a:t>3 acres to Y</a:t>
            </a:r>
            <a:r>
              <a:rPr lang="en-US" sz="2800" b="1" baseline="-25000" dirty="0">
                <a:solidFill>
                  <a:srgbClr val="00B0F0"/>
                </a:solidFill>
              </a:rPr>
              <a:t>2 </a:t>
            </a:r>
            <a:r>
              <a:rPr lang="en-US" sz="2800" baseline="-25000" dirty="0"/>
              <a:t>,</a:t>
            </a:r>
          </a:p>
          <a:p>
            <a:endParaRPr lang="en-US" sz="2800" baseline="-25000" dirty="0"/>
          </a:p>
          <a:p>
            <a:r>
              <a:rPr lang="en-US" sz="2800" dirty="0"/>
              <a:t>It yields an output of </a:t>
            </a:r>
            <a:r>
              <a:rPr lang="en-US" sz="2800" b="1" dirty="0">
                <a:solidFill>
                  <a:srgbClr val="FF0000"/>
                </a:solidFill>
              </a:rPr>
              <a:t>150 and 190 </a:t>
            </a:r>
            <a:r>
              <a:rPr lang="en-US" sz="2800" dirty="0"/>
              <a:t>units respectively.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63562"/>
          </a:xfrm>
        </p:spPr>
        <p:txBody>
          <a:bodyPr>
            <a:normAutofit fontScale="90000"/>
          </a:bodyPr>
          <a:lstStyle/>
          <a:p>
            <a:br>
              <a:rPr lang="en-US" sz="3100" b="1" u="sng" dirty="0">
                <a:solidFill>
                  <a:srgbClr val="FF0000"/>
                </a:solidFill>
              </a:rPr>
            </a:br>
            <a:r>
              <a:rPr lang="en-US" sz="3100" b="1" u="sng" dirty="0">
                <a:solidFill>
                  <a:srgbClr val="FF0000"/>
                </a:solidFill>
              </a:rPr>
              <a:t>Possible Production Levels from the given acreage of Land</a:t>
            </a:r>
            <a:br>
              <a:rPr lang="en-US" b="1" u="sng" dirty="0">
                <a:solidFill>
                  <a:srgbClr val="FF0000"/>
                </a:solidFill>
              </a:rPr>
            </a:br>
            <a:endParaRPr lang="en-US" b="1" u="sng" dirty="0">
              <a:solidFill>
                <a:srgbClr val="FF000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04799" y="914399"/>
          <a:ext cx="7315202" cy="4226347"/>
        </p:xfrm>
        <a:graphic>
          <a:graphicData uri="http://schemas.openxmlformats.org/drawingml/2006/table">
            <a:tbl>
              <a:tblPr/>
              <a:tblGrid>
                <a:gridCol w="18212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2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622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14541">
                <a:tc gridSpan="2">
                  <a:txBody>
                    <a:bodyPr/>
                    <a:lstStyle/>
                    <a:p>
                      <a:pPr marL="0" marR="30416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spc="-10" dirty="0">
                          <a:latin typeface="Arial"/>
                          <a:ea typeface="Times New Roman"/>
                        </a:rPr>
                        <a:t>Area allotted between two products in acres</a:t>
                      </a:r>
                      <a:endParaRPr lang="en-US" sz="22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Arial"/>
                          <a:ea typeface="Times New Roman"/>
                        </a:rPr>
                        <a:t>Output</a:t>
                      </a:r>
                      <a:endParaRPr lang="en-US" sz="22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spc="-20" dirty="0">
                        <a:latin typeface="Arial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4856">
                <a:tc>
                  <a:txBody>
                    <a:bodyPr/>
                    <a:lstStyle/>
                    <a:p>
                      <a:pPr marL="0" marR="64706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Arial"/>
                          <a:ea typeface="Times New Roman"/>
                        </a:rPr>
                        <a:t>Y</a:t>
                      </a:r>
                      <a:r>
                        <a:rPr lang="en-US" sz="2200" baseline="-25000">
                          <a:latin typeface="Arial"/>
                          <a:ea typeface="Times New Roman"/>
                        </a:rPr>
                        <a:t>1</a:t>
                      </a:r>
                      <a:endParaRPr lang="en-US" sz="2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0" marR="1322070" indent="-1651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imes New Roman"/>
                          <a:ea typeface="Times New Roman"/>
                        </a:rPr>
                        <a:t>Y2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6446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Arial"/>
                          <a:ea typeface="Times New Roman"/>
                        </a:rPr>
                        <a:t>Y</a:t>
                      </a:r>
                      <a:r>
                        <a:rPr lang="en-US" sz="2200" baseline="-25000">
                          <a:latin typeface="Arial"/>
                          <a:ea typeface="Times New Roman"/>
                        </a:rPr>
                        <a:t>1</a:t>
                      </a:r>
                      <a:endParaRPr lang="en-US" sz="2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Arial"/>
                          <a:ea typeface="Times New Roman"/>
                        </a:rPr>
                        <a:t>Y</a:t>
                      </a:r>
                      <a:r>
                        <a:rPr lang="en-US" sz="2200" baseline="-25000">
                          <a:latin typeface="Arial"/>
                          <a:ea typeface="Times New Roman"/>
                        </a:rPr>
                        <a:t>2</a:t>
                      </a:r>
                      <a:endParaRPr lang="en-US" sz="2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6918">
                <a:tc>
                  <a:txBody>
                    <a:bodyPr/>
                    <a:lstStyle/>
                    <a:p>
                      <a:pPr marL="0" marR="64706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Arial"/>
                          <a:ea typeface="Times New Roman"/>
                        </a:rPr>
                        <a:t>0</a:t>
                      </a:r>
                      <a:endParaRPr lang="en-US" sz="2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2207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Arial"/>
                          <a:ea typeface="Times New Roman"/>
                        </a:rPr>
                        <a:t>5</a:t>
                      </a:r>
                      <a:endParaRPr lang="en-US" sz="22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6446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Arial"/>
                          <a:ea typeface="Times New Roman"/>
                        </a:rPr>
                        <a:t>0</a:t>
                      </a:r>
                      <a:endParaRPr lang="en-US" sz="22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Arial"/>
                          <a:ea typeface="Times New Roman"/>
                        </a:rPr>
                        <a:t>300</a:t>
                      </a:r>
                      <a:endParaRPr lang="en-US" sz="2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1579">
                <a:tc>
                  <a:txBody>
                    <a:bodyPr/>
                    <a:lstStyle/>
                    <a:p>
                      <a:pPr marL="0" marR="64706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Arial"/>
                          <a:ea typeface="Times New Roman"/>
                        </a:rPr>
                        <a:t>1</a:t>
                      </a:r>
                      <a:endParaRPr lang="en-US" sz="2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2207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Arial"/>
                          <a:ea typeface="Times New Roman"/>
                        </a:rPr>
                        <a:t>4</a:t>
                      </a:r>
                      <a:endParaRPr lang="en-US" sz="22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0731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Arial"/>
                          <a:ea typeface="Times New Roman"/>
                        </a:rPr>
                        <a:t>100</a:t>
                      </a:r>
                      <a:endParaRPr lang="en-US" sz="2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Arial"/>
                          <a:ea typeface="Times New Roman"/>
                        </a:rPr>
                        <a:t>250</a:t>
                      </a:r>
                      <a:endParaRPr lang="en-US" sz="2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2630">
                <a:tc>
                  <a:txBody>
                    <a:bodyPr/>
                    <a:lstStyle/>
                    <a:p>
                      <a:pPr marL="0" marR="64706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Arial"/>
                          <a:ea typeface="Times New Roman"/>
                        </a:rPr>
                        <a:t>2</a:t>
                      </a:r>
                      <a:endParaRPr lang="en-US" sz="2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2207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Arial"/>
                          <a:ea typeface="Times New Roman"/>
                        </a:rPr>
                        <a:t>3</a:t>
                      </a:r>
                      <a:endParaRPr lang="en-US" sz="2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0731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Arial"/>
                          <a:ea typeface="Times New Roman"/>
                        </a:rPr>
                        <a:t>150</a:t>
                      </a:r>
                      <a:endParaRPr lang="en-US" sz="2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Arial"/>
                          <a:ea typeface="Times New Roman"/>
                        </a:rPr>
                        <a:t>190</a:t>
                      </a:r>
                      <a:endParaRPr lang="en-US" sz="2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1281">
                <a:tc>
                  <a:txBody>
                    <a:bodyPr/>
                    <a:lstStyle/>
                    <a:p>
                      <a:pPr marL="0" marR="64706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Arial"/>
                          <a:ea typeface="Times New Roman"/>
                        </a:rPr>
                        <a:t>3</a:t>
                      </a:r>
                      <a:endParaRPr lang="en-US" sz="2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2207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Arial"/>
                          <a:ea typeface="Times New Roman"/>
                        </a:rPr>
                        <a:t>2</a:t>
                      </a:r>
                      <a:endParaRPr lang="en-US" sz="2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0731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Arial"/>
                          <a:ea typeface="Times New Roman"/>
                        </a:rPr>
                        <a:t>200</a:t>
                      </a:r>
                      <a:endParaRPr lang="en-US" sz="2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Arial"/>
                          <a:ea typeface="Times New Roman"/>
                        </a:rPr>
                        <a:t>100</a:t>
                      </a:r>
                      <a:endParaRPr lang="en-US" sz="2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7271">
                <a:tc>
                  <a:txBody>
                    <a:bodyPr/>
                    <a:lstStyle/>
                    <a:p>
                      <a:pPr marL="0" marR="64706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Arial"/>
                          <a:ea typeface="Times New Roman"/>
                        </a:rPr>
                        <a:t>4</a:t>
                      </a:r>
                      <a:endParaRPr lang="en-US" sz="2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2207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Arial"/>
                          <a:ea typeface="Times New Roman"/>
                        </a:rPr>
                        <a:t>1</a:t>
                      </a:r>
                      <a:endParaRPr lang="en-US" sz="2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0731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Arial"/>
                          <a:ea typeface="Times New Roman"/>
                        </a:rPr>
                        <a:t>250</a:t>
                      </a:r>
                      <a:endParaRPr lang="en-US" sz="2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Arial"/>
                          <a:ea typeface="Times New Roman"/>
                        </a:rPr>
                        <a:t>50</a:t>
                      </a:r>
                      <a:endParaRPr lang="en-US" sz="2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7271">
                <a:tc>
                  <a:txBody>
                    <a:bodyPr/>
                    <a:lstStyle/>
                    <a:p>
                      <a:pPr marL="0" marR="64706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Arial"/>
                          <a:ea typeface="Times New Roman"/>
                        </a:rPr>
                        <a:t>5</a:t>
                      </a:r>
                      <a:endParaRPr lang="en-US" sz="2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2207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Arial"/>
                          <a:ea typeface="Times New Roman"/>
                        </a:rPr>
                        <a:t>0</a:t>
                      </a:r>
                      <a:endParaRPr lang="en-US" sz="22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0731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Arial"/>
                          <a:ea typeface="Times New Roman"/>
                        </a:rPr>
                        <a:t>300</a:t>
                      </a:r>
                      <a:endParaRPr lang="en-US" sz="2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Arial"/>
                          <a:ea typeface="Times New Roman"/>
                        </a:rPr>
                        <a:t>0</a:t>
                      </a:r>
                      <a:endParaRPr lang="en-US" sz="22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76836" name="Line 4"/>
          <p:cNvSpPr>
            <a:spLocks noChangeShapeType="1"/>
          </p:cNvSpPr>
          <p:nvPr/>
        </p:nvSpPr>
        <p:spPr bwMode="auto">
          <a:xfrm>
            <a:off x="0" y="11113"/>
            <a:ext cx="4479925" cy="0"/>
          </a:xfrm>
          <a:prstGeom prst="line">
            <a:avLst/>
          </a:prstGeom>
          <a:noFill/>
          <a:ln w="2159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en-US" b="1" u="sng" dirty="0">
                <a:solidFill>
                  <a:srgbClr val="FF0000"/>
                </a:solidFill>
              </a:rPr>
              <a:t>cont…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638800"/>
          </a:xfrm>
        </p:spPr>
        <p:txBody>
          <a:bodyPr>
            <a:normAutofit/>
          </a:bodyPr>
          <a:lstStyle/>
          <a:p>
            <a:r>
              <a:rPr lang="en-US" b="1" u="sng" dirty="0">
                <a:solidFill>
                  <a:srgbClr val="00B0F0"/>
                </a:solidFill>
              </a:rPr>
              <a:t>It’s a physical or technical relationship </a:t>
            </a:r>
            <a:r>
              <a:rPr lang="en-US" dirty="0"/>
              <a:t>between </a:t>
            </a:r>
            <a:r>
              <a:rPr lang="en-US" b="1" u="sng" dirty="0">
                <a:solidFill>
                  <a:srgbClr val="FF0000"/>
                </a:solidFill>
              </a:rPr>
              <a:t>inputs and output </a:t>
            </a:r>
            <a:r>
              <a:rPr lang="en-US" dirty="0"/>
              <a:t>in any given production processes. </a:t>
            </a:r>
          </a:p>
          <a:p>
            <a:r>
              <a:rPr lang="en-US" dirty="0"/>
              <a:t>In an implicit form, the production function is defined as</a:t>
            </a:r>
          </a:p>
          <a:p>
            <a:pPr marL="0" indent="0">
              <a:buNone/>
            </a:pPr>
            <a:r>
              <a:rPr lang="en-US" dirty="0"/>
              <a:t>       Y = f(x) -</a:t>
            </a:r>
            <a:r>
              <a:rPr lang="en-US" b="1" dirty="0">
                <a:solidFill>
                  <a:srgbClr val="00B0F0"/>
                </a:solidFill>
              </a:rPr>
              <a:t>output Y is a function of input X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Where Y = output of product, X = input used,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817135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u="sng" dirty="0">
                <a:solidFill>
                  <a:srgbClr val="FF0000"/>
                </a:solidFill>
              </a:rPr>
              <a:t>PPC/PPF/PTC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92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00200"/>
            <a:ext cx="8305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563562"/>
          </a:xfrm>
        </p:spPr>
        <p:txBody>
          <a:bodyPr>
            <a:noAutofit/>
          </a:bodyPr>
          <a:lstStyle/>
          <a:p>
            <a:r>
              <a:rPr lang="en-US" sz="3200" b="1" u="sng" dirty="0">
                <a:solidFill>
                  <a:srgbClr val="00B0F0"/>
                </a:solidFill>
              </a:rPr>
              <a:t>2) Marginal Rate of Product Substitution (MRPS)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915400" cy="5791200"/>
          </a:xfrm>
        </p:spPr>
        <p:txBody>
          <a:bodyPr>
            <a:noAutofit/>
          </a:bodyPr>
          <a:lstStyle/>
          <a:p>
            <a:pPr algn="just"/>
            <a:r>
              <a:rPr lang="en-US" dirty="0">
                <a:solidFill>
                  <a:srgbClr val="FF0000"/>
                </a:solidFill>
              </a:rPr>
              <a:t>Is the slope of the PPC </a:t>
            </a:r>
          </a:p>
          <a:p>
            <a:pPr algn="just"/>
            <a:r>
              <a:rPr lang="en-US" dirty="0"/>
              <a:t>Shows </a:t>
            </a:r>
            <a:r>
              <a:rPr lang="en-US" b="1" dirty="0">
                <a:solidFill>
                  <a:srgbClr val="00B0F0"/>
                </a:solidFill>
              </a:rPr>
              <a:t>the trade off between the two products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The </a:t>
            </a:r>
            <a:r>
              <a:rPr lang="en-US" b="1" dirty="0">
                <a:solidFill>
                  <a:srgbClr val="FF0000"/>
                </a:solidFill>
              </a:rPr>
              <a:t>rate at which one product is transformed </a:t>
            </a:r>
            <a:r>
              <a:rPr lang="en-US" dirty="0"/>
              <a:t>into another product. As a result, it is called </a:t>
            </a:r>
            <a:r>
              <a:rPr lang="en-US" b="1" i="1" dirty="0"/>
              <a:t>transformation curve</a:t>
            </a:r>
            <a:r>
              <a:rPr lang="en-US" dirty="0"/>
              <a:t>. </a:t>
            </a:r>
          </a:p>
          <a:p>
            <a:pPr algn="just"/>
            <a:r>
              <a:rPr lang="en-US" dirty="0"/>
              <a:t>It is </a:t>
            </a:r>
            <a:r>
              <a:rPr lang="en-US" b="1" i="1" dirty="0">
                <a:solidFill>
                  <a:srgbClr val="FF0000"/>
                </a:solidFill>
              </a:rPr>
              <a:t>also a frontier </a:t>
            </a:r>
            <a:r>
              <a:rPr lang="en-US" dirty="0"/>
              <a:t>because </a:t>
            </a:r>
            <a:r>
              <a:rPr lang="en-US" i="1" dirty="0">
                <a:solidFill>
                  <a:srgbClr val="FF0000"/>
                </a:solidFill>
              </a:rPr>
              <a:t>the limited resources cannot help to produce</a:t>
            </a:r>
            <a:r>
              <a:rPr lang="en-US" dirty="0"/>
              <a:t> anything </a:t>
            </a:r>
            <a:r>
              <a:rPr lang="en-US" b="1" dirty="0"/>
              <a:t>beyond PPC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It </a:t>
            </a:r>
            <a:r>
              <a:rPr lang="en-US" b="1" i="1" dirty="0">
                <a:solidFill>
                  <a:srgbClr val="00B0F0"/>
                </a:solidFill>
              </a:rPr>
              <a:t>demarcates what is possible </a:t>
            </a:r>
            <a:r>
              <a:rPr lang="en-US" dirty="0"/>
              <a:t>given the available quantity of inputs.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br>
              <a:rPr lang="en-US" sz="3600" b="1" u="sng" dirty="0">
                <a:solidFill>
                  <a:srgbClr val="FF0000"/>
                </a:solidFill>
              </a:rPr>
            </a:br>
            <a:r>
              <a:rPr lang="en-US" sz="3600" b="1" u="sng" dirty="0">
                <a:solidFill>
                  <a:srgbClr val="FF0000"/>
                </a:solidFill>
              </a:rPr>
              <a:t>Characteristics of Production Possibility Curve</a:t>
            </a:r>
            <a:br>
              <a:rPr lang="en-US" u="sng" dirty="0"/>
            </a:b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915400" cy="5562600"/>
          </a:xfrm>
        </p:spPr>
        <p:txBody>
          <a:bodyPr/>
          <a:lstStyle/>
          <a:p>
            <a:pPr marL="514350" lvl="0" indent="-514350">
              <a:buFont typeface="+mj-lt"/>
              <a:buAutoNum type="arabicParenR"/>
            </a:pPr>
            <a:endParaRPr lang="en-US" dirty="0"/>
          </a:p>
          <a:p>
            <a:pPr marL="514350" lvl="0" indent="-514350">
              <a:buFont typeface="+mj-lt"/>
              <a:buAutoNum type="arabicParenR"/>
            </a:pPr>
            <a:r>
              <a:rPr lang="en-US" dirty="0"/>
              <a:t>It is concave to the origin.</a:t>
            </a:r>
          </a:p>
          <a:p>
            <a:pPr marL="514350" lvl="0" indent="-514350">
              <a:buFont typeface="+mj-lt"/>
              <a:buAutoNum type="arabicParenR"/>
            </a:pPr>
            <a:endParaRPr lang="en-US" dirty="0"/>
          </a:p>
          <a:p>
            <a:pPr marL="514350" lvl="0" indent="-514350">
              <a:buFont typeface="+mj-lt"/>
              <a:buAutoNum type="arabicParenR"/>
            </a:pPr>
            <a:r>
              <a:rPr lang="en-US" dirty="0"/>
              <a:t>slope of production possibility curve indicates the marginal rate of product substitution (MRPS), and</a:t>
            </a:r>
          </a:p>
          <a:p>
            <a:pPr marL="514350" lvl="0" indent="-514350">
              <a:buFont typeface="+mj-lt"/>
              <a:buAutoNum type="arabicParenR"/>
            </a:pPr>
            <a:endParaRPr lang="en-US" dirty="0"/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Change in input levels, shifts the production possibility curve.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br>
              <a:rPr lang="en-US" b="1" u="sng" dirty="0">
                <a:solidFill>
                  <a:srgbClr val="00B0F0"/>
                </a:solidFill>
              </a:rPr>
            </a:br>
            <a:r>
              <a:rPr lang="en-US" b="1" u="sng" dirty="0">
                <a:solidFill>
                  <a:srgbClr val="00B0F0"/>
                </a:solidFill>
              </a:rPr>
              <a:t>ISO-REVENUE LINE </a:t>
            </a:r>
            <a:br>
              <a:rPr lang="en-US" b="1" u="sng" dirty="0">
                <a:solidFill>
                  <a:srgbClr val="00B0F0"/>
                </a:solidFill>
              </a:rPr>
            </a:br>
            <a:endParaRPr lang="en-US" u="sng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991600" cy="5059363"/>
          </a:xfrm>
        </p:spPr>
        <p:txBody>
          <a:bodyPr/>
          <a:lstStyle/>
          <a:p>
            <a:r>
              <a:rPr lang="en-US" dirty="0"/>
              <a:t>It is a line, which defines all possible combinations of two products, which would yield equal revenue.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br>
              <a:rPr lang="en-US" b="1" u="sng" dirty="0">
                <a:solidFill>
                  <a:srgbClr val="FF0000"/>
                </a:solidFill>
              </a:rPr>
            </a:br>
            <a:r>
              <a:rPr lang="en-US" b="1" u="sng" dirty="0">
                <a:solidFill>
                  <a:srgbClr val="FF0000"/>
                </a:solidFill>
              </a:rPr>
              <a:t>Characteristics of ISO-revenue Line</a:t>
            </a:r>
            <a:br>
              <a:rPr lang="en-US" b="1" u="sng" dirty="0">
                <a:solidFill>
                  <a:srgbClr val="FF0000"/>
                </a:solidFill>
              </a:rPr>
            </a:b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915400" cy="5486400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2700" b="1" dirty="0" err="1">
                <a:solidFill>
                  <a:srgbClr val="00B0F0"/>
                </a:solidFill>
              </a:rPr>
              <a:t>Iso</a:t>
            </a:r>
            <a:r>
              <a:rPr lang="en-US" sz="2700" b="1" dirty="0">
                <a:solidFill>
                  <a:srgbClr val="00B0F0"/>
                </a:solidFill>
              </a:rPr>
              <a:t>-revenue line is a straight line</a:t>
            </a:r>
            <a:r>
              <a:rPr lang="en-US" sz="2700" dirty="0"/>
              <a:t>, as the output prices do not change with the quantity of the output sold.</a:t>
            </a:r>
          </a:p>
          <a:p>
            <a:pPr marL="514350" indent="-514350">
              <a:buAutoNum type="arabicPeriod"/>
            </a:pPr>
            <a:endParaRPr lang="en-US" sz="2700" dirty="0"/>
          </a:p>
          <a:p>
            <a:pPr>
              <a:buNone/>
            </a:pPr>
            <a:r>
              <a:rPr lang="en-US" sz="2700" dirty="0"/>
              <a:t>2</a:t>
            </a:r>
            <a:r>
              <a:rPr lang="en-US" sz="2700" b="1" i="1" dirty="0">
                <a:solidFill>
                  <a:srgbClr val="00B0F0"/>
                </a:solidFill>
              </a:rPr>
              <a:t>. As the total revenue increases</a:t>
            </a:r>
            <a:r>
              <a:rPr lang="en-US" sz="2700" dirty="0"/>
              <a:t>, the </a:t>
            </a:r>
            <a:r>
              <a:rPr lang="en-US" sz="2700" dirty="0" err="1"/>
              <a:t>Iso</a:t>
            </a:r>
            <a:r>
              <a:rPr lang="en-US" sz="2700" dirty="0"/>
              <a:t>-revenue line </a:t>
            </a:r>
            <a:r>
              <a:rPr lang="en-US" sz="2700" b="1" i="1" dirty="0">
                <a:solidFill>
                  <a:srgbClr val="FF0000"/>
                </a:solidFill>
              </a:rPr>
              <a:t>shifts upwards and moves away from the origin</a:t>
            </a:r>
            <a:r>
              <a:rPr lang="en-US" sz="2700" dirty="0"/>
              <a:t>.</a:t>
            </a:r>
          </a:p>
          <a:p>
            <a:pPr>
              <a:buNone/>
            </a:pPr>
            <a:endParaRPr lang="en-US" sz="2700" dirty="0"/>
          </a:p>
          <a:p>
            <a:pPr>
              <a:buNone/>
            </a:pPr>
            <a:r>
              <a:rPr lang="en-US" sz="2700" dirty="0"/>
              <a:t>3. </a:t>
            </a:r>
            <a:r>
              <a:rPr lang="en-US" sz="2700" b="1" i="1" dirty="0">
                <a:solidFill>
                  <a:srgbClr val="00B0F0"/>
                </a:solidFill>
              </a:rPr>
              <a:t>The </a:t>
            </a:r>
            <a:r>
              <a:rPr lang="en-US" sz="2700" b="1" i="1" dirty="0" err="1">
                <a:solidFill>
                  <a:srgbClr val="00B0F0"/>
                </a:solidFill>
              </a:rPr>
              <a:t>Iso</a:t>
            </a:r>
            <a:r>
              <a:rPr lang="en-US" sz="2700" b="1" i="1" dirty="0">
                <a:solidFill>
                  <a:srgbClr val="00B0F0"/>
                </a:solidFill>
              </a:rPr>
              <a:t>-revenue lines are parallel to each other</a:t>
            </a:r>
            <a:r>
              <a:rPr lang="en-US" sz="2700" dirty="0"/>
              <a:t>, since </a:t>
            </a:r>
            <a:r>
              <a:rPr lang="en-US" sz="2700" b="1" i="1" dirty="0">
                <a:solidFill>
                  <a:srgbClr val="FF0000"/>
                </a:solidFill>
              </a:rPr>
              <a:t>price ratio remains constant</a:t>
            </a:r>
            <a:r>
              <a:rPr lang="en-US" sz="2700" dirty="0"/>
              <a:t>, and;</a:t>
            </a:r>
          </a:p>
          <a:p>
            <a:pPr>
              <a:buNone/>
            </a:pPr>
            <a:endParaRPr lang="en-US" sz="2700" dirty="0"/>
          </a:p>
          <a:p>
            <a:pPr>
              <a:buNone/>
            </a:pPr>
            <a:r>
              <a:rPr lang="en-US" sz="2700" dirty="0"/>
              <a:t>4. </a:t>
            </a:r>
            <a:r>
              <a:rPr lang="en-US" sz="2700" b="1" dirty="0"/>
              <a:t>The slope of the </a:t>
            </a:r>
            <a:r>
              <a:rPr lang="en-US" sz="2700" b="1" dirty="0" err="1"/>
              <a:t>Iso</a:t>
            </a:r>
            <a:r>
              <a:rPr lang="en-US" sz="2700" b="1" dirty="0"/>
              <a:t>-revenue line </a:t>
            </a:r>
            <a:r>
              <a:rPr lang="en-US" sz="2700" b="1" i="1" dirty="0">
                <a:solidFill>
                  <a:srgbClr val="00B050"/>
                </a:solidFill>
              </a:rPr>
              <a:t>indicates the inverse price ratio </a:t>
            </a:r>
            <a:r>
              <a:rPr lang="en-US" sz="2700" dirty="0"/>
              <a:t>of the products. </a:t>
            </a:r>
            <a:r>
              <a:rPr lang="en-US" sz="2700" i="1" dirty="0">
                <a:solidFill>
                  <a:srgbClr val="FF0000"/>
                </a:solidFill>
              </a:rPr>
              <a:t>The slope is affected by price changes.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Example: </a:t>
            </a:r>
            <a:r>
              <a:rPr lang="en-US" b="1" dirty="0" err="1">
                <a:solidFill>
                  <a:srgbClr val="00B050"/>
                </a:solidFill>
              </a:rPr>
              <a:t>Iso</a:t>
            </a:r>
            <a:r>
              <a:rPr lang="en-US" b="1" dirty="0">
                <a:solidFill>
                  <a:srgbClr val="00B050"/>
                </a:solidFill>
              </a:rPr>
              <a:t>-revenue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915400" cy="5562600"/>
          </a:xfrm>
        </p:spPr>
        <p:txBody>
          <a:bodyPr>
            <a:normAutofit fontScale="85000" lnSpcReduction="10000"/>
          </a:bodyPr>
          <a:lstStyle/>
          <a:p>
            <a:r>
              <a:rPr lang="en-US" i="1" dirty="0">
                <a:solidFill>
                  <a:srgbClr val="FF0000"/>
                </a:solidFill>
              </a:rPr>
              <a:t>Suppose we wish to obtain total revenue of Br. 5,000</a:t>
            </a:r>
            <a:r>
              <a:rPr lang="en-US" dirty="0"/>
              <a:t>, when price of </a:t>
            </a:r>
            <a:r>
              <a:rPr lang="en-US" i="1" dirty="0"/>
              <a:t>Y1 (</a:t>
            </a:r>
            <a:r>
              <a:rPr lang="en-US" b="1" i="1" u="sng" dirty="0">
                <a:solidFill>
                  <a:srgbClr val="00B0F0"/>
                </a:solidFill>
              </a:rPr>
              <a:t>PY1) is Br. 10 </a:t>
            </a:r>
            <a:r>
              <a:rPr lang="en-US" dirty="0"/>
              <a:t>and price </a:t>
            </a:r>
            <a:r>
              <a:rPr lang="en-US" i="1" dirty="0"/>
              <a:t>Y2 (</a:t>
            </a:r>
            <a:r>
              <a:rPr lang="en-US" b="1" i="1" dirty="0">
                <a:solidFill>
                  <a:srgbClr val="00B0F0"/>
                </a:solidFill>
              </a:rPr>
              <a:t>PY2) is Br. 20</a:t>
            </a:r>
            <a:r>
              <a:rPr lang="en-US" i="1" dirty="0"/>
              <a:t>, then;</a:t>
            </a:r>
          </a:p>
          <a:p>
            <a:endParaRPr lang="en-US" i="1" dirty="0"/>
          </a:p>
          <a:p>
            <a:r>
              <a:rPr lang="en-US" b="1" i="1" dirty="0">
                <a:solidFill>
                  <a:srgbClr val="FF0000"/>
                </a:solidFill>
              </a:rPr>
              <a:t>The expected revenue of Br. 5,000 could be earned </a:t>
            </a:r>
            <a:r>
              <a:rPr lang="en-US" dirty="0"/>
              <a:t>by producing </a:t>
            </a:r>
          </a:p>
          <a:p>
            <a:pPr marL="1258888" indent="-509588">
              <a:buFont typeface="Wingdings" pitchFamily="2" charset="2"/>
              <a:buChar char="Ø"/>
            </a:pPr>
            <a:r>
              <a:rPr lang="en-US" b="1" i="1" dirty="0">
                <a:solidFill>
                  <a:srgbClr val="00B0F0"/>
                </a:solidFill>
              </a:rPr>
              <a:t>500 units of Y1 </a:t>
            </a:r>
            <a:r>
              <a:rPr lang="en-US" i="1" dirty="0"/>
              <a:t>or </a:t>
            </a:r>
            <a:r>
              <a:rPr lang="en-US" b="1" i="1" dirty="0">
                <a:solidFill>
                  <a:srgbClr val="00B0F0"/>
                </a:solidFill>
              </a:rPr>
              <a:t>250 units of Y2 </a:t>
            </a:r>
            <a:r>
              <a:rPr lang="en-US" i="1" dirty="0"/>
              <a:t>.</a:t>
            </a:r>
          </a:p>
          <a:p>
            <a:pPr marL="1258888" indent="-509588">
              <a:buFont typeface="Wingdings" pitchFamily="2" charset="2"/>
              <a:buChar char="Ø"/>
            </a:pPr>
            <a:r>
              <a:rPr lang="en-US" dirty="0"/>
              <a:t>300 units of </a:t>
            </a:r>
            <a:r>
              <a:rPr lang="en-US" i="1" dirty="0"/>
              <a:t>Y1 and 100 units of Y2 or</a:t>
            </a:r>
          </a:p>
          <a:p>
            <a:pPr marL="1258888" indent="-509588">
              <a:buFont typeface="Wingdings" pitchFamily="2" charset="2"/>
              <a:buChar char="Ø"/>
            </a:pPr>
            <a:r>
              <a:rPr lang="en-US" i="1" dirty="0"/>
              <a:t>100 units of Y1 and </a:t>
            </a:r>
            <a:r>
              <a:rPr lang="en-US" dirty="0"/>
              <a:t>200 units of </a:t>
            </a:r>
            <a:r>
              <a:rPr lang="en-US" i="1" dirty="0"/>
              <a:t>Y2 would help to earn the same revenue. </a:t>
            </a:r>
          </a:p>
          <a:p>
            <a:endParaRPr lang="en-US" i="1" dirty="0"/>
          </a:p>
          <a:p>
            <a:r>
              <a:rPr lang="en-US" b="1" i="1" dirty="0">
                <a:solidFill>
                  <a:srgbClr val="FF0000"/>
                </a:solidFill>
              </a:rPr>
              <a:t>By plotting </a:t>
            </a:r>
            <a:r>
              <a:rPr lang="en-US" b="1" dirty="0">
                <a:solidFill>
                  <a:srgbClr val="FF0000"/>
                </a:solidFill>
              </a:rPr>
              <a:t>these two extreme points </a:t>
            </a:r>
            <a:r>
              <a:rPr lang="en-US" dirty="0"/>
              <a:t>of 500 units of </a:t>
            </a:r>
            <a:r>
              <a:rPr lang="en-US" i="1" dirty="0"/>
              <a:t>Y1 and 250 units of Y2 and </a:t>
            </a:r>
            <a:r>
              <a:rPr lang="en-US" dirty="0"/>
              <a:t>by joining these two points, </a:t>
            </a:r>
            <a:r>
              <a:rPr lang="en-US" b="1" i="1" dirty="0">
                <a:solidFill>
                  <a:srgbClr val="FF0000"/>
                </a:solidFill>
              </a:rPr>
              <a:t>we get the </a:t>
            </a:r>
            <a:r>
              <a:rPr lang="en-US" b="1" i="1" dirty="0" err="1">
                <a:solidFill>
                  <a:srgbClr val="FF0000"/>
                </a:solidFill>
              </a:rPr>
              <a:t>Iso</a:t>
            </a:r>
            <a:r>
              <a:rPr lang="en-US" b="1" i="1" dirty="0">
                <a:solidFill>
                  <a:srgbClr val="FF0000"/>
                </a:solidFill>
              </a:rPr>
              <a:t>-revenue line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Fig: </a:t>
            </a:r>
            <a:r>
              <a:rPr lang="en-US" b="1" dirty="0" err="1">
                <a:solidFill>
                  <a:srgbClr val="FF0000"/>
                </a:solidFill>
              </a:rPr>
              <a:t>Iso</a:t>
            </a:r>
            <a:r>
              <a:rPr lang="en-US" b="1" dirty="0">
                <a:solidFill>
                  <a:srgbClr val="FF0000"/>
                </a:solidFill>
              </a:rPr>
              <a:t>-revenue line</a:t>
            </a:r>
          </a:p>
        </p:txBody>
      </p:sp>
      <p:pic>
        <p:nvPicPr>
          <p:cNvPr id="3409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1143000"/>
            <a:ext cx="83820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487362"/>
          </a:xfrm>
        </p:spPr>
        <p:txBody>
          <a:bodyPr>
            <a:noAutofit/>
          </a:bodyPr>
          <a:lstStyle/>
          <a:p>
            <a:br>
              <a:rPr lang="en-US" sz="3200" b="1" u="sng" dirty="0">
                <a:solidFill>
                  <a:srgbClr val="FF0000"/>
                </a:solidFill>
              </a:rPr>
            </a:br>
            <a:r>
              <a:rPr lang="en-US" sz="3200" b="1" u="sng" dirty="0">
                <a:solidFill>
                  <a:srgbClr val="FF0000"/>
                </a:solidFill>
              </a:rPr>
              <a:t>Determination Of Optimum Product Combination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915400" cy="5257800"/>
          </a:xfrm>
        </p:spPr>
        <p:txBody>
          <a:bodyPr/>
          <a:lstStyle/>
          <a:p>
            <a:r>
              <a:rPr lang="en-US" b="1" i="1" dirty="0">
                <a:solidFill>
                  <a:srgbClr val="00B0F0"/>
                </a:solidFill>
              </a:rPr>
              <a:t>To get the revenue maximizing combinations of two products</a:t>
            </a:r>
            <a:r>
              <a:rPr lang="en-US" dirty="0"/>
              <a:t>, </a:t>
            </a:r>
            <a:r>
              <a:rPr lang="en-US" b="1" i="1" dirty="0">
                <a:solidFill>
                  <a:srgbClr val="FF0000"/>
                </a:solidFill>
              </a:rPr>
              <a:t>two relevant questions need to be answered</a:t>
            </a:r>
            <a:r>
              <a:rPr lang="en-US" dirty="0"/>
              <a:t> viz., </a:t>
            </a:r>
          </a:p>
          <a:p>
            <a:pPr marL="1423988" indent="-449263">
              <a:buFont typeface="+mj-lt"/>
              <a:buAutoNum type="arabicParenR"/>
            </a:pPr>
            <a:r>
              <a:rPr lang="en-US" sz="2800" b="1" i="1" dirty="0">
                <a:solidFill>
                  <a:srgbClr val="00B050"/>
                </a:solidFill>
              </a:rPr>
              <a:t>what combinations </a:t>
            </a:r>
            <a:r>
              <a:rPr lang="en-US" sz="2800" b="1" i="1" dirty="0">
                <a:solidFill>
                  <a:srgbClr val="00B0F0"/>
                </a:solidFill>
              </a:rPr>
              <a:t>should be produced </a:t>
            </a:r>
            <a:r>
              <a:rPr lang="en-US" sz="2800" b="1" i="1" dirty="0">
                <a:solidFill>
                  <a:srgbClr val="00B050"/>
                </a:solidFill>
              </a:rPr>
              <a:t>and </a:t>
            </a:r>
          </a:p>
          <a:p>
            <a:pPr marL="1423988" indent="-449263">
              <a:buFont typeface="+mj-lt"/>
              <a:buAutoNum type="arabicParenR"/>
            </a:pPr>
            <a:r>
              <a:rPr lang="en-US" sz="2800" b="1" i="1" dirty="0">
                <a:solidFill>
                  <a:srgbClr val="00B0F0"/>
                </a:solidFill>
              </a:rPr>
              <a:t>how</a:t>
            </a:r>
            <a:r>
              <a:rPr lang="en-US" sz="2800" b="1" i="1" dirty="0">
                <a:solidFill>
                  <a:srgbClr val="00B050"/>
                </a:solidFill>
              </a:rPr>
              <a:t> can that combination </a:t>
            </a:r>
            <a:r>
              <a:rPr lang="en-US" sz="2800" b="1" i="1" dirty="0">
                <a:solidFill>
                  <a:srgbClr val="00B0F0"/>
                </a:solidFill>
              </a:rPr>
              <a:t>be determined</a:t>
            </a:r>
            <a:r>
              <a:rPr lang="en-US" sz="2800" b="1" i="1" dirty="0">
                <a:solidFill>
                  <a:srgbClr val="00B050"/>
                </a:solidFill>
              </a:rPr>
              <a:t>. </a:t>
            </a:r>
          </a:p>
          <a:p>
            <a:endParaRPr lang="en-US" dirty="0"/>
          </a:p>
          <a:p>
            <a:r>
              <a:rPr lang="en-US" dirty="0"/>
              <a:t>To answer these questions, the following methods need to be examined.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b="1" u="sng" dirty="0">
                <a:solidFill>
                  <a:srgbClr val="FF0000"/>
                </a:solidFill>
              </a:rPr>
              <a:t>1) Algebraic method</a:t>
            </a:r>
            <a:endParaRPr lang="en-US" u="sng" dirty="0">
              <a:solidFill>
                <a:srgbClr val="FF0000"/>
              </a:solidFill>
            </a:endParaRPr>
          </a:p>
        </p:txBody>
      </p:sp>
      <p:pic>
        <p:nvPicPr>
          <p:cNvPr id="3420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752600"/>
            <a:ext cx="6553200" cy="1592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201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4600" y="4267200"/>
            <a:ext cx="37338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2021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762000"/>
            <a:ext cx="693420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2022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371600" y="3429000"/>
            <a:ext cx="7086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2023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9600" y="5638800"/>
            <a:ext cx="7467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239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13038" y="1524000"/>
            <a:ext cx="8830962" cy="1054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2393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7239" y="2819400"/>
            <a:ext cx="8272787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3365</TotalTime>
  <Words>7320</Words>
  <Application>Microsoft Office PowerPoint</Application>
  <PresentationFormat>On-screen Show (4:3)</PresentationFormat>
  <Paragraphs>1395</Paragraphs>
  <Slides>130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130</vt:i4>
      </vt:variant>
    </vt:vector>
  </HeadingPairs>
  <TitlesOfParts>
    <vt:vector size="138" baseType="lpstr">
      <vt:lpstr>Arial</vt:lpstr>
      <vt:lpstr>Calibri</vt:lpstr>
      <vt:lpstr>Courier New</vt:lpstr>
      <vt:lpstr>Times New Roman</vt:lpstr>
      <vt:lpstr>Verdana</vt:lpstr>
      <vt:lpstr>Wingdings</vt:lpstr>
      <vt:lpstr>Office Theme</vt:lpstr>
      <vt:lpstr>Worksheet</vt:lpstr>
      <vt:lpstr>Chapter 2</vt:lpstr>
      <vt:lpstr>Definition of Production</vt:lpstr>
      <vt:lpstr> Agricultural Resources (Inputs) </vt:lpstr>
      <vt:lpstr> Economic Agricultural Resources </vt:lpstr>
      <vt:lpstr>PowerPoint Presentation</vt:lpstr>
      <vt:lpstr>PowerPoint Presentation</vt:lpstr>
      <vt:lpstr>PowerPoint Presentation</vt:lpstr>
      <vt:lpstr>PowerPoint Presentation</vt:lpstr>
      <vt:lpstr> cont… </vt:lpstr>
      <vt:lpstr>PowerPoint Presentation</vt:lpstr>
      <vt:lpstr>3) Algebraic Form:</vt:lpstr>
      <vt:lpstr> BASIC PRODUCTION RELATIONSHIPS  </vt:lpstr>
      <vt:lpstr>Factor-product r/n ship</vt:lpstr>
      <vt:lpstr>Cont..</vt:lpstr>
      <vt:lpstr>PowerPoint Presentation</vt:lpstr>
      <vt:lpstr>Cont…</vt:lpstr>
      <vt:lpstr> Production Function Parameters of Interest for Factor-Product R/ship </vt:lpstr>
      <vt:lpstr>Total Physical Product (TPP)</vt:lpstr>
      <vt:lpstr>Total Physical Product (TPP)</vt:lpstr>
      <vt:lpstr>PowerPoint Presentation</vt:lpstr>
      <vt:lpstr>TPP</vt:lpstr>
      <vt:lpstr>Average Physical Product</vt:lpstr>
      <vt:lpstr>Average Physical Product (APP)</vt:lpstr>
      <vt:lpstr>Average Physical Product (APP)</vt:lpstr>
      <vt:lpstr> Marginal Physical Product </vt:lpstr>
      <vt:lpstr>Law of Diminishing Marginal Returns</vt:lpstr>
      <vt:lpstr>Marginal Physical Product (MPP) </vt:lpstr>
      <vt:lpstr>TPP, APP and MPP</vt:lpstr>
      <vt:lpstr>Relationships between TPP, APP and MPP</vt:lpstr>
      <vt:lpstr>Stages of Production Function</vt:lpstr>
      <vt:lpstr>Stages of Production  – TP, AP and MP</vt:lpstr>
      <vt:lpstr> Stages of the Production  </vt:lpstr>
      <vt:lpstr>Stage-2</vt:lpstr>
      <vt:lpstr>Law of Diminishing Returns</vt:lpstr>
      <vt:lpstr>PowerPoint Presentation</vt:lpstr>
      <vt:lpstr>PowerPoint Presentation</vt:lpstr>
      <vt:lpstr>PowerPoint Presentation</vt:lpstr>
      <vt:lpstr>PowerPoint Presentation</vt:lpstr>
      <vt:lpstr>Stages of Production: Rational &amp; Irrational</vt:lpstr>
      <vt:lpstr>Stages of Production: Rational &amp; Irrational</vt:lpstr>
      <vt:lpstr>Stages of Production: Rational &amp; Irrational</vt:lpstr>
      <vt:lpstr>How Much Input to Use</vt:lpstr>
      <vt:lpstr>Marginal Value Product</vt:lpstr>
      <vt:lpstr>Marginal Input Cost</vt:lpstr>
      <vt:lpstr>Marginal Value Product, Marginal Input Cost and the Optimum Input Level</vt:lpstr>
      <vt:lpstr>The Decision Rule</vt:lpstr>
      <vt:lpstr>How Much Output to Produce</vt:lpstr>
      <vt:lpstr>Marginal Revenue</vt:lpstr>
      <vt:lpstr>Marginal Cost</vt:lpstr>
      <vt:lpstr>The Decision Rule</vt:lpstr>
      <vt:lpstr> Marginal Revenue, Marginal Cost and the Optimum Output Level</vt:lpstr>
      <vt:lpstr>PowerPoint Presentation</vt:lpstr>
      <vt:lpstr>Thus,</vt:lpstr>
      <vt:lpstr>A Hypothetical Production Function; A Mathematical Example</vt:lpstr>
      <vt:lpstr>A Hypothetical Production Function, A Mathematical Example</vt:lpstr>
      <vt:lpstr>A Hypothetical Production Function, A Mathematical Example</vt:lpstr>
      <vt:lpstr>A Hypothetical Production Function, A Mathematical Example</vt:lpstr>
      <vt:lpstr>A Hypothetical Production Function, A Mathematical Example</vt:lpstr>
      <vt:lpstr>A Hypothetical Production Function, A Mathematical Example</vt:lpstr>
      <vt:lpstr>Factor-Factor Relationship</vt:lpstr>
      <vt:lpstr>F-F R/ship</vt:lpstr>
      <vt:lpstr>That means….</vt:lpstr>
      <vt:lpstr>Factor-Factor Relationship</vt:lpstr>
      <vt:lpstr>Important Economic Parameters of F-F r/ship </vt:lpstr>
      <vt:lpstr>PowerPoint Presentation</vt:lpstr>
      <vt:lpstr> Properties of Iso-quant: </vt:lpstr>
      <vt:lpstr> 2) Marginal Rate of Technical Substitution (MRTS) </vt:lpstr>
      <vt:lpstr>PowerPoint Presentation</vt:lpstr>
      <vt:lpstr>Three possible types of substitution</vt:lpstr>
      <vt:lpstr>3) Iso-cost Line</vt:lpstr>
      <vt:lpstr>Iso-cost line</vt:lpstr>
      <vt:lpstr> Least Cost Combination (LCC) </vt:lpstr>
      <vt:lpstr> 1) Tabular Method </vt:lpstr>
      <vt:lpstr> 2) Algebraic Method </vt:lpstr>
      <vt:lpstr>PowerPoint Presentation</vt:lpstr>
      <vt:lpstr>PowerPoint Presentation</vt:lpstr>
      <vt:lpstr>PowerPoint Presentation</vt:lpstr>
      <vt:lpstr>Decision Rule</vt:lpstr>
      <vt:lpstr>Decision Rule</vt:lpstr>
      <vt:lpstr> 3) Graphic Method </vt:lpstr>
      <vt:lpstr>Homework</vt:lpstr>
      <vt:lpstr>Product-Product Relationship</vt:lpstr>
      <vt:lpstr>P-P R/ship</vt:lpstr>
      <vt:lpstr>P-P R/ship</vt:lpstr>
      <vt:lpstr>Economic Parameters for P-P r/ship</vt:lpstr>
      <vt:lpstr>1) Production Possibility Curve/Frotier</vt:lpstr>
      <vt:lpstr>Example: PPC/PPF</vt:lpstr>
      <vt:lpstr>PowerPoint Presentation</vt:lpstr>
      <vt:lpstr> Possible Production Levels from the given acreage of Land </vt:lpstr>
      <vt:lpstr>PPC/PPF/PTC</vt:lpstr>
      <vt:lpstr>2) Marginal Rate of Product Substitution (MRPS)</vt:lpstr>
      <vt:lpstr> Characteristics of Production Possibility Curve </vt:lpstr>
      <vt:lpstr> ISO-REVENUE LINE  </vt:lpstr>
      <vt:lpstr> Characteristics of ISO-revenue Line </vt:lpstr>
      <vt:lpstr>Example: Iso-revenue</vt:lpstr>
      <vt:lpstr>Fig: Iso-revenue line</vt:lpstr>
      <vt:lpstr> Determination Of Optimum Product Combination </vt:lpstr>
      <vt:lpstr>1) Algebraic method</vt:lpstr>
      <vt:lpstr>PowerPoint Presentation</vt:lpstr>
      <vt:lpstr>PowerPoint Presentation</vt:lpstr>
      <vt:lpstr> 2) Graphic Method </vt:lpstr>
      <vt:lpstr> Fig: Optimum Combination of products </vt:lpstr>
      <vt:lpstr>RELATIONSHIP AMONG THE PRODUCTS (types of p-p r/n ship)</vt:lpstr>
      <vt:lpstr> 1) Joint Products </vt:lpstr>
      <vt:lpstr> Production possibilities for joint product </vt:lpstr>
      <vt:lpstr> 2) Complementary Products: </vt:lpstr>
      <vt:lpstr>Compliment…</vt:lpstr>
      <vt:lpstr>Fig: Complementary Product</vt:lpstr>
      <vt:lpstr> 3) Supplementary Products </vt:lpstr>
      <vt:lpstr>Supplement…</vt:lpstr>
      <vt:lpstr>Fig: Supplementary Enterprise</vt:lpstr>
      <vt:lpstr>Output Substitution Ratio</vt:lpstr>
      <vt:lpstr>Output Price Ratio</vt:lpstr>
      <vt:lpstr>Decision Rule</vt:lpstr>
      <vt:lpstr> 4) Competitive Products </vt:lpstr>
      <vt:lpstr> MARGINAL RATE OF PRODUCT SUBSTITUTION </vt:lpstr>
      <vt:lpstr>PowerPoint Presentation</vt:lpstr>
      <vt:lpstr>Decision Rule</vt:lpstr>
      <vt:lpstr> Constant Rate of Substitution </vt:lpstr>
      <vt:lpstr>Two Competitive Products Substituting at Constant Rate</vt:lpstr>
      <vt:lpstr>Constant Rate of product substitution</vt:lpstr>
      <vt:lpstr> Increasing Rate of Substitution </vt:lpstr>
      <vt:lpstr> Two Competitive Products Substituting at Increasing Rate </vt:lpstr>
      <vt:lpstr>Increasing cont…</vt:lpstr>
      <vt:lpstr>Fig. Increasing rate of product substitution</vt:lpstr>
      <vt:lpstr> Decreasing Rate of Substitution </vt:lpstr>
      <vt:lpstr>Two Competitive Products Substituting at Decreasing Rate</vt:lpstr>
      <vt:lpstr>Decreasing MRPS….</vt:lpstr>
      <vt:lpstr>Fig: Decreasing Rate of Product Substitution</vt:lpstr>
      <vt:lpstr>Chapter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</dc:title>
  <dc:creator>Windows User</dc:creator>
  <cp:lastModifiedBy>user</cp:lastModifiedBy>
  <cp:revision>757</cp:revision>
  <cp:lastPrinted>2020-03-19T10:41:13Z</cp:lastPrinted>
  <dcterms:created xsi:type="dcterms:W3CDTF">2014-11-21T07:04:04Z</dcterms:created>
  <dcterms:modified xsi:type="dcterms:W3CDTF">2020-03-19T10:46:15Z</dcterms:modified>
</cp:coreProperties>
</file>