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60" r:id="rId4"/>
    <p:sldId id="262" r:id="rId5"/>
    <p:sldId id="263" r:id="rId6"/>
    <p:sldId id="264" r:id="rId7"/>
    <p:sldId id="341" r:id="rId8"/>
    <p:sldId id="265" r:id="rId9"/>
    <p:sldId id="259" r:id="rId10"/>
    <p:sldId id="291" r:id="rId11"/>
    <p:sldId id="299" r:id="rId12"/>
    <p:sldId id="292" r:id="rId13"/>
    <p:sldId id="293" r:id="rId14"/>
    <p:sldId id="294" r:id="rId15"/>
    <p:sldId id="295" r:id="rId16"/>
    <p:sldId id="311" r:id="rId17"/>
    <p:sldId id="296" r:id="rId18"/>
    <p:sldId id="266" r:id="rId19"/>
    <p:sldId id="267" r:id="rId20"/>
    <p:sldId id="312" r:id="rId21"/>
    <p:sldId id="313" r:id="rId22"/>
    <p:sldId id="268" r:id="rId23"/>
    <p:sldId id="315" r:id="rId24"/>
    <p:sldId id="316" r:id="rId25"/>
    <p:sldId id="269" r:id="rId26"/>
    <p:sldId id="271" r:id="rId27"/>
    <p:sldId id="273" r:id="rId28"/>
    <p:sldId id="274" r:id="rId29"/>
    <p:sldId id="317" r:id="rId30"/>
    <p:sldId id="276" r:id="rId31"/>
    <p:sldId id="277" r:id="rId32"/>
    <p:sldId id="279" r:id="rId33"/>
    <p:sldId id="280" r:id="rId34"/>
    <p:sldId id="314" r:id="rId35"/>
    <p:sldId id="307" r:id="rId36"/>
    <p:sldId id="308" r:id="rId37"/>
    <p:sldId id="309" r:id="rId38"/>
    <p:sldId id="334" r:id="rId39"/>
    <p:sldId id="335" r:id="rId40"/>
    <p:sldId id="328" r:id="rId41"/>
    <p:sldId id="330" r:id="rId42"/>
    <p:sldId id="331" r:id="rId43"/>
    <p:sldId id="339" r:id="rId44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3709E71-63AF-475C-9FD3-88848E00DC2A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6870332-4B60-4984-8B3D-9D40792C2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78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FF77-88DB-4535-A668-6B5AFA06747A}" type="datetime1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34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9D1C9-A9A7-4EBA-A123-50D1C7DA32C8}" type="datetime1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29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05F91-FEFF-4222-BA9E-4C6BE3E733FB}" type="datetime1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1B10-5D0D-44B6-94AB-90E221CEBF15}" type="datetime1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10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F50D-92E7-4E7E-BD26-35268E7DD93B}" type="datetime1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0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9B6F7-3AB0-413F-9A6B-F26D35252A41}" type="datetime1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41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70D7-9656-47A2-8063-2D375B5AF3FF}" type="datetime1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8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F37E-365F-4577-B837-4DCAA26ADAB7}" type="datetime1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5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742A-477E-4FF4-83F7-7BE3A64CD428}" type="datetime1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31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C84A-5190-43DA-BE76-1ACAF864ADD8}" type="datetime1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6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848D-2119-431E-8C25-D4855D26737C}" type="datetime1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39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719EA-E790-40A9-982C-9C8288C6FBFF}" type="datetime1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06236-6AEE-4386-9C57-7F18639EA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9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One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086600" cy="2438400"/>
          </a:xfrm>
        </p:spPr>
        <p:txBody>
          <a:bodyPr/>
          <a:lstStyle/>
          <a:p>
            <a:endParaRPr lang="en-US" dirty="0"/>
          </a:p>
          <a:p>
            <a:r>
              <a:rPr lang="en-US" sz="3600" b="1" dirty="0">
                <a:solidFill>
                  <a:srgbClr val="FF0000"/>
                </a:solidFill>
              </a:rPr>
              <a:t>Introduction to Farm Management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28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u="sng" dirty="0">
                <a:solidFill>
                  <a:srgbClr val="FF0000"/>
                </a:solidFill>
              </a:rPr>
              <a:t>1.2. </a:t>
            </a:r>
            <a:r>
              <a:rPr lang="en-US" sz="3200" b="1" u="sng" dirty="0">
                <a:solidFill>
                  <a:srgbClr val="FF0000"/>
                </a:solidFill>
              </a:rPr>
              <a:t>Importance of Farm Management</a:t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91200"/>
          </a:xfrm>
        </p:spPr>
        <p:txBody>
          <a:bodyPr>
            <a:normAutofit/>
          </a:bodyPr>
          <a:lstStyle/>
          <a:p>
            <a:pPr algn="just"/>
            <a:r>
              <a:rPr lang="en-US" sz="3000" dirty="0"/>
              <a:t>Agriculture is </a:t>
            </a:r>
            <a:r>
              <a:rPr lang="en-US" sz="3000" b="1" i="1" u="sng" dirty="0">
                <a:solidFill>
                  <a:srgbClr val="00B0F0"/>
                </a:solidFill>
              </a:rPr>
              <a:t>the science of converting productive resources</a:t>
            </a:r>
            <a:r>
              <a:rPr lang="en-US" sz="3000" dirty="0"/>
              <a:t> to produce livestock, crops and fisheries.</a:t>
            </a:r>
          </a:p>
          <a:p>
            <a:pPr algn="just"/>
            <a:endParaRPr lang="en-US" sz="3000" dirty="0"/>
          </a:p>
          <a:p>
            <a:pPr algn="just"/>
            <a:r>
              <a:rPr lang="en-US" sz="3000" dirty="0"/>
              <a:t>The farmer </a:t>
            </a:r>
            <a:r>
              <a:rPr lang="en-US" sz="3000" b="1" i="1" dirty="0"/>
              <a:t>strives to combine the resources </a:t>
            </a:r>
            <a:r>
              <a:rPr lang="en-US" sz="3000" dirty="0"/>
              <a:t>in such a way that he/she </a:t>
            </a:r>
            <a:r>
              <a:rPr lang="en-US" sz="3000" i="1" dirty="0">
                <a:solidFill>
                  <a:srgbClr val="C00000"/>
                </a:solidFill>
              </a:rPr>
              <a:t>minimizes their use hence his cost </a:t>
            </a:r>
            <a:r>
              <a:rPr lang="en-US" sz="3000" b="1" i="1" dirty="0">
                <a:solidFill>
                  <a:srgbClr val="00B050"/>
                </a:solidFill>
              </a:rPr>
              <a:t>while maximizing his output and hence his return</a:t>
            </a:r>
            <a:r>
              <a:rPr lang="en-US" sz="3000" dirty="0"/>
              <a:t>, thereby ensuring that his income i.e. net returns or profit </a:t>
            </a:r>
            <a:r>
              <a:rPr lang="en-US" sz="3000" b="1" i="1" dirty="0"/>
              <a:t>is as high as possible</a:t>
            </a:r>
            <a:r>
              <a:rPr lang="en-US" sz="3000" dirty="0"/>
              <a:t>. 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47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Cont</a:t>
            </a:r>
            <a:r>
              <a:rPr lang="en-US" dirty="0"/>
              <a:t>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millions of small farm operators have unique objectives (other than profit maximization). </a:t>
            </a:r>
          </a:p>
          <a:p>
            <a:endParaRPr lang="en-US" dirty="0"/>
          </a:p>
          <a:p>
            <a:r>
              <a:rPr lang="en-US" dirty="0"/>
              <a:t>These could be maximization of objectives like </a:t>
            </a:r>
            <a:r>
              <a:rPr lang="en-US" dirty="0">
                <a:solidFill>
                  <a:srgbClr val="FF0000"/>
                </a:solidFill>
              </a:rPr>
              <a:t>food security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stability of cash income </a:t>
            </a:r>
            <a:r>
              <a:rPr lang="en-US" dirty="0"/>
              <a:t>and use of most limiting resource.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Especially, the </a:t>
            </a:r>
            <a:r>
              <a:rPr lang="en-US" b="1" i="1" dirty="0"/>
              <a:t>provision of sufficient staple food for family members</a:t>
            </a:r>
            <a:r>
              <a:rPr lang="en-US" dirty="0"/>
              <a:t> is very important in a subsistence agriculture (farm family decision-making process). </a:t>
            </a:r>
          </a:p>
          <a:p>
            <a:endParaRPr lang="en-US" dirty="0"/>
          </a:p>
          <a:p>
            <a:r>
              <a:rPr lang="en-US" dirty="0"/>
              <a:t>This is why </a:t>
            </a:r>
            <a:r>
              <a:rPr lang="en-US" b="1" u="sng" dirty="0">
                <a:solidFill>
                  <a:srgbClr val="7030A0"/>
                </a:solidFill>
              </a:rPr>
              <a:t>in Farm Management </a:t>
            </a:r>
            <a:r>
              <a:rPr lang="en-US" b="1" i="1" dirty="0">
                <a:solidFill>
                  <a:srgbClr val="FF0000"/>
                </a:solidFill>
              </a:rPr>
              <a:t>attention is focused on the </a:t>
            </a:r>
            <a:r>
              <a:rPr lang="en-US" b="1" i="1" u="sng" dirty="0">
                <a:solidFill>
                  <a:srgbClr val="0070C0"/>
                </a:solidFill>
              </a:rPr>
              <a:t>decision-making processes of individual farm units</a:t>
            </a:r>
            <a:r>
              <a:rPr lang="en-US" u="sng" dirty="0">
                <a:solidFill>
                  <a:srgbClr val="0070C0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55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991600" cy="63246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pPr marL="633413" indent="-633413" algn="just">
              <a:buFont typeface="Wingdings" pitchFamily="2" charset="2"/>
              <a:buChar char="v"/>
            </a:pPr>
            <a:r>
              <a:rPr lang="en-US" sz="3400" dirty="0"/>
              <a:t>Farm management is very </a:t>
            </a:r>
            <a:r>
              <a:rPr lang="en-US" sz="3400" i="1" u="sng" dirty="0">
                <a:solidFill>
                  <a:srgbClr val="00B050"/>
                </a:solidFill>
              </a:rPr>
              <a:t>important not only in developed and commercial agriculture</a:t>
            </a:r>
            <a:r>
              <a:rPr lang="en-US" sz="3400" dirty="0"/>
              <a:t> all round the world </a:t>
            </a:r>
            <a:r>
              <a:rPr lang="en-US" sz="3400" i="1" dirty="0">
                <a:solidFill>
                  <a:srgbClr val="FF0000"/>
                </a:solidFill>
              </a:rPr>
              <a:t>but also in </a:t>
            </a:r>
            <a:r>
              <a:rPr lang="en-US" sz="3400" i="1" u="sng" dirty="0">
                <a:solidFill>
                  <a:srgbClr val="FF0000"/>
                </a:solidFill>
              </a:rPr>
              <a:t>developing</a:t>
            </a:r>
            <a:r>
              <a:rPr lang="en-US" sz="3400" i="1" dirty="0">
                <a:solidFill>
                  <a:srgbClr val="FF0000"/>
                </a:solidFill>
              </a:rPr>
              <a:t> and </a:t>
            </a:r>
            <a:r>
              <a:rPr lang="en-US" sz="3400" i="1" u="sng" dirty="0">
                <a:solidFill>
                  <a:srgbClr val="FF0000"/>
                </a:solidFill>
              </a:rPr>
              <a:t>subsistence</a:t>
            </a:r>
            <a:r>
              <a:rPr lang="en-US" sz="3400" i="1" dirty="0">
                <a:solidFill>
                  <a:srgbClr val="FF0000"/>
                </a:solidFill>
              </a:rPr>
              <a:t> type of agriculture</a:t>
            </a:r>
            <a:r>
              <a:rPr lang="en-US" sz="3400" dirty="0"/>
              <a:t>.  And also/</a:t>
            </a:r>
          </a:p>
          <a:p>
            <a:pPr marL="633413" indent="-633413" algn="just">
              <a:buFont typeface="Wingdings" pitchFamily="2" charset="2"/>
              <a:buChar char="v"/>
            </a:pPr>
            <a:r>
              <a:rPr lang="en-US" sz="3400" dirty="0"/>
              <a:t>A </a:t>
            </a:r>
            <a:r>
              <a:rPr lang="en-US" sz="3400" u="sng" dirty="0"/>
              <a:t>farm manager </a:t>
            </a:r>
            <a:r>
              <a:rPr lang="en-US" sz="3400" i="1" dirty="0">
                <a:solidFill>
                  <a:srgbClr val="00B0F0"/>
                </a:solidFill>
              </a:rPr>
              <a:t>must </a:t>
            </a:r>
            <a:r>
              <a:rPr lang="en-US" sz="3400" i="1" u="sng" dirty="0">
                <a:solidFill>
                  <a:srgbClr val="00B050"/>
                </a:solidFill>
              </a:rPr>
              <a:t>not only </a:t>
            </a:r>
            <a:r>
              <a:rPr lang="en-US" sz="3400" i="1" dirty="0">
                <a:solidFill>
                  <a:srgbClr val="00B0F0"/>
                </a:solidFill>
              </a:rPr>
              <a:t>understand different </a:t>
            </a:r>
            <a:r>
              <a:rPr lang="en-US" sz="3400" i="1" u="sng" dirty="0">
                <a:solidFill>
                  <a:srgbClr val="FF0000"/>
                </a:solidFill>
              </a:rPr>
              <a:t>methods of agricultural production</a:t>
            </a:r>
            <a:r>
              <a:rPr lang="en-US" sz="3400" u="sng" dirty="0">
                <a:solidFill>
                  <a:srgbClr val="FF0000"/>
                </a:solidFill>
              </a:rPr>
              <a:t>, </a:t>
            </a:r>
          </a:p>
          <a:p>
            <a:pPr marL="0" indent="0" algn="just">
              <a:buNone/>
            </a:pPr>
            <a:endParaRPr lang="en-US" sz="3400" dirty="0"/>
          </a:p>
          <a:p>
            <a:pPr marL="633413" indent="-633413" algn="just">
              <a:buFont typeface="Wingdings" pitchFamily="2" charset="2"/>
              <a:buChar char="v"/>
            </a:pPr>
            <a:r>
              <a:rPr lang="en-US" sz="3400" dirty="0"/>
              <a:t>but also he/she must be </a:t>
            </a:r>
            <a:r>
              <a:rPr lang="en-US" sz="3400" b="1" i="1" dirty="0"/>
              <a:t>concerned with </a:t>
            </a:r>
            <a:r>
              <a:rPr lang="en-US" sz="3400" b="1" i="1" u="sng" dirty="0"/>
              <a:t>their costs and returns</a:t>
            </a:r>
            <a:r>
              <a:rPr lang="en-US" sz="3400" u="sng" dirty="0"/>
              <a:t>. </a:t>
            </a:r>
          </a:p>
          <a:p>
            <a:pPr marL="633413" indent="-633413" algn="just">
              <a:buFont typeface="Wingdings" pitchFamily="2" charset="2"/>
              <a:buChar char="v"/>
            </a:pPr>
            <a:endParaRPr lang="en-US" sz="3400" dirty="0"/>
          </a:p>
          <a:p>
            <a:pPr marL="633413" indent="-633413" algn="just">
              <a:buFont typeface="Wingdings" pitchFamily="2" charset="2"/>
              <a:buChar char="v"/>
            </a:pPr>
            <a:r>
              <a:rPr lang="en-US" sz="3400" dirty="0"/>
              <a:t>FM/F </a:t>
            </a:r>
            <a:r>
              <a:rPr lang="en-US" sz="3400" dirty="0">
                <a:solidFill>
                  <a:srgbClr val="FF0000"/>
                </a:solidFill>
              </a:rPr>
              <a:t>must </a:t>
            </a:r>
            <a:r>
              <a:rPr lang="en-US" sz="3400" b="1" u="sng" dirty="0"/>
              <a:t>know how to allocate</a:t>
            </a:r>
            <a:r>
              <a:rPr lang="en-US" sz="3400" dirty="0">
                <a:solidFill>
                  <a:srgbClr val="FF0000"/>
                </a:solidFill>
              </a:rPr>
              <a:t> scarce productive resources </a:t>
            </a:r>
            <a:r>
              <a:rPr lang="en-US" sz="3400" dirty="0"/>
              <a:t>on the farm business </a:t>
            </a:r>
            <a:r>
              <a:rPr lang="en-US" sz="3400" b="1" u="sng" dirty="0">
                <a:solidFill>
                  <a:srgbClr val="00B050"/>
                </a:solidFill>
              </a:rPr>
              <a:t>to meet his goals </a:t>
            </a:r>
            <a:r>
              <a:rPr lang="en-US" sz="3400" b="1" i="1" dirty="0">
                <a:solidFill>
                  <a:srgbClr val="0033CC"/>
                </a:solidFill>
              </a:rPr>
              <a:t>and at the same time </a:t>
            </a:r>
            <a:r>
              <a:rPr lang="en-US" sz="3400" b="1" u="sng" dirty="0">
                <a:solidFill>
                  <a:srgbClr val="00B050"/>
                </a:solidFill>
              </a:rPr>
              <a:t>react to economic forces</a:t>
            </a:r>
            <a:r>
              <a:rPr lang="en-US" sz="3400" dirty="0"/>
              <a:t> that arise from both within and outside the farm.</a:t>
            </a:r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81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u="sng" dirty="0">
                <a:solidFill>
                  <a:srgbClr val="00B050"/>
                </a:solidFill>
              </a:rPr>
              <a:t>N</a:t>
            </a:r>
            <a:r>
              <a:rPr lang="en-US" sz="2800" b="1" u="sng" dirty="0">
                <a:solidFill>
                  <a:srgbClr val="00B050"/>
                </a:solidFill>
              </a:rPr>
              <a:t>eed for managing an individual farm arises due to</a:t>
            </a:r>
            <a:r>
              <a:rPr lang="en-US" sz="2800" u="sng" dirty="0">
                <a:solidFill>
                  <a:srgbClr val="00B050"/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562600"/>
          </a:xfrm>
        </p:spPr>
        <p:txBody>
          <a:bodyPr>
            <a:normAutofit fontScale="85000" lnSpcReduction="10000"/>
          </a:bodyPr>
          <a:lstStyle/>
          <a:p>
            <a:endParaRPr lang="en-US" sz="3100" dirty="0"/>
          </a:p>
          <a:p>
            <a:pPr marL="971550" lvl="1" indent="-571500">
              <a:buFont typeface="+mj-lt"/>
              <a:buAutoNum type="romanLcPeriod"/>
            </a:pPr>
            <a:r>
              <a:rPr lang="en-US" sz="3100" b="1" u="sng" dirty="0"/>
              <a:t>Farmers have the twin objectives</a:t>
            </a:r>
            <a:r>
              <a:rPr lang="en-US" sz="3100" dirty="0"/>
              <a:t>, viz. </a:t>
            </a:r>
            <a:r>
              <a:rPr lang="en-US" sz="3100" u="sng" dirty="0"/>
              <a:t>maximization of farm profit </a:t>
            </a:r>
            <a:r>
              <a:rPr lang="en-US" sz="3100" dirty="0"/>
              <a:t>and </a:t>
            </a:r>
            <a:r>
              <a:rPr lang="en-US" sz="3100" u="sng" dirty="0"/>
              <a:t>improvement of standard of living of their families.</a:t>
            </a:r>
          </a:p>
          <a:p>
            <a:pPr marL="971550" lvl="1" indent="-571500">
              <a:buFont typeface="+mj-lt"/>
              <a:buAutoNum type="romanLcPeriod"/>
            </a:pPr>
            <a:endParaRPr lang="en-US" sz="3100" dirty="0"/>
          </a:p>
          <a:p>
            <a:pPr marL="971550" lvl="1" indent="-571500" algn="just">
              <a:buFont typeface="+mj-lt"/>
              <a:buAutoNum type="romanLcPeriod"/>
            </a:pPr>
            <a:r>
              <a:rPr lang="en-US" sz="3100" b="1" u="sng" dirty="0"/>
              <a:t>The means available to achieve the objectives</a:t>
            </a:r>
            <a:r>
              <a:rPr lang="en-US" sz="3100" dirty="0"/>
              <a:t>, i.e., </a:t>
            </a:r>
            <a:r>
              <a:rPr lang="en-US" sz="3100" dirty="0">
                <a:solidFill>
                  <a:srgbClr val="C00000"/>
                </a:solidFill>
              </a:rPr>
              <a:t>the factors of production,</a:t>
            </a:r>
            <a:r>
              <a:rPr lang="en-US" sz="3100" dirty="0"/>
              <a:t> are </a:t>
            </a:r>
            <a:r>
              <a:rPr lang="en-US" sz="3100" b="1" u="sng" dirty="0">
                <a:solidFill>
                  <a:srgbClr val="FF0000"/>
                </a:solidFill>
              </a:rPr>
              <a:t>scarce in supply</a:t>
            </a:r>
            <a:r>
              <a:rPr lang="en-US" sz="3100" dirty="0"/>
              <a:t>.</a:t>
            </a:r>
          </a:p>
          <a:p>
            <a:pPr marL="400050" lvl="1" indent="0" algn="just">
              <a:buNone/>
            </a:pPr>
            <a:endParaRPr lang="en-US" sz="3100" dirty="0"/>
          </a:p>
          <a:p>
            <a:pPr marL="400050" lvl="1" indent="0" algn="just">
              <a:buNone/>
            </a:pPr>
            <a:r>
              <a:rPr lang="en-US" sz="3100" b="1" dirty="0"/>
              <a:t>iii. The farm profit is influenced </a:t>
            </a:r>
            <a:r>
              <a:rPr lang="en-US" sz="3100" dirty="0"/>
              <a:t> by; </a:t>
            </a:r>
            <a:r>
              <a:rPr lang="en-US" sz="3100" dirty="0">
                <a:solidFill>
                  <a:srgbClr val="FF0000"/>
                </a:solidFill>
              </a:rPr>
              <a:t>biological, technological, social, economic, political and institutional </a:t>
            </a:r>
            <a:r>
              <a:rPr lang="en-US" sz="3100" dirty="0"/>
              <a:t>factors.</a:t>
            </a:r>
          </a:p>
          <a:p>
            <a:pPr marL="971550" lvl="1" indent="-571500" algn="just">
              <a:buFont typeface="+mj-lt"/>
              <a:buAutoNum type="romanLcPeriod"/>
            </a:pPr>
            <a:endParaRPr lang="en-US" sz="3100" dirty="0"/>
          </a:p>
          <a:p>
            <a:pPr marL="400050" lvl="1" indent="0" algn="just">
              <a:buNone/>
            </a:pPr>
            <a:r>
              <a:rPr lang="en-US" sz="3100" dirty="0"/>
              <a:t>iv. The factors of production </a:t>
            </a:r>
            <a:r>
              <a:rPr lang="en-US" sz="3100" b="1" u="sng" dirty="0"/>
              <a:t>can be put to alternative uses</a:t>
            </a:r>
            <a:r>
              <a:rPr lang="en-US" sz="3100" dirty="0"/>
              <a:t>.</a:t>
            </a:r>
          </a:p>
          <a:p>
            <a:pPr marL="971550" lvl="1" indent="-571500">
              <a:buFont typeface="+mj-lt"/>
              <a:buAutoNum type="romanL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22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3246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sz="2600" b="1" u="sng" dirty="0">
                <a:solidFill>
                  <a:srgbClr val="00B050"/>
                </a:solidFill>
              </a:rPr>
              <a:t>On one hand</a:t>
            </a:r>
            <a:r>
              <a:rPr lang="en-US" sz="2600" dirty="0"/>
              <a:t>, </a:t>
            </a:r>
            <a:r>
              <a:rPr lang="en-US" sz="2600" b="1" u="sng" dirty="0"/>
              <a:t>a farmer has a set of farm resources </a:t>
            </a:r>
            <a:r>
              <a:rPr lang="en-US" sz="2600" dirty="0"/>
              <a:t>such as </a:t>
            </a:r>
            <a:r>
              <a:rPr lang="en-US" sz="2600" dirty="0">
                <a:solidFill>
                  <a:srgbClr val="7030A0"/>
                </a:solidFill>
              </a:rPr>
              <a:t>land, labor, farm buildings, working capital, farm equipment</a:t>
            </a:r>
            <a:r>
              <a:rPr lang="en-US" sz="2600" dirty="0"/>
              <a:t>, etc. that are </a:t>
            </a:r>
            <a:r>
              <a:rPr lang="en-US" sz="2600" b="1" i="1" u="sng" dirty="0">
                <a:solidFill>
                  <a:srgbClr val="FF0000"/>
                </a:solidFill>
              </a:rPr>
              <a:t>relatively scarce. </a:t>
            </a:r>
          </a:p>
          <a:p>
            <a:pPr marL="0" indent="0">
              <a:buNone/>
            </a:pPr>
            <a:endParaRPr lang="en-US" sz="2600" dirty="0"/>
          </a:p>
          <a:p>
            <a:pPr marL="571500" indent="-571500">
              <a:buFont typeface="+mj-lt"/>
              <a:buAutoNum type="romanUcPeriod"/>
            </a:pPr>
            <a:r>
              <a:rPr lang="en-US" sz="2600" b="1" u="sng" dirty="0">
                <a:solidFill>
                  <a:srgbClr val="00B050"/>
                </a:solidFill>
              </a:rPr>
              <a:t>On the other hand</a:t>
            </a:r>
            <a:r>
              <a:rPr lang="en-US" sz="2600" dirty="0"/>
              <a:t>, the farmer </a:t>
            </a:r>
            <a:r>
              <a:rPr lang="en-US" sz="2600" b="1" u="sng" dirty="0"/>
              <a:t>has a set of goals or objectives to achieve (</a:t>
            </a:r>
            <a:r>
              <a:rPr lang="en-US" sz="2600" b="1" i="1" u="sng" dirty="0">
                <a:solidFill>
                  <a:srgbClr val="FF0000"/>
                </a:solidFill>
              </a:rPr>
              <a:t>maximum family satisfaction </a:t>
            </a:r>
            <a:r>
              <a:rPr lang="en-US" sz="2600" dirty="0"/>
              <a:t>through increasing net farm income and employment generation). </a:t>
            </a:r>
          </a:p>
          <a:p>
            <a:pPr marL="0" indent="0">
              <a:buNone/>
            </a:pPr>
            <a:endParaRPr lang="en-US" sz="2600" dirty="0"/>
          </a:p>
          <a:p>
            <a:pPr marL="1379538" lvl="1" indent="-523875" algn="just">
              <a:buBlip>
                <a:blip r:embed="rId2"/>
              </a:buBlip>
            </a:pPr>
            <a:r>
              <a:rPr lang="en-US" sz="2600" dirty="0"/>
              <a:t>This </a:t>
            </a:r>
            <a:r>
              <a:rPr lang="en-US" sz="2600" b="1" i="1" dirty="0">
                <a:solidFill>
                  <a:srgbClr val="FF0000"/>
                </a:solidFill>
              </a:rPr>
              <a:t>gap is bridged by taking a series of rational decisions </a:t>
            </a:r>
            <a:r>
              <a:rPr lang="en-US" sz="2600" dirty="0"/>
              <a:t>in </a:t>
            </a:r>
            <a:r>
              <a:rPr lang="en-US" sz="2600" b="1" dirty="0">
                <a:solidFill>
                  <a:srgbClr val="00B050"/>
                </a:solidFill>
              </a:rPr>
              <a:t>respect of farm resources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b="1" dirty="0"/>
              <a:t>having alternative uses and opportunities</a:t>
            </a:r>
            <a:r>
              <a:rPr lang="en-US" sz="2600" dirty="0"/>
              <a:t>.</a:t>
            </a:r>
          </a:p>
          <a:p>
            <a:pPr algn="just"/>
            <a:endParaRPr lang="en-US" sz="2600" dirty="0"/>
          </a:p>
          <a:p>
            <a:pPr marL="508000" indent="-508000">
              <a:buFont typeface="Wingdings" pitchFamily="2" charset="2"/>
              <a:buChar char="q"/>
            </a:pPr>
            <a:r>
              <a:rPr lang="en-US" sz="2600" dirty="0"/>
              <a:t>Thus, Farm management is </a:t>
            </a:r>
            <a:r>
              <a:rPr lang="en-US" sz="2600" b="1" dirty="0">
                <a:solidFill>
                  <a:srgbClr val="FF0000"/>
                </a:solidFill>
              </a:rPr>
              <a:t>concerned with resource allocation</a:t>
            </a:r>
            <a:r>
              <a:rPr lang="en-US" sz="2600" dirty="0"/>
              <a:t>.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28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9067800" cy="65532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en-US" sz="6000" dirty="0"/>
              <a:t>The </a:t>
            </a:r>
            <a:r>
              <a:rPr lang="en-US" sz="6000" b="1" u="sng" dirty="0">
                <a:solidFill>
                  <a:srgbClr val="FF0000"/>
                </a:solidFill>
              </a:rPr>
              <a:t>study of farm management would be useful </a:t>
            </a:r>
            <a:r>
              <a:rPr lang="en-US" sz="6000" dirty="0"/>
              <a:t>to transmit </a:t>
            </a:r>
            <a:r>
              <a:rPr lang="en-US" sz="6000" b="1" i="1" dirty="0">
                <a:solidFill>
                  <a:srgbClr val="00B0F0"/>
                </a:solidFill>
              </a:rPr>
              <a:t>knowledge and skill for </a:t>
            </a:r>
            <a:r>
              <a:rPr lang="en-US" sz="6000" b="1" i="1" u="sng" dirty="0">
                <a:solidFill>
                  <a:srgbClr val="0033CC"/>
                </a:solidFill>
              </a:rPr>
              <a:t>optimizing the resource use </a:t>
            </a:r>
            <a:r>
              <a:rPr lang="en-US" sz="6000" b="1" i="1" dirty="0">
                <a:solidFill>
                  <a:srgbClr val="00B0F0"/>
                </a:solidFill>
              </a:rPr>
              <a:t>and </a:t>
            </a:r>
            <a:r>
              <a:rPr lang="en-US" sz="6000" b="1" i="1" u="sng" dirty="0"/>
              <a:t>maximizing the profit</a:t>
            </a:r>
            <a:r>
              <a:rPr lang="en-US" sz="6000" dirty="0"/>
              <a:t>.</a:t>
            </a:r>
          </a:p>
          <a:p>
            <a:endParaRPr lang="en-US" sz="6000" dirty="0"/>
          </a:p>
          <a:p>
            <a:pPr algn="just"/>
            <a:r>
              <a:rPr lang="en-US" sz="6000" dirty="0"/>
              <a:t>That mean, FM </a:t>
            </a:r>
            <a:r>
              <a:rPr lang="en-US" sz="6000" b="1" dirty="0">
                <a:solidFill>
                  <a:srgbClr val="C00000"/>
                </a:solidFill>
              </a:rPr>
              <a:t>provides the basic decision making tools </a:t>
            </a:r>
            <a:r>
              <a:rPr lang="en-US" sz="6000" dirty="0"/>
              <a:t>which </a:t>
            </a:r>
            <a:r>
              <a:rPr lang="en-US" sz="6000" b="1" i="1" dirty="0">
                <a:solidFill>
                  <a:srgbClr val="00B050"/>
                </a:solidFill>
              </a:rPr>
              <a:t>enable the millions of small farms</a:t>
            </a:r>
            <a:r>
              <a:rPr lang="en-US" sz="6000" dirty="0"/>
              <a:t>  </a:t>
            </a:r>
            <a:r>
              <a:rPr lang="en-US" sz="6000" b="1" u="sng" dirty="0"/>
              <a:t>in making decisions daily </a:t>
            </a:r>
            <a:r>
              <a:rPr lang="en-US" sz="6000" dirty="0"/>
              <a:t>regarding their farm operations. </a:t>
            </a:r>
          </a:p>
          <a:p>
            <a:pPr algn="just"/>
            <a:endParaRPr lang="en-US" sz="6000" dirty="0"/>
          </a:p>
          <a:p>
            <a:pPr algn="just"/>
            <a:r>
              <a:rPr lang="en-US" sz="6000" dirty="0"/>
              <a:t>The </a:t>
            </a:r>
            <a:r>
              <a:rPr lang="en-US" sz="6000" b="1" dirty="0">
                <a:solidFill>
                  <a:srgbClr val="FF0000"/>
                </a:solidFill>
              </a:rPr>
              <a:t>quality of these decisions </a:t>
            </a:r>
            <a:r>
              <a:rPr lang="en-US" sz="6000" b="1" u="sng" dirty="0">
                <a:solidFill>
                  <a:srgbClr val="00B050"/>
                </a:solidFill>
              </a:rPr>
              <a:t>determine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>
                <a:solidFill>
                  <a:srgbClr val="002060"/>
                </a:solidFill>
              </a:rPr>
              <a:t>to a large extent the </a:t>
            </a:r>
            <a:r>
              <a:rPr lang="en-US" sz="6000" b="1" u="sng" dirty="0">
                <a:solidFill>
                  <a:srgbClr val="00B050"/>
                </a:solidFill>
              </a:rPr>
              <a:t>outcome </a:t>
            </a:r>
            <a:r>
              <a:rPr lang="en-US" sz="6000" dirty="0"/>
              <a:t>and </a:t>
            </a:r>
            <a:r>
              <a:rPr lang="en-US" sz="6000" b="1" u="sng" dirty="0">
                <a:solidFill>
                  <a:srgbClr val="00B050"/>
                </a:solidFill>
              </a:rPr>
              <a:t>productivity</a:t>
            </a:r>
            <a:r>
              <a:rPr lang="en-US" sz="6000" b="1" dirty="0"/>
              <a:t> of the agricultural economy</a:t>
            </a:r>
            <a:r>
              <a:rPr lang="en-US" sz="6000" dirty="0"/>
              <a:t>.</a:t>
            </a:r>
          </a:p>
          <a:p>
            <a:endParaRPr lang="en-US" sz="6000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25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91600" cy="6477000"/>
          </a:xfrm>
        </p:spPr>
        <p:txBody>
          <a:bodyPr>
            <a:normAutofit lnSpcReduction="10000"/>
          </a:bodyPr>
          <a:lstStyle/>
          <a:p>
            <a:r>
              <a:rPr lang="en-US" b="1" u="sng" dirty="0">
                <a:solidFill>
                  <a:srgbClr val="00B0F0"/>
                </a:solidFill>
              </a:rPr>
              <a:t>Thus, an efficient Farm Management Decisions </a:t>
            </a:r>
            <a:r>
              <a:rPr lang="en-US" b="1" dirty="0"/>
              <a:t>can lead to; </a:t>
            </a:r>
          </a:p>
          <a:p>
            <a:pPr marL="682625" indent="-450850" algn="just">
              <a:buFont typeface="+mj-lt"/>
              <a:buAutoNum type="arabicParenR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agricultural output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</a:p>
          <a:p>
            <a:pPr marL="682625" indent="-450850" algn="just">
              <a:buFont typeface="+mj-lt"/>
              <a:buAutoNum type="arabicParenR"/>
            </a:pPr>
            <a:r>
              <a:rPr 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turn, enable the sector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make its rightful contribution </a:t>
            </a:r>
            <a:r>
              <a:rPr 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US" sz="3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 development </a:t>
            </a:r>
            <a:r>
              <a:rPr 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country</a:t>
            </a:r>
            <a:r>
              <a:rPr lang="en-US" sz="3000" dirty="0"/>
              <a:t>;</a:t>
            </a:r>
          </a:p>
          <a:p>
            <a:pPr marL="1938338" lvl="2" indent="-571500">
              <a:buFont typeface="+mj-lt"/>
              <a:buAutoNum type="romanLcPeriod"/>
            </a:pPr>
            <a:r>
              <a:rPr lang="en-US" b="1" dirty="0">
                <a:solidFill>
                  <a:srgbClr val="0070C0"/>
                </a:solidFill>
              </a:rPr>
              <a:t>Supplying Food </a:t>
            </a:r>
            <a:r>
              <a:rPr lang="en-US" dirty="0">
                <a:solidFill>
                  <a:srgbClr val="0070C0"/>
                </a:solidFill>
              </a:rPr>
              <a:t>to all sectors of the economy, </a:t>
            </a:r>
          </a:p>
          <a:p>
            <a:pPr marL="1938338" lvl="2" indent="-571500">
              <a:buFont typeface="+mj-lt"/>
              <a:buAutoNum type="romanLcPeriod"/>
            </a:pPr>
            <a:r>
              <a:rPr lang="en-US" b="1" dirty="0">
                <a:solidFill>
                  <a:srgbClr val="00B050"/>
                </a:solidFill>
              </a:rPr>
              <a:t>Supplying labor, </a:t>
            </a:r>
            <a:endParaRPr lang="en-US" dirty="0">
              <a:solidFill>
                <a:srgbClr val="0070C0"/>
              </a:solidFill>
            </a:endParaRPr>
          </a:p>
          <a:p>
            <a:pPr marL="1938338" lvl="2" indent="-571500">
              <a:buFont typeface="+mj-lt"/>
              <a:buAutoNum type="romanLcPeriod"/>
            </a:pPr>
            <a:r>
              <a:rPr lang="en-US" b="1" dirty="0">
                <a:solidFill>
                  <a:srgbClr val="00B050"/>
                </a:solidFill>
              </a:rPr>
              <a:t>Source of savings, </a:t>
            </a:r>
            <a:endParaRPr lang="en-US" dirty="0">
              <a:solidFill>
                <a:srgbClr val="0070C0"/>
              </a:solidFill>
            </a:endParaRPr>
          </a:p>
          <a:p>
            <a:pPr marL="1938338" lvl="2" indent="-571500">
              <a:buFont typeface="+mj-lt"/>
              <a:buAutoNum type="romanLcPeriod"/>
            </a:pPr>
            <a:r>
              <a:rPr lang="en-US" b="1" dirty="0">
                <a:solidFill>
                  <a:srgbClr val="00B050"/>
                </a:solidFill>
              </a:rPr>
              <a:t>Means of livelihood/ income</a:t>
            </a:r>
            <a:r>
              <a:rPr lang="en-US" dirty="0">
                <a:solidFill>
                  <a:srgbClr val="0070C0"/>
                </a:solidFill>
              </a:rPr>
              <a:t>, </a:t>
            </a:r>
          </a:p>
          <a:p>
            <a:pPr marL="1938338" lvl="2" indent="-571500">
              <a:buFont typeface="+mj-lt"/>
              <a:buAutoNum type="romanLcPeriod"/>
            </a:pPr>
            <a:r>
              <a:rPr lang="en-US" b="1" dirty="0">
                <a:solidFill>
                  <a:srgbClr val="00B050"/>
                </a:solidFill>
              </a:rPr>
              <a:t>Source of employment generation</a:t>
            </a:r>
            <a:endParaRPr lang="en-US" dirty="0">
              <a:solidFill>
                <a:srgbClr val="0070C0"/>
              </a:solidFill>
            </a:endParaRPr>
          </a:p>
          <a:p>
            <a:pPr marL="1938338" lvl="2" indent="-571500">
              <a:buFont typeface="+mj-lt"/>
              <a:buAutoNum type="romanLcPeriod"/>
            </a:pPr>
            <a:r>
              <a:rPr lang="en-US" b="1" dirty="0">
                <a:solidFill>
                  <a:srgbClr val="00B050"/>
                </a:solidFill>
              </a:rPr>
              <a:t>Source of Foreign exchange earnings </a:t>
            </a:r>
            <a:r>
              <a:rPr lang="en-US" dirty="0">
                <a:solidFill>
                  <a:srgbClr val="0070C0"/>
                </a:solidFill>
              </a:rPr>
              <a:t>and </a:t>
            </a:r>
          </a:p>
          <a:p>
            <a:pPr marL="1938338" lvl="2" indent="-571500">
              <a:buFont typeface="+mj-lt"/>
              <a:buAutoNum type="romanLcPeriod"/>
            </a:pPr>
            <a:r>
              <a:rPr lang="en-US" b="1" dirty="0">
                <a:solidFill>
                  <a:srgbClr val="00B050"/>
                </a:solidFill>
              </a:rPr>
              <a:t>Supplies raw material </a:t>
            </a:r>
            <a:r>
              <a:rPr lang="en-US" dirty="0">
                <a:solidFill>
                  <a:srgbClr val="0070C0"/>
                </a:solidFill>
              </a:rPr>
              <a:t>meeting the demand for industrial products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51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4008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/>
              <a:t>Thus, </a:t>
            </a:r>
            <a:r>
              <a:rPr lang="en-US" sz="2800" b="1" i="1" dirty="0">
                <a:solidFill>
                  <a:srgbClr val="FF0000"/>
                </a:solidFill>
              </a:rPr>
              <a:t>the study of farm management is crucial and central </a:t>
            </a:r>
            <a:r>
              <a:rPr lang="en-US" sz="2800" dirty="0"/>
              <a:t>to the whole discipline of agricultural economics. </a:t>
            </a:r>
          </a:p>
          <a:p>
            <a:endParaRPr lang="en-US" sz="2800" dirty="0"/>
          </a:p>
          <a:p>
            <a:pPr marL="914400" lvl="1" indent="-457200">
              <a:buBlip>
                <a:blip r:embed="rId2"/>
              </a:buBlip>
            </a:pPr>
            <a:r>
              <a:rPr lang="en-US" dirty="0"/>
              <a:t>The </a:t>
            </a:r>
            <a:r>
              <a:rPr lang="en-US" b="1" dirty="0"/>
              <a:t>extension agent </a:t>
            </a:r>
            <a:r>
              <a:rPr lang="en-US" dirty="0"/>
              <a:t>working with the farmers at the grass root level </a:t>
            </a:r>
            <a:r>
              <a:rPr lang="en-US" b="1" dirty="0">
                <a:solidFill>
                  <a:srgbClr val="FF0000"/>
                </a:solidFill>
              </a:rPr>
              <a:t>must be conversant with the principles and applications </a:t>
            </a:r>
            <a:r>
              <a:rPr lang="en-US" dirty="0"/>
              <a:t>of farm management. </a:t>
            </a:r>
          </a:p>
          <a:p>
            <a:pPr marL="914400" lvl="1" indent="-457200">
              <a:buBlip>
                <a:blip r:embed="rId2"/>
              </a:buBlip>
            </a:pPr>
            <a:endParaRPr lang="en-US" dirty="0"/>
          </a:p>
          <a:p>
            <a:pPr marL="914400" lvl="1" indent="-457200">
              <a:buBlip>
                <a:blip r:embed="rId2"/>
              </a:buBlip>
            </a:pPr>
            <a:r>
              <a:rPr lang="en-US" dirty="0"/>
              <a:t>The </a:t>
            </a:r>
            <a:r>
              <a:rPr lang="en-US" b="1" dirty="0"/>
              <a:t>agricultural data recorder </a:t>
            </a:r>
            <a:r>
              <a:rPr lang="en-US" dirty="0"/>
              <a:t>must appreciate why he/she is being requested to collect certain information from the farmer. This appreciation </a:t>
            </a:r>
            <a:r>
              <a:rPr lang="en-US" b="1" i="1" dirty="0">
                <a:solidFill>
                  <a:srgbClr val="00B0F0"/>
                </a:solidFill>
              </a:rPr>
              <a:t>comes from the knowledge of farm management</a:t>
            </a:r>
            <a:r>
              <a:rPr lang="en-US" dirty="0"/>
              <a:t>. </a:t>
            </a:r>
          </a:p>
          <a:p>
            <a:pPr marL="914400" lvl="1" indent="-457200">
              <a:buBlip>
                <a:blip r:embed="rId2"/>
              </a:buBlip>
            </a:pPr>
            <a:endParaRPr lang="en-US" dirty="0"/>
          </a:p>
          <a:p>
            <a:pPr marL="914400" lvl="1" indent="-457200">
              <a:buBlip>
                <a:blip r:embed="rId2"/>
              </a:buBlip>
            </a:pPr>
            <a:r>
              <a:rPr lang="en-US" dirty="0"/>
              <a:t>The </a:t>
            </a:r>
            <a:r>
              <a:rPr lang="en-US" b="1" dirty="0"/>
              <a:t>research scientist </a:t>
            </a:r>
            <a:r>
              <a:rPr lang="en-US" dirty="0"/>
              <a:t>that goes out to collect data </a:t>
            </a:r>
            <a:r>
              <a:rPr lang="en-US" b="1" i="1" dirty="0">
                <a:solidFill>
                  <a:srgbClr val="FF0000"/>
                </a:solidFill>
              </a:rPr>
              <a:t>needs to apply the tools of farm management</a:t>
            </a:r>
            <a:r>
              <a:rPr lang="en-US" dirty="0"/>
              <a:t> in analyzing the data. </a:t>
            </a:r>
          </a:p>
          <a:p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Therefore, </a:t>
            </a:r>
            <a:r>
              <a:rPr lang="en-US" sz="2800" b="1" i="1" dirty="0">
                <a:solidFill>
                  <a:srgbClr val="00B050"/>
                </a:solidFill>
              </a:rPr>
              <a:t>the study of farm management enables</a:t>
            </a:r>
            <a:r>
              <a:rPr lang="en-US" sz="2800" dirty="0"/>
              <a:t> the students </a:t>
            </a:r>
            <a:r>
              <a:rPr lang="en-US" sz="2800" b="1" i="1" dirty="0">
                <a:solidFill>
                  <a:srgbClr val="7030A0"/>
                </a:solidFill>
              </a:rPr>
              <a:t>to </a:t>
            </a:r>
            <a:r>
              <a:rPr lang="en-US" sz="2800" b="1" i="1" dirty="0">
                <a:solidFill>
                  <a:srgbClr val="0070C0"/>
                </a:solidFill>
              </a:rPr>
              <a:t>appreciate its usefulness </a:t>
            </a:r>
            <a:r>
              <a:rPr lang="en-US" sz="2800" b="1" i="1" dirty="0">
                <a:solidFill>
                  <a:srgbClr val="7030A0"/>
                </a:solidFill>
              </a:rPr>
              <a:t>to overall economic development of a nation.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74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br>
              <a:rPr lang="en-US" b="1" u="sng" dirty="0">
                <a:solidFill>
                  <a:srgbClr val="FF0000"/>
                </a:solidFill>
              </a:rPr>
            </a:br>
            <a:r>
              <a:rPr lang="en-US" b="1" u="sng" dirty="0">
                <a:solidFill>
                  <a:srgbClr val="FF0000"/>
                </a:solidFill>
              </a:rPr>
              <a:t>Nature of Farm Management</a:t>
            </a:r>
            <a:br>
              <a:rPr lang="en-US" b="1" u="sng" dirty="0">
                <a:solidFill>
                  <a:srgbClr val="FF0000"/>
                </a:solidFill>
              </a:rPr>
            </a:b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5715000"/>
          </a:xfrm>
        </p:spPr>
        <p:txBody>
          <a:bodyPr>
            <a:normAutofit lnSpcReduction="10000"/>
          </a:bodyPr>
          <a:lstStyle/>
          <a:p>
            <a:endParaRPr lang="en-US" sz="2400" dirty="0"/>
          </a:p>
          <a:p>
            <a:pPr algn="just"/>
            <a:r>
              <a:rPr lang="en-US" sz="2800" b="1" dirty="0"/>
              <a:t>Farm management </a:t>
            </a:r>
            <a:r>
              <a:rPr lang="en-US" sz="2800" b="1" i="1" dirty="0"/>
              <a:t>deals with the </a:t>
            </a:r>
            <a:r>
              <a:rPr lang="en-US" sz="2800" b="1" i="1" dirty="0">
                <a:solidFill>
                  <a:srgbClr val="00B0F0"/>
                </a:solidFill>
              </a:rPr>
              <a:t>business principles of farming</a:t>
            </a:r>
            <a:r>
              <a:rPr lang="en-US" sz="2800" b="1" dirty="0"/>
              <a:t> </a:t>
            </a:r>
            <a:r>
              <a:rPr lang="en-US" sz="2800" b="1" i="1" dirty="0"/>
              <a:t>from an </a:t>
            </a:r>
            <a:r>
              <a:rPr lang="en-US" sz="2800" b="1" i="1" dirty="0">
                <a:solidFill>
                  <a:srgbClr val="00B0F0"/>
                </a:solidFill>
              </a:rPr>
              <a:t>individual farm </a:t>
            </a:r>
            <a:r>
              <a:rPr lang="en-US" sz="2800" b="1" i="1" dirty="0"/>
              <a:t>perspective </a:t>
            </a:r>
            <a:r>
              <a:rPr lang="en-US" sz="2800" b="1" dirty="0"/>
              <a:t>. </a:t>
            </a:r>
          </a:p>
          <a:p>
            <a:pPr algn="just"/>
            <a:endParaRPr lang="en-US" sz="2800" b="1" dirty="0"/>
          </a:p>
          <a:p>
            <a:pPr algn="just"/>
            <a:r>
              <a:rPr lang="en-US" sz="2800" b="1" i="1" dirty="0"/>
              <a:t>Its is limited </a:t>
            </a:r>
            <a:r>
              <a:rPr lang="en-US" sz="2800" b="1" i="1" dirty="0">
                <a:solidFill>
                  <a:srgbClr val="00B0F0"/>
                </a:solidFill>
              </a:rPr>
              <a:t>to the individual farm </a:t>
            </a:r>
            <a:r>
              <a:rPr lang="en-US" sz="2800" b="1" dirty="0"/>
              <a:t>as a unit and </a:t>
            </a:r>
            <a:r>
              <a:rPr lang="en-US" sz="2800" b="1" i="1" dirty="0">
                <a:solidFill>
                  <a:srgbClr val="FF0000"/>
                </a:solidFill>
              </a:rPr>
              <a:t>it is interested in </a:t>
            </a:r>
            <a:r>
              <a:rPr lang="en-US" sz="2800" b="1" u="sng" dirty="0">
                <a:solidFill>
                  <a:srgbClr val="00B050"/>
                </a:solidFill>
              </a:rPr>
              <a:t>maximum possible returns</a:t>
            </a:r>
            <a:r>
              <a:rPr lang="en-US" sz="2800" b="1" i="1" dirty="0">
                <a:solidFill>
                  <a:srgbClr val="FF0000"/>
                </a:solidFill>
              </a:rPr>
              <a:t> to the individual farmer. </a:t>
            </a:r>
          </a:p>
          <a:p>
            <a:pPr algn="just"/>
            <a:endParaRPr lang="en-US" sz="2800" b="1" dirty="0"/>
          </a:p>
          <a:p>
            <a:pPr algn="just"/>
            <a:r>
              <a:rPr lang="en-US" sz="2800" b="1" dirty="0"/>
              <a:t>It </a:t>
            </a:r>
            <a:r>
              <a:rPr lang="en-US" sz="2800" b="1" i="1" dirty="0">
                <a:solidFill>
                  <a:srgbClr val="00B050"/>
                </a:solidFill>
              </a:rPr>
              <a:t>applies the </a:t>
            </a:r>
            <a:r>
              <a:rPr lang="en-US" sz="2800" b="1" u="sng" dirty="0">
                <a:solidFill>
                  <a:srgbClr val="00B0F0"/>
                </a:solidFill>
              </a:rPr>
              <a:t>local knowledge </a:t>
            </a:r>
            <a:r>
              <a:rPr lang="en-US" sz="2800" b="1" i="1" dirty="0">
                <a:solidFill>
                  <a:srgbClr val="00B050"/>
                </a:solidFill>
              </a:rPr>
              <a:t>as well as </a:t>
            </a:r>
            <a:r>
              <a:rPr lang="en-US" sz="2800" b="1" u="sng" dirty="0">
                <a:solidFill>
                  <a:srgbClr val="00B0F0"/>
                </a:solidFill>
              </a:rPr>
              <a:t>scientific finding</a:t>
            </a:r>
            <a:r>
              <a:rPr lang="en-US" sz="2800" b="1" dirty="0"/>
              <a:t> to the individual farm business.</a:t>
            </a:r>
          </a:p>
          <a:p>
            <a:pPr algn="just"/>
            <a:endParaRPr lang="en-US" sz="2800" b="1" dirty="0"/>
          </a:p>
          <a:p>
            <a:pPr algn="just"/>
            <a:r>
              <a:rPr lang="en-US" sz="2800" b="1" dirty="0"/>
              <a:t>Also </a:t>
            </a:r>
            <a:r>
              <a:rPr lang="en-US" sz="2800" b="1" i="1" dirty="0"/>
              <a:t>called as </a:t>
            </a:r>
            <a:r>
              <a:rPr lang="en-US" sz="2800" b="1" i="1" u="sng" dirty="0">
                <a:solidFill>
                  <a:srgbClr val="FF0000"/>
                </a:solidFill>
              </a:rPr>
              <a:t>a science of choice or decision making.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99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sz="3600" b="1" u="sng" dirty="0"/>
              <a:t>1.3. SCOPE OF FARM MANAGEMENT</a:t>
            </a:r>
            <a:br>
              <a:rPr lang="en-US" sz="3600" b="1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562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Farm Management is generally </a:t>
            </a:r>
            <a:r>
              <a:rPr lang="en-US" b="1" u="sng" dirty="0">
                <a:solidFill>
                  <a:srgbClr val="FF0000"/>
                </a:solidFill>
              </a:rPr>
              <a:t>considered to be MICROECONOMIC in its scope.</a:t>
            </a:r>
            <a:endParaRPr lang="en-US" dirty="0"/>
          </a:p>
          <a:p>
            <a:pPr algn="just"/>
            <a:r>
              <a:rPr lang="en-US" dirty="0"/>
              <a:t>It </a:t>
            </a:r>
            <a:r>
              <a:rPr lang="en-US" b="1" u="sng" dirty="0">
                <a:solidFill>
                  <a:srgbClr val="00B0F0"/>
                </a:solidFill>
              </a:rPr>
              <a:t>deals with the allocation of resources</a:t>
            </a:r>
            <a:r>
              <a:rPr lang="en-US" dirty="0"/>
              <a:t> </a:t>
            </a:r>
            <a:r>
              <a:rPr lang="en-US" b="1" i="1" u="sng" dirty="0"/>
              <a:t>at the level of individual farm. </a:t>
            </a:r>
            <a:endParaRPr lang="en-US" dirty="0"/>
          </a:p>
          <a:p>
            <a:pPr algn="just"/>
            <a:r>
              <a:rPr lang="en-US" dirty="0"/>
              <a:t>The primary </a:t>
            </a:r>
            <a:r>
              <a:rPr lang="en-US" b="1" i="1" dirty="0"/>
              <a:t>concern of the farm management </a:t>
            </a:r>
            <a:r>
              <a:rPr lang="en-US" dirty="0"/>
              <a:t>is the </a:t>
            </a:r>
            <a:r>
              <a:rPr lang="en-US" b="1" u="sng" dirty="0">
                <a:solidFill>
                  <a:srgbClr val="00B0F0"/>
                </a:solidFill>
              </a:rPr>
              <a:t>farm as a unit.</a:t>
            </a:r>
            <a:endParaRPr lang="en-US" dirty="0"/>
          </a:p>
          <a:p>
            <a:pPr algn="just"/>
            <a:r>
              <a:rPr lang="en-US" dirty="0"/>
              <a:t>Farm Management </a:t>
            </a:r>
            <a:r>
              <a:rPr lang="en-US" b="1" i="1" dirty="0">
                <a:solidFill>
                  <a:srgbClr val="00B0F0"/>
                </a:solidFill>
              </a:rPr>
              <a:t>deals with decisions </a:t>
            </a:r>
            <a:r>
              <a:rPr lang="en-US" b="1" i="1" dirty="0">
                <a:solidFill>
                  <a:srgbClr val="FF0000"/>
                </a:solidFill>
              </a:rPr>
              <a:t>that affect the profitability of farm business. 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Farm Management </a:t>
            </a:r>
            <a:r>
              <a:rPr lang="en-US" b="1" dirty="0"/>
              <a:t>seeks to help the farmer in deciding the problems </a:t>
            </a:r>
            <a:r>
              <a:rPr lang="en-US" dirty="0"/>
              <a:t>like what to produce, buy or sell, how to produce, and how much to produce etc.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It </a:t>
            </a:r>
            <a:r>
              <a:rPr lang="en-US" b="1" i="1" u="sng" dirty="0">
                <a:solidFill>
                  <a:srgbClr val="FF0000"/>
                </a:solidFill>
              </a:rPr>
              <a:t>covers all aspects of farming </a:t>
            </a:r>
            <a:r>
              <a:rPr lang="en-US" dirty="0"/>
              <a:t>which have bearing on the </a:t>
            </a:r>
            <a:r>
              <a:rPr lang="en-US" b="1" i="1" dirty="0"/>
              <a:t>economic efficiency of farm.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02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/>
              <a:t>Chapter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5105400"/>
          </a:xfrm>
        </p:spPr>
        <p:txBody>
          <a:bodyPr>
            <a:normAutofit fontScale="70000" lnSpcReduction="20000"/>
          </a:bodyPr>
          <a:lstStyle/>
          <a:p>
            <a:pPr marL="625475" indent="-388938">
              <a:buNone/>
            </a:pPr>
            <a:endParaRPr lang="en-US" dirty="0"/>
          </a:p>
          <a:p>
            <a:pPr marL="625475" indent="-388938">
              <a:buNone/>
            </a:pPr>
            <a:r>
              <a:rPr lang="en-US" dirty="0"/>
              <a:t>1.1. </a:t>
            </a:r>
            <a:r>
              <a:rPr lang="en-US" b="1" dirty="0">
                <a:solidFill>
                  <a:srgbClr val="FF0000"/>
                </a:solidFill>
              </a:rPr>
              <a:t>Definition of Farm management</a:t>
            </a:r>
          </a:p>
          <a:p>
            <a:pPr marL="625475" indent="-388938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625475" indent="-388938">
              <a:buNone/>
            </a:pPr>
            <a:r>
              <a:rPr lang="en-US" dirty="0"/>
              <a:t>1.2.</a:t>
            </a:r>
            <a:r>
              <a:rPr lang="en-US" b="1" dirty="0">
                <a:solidFill>
                  <a:srgbClr val="FF0000"/>
                </a:solidFill>
              </a:rPr>
              <a:t> The importance of Farm management</a:t>
            </a:r>
          </a:p>
          <a:p>
            <a:pPr marL="625475" indent="-388938">
              <a:buNone/>
            </a:pPr>
            <a:endParaRPr lang="en-US" dirty="0"/>
          </a:p>
          <a:p>
            <a:pPr marL="914400" indent="-677863">
              <a:buNone/>
            </a:pPr>
            <a:r>
              <a:rPr lang="en-US" dirty="0"/>
              <a:t>1.3. </a:t>
            </a:r>
            <a:r>
              <a:rPr lang="en-US" b="1" dirty="0">
                <a:solidFill>
                  <a:srgbClr val="FF0000"/>
                </a:solidFill>
              </a:rPr>
              <a:t>Scope of Farm Management and its relation with other field of study</a:t>
            </a:r>
          </a:p>
          <a:p>
            <a:pPr marL="625475" indent="-388938">
              <a:buNone/>
            </a:pPr>
            <a:endParaRPr lang="en-US" dirty="0"/>
          </a:p>
          <a:p>
            <a:pPr marL="625475" indent="-388938">
              <a:buNone/>
            </a:pPr>
            <a:r>
              <a:rPr lang="en-US" dirty="0"/>
              <a:t>1.4. </a:t>
            </a:r>
            <a:r>
              <a:rPr lang="en-US" b="1" dirty="0">
                <a:solidFill>
                  <a:srgbClr val="FF0000"/>
                </a:solidFill>
              </a:rPr>
              <a:t>Basic Farm Management decisions</a:t>
            </a:r>
          </a:p>
          <a:p>
            <a:pPr marL="625475" indent="-388938">
              <a:buNone/>
            </a:pPr>
            <a:endParaRPr lang="en-US" dirty="0"/>
          </a:p>
          <a:p>
            <a:pPr marL="625475" indent="-388938">
              <a:buNone/>
            </a:pPr>
            <a:r>
              <a:rPr lang="en-US" dirty="0"/>
              <a:t>1.5. </a:t>
            </a:r>
            <a:r>
              <a:rPr lang="en-US" b="1" dirty="0">
                <a:solidFill>
                  <a:srgbClr val="FF0000"/>
                </a:solidFill>
              </a:rPr>
              <a:t>Attributes and Functions of Farm Manager</a:t>
            </a:r>
          </a:p>
          <a:p>
            <a:pPr marL="625475" lvl="2" indent="-388938">
              <a:buNone/>
            </a:pPr>
            <a:endParaRPr lang="en-US" dirty="0"/>
          </a:p>
          <a:p>
            <a:pPr marL="625475" lvl="2" indent="-388938">
              <a:buNone/>
            </a:pPr>
            <a:endParaRPr lang="en-US" dirty="0"/>
          </a:p>
          <a:p>
            <a:pPr marL="625475" indent="-388938">
              <a:buNone/>
            </a:pPr>
            <a:r>
              <a:rPr lang="en-US" dirty="0"/>
              <a:t>1.6. </a:t>
            </a:r>
            <a:r>
              <a:rPr lang="en-US" b="1" dirty="0">
                <a:solidFill>
                  <a:srgbClr val="FF0000"/>
                </a:solidFill>
              </a:rPr>
              <a:t>Farm Management Decision Making Problem in Ethiopian Case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760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Scope </a:t>
            </a:r>
            <a:r>
              <a:rPr lang="en-US" b="1" dirty="0" err="1">
                <a:solidFill>
                  <a:srgbClr val="FF0000"/>
                </a:solidFill>
              </a:rPr>
              <a:t>cont</a:t>
            </a:r>
            <a:r>
              <a:rPr lang="en-US" b="1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 Farm Management is </a:t>
            </a:r>
            <a:r>
              <a:rPr lang="en-US" b="1" i="1" u="sng" dirty="0">
                <a:solidFill>
                  <a:srgbClr val="FF0000"/>
                </a:solidFill>
              </a:rPr>
              <a:t>broader than any of the other areas of Agricultural Economics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dirty="0"/>
              <a:t>since </a:t>
            </a:r>
            <a:r>
              <a:rPr lang="en-US" b="1" dirty="0"/>
              <a:t>knowledge of </a:t>
            </a:r>
            <a:r>
              <a:rPr lang="en-US" dirty="0">
                <a:solidFill>
                  <a:srgbClr val="C00000"/>
                </a:solidFill>
              </a:rPr>
              <a:t>production economics, marketing, financing and government policy </a:t>
            </a:r>
            <a:r>
              <a:rPr lang="en-US" i="1" dirty="0">
                <a:solidFill>
                  <a:srgbClr val="00B0F0"/>
                </a:solidFill>
              </a:rPr>
              <a:t>is useful in order to solve a farm management problem</a:t>
            </a:r>
            <a:r>
              <a:rPr lang="en-US" dirty="0"/>
              <a:t>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Besides, the </a:t>
            </a:r>
            <a:r>
              <a:rPr lang="en-US" b="1" i="1" dirty="0"/>
              <a:t>farm manager may require information from other discipline</a:t>
            </a:r>
            <a:r>
              <a:rPr lang="en-US" dirty="0"/>
              <a:t>s like Sociology, Psychology, Mathematics and Law, when confronted with a problem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612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Scope </a:t>
            </a:r>
            <a:r>
              <a:rPr lang="en-US" dirty="0" err="1">
                <a:solidFill>
                  <a:srgbClr val="00B0F0"/>
                </a:solidFill>
              </a:rPr>
              <a:t>Cont</a:t>
            </a:r>
            <a:r>
              <a:rPr lang="en-US" dirty="0">
                <a:solidFill>
                  <a:srgbClr val="00B0F0"/>
                </a:solidFill>
              </a:rPr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638800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pPr algn="just"/>
            <a:r>
              <a:rPr lang="en-US" dirty="0"/>
              <a:t>Thus, </a:t>
            </a:r>
            <a:r>
              <a:rPr lang="en-US" b="1" u="sng" dirty="0">
                <a:solidFill>
                  <a:srgbClr val="00B0F0"/>
                </a:solidFill>
              </a:rPr>
              <a:t>there is a need to be knowledgeable </a:t>
            </a:r>
            <a:r>
              <a:rPr lang="en-US" b="1" i="1" dirty="0">
                <a:solidFill>
                  <a:srgbClr val="C00000"/>
                </a:solidFill>
              </a:rPr>
              <a:t>beyond the subject matter </a:t>
            </a:r>
            <a:r>
              <a:rPr lang="en-US" dirty="0"/>
              <a:t>of Agricultural Economics per se.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As a result, it’s called a “</a:t>
            </a:r>
            <a:r>
              <a:rPr lang="en-US" b="1" i="1" dirty="0">
                <a:solidFill>
                  <a:srgbClr val="FF0000"/>
                </a:solidFill>
              </a:rPr>
              <a:t>Jack of all trades</a:t>
            </a:r>
            <a:r>
              <a:rPr lang="en-US" dirty="0"/>
              <a:t>” discipline i</a:t>
            </a:r>
            <a:r>
              <a:rPr lang="en-US" b="1" i="1" dirty="0"/>
              <a:t>nvolving a knowledge of the </a:t>
            </a:r>
            <a:r>
              <a:rPr lang="en-US" b="1" u="sng" dirty="0">
                <a:solidFill>
                  <a:srgbClr val="00B0F0"/>
                </a:solidFill>
              </a:rPr>
              <a:t>ARTS AND SCIENCES </a:t>
            </a:r>
            <a:r>
              <a:rPr lang="en-US" dirty="0"/>
              <a:t>and </a:t>
            </a:r>
            <a:r>
              <a:rPr lang="en-US" b="1" dirty="0">
                <a:solidFill>
                  <a:srgbClr val="FF0000"/>
                </a:solidFill>
              </a:rPr>
              <a:t>harmonizing them </a:t>
            </a:r>
            <a:r>
              <a:rPr lang="en-US" dirty="0"/>
              <a:t>into a useful amalgam </a:t>
            </a:r>
            <a:r>
              <a:rPr lang="en-US" b="1" i="1" dirty="0">
                <a:solidFill>
                  <a:srgbClr val="00B050"/>
                </a:solidFill>
              </a:rPr>
              <a:t>for the purpose of </a:t>
            </a:r>
            <a:r>
              <a:rPr lang="en-US" b="1" dirty="0">
                <a:solidFill>
                  <a:srgbClr val="002060"/>
                </a:solidFill>
              </a:rPr>
              <a:t>solving a particular problem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913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2700" b="1" u="sng" dirty="0">
                <a:solidFill>
                  <a:srgbClr val="002060"/>
                </a:solidFill>
              </a:rPr>
              <a:t>Relationship Of FM With Other Sciences</a:t>
            </a:r>
            <a:br>
              <a:rPr lang="en-US" sz="2700" b="1" u="sng" dirty="0">
                <a:solidFill>
                  <a:srgbClr val="002060"/>
                </a:solidFill>
              </a:rPr>
            </a:br>
            <a:endParaRPr lang="en-US" sz="2700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>
            <a:noAutofit/>
          </a:bodyPr>
          <a:lstStyle/>
          <a:p>
            <a:pPr lvl="1" indent="-506413">
              <a:buFont typeface="Wingdings" pitchFamily="2" charset="2"/>
              <a:buChar char="v"/>
            </a:pPr>
            <a:endParaRPr lang="en-US" sz="2400" dirty="0"/>
          </a:p>
          <a:p>
            <a:pPr lvl="1" indent="-627063" algn="just">
              <a:buFont typeface="Wingdings" pitchFamily="2" charset="2"/>
              <a:buChar char="v"/>
            </a:pPr>
            <a:r>
              <a:rPr lang="en-US" sz="2400" dirty="0"/>
              <a:t>Thus, FM </a:t>
            </a:r>
            <a:r>
              <a:rPr lang="en-US" sz="2400" i="1" u="sng" dirty="0">
                <a:solidFill>
                  <a:srgbClr val="00B0F0"/>
                </a:solidFill>
              </a:rPr>
              <a:t>integrates and synthesizes diverse piece of information</a:t>
            </a:r>
            <a:r>
              <a:rPr lang="en-US" sz="2400" dirty="0"/>
              <a:t> from </a:t>
            </a:r>
            <a:r>
              <a:rPr lang="en-US" sz="2400" b="1" u="sng" dirty="0"/>
              <a:t>physical and biological sciences </a:t>
            </a:r>
            <a:r>
              <a:rPr lang="en-US" sz="2400" dirty="0"/>
              <a:t>of agriculture.</a:t>
            </a:r>
          </a:p>
          <a:p>
            <a:pPr lvl="1" indent="-627063" algn="just">
              <a:buFont typeface="Wingdings" pitchFamily="2" charset="2"/>
              <a:buChar char="v"/>
            </a:pPr>
            <a:r>
              <a:rPr lang="en-US" sz="2400" dirty="0"/>
              <a:t>The </a:t>
            </a:r>
            <a:r>
              <a:rPr lang="en-US" sz="2400" b="1" dirty="0">
                <a:solidFill>
                  <a:srgbClr val="FF0000"/>
                </a:solidFill>
              </a:rPr>
              <a:t>physical and biological sciences (</a:t>
            </a:r>
            <a:r>
              <a:rPr lang="en-US" sz="2400" dirty="0"/>
              <a:t>Agronomy, animal husbandry, soil science, horticulture, plant breeding, agricultural engineering) </a:t>
            </a:r>
            <a:r>
              <a:rPr lang="en-US" sz="2400" b="1" u="sng" dirty="0">
                <a:solidFill>
                  <a:srgbClr val="00B0F0"/>
                </a:solidFill>
              </a:rPr>
              <a:t>provide input-output relationships </a:t>
            </a:r>
            <a:r>
              <a:rPr lang="en-US" sz="2400" dirty="0"/>
              <a:t>in their respective areas </a:t>
            </a:r>
            <a:r>
              <a:rPr lang="en-US" sz="2400" b="1" u="sng" dirty="0">
                <a:solidFill>
                  <a:srgbClr val="00B050"/>
                </a:solidFill>
              </a:rPr>
              <a:t>in physical terms </a:t>
            </a:r>
            <a:r>
              <a:rPr lang="en-US" sz="2400" dirty="0"/>
              <a:t>i.e. </a:t>
            </a:r>
            <a:r>
              <a:rPr lang="en-US" sz="2400" i="1" dirty="0">
                <a:solidFill>
                  <a:srgbClr val="FF0000"/>
                </a:solidFill>
              </a:rPr>
              <a:t>they define production possibilities </a:t>
            </a:r>
            <a:r>
              <a:rPr lang="en-US" sz="2400" dirty="0"/>
              <a:t>within which various choices can be made. </a:t>
            </a:r>
          </a:p>
          <a:p>
            <a:pPr lvl="1" indent="-627063" algn="just">
              <a:buFont typeface="Wingdings" pitchFamily="2" charset="2"/>
              <a:buChar char="v"/>
            </a:pPr>
            <a:endParaRPr lang="en-US" sz="2400" dirty="0"/>
          </a:p>
          <a:p>
            <a:pPr lvl="1" indent="-627063" algn="just">
              <a:buFont typeface="Wingdings" pitchFamily="2" charset="2"/>
              <a:buChar char="v"/>
            </a:pPr>
            <a:r>
              <a:rPr lang="en-US" sz="2400" dirty="0"/>
              <a:t>Such information is </a:t>
            </a:r>
            <a:r>
              <a:rPr lang="en-US" sz="2400" b="1" i="1" dirty="0"/>
              <a:t>helpful to the farm management </a:t>
            </a:r>
            <a:r>
              <a:rPr lang="en-US" sz="2400" dirty="0"/>
              <a:t>in </a:t>
            </a:r>
            <a:r>
              <a:rPr lang="en-US" sz="2400" i="1" dirty="0">
                <a:solidFill>
                  <a:srgbClr val="FF0000"/>
                </a:solidFill>
              </a:rPr>
              <a:t>dealing with the </a:t>
            </a:r>
            <a:r>
              <a:rPr lang="en-US" sz="2400" b="1" i="1" u="sng" dirty="0">
                <a:solidFill>
                  <a:srgbClr val="00B0F0"/>
                </a:solidFill>
              </a:rPr>
              <a:t>problems of production efficiency</a:t>
            </a:r>
            <a:r>
              <a:rPr lang="en-US" sz="24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530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Statistics is another science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that </a:t>
            </a:r>
            <a:r>
              <a:rPr lang="en-US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has been used extensively by the agricultural economist.</a:t>
            </a:r>
          </a:p>
          <a:p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 science is </a:t>
            </a:r>
            <a:r>
              <a:rPr lang="en-US" b="1" dirty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helpful in providing methods and procedures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by which data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regarding specific farm problems </a:t>
            </a:r>
            <a:r>
              <a:rPr lang="en-US" b="1" i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can be collected</a:t>
            </a:r>
            <a:r>
              <a:rPr lang="en-US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analyzed and evaluated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b="1" i="1" dirty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Psychology provides information of human motivations and attitudes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Example, </a:t>
            </a:r>
            <a:r>
              <a:rPr lang="en-US" i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attitude towards risks depends on the psychological aspects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decision maker.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76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Cont</a:t>
            </a:r>
            <a:r>
              <a:rPr lang="en-US" dirty="0"/>
              <a:t>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15400" cy="5715000"/>
          </a:xfrm>
        </p:spPr>
        <p:txBody>
          <a:bodyPr>
            <a:normAutofit/>
          </a:bodyPr>
          <a:lstStyle/>
          <a:p>
            <a:r>
              <a:rPr lang="en-US" dirty="0"/>
              <a:t>The various pieces </a:t>
            </a:r>
            <a:r>
              <a:rPr lang="en-US" b="1" i="1" dirty="0">
                <a:solidFill>
                  <a:srgbClr val="00B0F0"/>
                </a:solidFill>
              </a:rPr>
              <a:t>of legislation and actions of government affect the production decisions of the farmer </a:t>
            </a:r>
            <a:r>
              <a:rPr lang="en-US" dirty="0"/>
              <a:t>such as land ownership, subsidy etc.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u="sng" dirty="0">
                <a:solidFill>
                  <a:srgbClr val="FF0000"/>
                </a:solidFill>
              </a:rPr>
              <a:t>physical sciences </a:t>
            </a:r>
            <a:r>
              <a:rPr lang="en-US" dirty="0"/>
              <a:t>specify </a:t>
            </a:r>
            <a:r>
              <a:rPr lang="en-US" i="1" dirty="0"/>
              <a:t>what can be produced</a:t>
            </a:r>
            <a:r>
              <a:rPr lang="en-US" dirty="0"/>
              <a:t>; </a:t>
            </a:r>
            <a:r>
              <a:rPr lang="en-US" i="1" dirty="0">
                <a:solidFill>
                  <a:srgbClr val="FF0000"/>
                </a:solidFill>
              </a:rPr>
              <a:t>economics specify how resources should be used</a:t>
            </a:r>
            <a:r>
              <a:rPr lang="en-US" dirty="0"/>
              <a:t>, 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while sociology, psychology, political sciences etc. specify the limitations which are placed on choice</a:t>
            </a:r>
            <a:r>
              <a:rPr lang="en-US" dirty="0"/>
              <a:t>, through laws, customs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18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3810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Economic Principles Applied To Farm Management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9" y="685800"/>
            <a:ext cx="8991600" cy="6172200"/>
          </a:xfrm>
        </p:spPr>
        <p:txBody>
          <a:bodyPr>
            <a:normAutofit fontScale="40000" lnSpcReduction="20000"/>
          </a:bodyPr>
          <a:lstStyle/>
          <a:p>
            <a:r>
              <a:rPr lang="en-US" sz="5100" dirty="0"/>
              <a:t>The outpouring  of </a:t>
            </a:r>
            <a:r>
              <a:rPr lang="en-US" sz="5100" b="1" dirty="0">
                <a:solidFill>
                  <a:srgbClr val="00B0F0"/>
                </a:solidFill>
              </a:rPr>
              <a:t>new technological information has 2 repercussions ( First it m</a:t>
            </a:r>
            <a:r>
              <a:rPr lang="en-US" sz="5100" dirty="0"/>
              <a:t>akes the farm problems </a:t>
            </a:r>
            <a:r>
              <a:rPr lang="en-US" sz="5100" b="1" dirty="0">
                <a:solidFill>
                  <a:srgbClr val="FF0000"/>
                </a:solidFill>
              </a:rPr>
              <a:t>increasingly challenging and second, it provides an attractive opportunities </a:t>
            </a:r>
            <a:r>
              <a:rPr lang="en-US" sz="5100" dirty="0"/>
              <a:t>for maximizing profits). </a:t>
            </a:r>
          </a:p>
          <a:p>
            <a:endParaRPr lang="en-US" sz="5100" dirty="0"/>
          </a:p>
          <a:p>
            <a:r>
              <a:rPr lang="en-US" sz="5100" dirty="0"/>
              <a:t>Hence, the </a:t>
            </a:r>
            <a:r>
              <a:rPr lang="en-US" sz="5100" b="1" dirty="0"/>
              <a:t>application of economic principles to farming is essential </a:t>
            </a:r>
            <a:r>
              <a:rPr lang="en-US" sz="5100" dirty="0"/>
              <a:t>for the </a:t>
            </a:r>
            <a:r>
              <a:rPr lang="en-US" sz="5100" b="1" dirty="0">
                <a:solidFill>
                  <a:srgbClr val="00B050"/>
                </a:solidFill>
              </a:rPr>
              <a:t>successful management of the farm business</a:t>
            </a:r>
            <a:r>
              <a:rPr lang="en-US" sz="5100" dirty="0"/>
              <a:t>.</a:t>
            </a:r>
          </a:p>
          <a:p>
            <a:endParaRPr lang="en-US" sz="5100" dirty="0"/>
          </a:p>
          <a:p>
            <a:r>
              <a:rPr lang="en-US" sz="5100" dirty="0"/>
              <a:t>Some of the </a:t>
            </a:r>
            <a:r>
              <a:rPr lang="en-US" sz="5100" b="1" u="sng" dirty="0">
                <a:solidFill>
                  <a:srgbClr val="C00000"/>
                </a:solidFill>
              </a:rPr>
              <a:t>economic principles that help in rational farm management decisions </a:t>
            </a:r>
            <a:r>
              <a:rPr lang="en-US" sz="5100" dirty="0"/>
              <a:t>are:</a:t>
            </a:r>
          </a:p>
          <a:p>
            <a:pPr marL="0" indent="0">
              <a:buNone/>
            </a:pPr>
            <a:endParaRPr lang="en-US" sz="5100" b="1" dirty="0"/>
          </a:p>
          <a:p>
            <a:pPr marL="798513" indent="-450850" algn="just">
              <a:buFont typeface="+mj-lt"/>
              <a:buAutoNum type="arabicParenR"/>
            </a:pPr>
            <a:r>
              <a:rPr lang="en-US" sz="5100" b="1" u="sng" dirty="0"/>
              <a:t>The Cost (minimum loss) Principle: </a:t>
            </a:r>
            <a:r>
              <a:rPr lang="en-US" sz="5100" dirty="0"/>
              <a:t>It explains </a:t>
            </a:r>
            <a:r>
              <a:rPr lang="en-US" sz="5100" b="1" i="1" dirty="0">
                <a:solidFill>
                  <a:srgbClr val="FF0000"/>
                </a:solidFill>
              </a:rPr>
              <a:t>how losses can be minimized </a:t>
            </a:r>
            <a:r>
              <a:rPr lang="en-US" sz="5100" b="1" i="1" dirty="0"/>
              <a:t>during</a:t>
            </a:r>
            <a:r>
              <a:rPr lang="en-US" sz="5100" dirty="0"/>
              <a:t> the </a:t>
            </a:r>
            <a:r>
              <a:rPr lang="en-US" sz="5100" b="1" i="1" dirty="0">
                <a:solidFill>
                  <a:srgbClr val="00B0F0"/>
                </a:solidFill>
              </a:rPr>
              <a:t>periods of price adversity</a:t>
            </a:r>
            <a:r>
              <a:rPr lang="en-US" sz="5100" dirty="0"/>
              <a:t>.</a:t>
            </a:r>
          </a:p>
          <a:p>
            <a:pPr marL="798513" indent="-450850">
              <a:buFont typeface="+mj-lt"/>
              <a:buAutoNum type="arabicParenR"/>
            </a:pPr>
            <a:endParaRPr lang="en-US" sz="5100" dirty="0"/>
          </a:p>
          <a:p>
            <a:pPr marL="798513" indent="-450850" algn="just">
              <a:buFont typeface="+mj-lt"/>
              <a:buAutoNum type="arabicParenR"/>
            </a:pPr>
            <a:r>
              <a:rPr lang="en-US" sz="5100" b="1" u="sng" dirty="0"/>
              <a:t>Principle of factor substitution:</a:t>
            </a:r>
            <a:r>
              <a:rPr lang="en-US" sz="5100" dirty="0"/>
              <a:t> It </a:t>
            </a:r>
            <a:r>
              <a:rPr lang="en-US" sz="5100" b="1" i="1" dirty="0">
                <a:solidFill>
                  <a:srgbClr val="FF0000"/>
                </a:solidFill>
              </a:rPr>
              <a:t>solves the problem of ‘</a:t>
            </a:r>
            <a:r>
              <a:rPr lang="en-US" sz="5100" b="1" u="sng" dirty="0">
                <a:solidFill>
                  <a:srgbClr val="00B050"/>
                </a:solidFill>
              </a:rPr>
              <a:t>how to produce</a:t>
            </a:r>
            <a:r>
              <a:rPr lang="en-US" sz="5100" b="1" i="1" dirty="0">
                <a:solidFill>
                  <a:srgbClr val="FF0000"/>
                </a:solidFill>
              </a:rPr>
              <a:t>?.</a:t>
            </a:r>
            <a:r>
              <a:rPr lang="en-US" sz="5100" dirty="0"/>
              <a:t> </a:t>
            </a:r>
          </a:p>
          <a:p>
            <a:pPr marL="1030288" lvl="2" indent="-290513" algn="just">
              <a:buFont typeface="Wingdings" pitchFamily="2" charset="2"/>
              <a:buChar char="v"/>
            </a:pPr>
            <a:r>
              <a:rPr lang="en-US" sz="5100" dirty="0"/>
              <a:t>It </a:t>
            </a:r>
            <a:r>
              <a:rPr lang="en-US" sz="5100" b="1" dirty="0">
                <a:solidFill>
                  <a:srgbClr val="00B0F0"/>
                </a:solidFill>
              </a:rPr>
              <a:t>guides in the </a:t>
            </a:r>
            <a:r>
              <a:rPr lang="en-US" sz="5100" b="1" dirty="0">
                <a:solidFill>
                  <a:srgbClr val="FF0000"/>
                </a:solidFill>
              </a:rPr>
              <a:t>determination </a:t>
            </a:r>
            <a:r>
              <a:rPr lang="en-US" sz="5100" b="1" dirty="0">
                <a:solidFill>
                  <a:srgbClr val="00B0F0"/>
                </a:solidFill>
              </a:rPr>
              <a:t>of least cost combinations of resources</a:t>
            </a:r>
            <a:r>
              <a:rPr lang="en-US" sz="5100" dirty="0"/>
              <a:t>. </a:t>
            </a:r>
          </a:p>
          <a:p>
            <a:pPr marL="1030288" lvl="2" indent="-290513">
              <a:buFont typeface="Wingdings" pitchFamily="2" charset="2"/>
              <a:buChar char="v"/>
            </a:pPr>
            <a:r>
              <a:rPr lang="en-US" sz="5100" dirty="0"/>
              <a:t>It </a:t>
            </a:r>
            <a:r>
              <a:rPr lang="en-US" sz="5100" b="1" dirty="0">
                <a:solidFill>
                  <a:srgbClr val="00B0F0"/>
                </a:solidFill>
              </a:rPr>
              <a:t>explains </a:t>
            </a:r>
            <a:r>
              <a:rPr lang="en-US" sz="5100" b="1" u="sng" dirty="0">
                <a:solidFill>
                  <a:srgbClr val="FF0000"/>
                </a:solidFill>
              </a:rPr>
              <a:t>FACTOR-FACTOR RELATIONSHIP</a:t>
            </a:r>
            <a:r>
              <a:rPr lang="en-US" sz="5100" u="sng" dirty="0">
                <a:solidFill>
                  <a:srgbClr val="FF0000"/>
                </a:solidFill>
              </a:rPr>
              <a:t>.</a:t>
            </a:r>
          </a:p>
          <a:p>
            <a:pPr marL="798513" indent="-450850">
              <a:buFont typeface="+mj-lt"/>
              <a:buAutoNum type="arabicParenR"/>
            </a:pPr>
            <a:endParaRPr lang="en-US" sz="5100" dirty="0"/>
          </a:p>
          <a:p>
            <a:pPr marL="798513" indent="-450850" algn="just">
              <a:buFont typeface="+mj-lt"/>
              <a:buAutoNum type="arabicParenR"/>
            </a:pPr>
            <a:r>
              <a:rPr lang="en-US" sz="5100" b="1" u="sng" dirty="0"/>
              <a:t>Principle of product substitution: </a:t>
            </a:r>
            <a:r>
              <a:rPr lang="en-US" sz="5100" dirty="0"/>
              <a:t>It solves the problem of ‘</a:t>
            </a:r>
            <a:r>
              <a:rPr lang="en-US" sz="5100" b="1" u="sng" dirty="0">
                <a:solidFill>
                  <a:srgbClr val="00B050"/>
                </a:solidFill>
              </a:rPr>
              <a:t>what to produce</a:t>
            </a:r>
            <a:r>
              <a:rPr lang="en-US" sz="5100" dirty="0"/>
              <a:t>?’. </a:t>
            </a:r>
          </a:p>
          <a:p>
            <a:pPr marL="1262063" lvl="2" indent="-406400" algn="just">
              <a:buFont typeface="Wingdings" pitchFamily="2" charset="2"/>
              <a:buChar char="v"/>
            </a:pPr>
            <a:r>
              <a:rPr lang="en-US" sz="5100" dirty="0"/>
              <a:t>It </a:t>
            </a:r>
            <a:r>
              <a:rPr lang="en-US" sz="5100" b="1" dirty="0">
                <a:solidFill>
                  <a:srgbClr val="00B0F0"/>
                </a:solidFill>
              </a:rPr>
              <a:t>guides </a:t>
            </a:r>
            <a:r>
              <a:rPr lang="en-US" sz="5100" b="1" dirty="0">
                <a:solidFill>
                  <a:srgbClr val="FF0000"/>
                </a:solidFill>
              </a:rPr>
              <a:t>in the </a:t>
            </a:r>
            <a:r>
              <a:rPr lang="en-US" sz="5100" b="1" dirty="0">
                <a:solidFill>
                  <a:srgbClr val="00B0F0"/>
                </a:solidFill>
              </a:rPr>
              <a:t>determination </a:t>
            </a:r>
            <a:r>
              <a:rPr lang="en-US" sz="5100" b="1" dirty="0">
                <a:solidFill>
                  <a:srgbClr val="FF0000"/>
                </a:solidFill>
              </a:rPr>
              <a:t>of optimum combination of enterprises </a:t>
            </a:r>
            <a:endParaRPr lang="en-US" sz="5100" dirty="0"/>
          </a:p>
          <a:p>
            <a:pPr marL="1262063" lvl="2" indent="-406400">
              <a:buFont typeface="Wingdings" pitchFamily="2" charset="2"/>
              <a:buChar char="v"/>
            </a:pPr>
            <a:r>
              <a:rPr lang="en-US" sz="5100" dirty="0"/>
              <a:t>It </a:t>
            </a:r>
            <a:r>
              <a:rPr lang="en-US" sz="5100" b="1" dirty="0">
                <a:solidFill>
                  <a:srgbClr val="00B0F0"/>
                </a:solidFill>
              </a:rPr>
              <a:t>explains</a:t>
            </a:r>
            <a:r>
              <a:rPr lang="en-US" sz="5100" b="1" dirty="0">
                <a:solidFill>
                  <a:srgbClr val="FF0000"/>
                </a:solidFill>
              </a:rPr>
              <a:t> </a:t>
            </a:r>
            <a:r>
              <a:rPr lang="en-US" sz="5100" b="1" u="sng" dirty="0">
                <a:solidFill>
                  <a:srgbClr val="FF0000"/>
                </a:solidFill>
              </a:rPr>
              <a:t>PRODUCT-PRODUCT RELATIONSHIP.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702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68" y="152400"/>
            <a:ext cx="8991600" cy="563562"/>
          </a:xfrm>
        </p:spPr>
        <p:txBody>
          <a:bodyPr>
            <a:noAutofit/>
          </a:bodyPr>
          <a:lstStyle/>
          <a:p>
            <a:r>
              <a:rPr lang="en-US" sz="3200" b="1" u="sng" dirty="0" err="1">
                <a:solidFill>
                  <a:srgbClr val="7030A0"/>
                </a:solidFill>
              </a:rPr>
              <a:t>Cont</a:t>
            </a:r>
            <a:r>
              <a:rPr lang="en-US" sz="3200" b="1" u="sng" dirty="0">
                <a:solidFill>
                  <a:srgbClr val="7030A0"/>
                </a:solidFill>
              </a:rPr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8915400" cy="6172200"/>
          </a:xfrm>
        </p:spPr>
        <p:txBody>
          <a:bodyPr>
            <a:normAutofit fontScale="92500" lnSpcReduction="10000"/>
          </a:bodyPr>
          <a:lstStyle/>
          <a:p>
            <a:pPr marL="465138" lvl="0" indent="-465138">
              <a:buNone/>
            </a:pPr>
            <a:r>
              <a:rPr lang="en-US" sz="2600" b="1" u="sng" dirty="0"/>
              <a:t>4) Law of variable proportions or Law of diminishing returns: </a:t>
            </a:r>
          </a:p>
          <a:p>
            <a:pPr lvl="0">
              <a:buFont typeface="Wingdings" pitchFamily="2" charset="2"/>
              <a:buChar char="q"/>
            </a:pPr>
            <a:r>
              <a:rPr lang="en-US" sz="2600" b="1" dirty="0"/>
              <a:t>    </a:t>
            </a:r>
            <a:r>
              <a:rPr lang="en-US" sz="2600" dirty="0"/>
              <a:t>It solves the problems of </a:t>
            </a:r>
            <a:r>
              <a:rPr lang="en-US" sz="2600" b="1" dirty="0">
                <a:solidFill>
                  <a:srgbClr val="FF0000"/>
                </a:solidFill>
              </a:rPr>
              <a:t>how much to produce </a:t>
            </a:r>
            <a:r>
              <a:rPr lang="en-US" sz="2600" dirty="0"/>
              <a:t>? </a:t>
            </a:r>
          </a:p>
          <a:p>
            <a:pPr marL="1422400" lvl="0" indent="-508000">
              <a:buFont typeface="Wingdings" pitchFamily="2" charset="2"/>
              <a:buChar char="v"/>
            </a:pPr>
            <a:r>
              <a:rPr lang="en-US" sz="2600" dirty="0"/>
              <a:t>It </a:t>
            </a:r>
            <a:r>
              <a:rPr lang="en-US" sz="2600" b="1" i="1" dirty="0">
                <a:solidFill>
                  <a:srgbClr val="FF0000"/>
                </a:solidFill>
              </a:rPr>
              <a:t>guides in the determination of optimum input to use </a:t>
            </a:r>
            <a:r>
              <a:rPr lang="en-US" sz="2600" dirty="0"/>
              <a:t>and </a:t>
            </a:r>
            <a:r>
              <a:rPr lang="en-US" sz="2600" b="1" dirty="0">
                <a:solidFill>
                  <a:srgbClr val="0070C0"/>
                </a:solidFill>
              </a:rPr>
              <a:t>optimum output to produce</a:t>
            </a:r>
            <a:r>
              <a:rPr lang="en-US" sz="2600" dirty="0"/>
              <a:t>.. </a:t>
            </a:r>
          </a:p>
          <a:p>
            <a:pPr marL="1422400" lvl="0" indent="-508000">
              <a:buFont typeface="Wingdings" pitchFamily="2" charset="2"/>
              <a:buChar char="v"/>
            </a:pPr>
            <a:r>
              <a:rPr lang="en-US" sz="2600" dirty="0"/>
              <a:t>It explains the basic production relationships viz., </a:t>
            </a:r>
            <a:r>
              <a:rPr lang="en-US" sz="2600" b="1" u="sng" dirty="0">
                <a:solidFill>
                  <a:srgbClr val="FF0000"/>
                </a:solidFill>
              </a:rPr>
              <a:t>FACTOR-PRODUCT RELATIONSHIP</a:t>
            </a:r>
          </a:p>
          <a:p>
            <a:pPr marL="465138" indent="-465138">
              <a:buNone/>
            </a:pPr>
            <a:endParaRPr lang="en-US" sz="2600" b="1" u="sng" dirty="0"/>
          </a:p>
          <a:p>
            <a:pPr marL="465138" indent="-465138" algn="just">
              <a:buNone/>
            </a:pPr>
            <a:r>
              <a:rPr lang="en-US" sz="2600" b="1" u="sng" dirty="0"/>
              <a:t>5) Principle of </a:t>
            </a:r>
            <a:r>
              <a:rPr lang="en-US" sz="2600" b="1" u="sng" dirty="0" err="1"/>
              <a:t>equi</a:t>
            </a:r>
            <a:r>
              <a:rPr lang="en-US" sz="2600" b="1" u="sng" dirty="0"/>
              <a:t>-marginal returns/opportunity cost:</a:t>
            </a:r>
            <a:r>
              <a:rPr lang="en-US" sz="2600" dirty="0"/>
              <a:t> It </a:t>
            </a:r>
            <a:r>
              <a:rPr lang="en-US" sz="2600" b="1" u="sng" dirty="0">
                <a:solidFill>
                  <a:srgbClr val="7030A0"/>
                </a:solidFill>
              </a:rPr>
              <a:t>guides in the allocation of resources </a:t>
            </a:r>
            <a:r>
              <a:rPr lang="en-US" sz="2600" dirty="0"/>
              <a:t>under conditions of scarcity.</a:t>
            </a:r>
          </a:p>
          <a:p>
            <a:pPr marL="465138" indent="-465138">
              <a:buNone/>
            </a:pPr>
            <a:endParaRPr lang="en-US" sz="2600" dirty="0"/>
          </a:p>
          <a:p>
            <a:pPr marL="465138" indent="-465138" algn="just">
              <a:buNone/>
            </a:pPr>
            <a:r>
              <a:rPr lang="en-US" sz="2600" b="1" dirty="0"/>
              <a:t>6) </a:t>
            </a:r>
            <a:r>
              <a:rPr lang="en-US" sz="2600" b="1" u="sng" dirty="0"/>
              <a:t>Time comparison principle: </a:t>
            </a:r>
            <a:r>
              <a:rPr lang="en-US" sz="2600" dirty="0"/>
              <a:t>It </a:t>
            </a:r>
            <a:r>
              <a:rPr lang="en-US" sz="2600" b="1" i="1" dirty="0">
                <a:solidFill>
                  <a:srgbClr val="FF0000"/>
                </a:solidFill>
              </a:rPr>
              <a:t>guides in making investment decisions</a:t>
            </a:r>
            <a:r>
              <a:rPr lang="en-US" sz="2600" dirty="0"/>
              <a:t>.</a:t>
            </a:r>
          </a:p>
          <a:p>
            <a:pPr marL="465138" indent="-465138">
              <a:buFont typeface="+mj-lt"/>
              <a:buAutoNum type="arabicParenR"/>
            </a:pPr>
            <a:endParaRPr lang="en-US" sz="2600" dirty="0"/>
          </a:p>
          <a:p>
            <a:pPr marL="465138" indent="-465138" algn="just">
              <a:buNone/>
            </a:pPr>
            <a:r>
              <a:rPr lang="en-US" sz="2600" b="1" u="sng" dirty="0"/>
              <a:t>7) Principle of comparative advantage: </a:t>
            </a:r>
            <a:r>
              <a:rPr lang="en-US" sz="2600" dirty="0"/>
              <a:t>It </a:t>
            </a:r>
            <a:r>
              <a:rPr lang="en-US" sz="2600" b="1" i="1" u="sng" dirty="0">
                <a:solidFill>
                  <a:srgbClr val="00B050"/>
                </a:solidFill>
              </a:rPr>
              <a:t>explains regional specialization </a:t>
            </a:r>
            <a:r>
              <a:rPr lang="en-US" sz="2600" dirty="0"/>
              <a:t>in the production of commodities.</a:t>
            </a:r>
          </a:p>
          <a:p>
            <a:pPr marL="465138" indent="-465138">
              <a:buNone/>
            </a:pPr>
            <a:endParaRPr lang="en-US" sz="2800" b="1" i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095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6096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en-US" sz="2800" b="1" u="sng" dirty="0">
                <a:solidFill>
                  <a:srgbClr val="FF0000"/>
                </a:solidFill>
              </a:rPr>
            </a:br>
            <a:r>
              <a:rPr lang="en-US" sz="2800" b="1" u="sng" dirty="0">
                <a:solidFill>
                  <a:srgbClr val="FF0000"/>
                </a:solidFill>
              </a:rPr>
              <a:t>1.4. Basic Farm Management Decisions</a:t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867400"/>
          </a:xfrm>
        </p:spPr>
        <p:txBody>
          <a:bodyPr>
            <a:normAutofit fontScale="70000" lnSpcReduction="20000"/>
          </a:bodyPr>
          <a:lstStyle/>
          <a:p>
            <a:pPr marL="0" lvl="2" indent="0">
              <a:buNone/>
            </a:pPr>
            <a:r>
              <a:rPr lang="en-US" sz="3600" b="1" u="sng" dirty="0">
                <a:solidFill>
                  <a:srgbClr val="00B0F0"/>
                </a:solidFill>
              </a:rPr>
              <a:t>What Management Produces?</a:t>
            </a:r>
            <a:endParaRPr lang="en-US" sz="3600" u="sng" dirty="0">
              <a:solidFill>
                <a:srgbClr val="00B0F0"/>
              </a:solidFill>
            </a:endParaRPr>
          </a:p>
          <a:p>
            <a:pPr marL="457200" indent="-457200">
              <a:buBlip>
                <a:blip r:embed="rId2"/>
              </a:buBlip>
            </a:pPr>
            <a:r>
              <a:rPr lang="en-US" sz="3400" dirty="0"/>
              <a:t>Management </a:t>
            </a:r>
            <a:r>
              <a:rPr lang="en-US" sz="3400" b="1" dirty="0"/>
              <a:t>produces decisions. </a:t>
            </a:r>
          </a:p>
          <a:p>
            <a:pPr marL="457200" indent="-457200">
              <a:buBlip>
                <a:blip r:embed="rId2"/>
              </a:buBlip>
            </a:pPr>
            <a:endParaRPr lang="en-US" sz="3400" b="1" dirty="0"/>
          </a:p>
          <a:p>
            <a:pPr marL="457200" indent="-457200">
              <a:buBlip>
                <a:blip r:embed="rId2"/>
              </a:buBlip>
            </a:pPr>
            <a:r>
              <a:rPr lang="en-US" sz="3400" dirty="0">
                <a:solidFill>
                  <a:srgbClr val="FF0000"/>
                </a:solidFill>
              </a:rPr>
              <a:t>Decisions</a:t>
            </a:r>
            <a:r>
              <a:rPr lang="en-US" sz="3400" dirty="0"/>
              <a:t> are made on </a:t>
            </a:r>
            <a:r>
              <a:rPr lang="en-US" sz="3400" dirty="0">
                <a:solidFill>
                  <a:srgbClr val="FF0000"/>
                </a:solidFill>
              </a:rPr>
              <a:t>what to produce, how to produce and how to utilize the produce</a:t>
            </a:r>
            <a:r>
              <a:rPr lang="en-US" sz="3400" dirty="0"/>
              <a:t> as well as what </a:t>
            </a:r>
            <a:r>
              <a:rPr lang="en-US" sz="3400" b="1" i="1" dirty="0">
                <a:solidFill>
                  <a:srgbClr val="00B050"/>
                </a:solidFill>
              </a:rPr>
              <a:t>amount of resources should be allocated to each of these stages</a:t>
            </a:r>
            <a:r>
              <a:rPr lang="en-US" sz="3400" dirty="0"/>
              <a:t>. </a:t>
            </a:r>
          </a:p>
          <a:p>
            <a:pPr marL="457200" indent="-457200">
              <a:buBlip>
                <a:blip r:embed="rId2"/>
              </a:buBlip>
            </a:pPr>
            <a:endParaRPr lang="en-US" sz="3400" dirty="0"/>
          </a:p>
          <a:p>
            <a:pPr marL="457200" indent="-457200">
              <a:buBlip>
                <a:blip r:embed="rId2"/>
              </a:buBlip>
            </a:pPr>
            <a:r>
              <a:rPr lang="en-US" sz="3400" dirty="0"/>
              <a:t>The three basic factors of production – land, labor and capital – </a:t>
            </a:r>
            <a:r>
              <a:rPr lang="en-US" sz="3400" b="1" i="1" dirty="0">
                <a:solidFill>
                  <a:srgbClr val="00B0F0"/>
                </a:solidFill>
              </a:rPr>
              <a:t>cannot on their own result in production of any product</a:t>
            </a:r>
            <a:r>
              <a:rPr lang="en-US" sz="3400" dirty="0"/>
              <a:t> </a:t>
            </a:r>
            <a:r>
              <a:rPr lang="en-US" sz="3400" b="1" u="sng" dirty="0">
                <a:solidFill>
                  <a:srgbClr val="FF0000"/>
                </a:solidFill>
              </a:rPr>
              <a:t>unless organized by management.</a:t>
            </a:r>
            <a:endParaRPr lang="en-US" sz="3400" dirty="0"/>
          </a:p>
          <a:p>
            <a:pPr marL="457200" indent="-457200">
              <a:buBlip>
                <a:blip r:embed="rId2"/>
              </a:buBlip>
            </a:pPr>
            <a:r>
              <a:rPr lang="en-US" sz="3400" dirty="0"/>
              <a:t>Management, sometimes </a:t>
            </a:r>
            <a:r>
              <a:rPr lang="en-US" sz="3400" b="1" i="1" u="sng" dirty="0"/>
              <a:t>considered as the fourth conventional input</a:t>
            </a:r>
            <a:r>
              <a:rPr lang="en-US" sz="3400" dirty="0"/>
              <a:t>, is the one that </a:t>
            </a:r>
            <a:r>
              <a:rPr lang="en-US" sz="3400" b="1" i="1" dirty="0">
                <a:solidFill>
                  <a:srgbClr val="00B050"/>
                </a:solidFill>
              </a:rPr>
              <a:t>coordinates the use of the three factors</a:t>
            </a:r>
            <a:r>
              <a:rPr lang="en-US" sz="3400" dirty="0"/>
              <a:t>. </a:t>
            </a:r>
          </a:p>
          <a:p>
            <a:pPr marL="0" indent="0">
              <a:buNone/>
            </a:pPr>
            <a:endParaRPr lang="en-US" sz="3400" dirty="0"/>
          </a:p>
          <a:p>
            <a:pPr marL="457200" indent="-457200">
              <a:buBlip>
                <a:blip r:embed="rId2"/>
              </a:buBlip>
            </a:pPr>
            <a:r>
              <a:rPr lang="en-US" sz="3400" dirty="0"/>
              <a:t>It </a:t>
            </a:r>
            <a:r>
              <a:rPr lang="en-US" sz="3400" b="1" i="1" dirty="0"/>
              <a:t>produces decisions on what to produce with the three factors</a:t>
            </a:r>
            <a:r>
              <a:rPr lang="en-US" sz="3400" dirty="0"/>
              <a:t>, </a:t>
            </a:r>
            <a:r>
              <a:rPr lang="en-US" sz="3400" b="1" i="1" dirty="0">
                <a:solidFill>
                  <a:srgbClr val="00B050"/>
                </a:solidFill>
              </a:rPr>
              <a:t>how much of each to use in production</a:t>
            </a:r>
            <a:r>
              <a:rPr lang="en-US" sz="3400" dirty="0"/>
              <a:t>, </a:t>
            </a:r>
            <a:r>
              <a:rPr lang="en-US" sz="3400" b="1" i="1" dirty="0">
                <a:solidFill>
                  <a:srgbClr val="C00000"/>
                </a:solidFill>
              </a:rPr>
              <a:t>when to use them and how to distribute what is produced </a:t>
            </a:r>
            <a:r>
              <a:rPr lang="en-US" sz="3400" dirty="0"/>
              <a:t>between consumption, sale and storage.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644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fontScale="32500" lnSpcReduction="20000"/>
          </a:bodyPr>
          <a:lstStyle/>
          <a:p>
            <a:r>
              <a:rPr lang="en-US" sz="7400" b="1" i="1" dirty="0">
                <a:solidFill>
                  <a:srgbClr val="C00000"/>
                </a:solidFill>
              </a:rPr>
              <a:t>Successful managerial performance rests on three basic elements</a:t>
            </a:r>
            <a:r>
              <a:rPr lang="en-US" sz="7400" dirty="0"/>
              <a:t> – leadership, motivation and communication.</a:t>
            </a:r>
          </a:p>
          <a:p>
            <a:pPr marL="0" indent="0">
              <a:buNone/>
            </a:pPr>
            <a:endParaRPr lang="en-US" sz="7400" dirty="0"/>
          </a:p>
          <a:p>
            <a:r>
              <a:rPr lang="en-US" sz="7400" dirty="0"/>
              <a:t>Contrary to other sectors of the economy, </a:t>
            </a:r>
            <a:r>
              <a:rPr lang="en-US" sz="7400" b="1" u="sng" dirty="0">
                <a:solidFill>
                  <a:srgbClr val="0070C0"/>
                </a:solidFill>
              </a:rPr>
              <a:t>IN THE SUBSISTENCE FARM SETTING, the farmer is both manager and worker </a:t>
            </a:r>
            <a:r>
              <a:rPr lang="en-US" sz="7400" dirty="0"/>
              <a:t>, which make decision making in small holder farm unique.</a:t>
            </a:r>
          </a:p>
          <a:p>
            <a:endParaRPr lang="en-US" sz="7400" dirty="0"/>
          </a:p>
          <a:p>
            <a:r>
              <a:rPr lang="en-US" sz="7400" dirty="0"/>
              <a:t>Thus, FM and/or Farmers </a:t>
            </a:r>
            <a:r>
              <a:rPr lang="en-US" sz="7400" b="1" i="1" dirty="0">
                <a:solidFill>
                  <a:srgbClr val="FF0000"/>
                </a:solidFill>
              </a:rPr>
              <a:t>must be able to take </a:t>
            </a:r>
            <a:r>
              <a:rPr lang="en-US" sz="7400" b="1" i="1" u="sng" dirty="0">
                <a:solidFill>
                  <a:srgbClr val="00B0F0"/>
                </a:solidFill>
              </a:rPr>
              <a:t>appropriate decisions </a:t>
            </a:r>
            <a:r>
              <a:rPr lang="en-US" sz="7400" b="1" i="1" dirty="0">
                <a:solidFill>
                  <a:srgbClr val="FF0000"/>
                </a:solidFill>
              </a:rPr>
              <a:t>at appropriate time. </a:t>
            </a:r>
          </a:p>
          <a:p>
            <a:endParaRPr lang="en-US" sz="7400" b="1" i="1" dirty="0">
              <a:solidFill>
                <a:srgbClr val="FF0000"/>
              </a:solidFill>
            </a:endParaRPr>
          </a:p>
          <a:p>
            <a:r>
              <a:rPr lang="en-US" sz="7400" b="1" dirty="0"/>
              <a:t>Incorrect judgment and decisions would result in the failure of execution of farm plan </a:t>
            </a:r>
            <a:r>
              <a:rPr lang="en-US" sz="7400" dirty="0"/>
              <a:t>and </a:t>
            </a:r>
            <a:r>
              <a:rPr lang="en-US" sz="7400" b="1" dirty="0">
                <a:solidFill>
                  <a:srgbClr val="FF0000"/>
                </a:solidFill>
              </a:rPr>
              <a:t>in turn economic loss</a:t>
            </a:r>
            <a:r>
              <a:rPr lang="en-US" sz="7400" dirty="0"/>
              <a:t>.</a:t>
            </a:r>
            <a:endParaRPr lang="en-US" sz="7400" b="1" i="1" dirty="0">
              <a:solidFill>
                <a:srgbClr val="00B0F0"/>
              </a:solidFill>
            </a:endParaRPr>
          </a:p>
          <a:p>
            <a:endParaRPr lang="en-US" sz="7400" dirty="0"/>
          </a:p>
          <a:p>
            <a:r>
              <a:rPr lang="en-US" sz="7400" b="1" dirty="0" err="1">
                <a:solidFill>
                  <a:srgbClr val="00B0F0"/>
                </a:solidFill>
              </a:rPr>
              <a:t>Eg</a:t>
            </a:r>
            <a:r>
              <a:rPr lang="en-US" sz="7400" b="1" dirty="0">
                <a:solidFill>
                  <a:srgbClr val="00B0F0"/>
                </a:solidFill>
              </a:rPr>
              <a:t>. </a:t>
            </a:r>
            <a:r>
              <a:rPr lang="en-US" sz="7400" b="1" i="1" u="sng" dirty="0">
                <a:solidFill>
                  <a:srgbClr val="C00000"/>
                </a:solidFill>
              </a:rPr>
              <a:t>Leadership characteristics of the farm manager</a:t>
            </a:r>
            <a:r>
              <a:rPr lang="en-US" sz="7400" dirty="0"/>
              <a:t>, among other factors, </a:t>
            </a:r>
            <a:r>
              <a:rPr lang="en-US" sz="7400" b="1" i="1" dirty="0">
                <a:solidFill>
                  <a:srgbClr val="00B0F0"/>
                </a:solidFill>
              </a:rPr>
              <a:t>determine the success or otherwise of the farm business.</a:t>
            </a:r>
          </a:p>
          <a:p>
            <a:pPr lvl="0"/>
            <a:endParaRPr lang="en-US" sz="7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713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638800"/>
          </a:xfrm>
        </p:spPr>
        <p:txBody>
          <a:bodyPr>
            <a:normAutofit/>
          </a:bodyPr>
          <a:lstStyle/>
          <a:p>
            <a:pPr lvl="0"/>
            <a:r>
              <a:rPr lang="en-US" sz="3300" dirty="0"/>
              <a:t>Thus, </a:t>
            </a:r>
            <a:r>
              <a:rPr lang="en-US" sz="3300" b="1" u="sng" dirty="0">
                <a:solidFill>
                  <a:srgbClr val="7030A0"/>
                </a:solidFill>
              </a:rPr>
              <a:t>as a farm manager</a:t>
            </a:r>
            <a:r>
              <a:rPr lang="en-US" sz="3300" dirty="0"/>
              <a:t>, </a:t>
            </a:r>
          </a:p>
          <a:p>
            <a:pPr marL="971550" lvl="1" indent="-571500" algn="just">
              <a:buFont typeface="+mj-lt"/>
              <a:buAutoNum type="romanLcPeriod"/>
            </a:pPr>
            <a:r>
              <a:rPr lang="en-US" sz="3300" b="1" dirty="0"/>
              <a:t>you have to be flexible</a:t>
            </a:r>
            <a:r>
              <a:rPr lang="en-US" sz="3300" dirty="0"/>
              <a:t> knowing the </a:t>
            </a:r>
            <a:r>
              <a:rPr lang="en-US" sz="3300" dirty="0">
                <a:solidFill>
                  <a:srgbClr val="FF0000"/>
                </a:solidFill>
              </a:rPr>
              <a:t>today’s decision </a:t>
            </a:r>
            <a:r>
              <a:rPr lang="en-US" sz="3300" dirty="0"/>
              <a:t>may be </a:t>
            </a:r>
            <a:r>
              <a:rPr lang="en-US" sz="3300" dirty="0">
                <a:solidFill>
                  <a:srgbClr val="FF0000"/>
                </a:solidFill>
              </a:rPr>
              <a:t>wrong for tomorrow</a:t>
            </a:r>
            <a:r>
              <a:rPr lang="en-US" sz="3300" dirty="0"/>
              <a:t>.</a:t>
            </a:r>
          </a:p>
          <a:p>
            <a:pPr marL="400050" lvl="1" indent="0" algn="just">
              <a:buNone/>
            </a:pPr>
            <a:endParaRPr lang="en-US" sz="3300" dirty="0"/>
          </a:p>
          <a:p>
            <a:pPr marL="971550" lvl="1" indent="-571500" algn="just">
              <a:buFont typeface="+mj-lt"/>
              <a:buAutoNum type="romanLcPeriod"/>
            </a:pPr>
            <a:r>
              <a:rPr lang="en-US" sz="3300" b="1" i="1" dirty="0">
                <a:solidFill>
                  <a:srgbClr val="FF0000"/>
                </a:solidFill>
              </a:rPr>
              <a:t>You have to face the challenges of new technology </a:t>
            </a:r>
            <a:r>
              <a:rPr lang="en-US" sz="3300" dirty="0"/>
              <a:t>and </a:t>
            </a:r>
            <a:r>
              <a:rPr lang="en-US" sz="3300" b="1" i="1" u="sng" dirty="0">
                <a:solidFill>
                  <a:srgbClr val="00B050"/>
                </a:solidFill>
              </a:rPr>
              <a:t>be ready to learn and adapt</a:t>
            </a:r>
            <a:r>
              <a:rPr lang="en-US" sz="3300" dirty="0"/>
              <a:t> if possible.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77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u="sng" dirty="0">
                <a:solidFill>
                  <a:srgbClr val="FF0000"/>
                </a:solidFill>
              </a:rPr>
              <a:t>Definitions of Farm Management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486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Farm Management </a:t>
            </a:r>
            <a:r>
              <a:rPr lang="en-US" b="1" u="sng" dirty="0">
                <a:solidFill>
                  <a:srgbClr val="7030A0"/>
                </a:solidFill>
              </a:rPr>
              <a:t>comprises of two words </a:t>
            </a:r>
            <a:r>
              <a:rPr lang="en-US" dirty="0"/>
              <a:t>i.e. Farm and Management.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Farm means a </a:t>
            </a:r>
            <a:r>
              <a:rPr lang="en-US" b="1" i="1" u="sng" dirty="0">
                <a:solidFill>
                  <a:srgbClr val="FF0000"/>
                </a:solidFill>
              </a:rPr>
              <a:t>piece of land </a:t>
            </a:r>
            <a:r>
              <a:rPr lang="en-US" b="1" i="1" dirty="0">
                <a:solidFill>
                  <a:srgbClr val="FF0000"/>
                </a:solidFill>
              </a:rPr>
              <a:t>where </a:t>
            </a:r>
            <a:r>
              <a:rPr lang="en-US" b="1" u="sng" dirty="0"/>
              <a:t>crop and livestock enterprises</a:t>
            </a:r>
            <a:r>
              <a:rPr lang="en-US" dirty="0"/>
              <a:t> are taken up under a </a:t>
            </a:r>
            <a:r>
              <a:rPr lang="en-US" i="1" dirty="0">
                <a:solidFill>
                  <a:srgbClr val="FF0000"/>
                </a:solidFill>
              </a:rPr>
              <a:t>common management </a:t>
            </a:r>
            <a:r>
              <a:rPr lang="en-US" dirty="0"/>
              <a:t>and has </a:t>
            </a:r>
            <a:r>
              <a:rPr lang="en-US" b="1" i="1" dirty="0">
                <a:solidFill>
                  <a:srgbClr val="FF0000"/>
                </a:solidFill>
              </a:rPr>
              <a:t>specific boundaries.</a:t>
            </a:r>
          </a:p>
          <a:p>
            <a:pPr marL="0" indent="0" algn="just">
              <a:buNone/>
            </a:pPr>
            <a:endParaRPr lang="en-US" b="1" i="1" dirty="0">
              <a:solidFill>
                <a:srgbClr val="FF0000"/>
              </a:solidFill>
            </a:endParaRPr>
          </a:p>
          <a:p>
            <a:pPr algn="just"/>
            <a:r>
              <a:rPr lang="en-US" dirty="0"/>
              <a:t>Farm is a </a:t>
            </a:r>
            <a:r>
              <a:rPr lang="en-US" b="1" i="1" dirty="0">
                <a:solidFill>
                  <a:srgbClr val="7030A0"/>
                </a:solidFill>
              </a:rPr>
              <a:t>socio economic unit </a:t>
            </a:r>
            <a:r>
              <a:rPr lang="en-US" dirty="0"/>
              <a:t>which </a:t>
            </a:r>
            <a:r>
              <a:rPr lang="en-US" b="1" i="1" u="sng" dirty="0">
                <a:solidFill>
                  <a:srgbClr val="FF0000"/>
                </a:solidFill>
              </a:rPr>
              <a:t>not only provides income </a:t>
            </a:r>
            <a:r>
              <a:rPr lang="en-US" dirty="0"/>
              <a:t>to a farmer but</a:t>
            </a:r>
          </a:p>
          <a:p>
            <a:pPr algn="just"/>
            <a:r>
              <a:rPr lang="en-US" b="1" i="1" dirty="0">
                <a:solidFill>
                  <a:srgbClr val="FF0000"/>
                </a:solidFill>
              </a:rPr>
              <a:t>also a source of </a:t>
            </a:r>
            <a:r>
              <a:rPr lang="en-US" b="1" i="1" u="sng" dirty="0">
                <a:solidFill>
                  <a:srgbClr val="FF0000"/>
                </a:solidFill>
              </a:rPr>
              <a:t>happiness to him and his family</a:t>
            </a:r>
            <a:r>
              <a:rPr lang="en-US" u="sng" dirty="0"/>
              <a:t>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It is also </a:t>
            </a:r>
            <a:r>
              <a:rPr lang="en-US" b="1" i="1" u="sng" dirty="0">
                <a:solidFill>
                  <a:srgbClr val="00B050"/>
                </a:solidFill>
              </a:rPr>
              <a:t>a decision making unit </a:t>
            </a:r>
            <a:r>
              <a:rPr lang="en-US" dirty="0"/>
              <a:t>where the farmer has </a:t>
            </a:r>
            <a:r>
              <a:rPr lang="en-US" b="1" i="1" dirty="0">
                <a:solidFill>
                  <a:srgbClr val="FF0000"/>
                </a:solidFill>
              </a:rPr>
              <a:t>many alternatives for his resources </a:t>
            </a:r>
            <a:r>
              <a:rPr lang="en-US" dirty="0"/>
              <a:t>in the production of crops and livestock enterprises and their disposal.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666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399"/>
            <a:ext cx="8229600" cy="359543"/>
          </a:xfrm>
        </p:spPr>
        <p:txBody>
          <a:bodyPr>
            <a:noAutofit/>
          </a:bodyPr>
          <a:lstStyle/>
          <a:p>
            <a:r>
              <a:rPr lang="en-US" sz="2800" dirty="0" err="1"/>
              <a:t>Cont</a:t>
            </a:r>
            <a:r>
              <a:rPr lang="en-US" sz="2800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57150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The FM </a:t>
            </a:r>
            <a:r>
              <a:rPr lang="en-US" sz="2800" b="1" i="1" dirty="0">
                <a:solidFill>
                  <a:srgbClr val="FF0000"/>
                </a:solidFill>
              </a:rPr>
              <a:t>should choose the enterprises based on availability of resources </a:t>
            </a:r>
            <a:r>
              <a:rPr lang="en-US" sz="2800" dirty="0"/>
              <a:t>on the farms and </a:t>
            </a:r>
            <a:r>
              <a:rPr lang="en-US" sz="2800" b="1" u="sng" dirty="0">
                <a:solidFill>
                  <a:srgbClr val="00B0F0"/>
                </a:solidFill>
              </a:rPr>
              <a:t>expected profitability of the enterprise (</a:t>
            </a:r>
            <a:r>
              <a:rPr lang="en-US" sz="2800" dirty="0"/>
              <a:t>studied through </a:t>
            </a:r>
            <a:r>
              <a:rPr lang="en-US" sz="2800" b="1" u="sng" dirty="0">
                <a:solidFill>
                  <a:srgbClr val="FF0000"/>
                </a:solidFill>
              </a:rPr>
              <a:t>PRODUCT-PRODUCT RELATIONSHIP</a:t>
            </a:r>
            <a:r>
              <a:rPr lang="en-US" sz="2800" b="1" dirty="0"/>
              <a:t>)</a:t>
            </a:r>
            <a:r>
              <a:rPr lang="en-US" sz="2800" dirty="0"/>
              <a:t>. </a:t>
            </a:r>
          </a:p>
          <a:p>
            <a:endParaRPr lang="en-US" sz="2800" dirty="0"/>
          </a:p>
          <a:p>
            <a:endParaRPr lang="en-US" sz="2800" b="1" i="1" dirty="0">
              <a:solidFill>
                <a:srgbClr val="00B050"/>
              </a:solidFill>
            </a:endParaRPr>
          </a:p>
          <a:p>
            <a:r>
              <a:rPr lang="en-US" sz="2800" b="1" i="1" dirty="0">
                <a:solidFill>
                  <a:srgbClr val="00B050"/>
                </a:solidFill>
              </a:rPr>
              <a:t>Once the farmer decides on </a:t>
            </a:r>
            <a:r>
              <a:rPr lang="en-US" sz="2800" b="1" i="1" dirty="0">
                <a:solidFill>
                  <a:srgbClr val="00B0F0"/>
                </a:solidFill>
              </a:rPr>
              <a:t>what to produce</a:t>
            </a:r>
            <a:r>
              <a:rPr lang="en-US" sz="2800" dirty="0"/>
              <a:t>, he/she must also </a:t>
            </a:r>
            <a:r>
              <a:rPr lang="en-US" sz="2800" b="1" i="1" dirty="0"/>
              <a:t>decide on when to produce</a:t>
            </a:r>
            <a:r>
              <a:rPr lang="en-US" sz="2800" dirty="0"/>
              <a:t>, since most of the agricultural commodities are season bound in nature. </a:t>
            </a:r>
          </a:p>
          <a:p>
            <a:endParaRPr lang="en-US" sz="2800" dirty="0"/>
          </a:p>
          <a:p>
            <a:r>
              <a:rPr lang="en-US" sz="2800" dirty="0"/>
              <a:t>Then, he/she </a:t>
            </a:r>
            <a:r>
              <a:rPr lang="en-US" sz="2800" b="1" i="1" dirty="0">
                <a:solidFill>
                  <a:srgbClr val="00B050"/>
                </a:solidFill>
              </a:rPr>
              <a:t>should decide </a:t>
            </a:r>
            <a:r>
              <a:rPr lang="en-US" sz="2800" b="1" i="1" dirty="0">
                <a:solidFill>
                  <a:srgbClr val="00B0F0"/>
                </a:solidFill>
              </a:rPr>
              <a:t>how much of each enterprise to produce</a:t>
            </a:r>
            <a:r>
              <a:rPr lang="en-US" sz="2800" dirty="0"/>
              <a:t>, since the supply of agricultural inputs is limited (studied through </a:t>
            </a:r>
            <a:r>
              <a:rPr lang="en-US" sz="2800" b="1" u="sng" dirty="0">
                <a:solidFill>
                  <a:srgbClr val="FF0000"/>
                </a:solidFill>
              </a:rPr>
              <a:t>FACTOR-PRODUCT RELATIONSHIP</a:t>
            </a:r>
            <a:r>
              <a:rPr lang="en-US" sz="2800" dirty="0"/>
              <a:t>). 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In order </a:t>
            </a:r>
            <a:r>
              <a:rPr lang="en-US" sz="2800" b="1" i="1" dirty="0">
                <a:solidFill>
                  <a:srgbClr val="00B050"/>
                </a:solidFill>
              </a:rPr>
              <a:t>to minimize the cost of production</a:t>
            </a:r>
            <a:r>
              <a:rPr lang="en-US" sz="2800" dirty="0"/>
              <a:t>, i.e., decisions relating to </a:t>
            </a:r>
            <a:r>
              <a:rPr lang="en-US" sz="2800" b="1" i="1" dirty="0">
                <a:solidFill>
                  <a:srgbClr val="00B0F0"/>
                </a:solidFill>
              </a:rPr>
              <a:t>how to produce</a:t>
            </a:r>
            <a:r>
              <a:rPr lang="en-US" sz="2800" dirty="0"/>
              <a:t>, </a:t>
            </a:r>
            <a:r>
              <a:rPr lang="en-US" sz="2800" b="1" u="sng" dirty="0">
                <a:solidFill>
                  <a:srgbClr val="FF0000"/>
                </a:solidFill>
              </a:rPr>
              <a:t>FACTOR-FACTOR RELATIONSHIP </a:t>
            </a:r>
            <a:r>
              <a:rPr lang="en-US" sz="2800" dirty="0"/>
              <a:t>has to be studied.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7825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9916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iii) The </a:t>
            </a:r>
            <a:r>
              <a:rPr lang="en-US" b="1" i="1" dirty="0">
                <a:solidFill>
                  <a:srgbClr val="FF0000"/>
                </a:solidFill>
              </a:rPr>
              <a:t>FM should also take </a:t>
            </a:r>
            <a:r>
              <a:rPr lang="en-US" b="1" u="sng" dirty="0">
                <a:solidFill>
                  <a:srgbClr val="00B050"/>
                </a:solidFill>
              </a:rPr>
              <a:t>marketing decisions</a:t>
            </a:r>
            <a:r>
              <a:rPr lang="en-US" u="sng" dirty="0">
                <a:solidFill>
                  <a:srgbClr val="00B050"/>
                </a:solidFill>
              </a:rPr>
              <a:t> </a:t>
            </a:r>
            <a:r>
              <a:rPr lang="en-US" dirty="0"/>
              <a:t>like;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a) What to buy? </a:t>
            </a:r>
          </a:p>
          <a:p>
            <a:pPr marL="0" indent="0">
              <a:buNone/>
            </a:pPr>
            <a:r>
              <a:rPr lang="en-US" sz="2800" dirty="0"/>
              <a:t>b) When to buy? </a:t>
            </a:r>
          </a:p>
          <a:p>
            <a:pPr marL="0" indent="0">
              <a:buNone/>
            </a:pPr>
            <a:r>
              <a:rPr lang="en-US" sz="2800" dirty="0"/>
              <a:t>c) How much to buy? </a:t>
            </a:r>
          </a:p>
          <a:p>
            <a:pPr marL="0" indent="0">
              <a:buNone/>
            </a:pPr>
            <a:r>
              <a:rPr lang="en-US" sz="2800" dirty="0"/>
              <a:t>d) How to buy?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e) What to sell?</a:t>
            </a:r>
          </a:p>
          <a:p>
            <a:pPr marL="0" indent="0">
              <a:buNone/>
            </a:pPr>
            <a:r>
              <a:rPr lang="en-US" sz="2800" dirty="0"/>
              <a:t>f) When to sell?</a:t>
            </a:r>
          </a:p>
          <a:p>
            <a:pPr marL="0" indent="0">
              <a:buNone/>
            </a:pPr>
            <a:r>
              <a:rPr lang="en-US" sz="2800" dirty="0"/>
              <a:t>g) How much to sell? And;</a:t>
            </a:r>
          </a:p>
          <a:p>
            <a:pPr marL="0" indent="0">
              <a:buNone/>
            </a:pPr>
            <a:r>
              <a:rPr lang="en-US" sz="2800" dirty="0"/>
              <a:t>h) How to sell?</a:t>
            </a:r>
          </a:p>
          <a:p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2667000" y="1295401"/>
            <a:ext cx="2657168" cy="2286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320539" y="1714501"/>
            <a:ext cx="3352800" cy="1447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Buying Decision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175397" y="4305300"/>
            <a:ext cx="3505200" cy="14478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Selling Decision</a:t>
            </a:r>
          </a:p>
        </p:txBody>
      </p:sp>
      <p:sp>
        <p:nvSpPr>
          <p:cNvPr id="7" name="Right Brace 6"/>
          <p:cNvSpPr/>
          <p:nvPr/>
        </p:nvSpPr>
        <p:spPr>
          <a:xfrm>
            <a:off x="2971800" y="3886200"/>
            <a:ext cx="2199968" cy="2286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260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715962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Factors Influencing Farm Management Decisions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791200"/>
          </a:xfrm>
        </p:spPr>
        <p:txBody>
          <a:bodyPr>
            <a:normAutofit/>
          </a:bodyPr>
          <a:lstStyle/>
          <a:p>
            <a:pPr lvl="0">
              <a:buBlip>
                <a:blip r:embed="rId2"/>
              </a:buBlip>
            </a:pPr>
            <a:endParaRPr lang="en-US" sz="2600" dirty="0"/>
          </a:p>
          <a:p>
            <a:pPr lvl="0">
              <a:buBlip>
                <a:blip r:embed="rId2"/>
              </a:buBlip>
            </a:pPr>
            <a:r>
              <a:rPr lang="en-US" sz="2600" dirty="0"/>
              <a:t>Some of the </a:t>
            </a:r>
            <a:r>
              <a:rPr lang="en-US" sz="2600" b="1" i="1" u="sng" dirty="0">
                <a:solidFill>
                  <a:srgbClr val="7030A0"/>
                </a:solidFill>
              </a:rPr>
              <a:t>factors which influence the decision making process </a:t>
            </a:r>
            <a:r>
              <a:rPr lang="en-US" sz="2600" dirty="0"/>
              <a:t>are:</a:t>
            </a:r>
          </a:p>
          <a:p>
            <a:pPr lvl="0">
              <a:buBlip>
                <a:blip r:embed="rId2"/>
              </a:buBlip>
            </a:pPr>
            <a:endParaRPr lang="en-US" sz="2600" dirty="0"/>
          </a:p>
          <a:p>
            <a:pPr marL="914400" lvl="0" indent="-339725">
              <a:buFont typeface="+mj-lt"/>
              <a:buAutoNum type="alphaLcParenR"/>
            </a:pPr>
            <a:r>
              <a:rPr lang="en-US" sz="2600" b="1" u="sng" dirty="0">
                <a:solidFill>
                  <a:srgbClr val="C00000"/>
                </a:solidFill>
              </a:rPr>
              <a:t>Economic factors </a:t>
            </a:r>
            <a:r>
              <a:rPr lang="en-US" sz="2600" dirty="0"/>
              <a:t>like prices of factors and products (</a:t>
            </a:r>
            <a:r>
              <a:rPr lang="en-US" sz="2600" i="1" dirty="0">
                <a:solidFill>
                  <a:srgbClr val="00B0F0"/>
                </a:solidFill>
              </a:rPr>
              <a:t>change in price</a:t>
            </a:r>
            <a:r>
              <a:rPr lang="en-US" sz="2600" dirty="0"/>
              <a:t>).</a:t>
            </a:r>
          </a:p>
          <a:p>
            <a:pPr marL="914400" lvl="0" indent="-339725">
              <a:buFont typeface="+mj-lt"/>
              <a:buAutoNum type="alphaLcParenR"/>
            </a:pPr>
            <a:endParaRPr lang="en-US" sz="2600" dirty="0"/>
          </a:p>
          <a:p>
            <a:pPr marL="914400" indent="-339725">
              <a:buFont typeface="+mj-lt"/>
              <a:buAutoNum type="alphaLcParenR"/>
            </a:pPr>
            <a:r>
              <a:rPr lang="en-US" sz="2600" b="1" u="sng" dirty="0">
                <a:solidFill>
                  <a:srgbClr val="C00000"/>
                </a:solidFill>
              </a:rPr>
              <a:t>Biological process and weather </a:t>
            </a:r>
            <a:r>
              <a:rPr lang="en-US" sz="2600" dirty="0"/>
              <a:t>(</a:t>
            </a:r>
            <a:r>
              <a:rPr lang="en-US" sz="2600" b="1" i="1" dirty="0">
                <a:solidFill>
                  <a:srgbClr val="00B0F0"/>
                </a:solidFill>
              </a:rPr>
              <a:t>Laws of nature place limits on manager’s decisions</a:t>
            </a:r>
            <a:r>
              <a:rPr lang="en-US" sz="2600" dirty="0"/>
              <a:t>).</a:t>
            </a:r>
          </a:p>
          <a:p>
            <a:pPr marL="914400" indent="-339725">
              <a:buFont typeface="+mj-lt"/>
              <a:buAutoNum type="alphaLcParenR"/>
            </a:pPr>
            <a:endParaRPr lang="en-US" sz="2600" dirty="0"/>
          </a:p>
          <a:p>
            <a:pPr marL="914400" indent="-339725">
              <a:buFont typeface="+mj-lt"/>
              <a:buAutoNum type="alphaLcParenR"/>
            </a:pPr>
            <a:r>
              <a:rPr lang="en-US" sz="2600" b="1" u="sng" dirty="0">
                <a:solidFill>
                  <a:srgbClr val="C00000"/>
                </a:solidFill>
              </a:rPr>
              <a:t>Small size:  </a:t>
            </a:r>
            <a:r>
              <a:rPr lang="en-US" sz="2600" b="1" dirty="0"/>
              <a:t>Often </a:t>
            </a:r>
            <a:r>
              <a:rPr lang="en-US" sz="2600" b="1" i="1" dirty="0">
                <a:solidFill>
                  <a:srgbClr val="00B0F0"/>
                </a:solidFill>
              </a:rPr>
              <a:t>one person serves as management and labor</a:t>
            </a:r>
          </a:p>
          <a:p>
            <a:pPr marL="914400" indent="-339725">
              <a:buFont typeface="+mj-lt"/>
              <a:buAutoNum type="alphaLcParenR"/>
            </a:pPr>
            <a:endParaRPr lang="en-US" sz="2800" dirty="0"/>
          </a:p>
          <a:p>
            <a:pPr marL="914400" lvl="0" indent="-339725">
              <a:buFont typeface="+mj-lt"/>
              <a:buAutoNum type="alphaLcParenR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644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324600"/>
          </a:xfrm>
        </p:spPr>
        <p:txBody>
          <a:bodyPr>
            <a:normAutofit lnSpcReduction="10000"/>
          </a:bodyPr>
          <a:lstStyle/>
          <a:p>
            <a:pPr marL="566738" lvl="0" indent="-392113">
              <a:buNone/>
            </a:pPr>
            <a:endParaRPr lang="en-US" sz="2400" b="1" u="sng" dirty="0">
              <a:solidFill>
                <a:srgbClr val="C00000"/>
              </a:solidFill>
            </a:endParaRPr>
          </a:p>
          <a:p>
            <a:pPr marL="566738" lvl="0" indent="-392113" algn="just">
              <a:buNone/>
            </a:pPr>
            <a:r>
              <a:rPr lang="en-US" sz="2400" b="1" u="sng" dirty="0">
                <a:solidFill>
                  <a:srgbClr val="C00000"/>
                </a:solidFill>
              </a:rPr>
              <a:t>c) </a:t>
            </a:r>
            <a:r>
              <a:rPr lang="en-US" sz="2800" b="1" u="sng" dirty="0">
                <a:solidFill>
                  <a:srgbClr val="C00000"/>
                </a:solidFill>
              </a:rPr>
              <a:t>Technological factors (change in technology)</a:t>
            </a:r>
            <a:r>
              <a:rPr lang="en-US" sz="2800" dirty="0"/>
              <a:t> like </a:t>
            </a:r>
            <a:r>
              <a:rPr lang="en-US" sz="2800" b="1" i="1" dirty="0"/>
              <a:t>technological advancements </a:t>
            </a:r>
            <a:r>
              <a:rPr lang="en-US" sz="2800" dirty="0"/>
              <a:t>in the field of agriculture and </a:t>
            </a:r>
            <a:r>
              <a:rPr lang="en-US" sz="2800" b="1" u="sng" dirty="0">
                <a:solidFill>
                  <a:srgbClr val="00B0F0"/>
                </a:solidFill>
              </a:rPr>
              <a:t>suitability of different varieties and farm practices </a:t>
            </a:r>
            <a:r>
              <a:rPr lang="en-US" sz="2800" dirty="0"/>
              <a:t>to varied </a:t>
            </a:r>
            <a:r>
              <a:rPr lang="en-US" sz="2800" dirty="0">
                <a:solidFill>
                  <a:srgbClr val="00B0F0"/>
                </a:solidFill>
              </a:rPr>
              <a:t>agro - climatic conditions.</a:t>
            </a:r>
          </a:p>
          <a:p>
            <a:pPr marL="566738" lvl="0" indent="-392113" algn="just">
              <a:buFont typeface="+mj-lt"/>
              <a:buAutoNum type="alphaLcParenR"/>
            </a:pPr>
            <a:endParaRPr lang="en-US" sz="2800" dirty="0"/>
          </a:p>
          <a:p>
            <a:pPr marL="566738" lvl="0" indent="-392113" algn="just">
              <a:buNone/>
            </a:pPr>
            <a:r>
              <a:rPr lang="en-US" sz="2800" b="1" u="sng" dirty="0">
                <a:solidFill>
                  <a:srgbClr val="C00000"/>
                </a:solidFill>
              </a:rPr>
              <a:t>d) Institutional factors </a:t>
            </a:r>
            <a:r>
              <a:rPr lang="en-US" sz="2800" dirty="0"/>
              <a:t>like </a:t>
            </a:r>
            <a:r>
              <a:rPr lang="en-US" sz="2800" b="1" i="1" dirty="0">
                <a:solidFill>
                  <a:srgbClr val="00B0F0"/>
                </a:solidFill>
              </a:rPr>
              <a:t>availability of infrastructural facilities </a:t>
            </a:r>
            <a:r>
              <a:rPr lang="en-US" sz="2800" dirty="0"/>
              <a:t>which include </a:t>
            </a:r>
            <a:r>
              <a:rPr lang="en-US" sz="2800" b="1" i="1" dirty="0"/>
              <a:t>storage, processing, grading, transport, marketing of inputs and outputs,</a:t>
            </a:r>
            <a:r>
              <a:rPr lang="en-US" sz="2800" dirty="0"/>
              <a:t> </a:t>
            </a:r>
            <a:r>
              <a:rPr lang="en-US" sz="2800" dirty="0" err="1"/>
              <a:t>etc</a:t>
            </a:r>
            <a:r>
              <a:rPr lang="en-US" sz="2800" dirty="0"/>
              <a:t>, </a:t>
            </a:r>
            <a:r>
              <a:rPr lang="en-US" sz="2800" b="1" i="1" dirty="0">
                <a:solidFill>
                  <a:srgbClr val="FF0000"/>
                </a:solidFill>
              </a:rPr>
              <a:t>government policies </a:t>
            </a:r>
            <a:r>
              <a:rPr lang="en-US" sz="2800" dirty="0"/>
              <a:t>on farm practices, input subsides, taxes, export and import, marketing, procurement of produces and so on.</a:t>
            </a:r>
          </a:p>
          <a:p>
            <a:pPr marL="566738" lvl="0" indent="-392113" algn="just">
              <a:buFont typeface="+mj-lt"/>
              <a:buAutoNum type="alphaLcParenR"/>
            </a:pPr>
            <a:endParaRPr lang="en-US" sz="2800" dirty="0"/>
          </a:p>
          <a:p>
            <a:pPr marL="566738" indent="-392113" algn="just">
              <a:buNone/>
            </a:pPr>
            <a:r>
              <a:rPr lang="en-US" sz="2800" b="1" u="sng" dirty="0">
                <a:solidFill>
                  <a:srgbClr val="C00000"/>
                </a:solidFill>
              </a:rPr>
              <a:t>e) Personal factors </a:t>
            </a:r>
            <a:r>
              <a:rPr lang="en-US" sz="2800" dirty="0"/>
              <a:t>like customs, attitude, awareness, and personal capabilities and so 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428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0033CC"/>
                </a:solidFill>
              </a:rPr>
              <a:t>Thus,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5562600"/>
          </a:xfrm>
        </p:spPr>
        <p:txBody>
          <a:bodyPr>
            <a:normAutofit/>
          </a:bodyPr>
          <a:lstStyle/>
          <a:p>
            <a:r>
              <a:rPr lang="en-US" sz="3000" b="1" i="1" dirty="0">
                <a:solidFill>
                  <a:srgbClr val="FF0000"/>
                </a:solidFill>
              </a:rPr>
              <a:t>One or more </a:t>
            </a:r>
            <a:r>
              <a:rPr lang="en-US" sz="3000" b="1" u="sng" dirty="0">
                <a:solidFill>
                  <a:srgbClr val="00B050"/>
                </a:solidFill>
              </a:rPr>
              <a:t>changes of the above categories </a:t>
            </a:r>
            <a:r>
              <a:rPr lang="en-US" sz="3000" b="1" i="1" dirty="0">
                <a:solidFill>
                  <a:srgbClr val="FF0000"/>
                </a:solidFill>
              </a:rPr>
              <a:t>in the environment</a:t>
            </a:r>
            <a:r>
              <a:rPr lang="en-US" sz="3000" dirty="0"/>
              <a:t> around the farmer may </a:t>
            </a:r>
            <a:r>
              <a:rPr lang="en-US" sz="3000" b="1" i="1" dirty="0"/>
              <a:t>cause </a:t>
            </a:r>
            <a:r>
              <a:rPr lang="en-US" sz="3000" b="1" u="sng" dirty="0">
                <a:solidFill>
                  <a:srgbClr val="00B0F0"/>
                </a:solidFill>
              </a:rPr>
              <a:t>imperfections in decision-making</a:t>
            </a:r>
            <a:r>
              <a:rPr lang="en-US" sz="3000" dirty="0"/>
              <a:t>. </a:t>
            </a:r>
          </a:p>
          <a:p>
            <a:pPr marL="0" indent="0">
              <a:buNone/>
            </a:pP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844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br>
              <a:rPr lang="en-US" sz="2800" b="1" u="sng" dirty="0">
                <a:solidFill>
                  <a:srgbClr val="FF0000"/>
                </a:solidFill>
              </a:rPr>
            </a:br>
            <a:r>
              <a:rPr lang="en-US" sz="2800" b="1" u="sng" dirty="0">
                <a:solidFill>
                  <a:srgbClr val="FF0000"/>
                </a:solidFill>
              </a:rPr>
              <a:t> Functions of the Farm Manager</a:t>
            </a:r>
            <a:br>
              <a:rPr lang="en-US" sz="32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686800" cy="5791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What is the managerial function?</a:t>
            </a:r>
            <a:endParaRPr lang="en-US" sz="4000" dirty="0"/>
          </a:p>
          <a:p>
            <a:endParaRPr lang="en-US" dirty="0"/>
          </a:p>
          <a:p>
            <a:r>
              <a:rPr lang="en-US" dirty="0"/>
              <a:t>Management </a:t>
            </a:r>
            <a:r>
              <a:rPr lang="en-US" b="1" i="1" u="sng" dirty="0">
                <a:solidFill>
                  <a:srgbClr val="00B0F0"/>
                </a:solidFill>
              </a:rPr>
              <a:t>is a decision-making process which coordinates the factors of production </a:t>
            </a:r>
            <a:r>
              <a:rPr lang="en-US" dirty="0"/>
              <a:t>to produce desired output. 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u="sng" dirty="0">
                <a:solidFill>
                  <a:srgbClr val="FF0000"/>
                </a:solidFill>
              </a:rPr>
              <a:t>four  major function of management </a:t>
            </a:r>
            <a:r>
              <a:rPr lang="en-US" dirty="0"/>
              <a:t>includes;(</a:t>
            </a:r>
            <a:r>
              <a:rPr lang="en-US" dirty="0">
                <a:solidFill>
                  <a:srgbClr val="FF0000"/>
                </a:solidFill>
              </a:rPr>
              <a:t>PODC</a:t>
            </a:r>
            <a:r>
              <a:rPr lang="en-US" dirty="0"/>
              <a:t>)</a:t>
            </a:r>
          </a:p>
          <a:p>
            <a:pPr marL="1195388" indent="633413">
              <a:buFont typeface="+mj-lt"/>
              <a:buAutoNum type="arabicParenR"/>
            </a:pPr>
            <a:endParaRPr lang="en-US" dirty="0"/>
          </a:p>
          <a:p>
            <a:pPr marL="1195388" indent="633413">
              <a:buFont typeface="+mj-lt"/>
              <a:buAutoNum type="arabicParenR"/>
            </a:pPr>
            <a:r>
              <a:rPr lang="en-US" dirty="0"/>
              <a:t>Planning, </a:t>
            </a:r>
          </a:p>
          <a:p>
            <a:pPr marL="1195388" indent="633413">
              <a:buFont typeface="+mj-lt"/>
              <a:buAutoNum type="arabicParenR"/>
            </a:pPr>
            <a:r>
              <a:rPr lang="en-US" dirty="0"/>
              <a:t>Organizing, </a:t>
            </a:r>
          </a:p>
          <a:p>
            <a:pPr marL="1195388" indent="633413">
              <a:buFont typeface="+mj-lt"/>
              <a:buAutoNum type="arabicParenR"/>
            </a:pPr>
            <a:r>
              <a:rPr lang="en-US" dirty="0"/>
              <a:t>Directing</a:t>
            </a:r>
          </a:p>
          <a:p>
            <a:pPr marL="1195388" indent="633413">
              <a:buFont typeface="+mj-lt"/>
              <a:buAutoNum type="arabicParenR"/>
            </a:pPr>
            <a:r>
              <a:rPr lang="en-US" dirty="0"/>
              <a:t>Controlling.</a:t>
            </a:r>
          </a:p>
          <a:p>
            <a:pPr marL="1195388" indent="0">
              <a:buNone/>
            </a:pPr>
            <a:endParaRPr lang="en-US" dirty="0"/>
          </a:p>
          <a:p>
            <a:pPr marL="973138" indent="-855663">
              <a:buFont typeface="Wingdings" pitchFamily="2" charset="2"/>
              <a:buChar char="q"/>
            </a:pPr>
            <a:r>
              <a:rPr lang="en-US" dirty="0"/>
              <a:t>These are explained in detail below.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449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1) Planning Function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16310" y="762000"/>
            <a:ext cx="8775290" cy="6395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3200" dirty="0">
                <a:solidFill>
                  <a:schemeClr val="tx1"/>
                </a:solidFill>
              </a:rPr>
              <a:t>Planning </a:t>
            </a:r>
            <a:r>
              <a:rPr lang="en-US" sz="3200" b="1" dirty="0">
                <a:solidFill>
                  <a:srgbClr val="FF0000"/>
                </a:solidFill>
              </a:rPr>
              <a:t>means choosing a course of action.</a:t>
            </a:r>
          </a:p>
          <a:p>
            <a:pPr marL="342900" indent="-342900">
              <a:buFont typeface="Wingdings" pitchFamily="2" charset="2"/>
              <a:buChar char="q"/>
            </a:pPr>
            <a:endParaRPr lang="en-US" sz="3200" b="1" dirty="0">
              <a:solidFill>
                <a:srgbClr val="FF0000"/>
              </a:solidFill>
            </a:endParaRPr>
          </a:p>
          <a:p>
            <a:pPr marL="914400" indent="-398463">
              <a:buFont typeface="Wingdings" pitchFamily="2" charset="2"/>
              <a:buChar char="v"/>
            </a:pPr>
            <a:r>
              <a:rPr lang="en-US" sz="3200" dirty="0"/>
              <a:t>is </a:t>
            </a:r>
            <a:r>
              <a:rPr lang="en-US" sz="3200" b="1" i="1" u="sng" dirty="0">
                <a:solidFill>
                  <a:srgbClr val="00B0F0"/>
                </a:solidFill>
              </a:rPr>
              <a:t>a basic but complex management function.</a:t>
            </a:r>
            <a:endParaRPr lang="en-US" sz="32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en-US" sz="3200" dirty="0">
              <a:solidFill>
                <a:schemeClr val="tx1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3200" b="1" dirty="0">
                <a:solidFill>
                  <a:srgbClr val="FF0000"/>
                </a:solidFill>
              </a:rPr>
              <a:t>TO PLAN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b="1" dirty="0">
                <a:solidFill>
                  <a:srgbClr val="00B0F0"/>
                </a:solidFill>
              </a:rPr>
              <a:t>a manager must;</a:t>
            </a:r>
          </a:p>
          <a:p>
            <a:endParaRPr lang="en-US" sz="3200" b="1" dirty="0">
              <a:solidFill>
                <a:srgbClr val="00B0F0"/>
              </a:solidFill>
            </a:endParaRPr>
          </a:p>
          <a:p>
            <a:pPr marL="1028700" lvl="1" indent="-571500">
              <a:buFont typeface="Wingdings" pitchFamily="2" charset="2"/>
              <a:buChar char="v"/>
            </a:pPr>
            <a:r>
              <a:rPr lang="en-US" sz="3200" dirty="0"/>
              <a:t>E</a:t>
            </a:r>
            <a:r>
              <a:rPr lang="en-US" sz="3200" dirty="0">
                <a:solidFill>
                  <a:schemeClr val="tx1"/>
                </a:solidFill>
              </a:rPr>
              <a:t>stablish organizational goals (</a:t>
            </a:r>
            <a:r>
              <a:rPr lang="en-US" sz="3200" dirty="0">
                <a:solidFill>
                  <a:srgbClr val="7030A0"/>
                </a:solidFill>
              </a:rPr>
              <a:t>short, medium or long </a:t>
            </a:r>
            <a:r>
              <a:rPr lang="en-US" sz="3200" dirty="0"/>
              <a:t>run </a:t>
            </a:r>
            <a:r>
              <a:rPr lang="en-US" sz="3200" b="1" i="1" dirty="0">
                <a:solidFill>
                  <a:srgbClr val="FF0000"/>
                </a:solidFill>
              </a:rPr>
              <a:t>with their respective strategy</a:t>
            </a:r>
            <a:r>
              <a:rPr lang="en-US" sz="3200" dirty="0">
                <a:solidFill>
                  <a:schemeClr val="tx1"/>
                </a:solidFill>
              </a:rPr>
              <a:t> for accomplishment) </a:t>
            </a:r>
          </a:p>
          <a:p>
            <a:pPr marL="1028700" lvl="1" indent="-571500">
              <a:buFont typeface="Wingdings" pitchFamily="2" charset="2"/>
              <a:buChar char="v"/>
            </a:pPr>
            <a:r>
              <a:rPr lang="en-US" sz="3200" dirty="0"/>
              <a:t>I</a:t>
            </a:r>
            <a:r>
              <a:rPr lang="en-US" sz="3200" dirty="0">
                <a:solidFill>
                  <a:schemeClr val="tx1"/>
                </a:solidFill>
              </a:rPr>
              <a:t>dentify resources, and </a:t>
            </a:r>
          </a:p>
          <a:p>
            <a:pPr marL="1028700" lvl="1" indent="-571500">
              <a:buFont typeface="Wingdings" pitchFamily="2" charset="2"/>
              <a:buChar char="v"/>
            </a:pPr>
            <a:r>
              <a:rPr lang="en-US" sz="3200" dirty="0"/>
              <a:t>A</a:t>
            </a:r>
            <a:r>
              <a:rPr lang="en-US" sz="3200" dirty="0">
                <a:solidFill>
                  <a:schemeClr val="tx1"/>
                </a:solidFill>
              </a:rPr>
              <a:t>llocate the resources </a:t>
            </a:r>
            <a:r>
              <a:rPr lang="en-US" sz="3200" dirty="0"/>
              <a:t>among </a:t>
            </a:r>
            <a:r>
              <a:rPr lang="en-US" sz="3200" dirty="0">
                <a:solidFill>
                  <a:schemeClr val="tx1"/>
                </a:solidFill>
              </a:rPr>
              <a:t>competing ends (uses).</a:t>
            </a:r>
            <a:r>
              <a:rPr lang="en-US" sz="3200" dirty="0">
                <a:solidFill>
                  <a:schemeClr val="folHlink"/>
                </a:solidFill>
              </a:rPr>
              <a:t>  </a:t>
            </a:r>
          </a:p>
          <a:p>
            <a:pPr marL="1028700" lvl="1" indent="-571500">
              <a:buFont typeface="Wingdings" pitchFamily="2" charset="2"/>
              <a:buChar char="v"/>
            </a:pPr>
            <a:endParaRPr lang="en-US" sz="3200" dirty="0">
              <a:solidFill>
                <a:schemeClr val="folHlin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931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>
                <a:solidFill>
                  <a:srgbClr val="00B050"/>
                </a:solidFill>
              </a:rPr>
              <a:t>2) Organizing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410200"/>
          </a:xfrm>
        </p:spPr>
        <p:txBody>
          <a:bodyPr>
            <a:noAutofit/>
          </a:bodyPr>
          <a:lstStyle/>
          <a:p>
            <a:pPr algn="just"/>
            <a:r>
              <a:rPr lang="en-US" b="1" dirty="0"/>
              <a:t>Organizing</a:t>
            </a:r>
            <a:r>
              <a:rPr lang="en-US" dirty="0"/>
              <a:t> is </a:t>
            </a:r>
            <a:r>
              <a:rPr lang="en-US" i="1" dirty="0">
                <a:solidFill>
                  <a:srgbClr val="FF0000"/>
                </a:solidFill>
              </a:rPr>
              <a:t>an operational function which depends heavily on the coordinated efforts </a:t>
            </a:r>
            <a:r>
              <a:rPr lang="en-US" dirty="0"/>
              <a:t>of </a:t>
            </a:r>
            <a:r>
              <a:rPr lang="en-US" i="1" u="sng" dirty="0">
                <a:solidFill>
                  <a:srgbClr val="00B0F0"/>
                </a:solidFill>
              </a:rPr>
              <a:t>an entire organization. </a:t>
            </a:r>
          </a:p>
          <a:p>
            <a:pPr algn="just"/>
            <a:endParaRPr lang="en-US" i="1" u="sng" dirty="0">
              <a:solidFill>
                <a:srgbClr val="00B0F0"/>
              </a:solidFill>
            </a:endParaRPr>
          </a:p>
          <a:p>
            <a:pPr algn="just"/>
            <a:r>
              <a:rPr lang="en-US" dirty="0"/>
              <a:t>Involves </a:t>
            </a:r>
            <a:r>
              <a:rPr lang="en-US" b="1" dirty="0">
                <a:solidFill>
                  <a:srgbClr val="FF0000"/>
                </a:solidFill>
              </a:rPr>
              <a:t>arranging people and other resources together </a:t>
            </a:r>
            <a:r>
              <a:rPr lang="en-US" dirty="0"/>
              <a:t>in the most effective way. This include:</a:t>
            </a:r>
          </a:p>
          <a:p>
            <a:pPr marL="1481138" indent="-450850" algn="just">
              <a:buFont typeface="Wingdings" pitchFamily="2" charset="2"/>
              <a:buChar char="v"/>
            </a:pPr>
            <a:r>
              <a:rPr lang="en-US" dirty="0"/>
              <a:t>Setting up the structure</a:t>
            </a:r>
          </a:p>
          <a:p>
            <a:pPr marL="1481138" indent="-450850" algn="just">
              <a:buFont typeface="Wingdings" pitchFamily="2" charset="2"/>
              <a:buChar char="v"/>
            </a:pPr>
            <a:r>
              <a:rPr lang="en-US" dirty="0"/>
              <a:t>Determining the job to be done.</a:t>
            </a:r>
          </a:p>
          <a:p>
            <a:pPr marL="1481138" indent="-450850" algn="just">
              <a:buFont typeface="Wingdings" pitchFamily="2" charset="2"/>
              <a:buChar char="v"/>
            </a:pPr>
            <a:r>
              <a:rPr lang="en-US" dirty="0"/>
              <a:t>Selecting, allocating and training of personnel</a:t>
            </a:r>
          </a:p>
          <a:p>
            <a:pPr marL="1030288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208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u="sng" dirty="0">
                <a:solidFill>
                  <a:srgbClr val="00B050"/>
                </a:solidFill>
              </a:rPr>
              <a:t>3) Directing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It is the responsibility of the farm manager to direct resources.</a:t>
            </a:r>
          </a:p>
          <a:p>
            <a:endParaRPr lang="en-US" dirty="0"/>
          </a:p>
          <a:p>
            <a:r>
              <a:rPr lang="en-US" dirty="0"/>
              <a:t>Directing implies routing resources to where they are mostly needed to ensure proper implementation of the plan. </a:t>
            </a:r>
          </a:p>
          <a:p>
            <a:endParaRPr lang="en-US" dirty="0"/>
          </a:p>
          <a:p>
            <a:r>
              <a:rPr lang="en-US" dirty="0"/>
              <a:t>It involves</a:t>
            </a:r>
          </a:p>
          <a:p>
            <a:pPr marL="1379538" indent="-581025">
              <a:buFont typeface="Courier New" pitchFamily="49" charset="0"/>
              <a:buChar char="o"/>
            </a:pPr>
            <a:r>
              <a:rPr lang="en-US" dirty="0"/>
              <a:t>establishing the result to be achieved, </a:t>
            </a:r>
          </a:p>
          <a:p>
            <a:pPr marL="1379538" indent="-581025">
              <a:buFont typeface="Courier New" pitchFamily="49" charset="0"/>
              <a:buChar char="o"/>
            </a:pPr>
            <a:r>
              <a:rPr lang="en-US" dirty="0"/>
              <a:t>delegating authorities where necessary, </a:t>
            </a:r>
          </a:p>
          <a:p>
            <a:pPr marL="1379538" indent="-581025">
              <a:buFont typeface="Courier New" pitchFamily="49" charset="0"/>
              <a:buChar char="o"/>
            </a:pPr>
            <a:r>
              <a:rPr lang="en-US" dirty="0"/>
              <a:t>creating conducive working environment and </a:t>
            </a:r>
          </a:p>
          <a:p>
            <a:pPr marL="1379538" indent="-581025">
              <a:buFont typeface="Courier New" pitchFamily="49" charset="0"/>
              <a:buChar char="o"/>
            </a:pPr>
            <a:r>
              <a:rPr lang="en-US" dirty="0"/>
              <a:t>carrying out the assigned duties effectively. </a:t>
            </a:r>
          </a:p>
          <a:p>
            <a:pPr marL="1379538" indent="-581025">
              <a:buFont typeface="Courier New" pitchFamily="49" charset="0"/>
              <a:buChar char="o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053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00B050"/>
                </a:solidFill>
              </a:rPr>
              <a:t>4) Controlling (Feedback)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181600"/>
          </a:xfrm>
        </p:spPr>
        <p:txBody>
          <a:bodyPr>
            <a:normAutofit lnSpcReduction="10000"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Monitoring </a:t>
            </a:r>
            <a:r>
              <a:rPr lang="en-US" b="1" i="1" dirty="0"/>
              <a:t> and </a:t>
            </a:r>
            <a:r>
              <a:rPr lang="en-US" b="1" i="1" dirty="0">
                <a:solidFill>
                  <a:srgbClr val="FF0000"/>
                </a:solidFill>
              </a:rPr>
              <a:t>evaluating</a:t>
            </a:r>
            <a:r>
              <a:rPr lang="en-US" b="1" i="1" dirty="0"/>
              <a:t> plans and process to ensure that they are meeting the established goals</a:t>
            </a:r>
            <a:r>
              <a:rPr lang="en-US" dirty="0"/>
              <a:t>. </a:t>
            </a:r>
          </a:p>
          <a:p>
            <a:r>
              <a:rPr lang="en-US" dirty="0"/>
              <a:t>For example, prices and other changes, which </a:t>
            </a:r>
            <a:r>
              <a:rPr lang="en-US" i="1" dirty="0">
                <a:solidFill>
                  <a:srgbClr val="C00000"/>
                </a:solidFill>
              </a:rPr>
              <a:t>occur after the plan had been implemented</a:t>
            </a:r>
            <a:r>
              <a:rPr lang="en-US" dirty="0"/>
              <a:t>, can </a:t>
            </a:r>
            <a:r>
              <a:rPr lang="en-US" b="1" dirty="0">
                <a:solidFill>
                  <a:srgbClr val="00B0F0"/>
                </a:solidFill>
              </a:rPr>
              <a:t>cause the result to deviate from the expected. </a:t>
            </a:r>
          </a:p>
          <a:p>
            <a:endParaRPr lang="en-US" dirty="0"/>
          </a:p>
          <a:p>
            <a:r>
              <a:rPr lang="en-US" dirty="0"/>
              <a:t>Controlling function, therefore </a:t>
            </a:r>
            <a:r>
              <a:rPr lang="en-US" b="1" u="sng" dirty="0">
                <a:solidFill>
                  <a:srgbClr val="FF0000"/>
                </a:solidFill>
              </a:rPr>
              <a:t>monitors and makes adjustment</a:t>
            </a:r>
            <a:r>
              <a:rPr lang="en-US" dirty="0"/>
              <a:t> for the managers to stay on business.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30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>
            <a:normAutofit/>
          </a:bodyPr>
          <a:lstStyle/>
          <a:p>
            <a:r>
              <a:rPr lang="en-US" b="1" i="1" u="sng" dirty="0">
                <a:solidFill>
                  <a:srgbClr val="FF0000"/>
                </a:solidFill>
              </a:rPr>
              <a:t>Management</a:t>
            </a:r>
            <a:r>
              <a:rPr lang="en-US" b="1" i="1" dirty="0">
                <a:solidFill>
                  <a:srgbClr val="FF0000"/>
                </a:solidFill>
              </a:rPr>
              <a:t> is the art of getting work done </a:t>
            </a:r>
            <a:r>
              <a:rPr lang="en-US" dirty="0"/>
              <a:t>out of others working in a group.</a:t>
            </a:r>
          </a:p>
          <a:p>
            <a:endParaRPr lang="en-US" dirty="0"/>
          </a:p>
          <a:p>
            <a:r>
              <a:rPr lang="en-US" dirty="0"/>
              <a:t>Management is </a:t>
            </a:r>
            <a:r>
              <a:rPr lang="en-US" b="1" i="1" dirty="0">
                <a:solidFill>
                  <a:srgbClr val="FF0000"/>
                </a:solidFill>
              </a:rPr>
              <a:t>the process of designing and maintaining an environment </a:t>
            </a:r>
            <a:r>
              <a:rPr lang="en-US" dirty="0"/>
              <a:t>in which individuals working together in groups accomplish selected goals/objectives.</a:t>
            </a:r>
          </a:p>
          <a:p>
            <a:endParaRPr lang="en-US" dirty="0"/>
          </a:p>
          <a:p>
            <a:r>
              <a:rPr lang="en-US" dirty="0"/>
              <a:t>Management is </a:t>
            </a:r>
            <a:r>
              <a:rPr lang="en-US" b="1" dirty="0">
                <a:solidFill>
                  <a:srgbClr val="FF0000"/>
                </a:solidFill>
              </a:rPr>
              <a:t>the key ingredient</a:t>
            </a:r>
            <a:r>
              <a:rPr lang="en-US" dirty="0"/>
              <a:t>. The </a:t>
            </a:r>
            <a:r>
              <a:rPr lang="en-US" b="1" i="1" u="sng" dirty="0">
                <a:solidFill>
                  <a:srgbClr val="FF0000"/>
                </a:solidFill>
              </a:rPr>
              <a:t>manager makes </a:t>
            </a:r>
            <a:r>
              <a:rPr lang="en-US" dirty="0"/>
              <a:t>or </a:t>
            </a:r>
            <a:r>
              <a:rPr lang="en-US" b="1" i="1" u="sng" dirty="0">
                <a:solidFill>
                  <a:srgbClr val="FF0000"/>
                </a:solidFill>
              </a:rPr>
              <a:t>breaks a business.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329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br>
              <a:rPr lang="en-US" b="1" u="sng" dirty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en-US" sz="3600" b="1" u="sng" dirty="0">
                <a:solidFill>
                  <a:srgbClr val="FF0000"/>
                </a:solidFill>
                <a:latin typeface="Times New Roman"/>
                <a:ea typeface="Times New Roman"/>
              </a:rPr>
              <a:t>Characteristics of a Good Farm Manager</a:t>
            </a:r>
            <a:br>
              <a:rPr lang="en-US" sz="3600" u="sng" dirty="0">
                <a:solidFill>
                  <a:srgbClr val="FF0000"/>
                </a:solidFill>
                <a:latin typeface="Times New Roman"/>
                <a:ea typeface="Times New Roman"/>
              </a:rPr>
            </a:br>
            <a:endParaRPr lang="en-US" sz="36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638800"/>
          </a:xfrm>
        </p:spPr>
        <p:txBody>
          <a:bodyPr>
            <a:normAutofit/>
          </a:bodyPr>
          <a:lstStyle/>
          <a:p>
            <a:pPr marL="804862" lvl="0" indent="-457200">
              <a:spcBef>
                <a:spcPts val="1260"/>
              </a:spcBef>
              <a:buSzPts val="1200"/>
              <a:buFont typeface="Wingdings" pitchFamily="2" charset="2"/>
              <a:buChar char="q"/>
              <a:tabLst>
                <a:tab pos="914400" algn="l"/>
              </a:tabLst>
            </a:pPr>
            <a:r>
              <a:rPr lang="en-US" sz="2800" b="1" dirty="0">
                <a:latin typeface="Eras Demi ITC" pitchFamily="34" charset="0"/>
                <a:ea typeface="Batang" pitchFamily="18" charset="-127"/>
              </a:rPr>
              <a:t>Be </a:t>
            </a:r>
            <a:r>
              <a:rPr lang="en-US" sz="2800" b="1" i="1" u="sng" dirty="0">
                <a:solidFill>
                  <a:srgbClr val="92D050"/>
                </a:solidFill>
                <a:latin typeface="Eras Demi ITC" pitchFamily="34" charset="0"/>
                <a:ea typeface="Batang" pitchFamily="18" charset="-127"/>
              </a:rPr>
              <a:t>a goal oriented </a:t>
            </a:r>
            <a:r>
              <a:rPr lang="en-US" sz="2800" b="1" dirty="0">
                <a:latin typeface="Eras Demi ITC" pitchFamily="34" charset="0"/>
                <a:ea typeface="Batang" pitchFamily="18" charset="-127"/>
              </a:rPr>
              <a:t>individual</a:t>
            </a:r>
          </a:p>
          <a:p>
            <a:pPr marL="804862" lvl="0" indent="-457200">
              <a:spcBef>
                <a:spcPts val="1260"/>
              </a:spcBef>
              <a:buSzPts val="1200"/>
              <a:buFont typeface="Wingdings" pitchFamily="2" charset="2"/>
              <a:buChar char="q"/>
              <a:tabLst>
                <a:tab pos="914400" algn="l"/>
              </a:tabLst>
            </a:pPr>
            <a:endParaRPr lang="en-US" sz="2800" b="1" dirty="0">
              <a:latin typeface="Eras Demi ITC" pitchFamily="34" charset="0"/>
              <a:ea typeface="Batang" pitchFamily="18" charset="-127"/>
            </a:endParaRPr>
          </a:p>
          <a:p>
            <a:pPr marL="804862" lvl="0" indent="-457200">
              <a:spcBef>
                <a:spcPts val="0"/>
              </a:spcBef>
              <a:buSzPts val="1200"/>
              <a:buFont typeface="Wingdings" pitchFamily="2" charset="2"/>
              <a:buChar char="q"/>
              <a:tabLst>
                <a:tab pos="914400" algn="l"/>
              </a:tabLst>
            </a:pPr>
            <a:r>
              <a:rPr lang="en-US" sz="2800" b="1" dirty="0">
                <a:latin typeface="Eras Demi ITC" pitchFamily="34" charset="0"/>
                <a:ea typeface="Batang" pitchFamily="18" charset="-127"/>
              </a:rPr>
              <a:t>He must be </a:t>
            </a:r>
            <a:r>
              <a:rPr lang="en-US" sz="2800" b="1" dirty="0">
                <a:solidFill>
                  <a:srgbClr val="C00000"/>
                </a:solidFill>
                <a:latin typeface="Eras Demi ITC" pitchFamily="34" charset="0"/>
                <a:ea typeface="Batang" pitchFamily="18" charset="-127"/>
              </a:rPr>
              <a:t>hardworking and dedicated</a:t>
            </a:r>
            <a:r>
              <a:rPr lang="en-US" sz="2800" b="1" dirty="0">
                <a:latin typeface="Eras Demi ITC" pitchFamily="34" charset="0"/>
                <a:ea typeface="Batang" pitchFamily="18" charset="-127"/>
              </a:rPr>
              <a:t>.</a:t>
            </a:r>
          </a:p>
          <a:p>
            <a:pPr marL="347662" lvl="0" indent="0">
              <a:spcBef>
                <a:spcPts val="0"/>
              </a:spcBef>
              <a:buSzPts val="1200"/>
              <a:buNone/>
              <a:tabLst>
                <a:tab pos="914400" algn="l"/>
              </a:tabLst>
            </a:pPr>
            <a:endParaRPr lang="en-US" sz="2800" b="1" dirty="0">
              <a:latin typeface="Eras Demi ITC" pitchFamily="34" charset="0"/>
              <a:ea typeface="Batang" pitchFamily="18" charset="-127"/>
            </a:endParaRPr>
          </a:p>
          <a:p>
            <a:pPr marL="804862" indent="-457200">
              <a:spcBef>
                <a:spcPts val="0"/>
              </a:spcBef>
              <a:buSzPts val="1200"/>
              <a:buFont typeface="Wingdings" pitchFamily="2" charset="2"/>
              <a:buChar char="q"/>
              <a:tabLst>
                <a:tab pos="914400" algn="l"/>
              </a:tabLst>
            </a:pPr>
            <a:r>
              <a:rPr lang="en-US" sz="2800" b="1" dirty="0">
                <a:latin typeface="Eras Demi ITC" pitchFamily="34" charset="0"/>
                <a:ea typeface="Batang" pitchFamily="18" charset="-127"/>
              </a:rPr>
              <a:t>He </a:t>
            </a:r>
            <a:r>
              <a:rPr lang="en-US" sz="2800" b="1" dirty="0">
                <a:solidFill>
                  <a:srgbClr val="00B0F0"/>
                </a:solidFill>
                <a:latin typeface="Eras Demi ITC" pitchFamily="34" charset="0"/>
                <a:ea typeface="Batang" pitchFamily="18" charset="-127"/>
              </a:rPr>
              <a:t>must possess scientific and analytical mind </a:t>
            </a:r>
            <a:r>
              <a:rPr lang="en-US" sz="2800" b="1" dirty="0">
                <a:latin typeface="Eras Demi ITC" pitchFamily="34" charset="0"/>
                <a:ea typeface="Batang" pitchFamily="18" charset="-127"/>
              </a:rPr>
              <a:t> to think through and solve a problem.</a:t>
            </a:r>
          </a:p>
          <a:p>
            <a:pPr marL="804862" indent="-457200">
              <a:spcBef>
                <a:spcPts val="0"/>
              </a:spcBef>
              <a:buSzPts val="1200"/>
              <a:buFont typeface="Wingdings" pitchFamily="2" charset="2"/>
              <a:buChar char="q"/>
              <a:tabLst>
                <a:tab pos="914400" algn="l"/>
              </a:tabLst>
            </a:pPr>
            <a:endParaRPr lang="en-US" sz="2800" b="1" dirty="0">
              <a:latin typeface="Eras Demi ITC" pitchFamily="34" charset="0"/>
              <a:ea typeface="Batang" pitchFamily="18" charset="-127"/>
            </a:endParaRPr>
          </a:p>
          <a:p>
            <a:pPr marL="804862" indent="-457200">
              <a:spcBef>
                <a:spcPts val="0"/>
              </a:spcBef>
              <a:buSzPts val="1200"/>
              <a:buFont typeface="Wingdings" pitchFamily="2" charset="2"/>
              <a:buChar char="q"/>
              <a:tabLst>
                <a:tab pos="914400" algn="l"/>
              </a:tabLst>
            </a:pPr>
            <a:r>
              <a:rPr lang="en-US" sz="2800" b="1" dirty="0">
                <a:solidFill>
                  <a:srgbClr val="FF0000"/>
                </a:solidFill>
                <a:latin typeface="Eras Demi ITC" pitchFamily="34" charset="0"/>
                <a:ea typeface="Batang" pitchFamily="18" charset="-127"/>
              </a:rPr>
              <a:t>He </a:t>
            </a:r>
            <a:r>
              <a:rPr lang="en-US" sz="2800" b="1" dirty="0">
                <a:latin typeface="Eras Demi ITC" pitchFamily="34" charset="0"/>
                <a:ea typeface="Batang" pitchFamily="18" charset="-127"/>
              </a:rPr>
              <a:t>must have imagination, insight, and </a:t>
            </a:r>
            <a:r>
              <a:rPr lang="en-US" sz="2800" b="1" dirty="0">
                <a:solidFill>
                  <a:srgbClr val="FF0000"/>
                </a:solidFill>
                <a:latin typeface="Eras Demi ITC" pitchFamily="34" charset="0"/>
                <a:ea typeface="Batang" pitchFamily="18" charset="-127"/>
              </a:rPr>
              <a:t>initiatives </a:t>
            </a:r>
            <a:r>
              <a:rPr lang="en-US" sz="2800" b="1" dirty="0">
                <a:latin typeface="Eras Demi ITC" pitchFamily="34" charset="0"/>
                <a:ea typeface="Batang" pitchFamily="18" charset="-127"/>
              </a:rPr>
              <a:t>necessary </a:t>
            </a:r>
            <a:r>
              <a:rPr lang="en-US" sz="2800" b="1" dirty="0">
                <a:solidFill>
                  <a:srgbClr val="FF0000"/>
                </a:solidFill>
                <a:latin typeface="Eras Demi ITC" pitchFamily="34" charset="0"/>
                <a:ea typeface="Batang" pitchFamily="18" charset="-127"/>
              </a:rPr>
              <a:t>to gather new knowledge and the </a:t>
            </a:r>
            <a:r>
              <a:rPr lang="en-US" sz="2800" b="1" dirty="0">
                <a:solidFill>
                  <a:srgbClr val="00B0F0"/>
                </a:solidFill>
                <a:latin typeface="Eras Demi ITC" pitchFamily="34" charset="0"/>
                <a:ea typeface="Batang" pitchFamily="18" charset="-127"/>
              </a:rPr>
              <a:t>willingness and ability to learn.</a:t>
            </a:r>
          </a:p>
          <a:p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512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Cont</a:t>
            </a:r>
            <a:r>
              <a:rPr lang="en-US" b="1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867400"/>
          </a:xfrm>
        </p:spPr>
        <p:txBody>
          <a:bodyPr>
            <a:normAutofit fontScale="92500" lnSpcReduction="10000"/>
          </a:bodyPr>
          <a:lstStyle/>
          <a:p>
            <a:pPr marL="862012" lvl="0" indent="-514350">
              <a:spcBef>
                <a:spcPts val="0"/>
              </a:spcBef>
              <a:buSzPts val="1200"/>
              <a:buFont typeface="Wingdings" pitchFamily="2" charset="2"/>
              <a:buChar char="q"/>
              <a:tabLst>
                <a:tab pos="914400" algn="l"/>
              </a:tabLst>
            </a:pPr>
            <a:endParaRPr lang="en-US" sz="2900" b="1" dirty="0">
              <a:latin typeface="Eras Demi ITC" pitchFamily="34" charset="0"/>
              <a:ea typeface="Batang" pitchFamily="18" charset="-127"/>
            </a:endParaRPr>
          </a:p>
          <a:p>
            <a:pPr marL="860425" lvl="0" indent="-744538">
              <a:spcBef>
                <a:spcPts val="0"/>
              </a:spcBef>
              <a:buSzPts val="1200"/>
              <a:buFont typeface="Wingdings" pitchFamily="2" charset="2"/>
              <a:buChar char="q"/>
              <a:tabLst>
                <a:tab pos="914400" algn="l"/>
              </a:tabLst>
            </a:pPr>
            <a:r>
              <a:rPr lang="en-US" sz="2900" b="1" dirty="0">
                <a:latin typeface="Eras Demi ITC" pitchFamily="34" charset="0"/>
                <a:ea typeface="Batang" pitchFamily="18" charset="-127"/>
              </a:rPr>
              <a:t>He </a:t>
            </a:r>
            <a:r>
              <a:rPr lang="en-US" sz="2900" b="1" dirty="0">
                <a:solidFill>
                  <a:srgbClr val="0070C0"/>
                </a:solidFill>
                <a:latin typeface="Eras Demi ITC" pitchFamily="34" charset="0"/>
                <a:ea typeface="Batang" pitchFamily="18" charset="-127"/>
              </a:rPr>
              <a:t>must be ready to take useful advice from his fellow colleagues</a:t>
            </a:r>
            <a:r>
              <a:rPr lang="en-US" sz="2900" b="1" dirty="0">
                <a:latin typeface="Eras Demi ITC" pitchFamily="34" charset="0"/>
                <a:ea typeface="Batang" pitchFamily="18" charset="-127"/>
              </a:rPr>
              <a:t> when taking some vital management decisions.</a:t>
            </a:r>
          </a:p>
          <a:p>
            <a:pPr marL="860425" lvl="0" indent="-744538">
              <a:spcBef>
                <a:spcPts val="0"/>
              </a:spcBef>
              <a:buSzPts val="1200"/>
              <a:buFont typeface="Wingdings" pitchFamily="2" charset="2"/>
              <a:buChar char="q"/>
              <a:tabLst>
                <a:tab pos="914400" algn="l"/>
              </a:tabLst>
            </a:pPr>
            <a:endParaRPr lang="en-US" sz="2900" b="1" dirty="0">
              <a:solidFill>
                <a:srgbClr val="FF0000"/>
              </a:solidFill>
              <a:latin typeface="Eras Demi ITC" pitchFamily="34" charset="0"/>
              <a:ea typeface="Batang" pitchFamily="18" charset="-127"/>
            </a:endParaRPr>
          </a:p>
          <a:p>
            <a:pPr marL="860425" lvl="0" indent="-744538">
              <a:spcBef>
                <a:spcPts val="0"/>
              </a:spcBef>
              <a:buSzPts val="1200"/>
              <a:buFont typeface="Wingdings" pitchFamily="2" charset="2"/>
              <a:buChar char="q"/>
              <a:tabLst>
                <a:tab pos="914400" algn="l"/>
              </a:tabLst>
            </a:pPr>
            <a:r>
              <a:rPr lang="en-US" sz="2900" b="1" dirty="0">
                <a:latin typeface="Eras Demi ITC" pitchFamily="34" charset="0"/>
                <a:ea typeface="Batang" pitchFamily="18" charset="-127"/>
              </a:rPr>
              <a:t>Be a risk taker.</a:t>
            </a:r>
          </a:p>
          <a:p>
            <a:pPr marL="860425" lvl="0" indent="-744538">
              <a:spcBef>
                <a:spcPts val="0"/>
              </a:spcBef>
              <a:buSzPts val="1200"/>
              <a:buFont typeface="Wingdings" pitchFamily="2" charset="2"/>
              <a:buChar char="q"/>
              <a:tabLst>
                <a:tab pos="914400" algn="l"/>
              </a:tabLst>
            </a:pPr>
            <a:endParaRPr lang="en-US" sz="2900" b="1" dirty="0">
              <a:latin typeface="Eras Demi ITC" pitchFamily="34" charset="0"/>
              <a:ea typeface="Batang" pitchFamily="18" charset="-127"/>
            </a:endParaRPr>
          </a:p>
          <a:p>
            <a:pPr marL="860425" lvl="0" indent="-744538">
              <a:spcBef>
                <a:spcPts val="0"/>
              </a:spcBef>
              <a:buSzPts val="1200"/>
              <a:buFont typeface="Wingdings" pitchFamily="2" charset="2"/>
              <a:buChar char="q"/>
              <a:tabLst>
                <a:tab pos="914400" algn="l"/>
              </a:tabLst>
            </a:pPr>
            <a:r>
              <a:rPr lang="en-US" sz="2900" b="1" dirty="0">
                <a:solidFill>
                  <a:srgbClr val="FF0000"/>
                </a:solidFill>
                <a:latin typeface="Eras Demi ITC" pitchFamily="34" charset="0"/>
                <a:ea typeface="Batang" pitchFamily="18" charset="-127"/>
              </a:rPr>
              <a:t>Be a good leader.</a:t>
            </a:r>
          </a:p>
          <a:p>
            <a:pPr marL="860425" lvl="0" indent="-744538">
              <a:spcBef>
                <a:spcPts val="0"/>
              </a:spcBef>
              <a:buSzPts val="1200"/>
              <a:buFont typeface="Wingdings" pitchFamily="2" charset="2"/>
              <a:buChar char="q"/>
              <a:tabLst>
                <a:tab pos="914400" algn="l"/>
              </a:tabLst>
            </a:pPr>
            <a:endParaRPr lang="en-US" sz="2900" b="1" dirty="0">
              <a:solidFill>
                <a:srgbClr val="FF0000"/>
              </a:solidFill>
              <a:latin typeface="Eras Demi ITC" pitchFamily="34" charset="0"/>
              <a:ea typeface="Batang" pitchFamily="18" charset="-127"/>
            </a:endParaRPr>
          </a:p>
          <a:p>
            <a:pPr marL="860425" lvl="0" indent="-744538">
              <a:spcBef>
                <a:spcPts val="0"/>
              </a:spcBef>
              <a:buSzPts val="1200"/>
              <a:buFont typeface="Wingdings" pitchFamily="2" charset="2"/>
              <a:buChar char="q"/>
              <a:tabLst>
                <a:tab pos="914400" algn="l"/>
              </a:tabLst>
            </a:pPr>
            <a:r>
              <a:rPr lang="en-US" sz="2900" b="1" dirty="0">
                <a:latin typeface="Eras Demi ITC" pitchFamily="34" charset="0"/>
                <a:ea typeface="Batang" pitchFamily="18" charset="-127"/>
              </a:rPr>
              <a:t>Be able to motivate workers.</a:t>
            </a:r>
          </a:p>
          <a:p>
            <a:pPr marL="860425" lvl="0" indent="-744538">
              <a:spcBef>
                <a:spcPts val="0"/>
              </a:spcBef>
              <a:buSzPts val="1200"/>
              <a:buFont typeface="Wingdings" pitchFamily="2" charset="2"/>
              <a:buChar char="q"/>
              <a:tabLst>
                <a:tab pos="914400" algn="l"/>
              </a:tabLst>
            </a:pPr>
            <a:endParaRPr lang="en-US" sz="2900" b="1" dirty="0">
              <a:latin typeface="Eras Demi ITC" pitchFamily="34" charset="0"/>
              <a:ea typeface="Batang" pitchFamily="18" charset="-127"/>
            </a:endParaRPr>
          </a:p>
          <a:p>
            <a:pPr marL="860425" lvl="0" indent="-744538">
              <a:spcBef>
                <a:spcPts val="0"/>
              </a:spcBef>
              <a:buSzPts val="1200"/>
              <a:buFont typeface="Wingdings" pitchFamily="2" charset="2"/>
              <a:buChar char="q"/>
              <a:tabLst>
                <a:tab pos="914400" algn="l"/>
              </a:tabLst>
            </a:pPr>
            <a:r>
              <a:rPr lang="en-US" sz="2900" b="1" dirty="0">
                <a:solidFill>
                  <a:srgbClr val="FF0000"/>
                </a:solidFill>
                <a:latin typeface="Eras Demi ITC" pitchFamily="34" charset="0"/>
                <a:ea typeface="Batang" pitchFamily="18" charset="-127"/>
              </a:rPr>
              <a:t>Be an effective communicator.</a:t>
            </a:r>
          </a:p>
          <a:p>
            <a:pPr marL="860425" lvl="0" indent="-744538">
              <a:spcBef>
                <a:spcPts val="0"/>
              </a:spcBef>
              <a:buSzPts val="1200"/>
              <a:buFont typeface="Wingdings" pitchFamily="2" charset="2"/>
              <a:buChar char="q"/>
              <a:tabLst>
                <a:tab pos="914400" algn="l"/>
              </a:tabLst>
            </a:pPr>
            <a:endParaRPr lang="en-US" sz="2900" b="1" dirty="0">
              <a:solidFill>
                <a:srgbClr val="FF0000"/>
              </a:solidFill>
              <a:latin typeface="Eras Demi ITC" pitchFamily="34" charset="0"/>
              <a:ea typeface="Batang" pitchFamily="18" charset="-127"/>
            </a:endParaRPr>
          </a:p>
          <a:p>
            <a:pPr marL="860425" lvl="0" indent="-744538">
              <a:spcBef>
                <a:spcPts val="0"/>
              </a:spcBef>
              <a:buSzPts val="1200"/>
              <a:buFont typeface="Wingdings" pitchFamily="2" charset="2"/>
              <a:buChar char="q"/>
              <a:tabLst>
                <a:tab pos="914400" algn="l"/>
              </a:tabLst>
            </a:pPr>
            <a:r>
              <a:rPr lang="en-US" sz="2900" b="1" dirty="0">
                <a:latin typeface="Eras Demi ITC" pitchFamily="34" charset="0"/>
                <a:ea typeface="Batang" pitchFamily="18" charset="-127"/>
              </a:rPr>
              <a:t>Be technically competent, i.e. know </a:t>
            </a:r>
            <a:r>
              <a:rPr lang="en-US" sz="2900" b="1" dirty="0">
                <a:solidFill>
                  <a:srgbClr val="FF0000"/>
                </a:solidFill>
                <a:latin typeface="Eras Demi ITC" pitchFamily="34" charset="0"/>
                <a:ea typeface="Batang" pitchFamily="18" charset="-127"/>
              </a:rPr>
              <a:t>what to do and how to do it</a:t>
            </a:r>
            <a:r>
              <a:rPr lang="en-US" sz="2900" b="1" dirty="0">
                <a:latin typeface="Eras Demi ITC" pitchFamily="34" charset="0"/>
                <a:ea typeface="Batang" pitchFamily="18" charset="-127"/>
              </a:rPr>
              <a:t>.</a:t>
            </a:r>
          </a:p>
          <a:p>
            <a:pPr marL="862012" lvl="0" indent="-514350">
              <a:spcBef>
                <a:spcPts val="0"/>
              </a:spcBef>
              <a:buSzPts val="1200"/>
              <a:buFont typeface="+mj-lt"/>
              <a:buAutoNum type="alphaLcParenR"/>
              <a:tabLst>
                <a:tab pos="914400" algn="l"/>
              </a:tabLst>
            </a:pPr>
            <a:endParaRPr lang="en-US" sz="2900" b="1" dirty="0">
              <a:latin typeface="Batang" pitchFamily="18" charset="-127"/>
              <a:ea typeface="Batang" pitchFamily="18" charset="-127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433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Cont</a:t>
            </a:r>
            <a:r>
              <a:rPr lang="en-US" b="1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10200"/>
          </a:xfrm>
        </p:spPr>
        <p:txBody>
          <a:bodyPr>
            <a:normAutofit fontScale="77500" lnSpcReduction="20000"/>
          </a:bodyPr>
          <a:lstStyle/>
          <a:p>
            <a:pPr marL="862012" lvl="0" indent="-514350">
              <a:spcBef>
                <a:spcPts val="0"/>
              </a:spcBef>
              <a:buSzPts val="1200"/>
              <a:buFont typeface="Wingdings" pitchFamily="2" charset="2"/>
              <a:buChar char="q"/>
              <a:tabLst>
                <a:tab pos="914400" algn="l"/>
              </a:tabLst>
            </a:pPr>
            <a:r>
              <a:rPr lang="en-US" b="1" dirty="0">
                <a:latin typeface="Eras Demi ITC" pitchFamily="34" charset="0"/>
                <a:ea typeface="Batang" pitchFamily="18" charset="-127"/>
              </a:rPr>
              <a:t>Be </a:t>
            </a:r>
            <a:r>
              <a:rPr lang="en-US" b="1" dirty="0">
                <a:solidFill>
                  <a:srgbClr val="00B0F0"/>
                </a:solidFill>
                <a:latin typeface="Eras Demi ITC" pitchFamily="34" charset="0"/>
                <a:ea typeface="Batang" pitchFamily="18" charset="-127"/>
              </a:rPr>
              <a:t>able to manage his time</a:t>
            </a:r>
            <a:r>
              <a:rPr lang="en-US" b="1" dirty="0">
                <a:latin typeface="Eras Demi ITC" pitchFamily="34" charset="0"/>
                <a:ea typeface="Batang" pitchFamily="18" charset="-127"/>
              </a:rPr>
              <a:t>.</a:t>
            </a:r>
          </a:p>
          <a:p>
            <a:pPr marL="862012" lvl="0" indent="-514350">
              <a:spcBef>
                <a:spcPts val="0"/>
              </a:spcBef>
              <a:buSzPts val="1200"/>
              <a:buFont typeface="Wingdings" pitchFamily="2" charset="2"/>
              <a:buChar char="q"/>
              <a:tabLst>
                <a:tab pos="914400" algn="l"/>
              </a:tabLst>
            </a:pPr>
            <a:endParaRPr lang="en-US" b="1" dirty="0">
              <a:latin typeface="Eras Demi ITC" pitchFamily="34" charset="0"/>
              <a:ea typeface="Batang" pitchFamily="18" charset="-127"/>
            </a:endParaRPr>
          </a:p>
          <a:p>
            <a:pPr marL="862012" lvl="0" indent="-514350">
              <a:spcBef>
                <a:spcPts val="0"/>
              </a:spcBef>
              <a:buSzPts val="1200"/>
              <a:buFont typeface="Wingdings" pitchFamily="2" charset="2"/>
              <a:buChar char="q"/>
              <a:tabLst>
                <a:tab pos="914400" algn="l"/>
              </a:tabLst>
            </a:pPr>
            <a:r>
              <a:rPr lang="en-US" b="1" dirty="0">
                <a:solidFill>
                  <a:srgbClr val="C00000"/>
                </a:solidFill>
                <a:latin typeface="Eras Demi ITC" pitchFamily="34" charset="0"/>
                <a:ea typeface="Batang" pitchFamily="18" charset="-127"/>
              </a:rPr>
              <a:t>Define his problems clearly </a:t>
            </a:r>
            <a:r>
              <a:rPr lang="en-US" b="1" dirty="0">
                <a:latin typeface="Eras Demi ITC" pitchFamily="34" charset="0"/>
                <a:ea typeface="Batang" pitchFamily="18" charset="-127"/>
              </a:rPr>
              <a:t>after identifying them.</a:t>
            </a:r>
          </a:p>
          <a:p>
            <a:pPr marL="862012" lvl="0" indent="-514350">
              <a:spcBef>
                <a:spcPts val="0"/>
              </a:spcBef>
              <a:buSzPts val="1200"/>
              <a:buFont typeface="Wingdings" pitchFamily="2" charset="2"/>
              <a:buChar char="q"/>
              <a:tabLst>
                <a:tab pos="914400" algn="l"/>
              </a:tabLst>
            </a:pPr>
            <a:endParaRPr lang="en-US" b="1" dirty="0">
              <a:latin typeface="Eras Demi ITC" pitchFamily="34" charset="0"/>
              <a:ea typeface="Batang" pitchFamily="18" charset="-127"/>
            </a:endParaRPr>
          </a:p>
          <a:p>
            <a:pPr marL="862012" lvl="0" indent="-514350">
              <a:spcBef>
                <a:spcPts val="0"/>
              </a:spcBef>
              <a:buSzPts val="1200"/>
              <a:buFont typeface="Wingdings" pitchFamily="2" charset="2"/>
              <a:buChar char="q"/>
              <a:tabLst>
                <a:tab pos="914400" algn="l"/>
              </a:tabLst>
            </a:pPr>
            <a:r>
              <a:rPr lang="en-US" b="1" dirty="0">
                <a:latin typeface="Eras Demi ITC" pitchFamily="34" charset="0"/>
                <a:ea typeface="Batang" pitchFamily="18" charset="-127"/>
              </a:rPr>
              <a:t>Sort out problems into big and small, urgent and pending.</a:t>
            </a:r>
          </a:p>
          <a:p>
            <a:pPr marL="862012" lvl="0" indent="-514350">
              <a:spcBef>
                <a:spcPts val="0"/>
              </a:spcBef>
              <a:buSzPts val="1200"/>
              <a:buFont typeface="Wingdings" pitchFamily="2" charset="2"/>
              <a:buChar char="q"/>
              <a:tabLst>
                <a:tab pos="914400" algn="l"/>
              </a:tabLst>
            </a:pPr>
            <a:endParaRPr lang="en-US" b="1" dirty="0">
              <a:solidFill>
                <a:srgbClr val="00B0F0"/>
              </a:solidFill>
              <a:latin typeface="Eras Demi ITC" pitchFamily="34" charset="0"/>
              <a:ea typeface="Batang" pitchFamily="18" charset="-127"/>
            </a:endParaRPr>
          </a:p>
          <a:p>
            <a:pPr marL="862012" lvl="0" indent="-514350">
              <a:spcBef>
                <a:spcPts val="0"/>
              </a:spcBef>
              <a:buSzPts val="1200"/>
              <a:buFont typeface="Wingdings" pitchFamily="2" charset="2"/>
              <a:buChar char="q"/>
              <a:tabLst>
                <a:tab pos="914400" algn="l"/>
              </a:tabLst>
            </a:pPr>
            <a:r>
              <a:rPr lang="en-US" b="1" dirty="0">
                <a:solidFill>
                  <a:srgbClr val="00B0F0"/>
                </a:solidFill>
                <a:latin typeface="Eras Demi ITC" pitchFamily="34" charset="0"/>
                <a:ea typeface="Batang" pitchFamily="18" charset="-127"/>
              </a:rPr>
              <a:t>Be able to take corrective steps (action)</a:t>
            </a:r>
            <a:r>
              <a:rPr lang="en-US" b="1" dirty="0">
                <a:latin typeface="Eras Demi ITC" pitchFamily="34" charset="0"/>
                <a:ea typeface="Batang" pitchFamily="18" charset="-127"/>
              </a:rPr>
              <a:t>.</a:t>
            </a:r>
          </a:p>
          <a:p>
            <a:pPr marL="862012" lvl="0" indent="-514350">
              <a:spcBef>
                <a:spcPts val="0"/>
              </a:spcBef>
              <a:buSzPts val="1200"/>
              <a:buFont typeface="Wingdings" pitchFamily="2" charset="2"/>
              <a:buChar char="q"/>
              <a:tabLst>
                <a:tab pos="914400" algn="l"/>
              </a:tabLst>
            </a:pPr>
            <a:endParaRPr lang="en-US" b="1" dirty="0">
              <a:latin typeface="Eras Demi ITC" pitchFamily="34" charset="0"/>
              <a:ea typeface="Batang" pitchFamily="18" charset="-127"/>
            </a:endParaRPr>
          </a:p>
          <a:p>
            <a:pPr marL="862012" lvl="0" indent="-514350">
              <a:spcBef>
                <a:spcPts val="0"/>
              </a:spcBef>
              <a:buSzPts val="1200"/>
              <a:buFont typeface="Wingdings" pitchFamily="2" charset="2"/>
              <a:buChar char="q"/>
              <a:tabLst>
                <a:tab pos="914400" algn="l"/>
              </a:tabLst>
            </a:pPr>
            <a:r>
              <a:rPr lang="en-US" b="1" spc="-10" dirty="0">
                <a:latin typeface="Eras Demi ITC" pitchFamily="34" charset="0"/>
                <a:ea typeface="Batang" pitchFamily="18" charset="-127"/>
              </a:rPr>
              <a:t>Be full of energy and readiness </a:t>
            </a:r>
            <a:r>
              <a:rPr lang="en-US" b="1" spc="-10" dirty="0">
                <a:solidFill>
                  <a:srgbClr val="FF0000"/>
                </a:solidFill>
                <a:latin typeface="Eras Demi ITC" pitchFamily="34" charset="0"/>
                <a:ea typeface="Batang" pitchFamily="18" charset="-127"/>
              </a:rPr>
              <a:t>to face risk and uncertainty</a:t>
            </a:r>
            <a:r>
              <a:rPr lang="en-US" b="1" spc="-10" dirty="0">
                <a:latin typeface="Eras Demi ITC" pitchFamily="34" charset="0"/>
                <a:ea typeface="Batang" pitchFamily="18" charset="-127"/>
              </a:rPr>
              <a:t>.</a:t>
            </a:r>
          </a:p>
          <a:p>
            <a:pPr marL="862012" lvl="0" indent="-514350">
              <a:spcBef>
                <a:spcPts val="0"/>
              </a:spcBef>
              <a:buSzPts val="1200"/>
              <a:buFont typeface="Wingdings" pitchFamily="2" charset="2"/>
              <a:buChar char="q"/>
              <a:tabLst>
                <a:tab pos="914400" algn="l"/>
              </a:tabLst>
            </a:pPr>
            <a:endParaRPr lang="en-US" b="1" spc="-10" dirty="0">
              <a:latin typeface="Eras Demi ITC" pitchFamily="34" charset="0"/>
              <a:ea typeface="Batang" pitchFamily="18" charset="-127"/>
            </a:endParaRPr>
          </a:p>
          <a:p>
            <a:pPr marL="862012" lvl="0" indent="-514350">
              <a:spcBef>
                <a:spcPts val="0"/>
              </a:spcBef>
              <a:buSzPts val="1200"/>
              <a:buFont typeface="Wingdings" pitchFamily="2" charset="2"/>
              <a:buChar char="q"/>
              <a:tabLst>
                <a:tab pos="914400" algn="l"/>
              </a:tabLst>
            </a:pPr>
            <a:r>
              <a:rPr lang="en-US" b="1" spc="80" dirty="0">
                <a:latin typeface="Eras Demi ITC" pitchFamily="34" charset="0"/>
                <a:ea typeface="Batang" pitchFamily="18" charset="-127"/>
              </a:rPr>
              <a:t>Be flexible knowing the </a:t>
            </a:r>
            <a:r>
              <a:rPr lang="en-US" b="1" spc="80" dirty="0">
                <a:solidFill>
                  <a:srgbClr val="00B050"/>
                </a:solidFill>
                <a:latin typeface="Eras Demi ITC" pitchFamily="34" charset="0"/>
                <a:ea typeface="Batang" pitchFamily="18" charset="-127"/>
              </a:rPr>
              <a:t>today’s decision may be wrong for tomorrow.</a:t>
            </a:r>
          </a:p>
          <a:p>
            <a:pPr marL="862012" lvl="0" indent="-514350">
              <a:spcBef>
                <a:spcPts val="0"/>
              </a:spcBef>
              <a:buSzPts val="1200"/>
              <a:buFont typeface="Wingdings" pitchFamily="2" charset="2"/>
              <a:buChar char="q"/>
              <a:tabLst>
                <a:tab pos="914400" algn="l"/>
              </a:tabLst>
            </a:pPr>
            <a:endParaRPr lang="en-US" b="1" spc="80" dirty="0">
              <a:solidFill>
                <a:srgbClr val="00B050"/>
              </a:solidFill>
              <a:latin typeface="Eras Demi ITC" pitchFamily="34" charset="0"/>
              <a:ea typeface="Batang" pitchFamily="18" charset="-127"/>
            </a:endParaRPr>
          </a:p>
          <a:p>
            <a:pPr marL="862012" marR="45720" lvl="0" indent="-514350">
              <a:spcBef>
                <a:spcPts val="0"/>
              </a:spcBef>
              <a:buSzPts val="1200"/>
              <a:buFont typeface="Wingdings" pitchFamily="2" charset="2"/>
              <a:buChar char="q"/>
              <a:tabLst>
                <a:tab pos="914400" algn="l"/>
              </a:tabLst>
            </a:pPr>
            <a:r>
              <a:rPr lang="en-US" b="1" spc="80" dirty="0">
                <a:solidFill>
                  <a:srgbClr val="00B0F0"/>
                </a:solidFill>
                <a:latin typeface="Eras Demi ITC" pitchFamily="34" charset="0"/>
                <a:ea typeface="Batang" pitchFamily="18" charset="-127"/>
              </a:rPr>
              <a:t>Face challenges of new technology </a:t>
            </a:r>
            <a:r>
              <a:rPr lang="en-US" b="1" spc="80" dirty="0">
                <a:latin typeface="Eras Demi ITC" pitchFamily="34" charset="0"/>
                <a:ea typeface="Batang" pitchFamily="18" charset="-127"/>
              </a:rPr>
              <a:t>and be </a:t>
            </a:r>
            <a:r>
              <a:rPr lang="en-US" b="1" i="1" spc="80" dirty="0">
                <a:latin typeface="Eras Demi ITC" pitchFamily="34" charset="0"/>
                <a:ea typeface="Batang" pitchFamily="18" charset="-127"/>
              </a:rPr>
              <a:t>ready to learn and adapt if possible.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157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51800" y="2967335"/>
            <a:ext cx="68403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The End of chapter one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7150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</a:t>
            </a:r>
            <a:r>
              <a:rPr lang="en-US" b="1" u="sng" dirty="0">
                <a:solidFill>
                  <a:srgbClr val="FF0000"/>
                </a:solidFill>
              </a:rPr>
              <a:t>prosperity of any country</a:t>
            </a:r>
            <a:r>
              <a:rPr lang="en-US" b="1" dirty="0">
                <a:solidFill>
                  <a:srgbClr val="FF0000"/>
                </a:solidFill>
              </a:rPr>
              <a:t> depends upon </a:t>
            </a:r>
            <a:r>
              <a:rPr lang="en-US" dirty="0"/>
              <a:t>the </a:t>
            </a:r>
            <a:r>
              <a:rPr lang="en-US" i="1" u="sng" dirty="0"/>
              <a:t>prosperity of farmers</a:t>
            </a:r>
            <a:r>
              <a:rPr lang="en-US" dirty="0"/>
              <a:t>, </a:t>
            </a:r>
            <a:r>
              <a:rPr lang="en-US" b="1" i="1" dirty="0">
                <a:solidFill>
                  <a:srgbClr val="92D050"/>
                </a:solidFill>
              </a:rPr>
              <a:t>which in turn depends upon the </a:t>
            </a:r>
            <a:r>
              <a:rPr lang="en-US" b="1" i="1" u="sng" dirty="0">
                <a:solidFill>
                  <a:srgbClr val="92D050"/>
                </a:solidFill>
              </a:rPr>
              <a:t>rational allocation of resources among various uses </a:t>
            </a:r>
            <a:r>
              <a:rPr lang="en-US" dirty="0"/>
              <a:t>and </a:t>
            </a:r>
            <a:r>
              <a:rPr lang="en-US" u="sng" dirty="0"/>
              <a:t>adoption improved technology. 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b="1" i="1" dirty="0">
                <a:solidFill>
                  <a:srgbClr val="C00000"/>
                </a:solidFill>
              </a:rPr>
              <a:t>Human race depends more on farm products for their existence </a:t>
            </a:r>
            <a:r>
              <a:rPr lang="en-US" dirty="0"/>
              <a:t>than anything else since food, clothing – </a:t>
            </a:r>
            <a:r>
              <a:rPr lang="en-US" b="1" i="1" dirty="0"/>
              <a:t>the prime necessaries are products of farming industry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9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Cont</a:t>
            </a:r>
            <a:r>
              <a:rPr lang="en-US" dirty="0"/>
              <a:t>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86400"/>
          </a:xfrm>
        </p:spPr>
        <p:txBody>
          <a:bodyPr/>
          <a:lstStyle/>
          <a:p>
            <a:pPr marL="0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Even for </a:t>
            </a:r>
            <a:r>
              <a:rPr lang="en-US" b="1" u="sng" dirty="0">
                <a:solidFill>
                  <a:srgbClr val="C00000"/>
                </a:solidFill>
              </a:rPr>
              <a:t>industrial prosperity</a:t>
            </a:r>
            <a:r>
              <a:rPr lang="en-US" dirty="0"/>
              <a:t>, farming industry </a:t>
            </a:r>
            <a:r>
              <a:rPr lang="en-US" b="1" i="1" dirty="0"/>
              <a:t>forms the basic infrastructure  (benchmark)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Thus, </a:t>
            </a:r>
            <a:r>
              <a:rPr lang="en-US" b="1" i="1" dirty="0">
                <a:solidFill>
                  <a:srgbClr val="C00000"/>
                </a:solidFill>
              </a:rPr>
              <a:t>the study farm management has got prime importance in any economy </a:t>
            </a:r>
            <a:r>
              <a:rPr lang="en-US" dirty="0"/>
              <a:t>particularly on agrarian economy.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34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Farm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5562600"/>
          </a:xfrm>
        </p:spPr>
        <p:txBody>
          <a:bodyPr/>
          <a:lstStyle/>
          <a:p>
            <a:pPr algn="just"/>
            <a:r>
              <a:rPr lang="en-US" u="sng" dirty="0"/>
              <a:t>Farm Management </a:t>
            </a:r>
            <a:r>
              <a:rPr lang="en-US" dirty="0"/>
              <a:t>– a branch of Agricultural Economics – </a:t>
            </a:r>
            <a:r>
              <a:rPr lang="en-US" b="1" i="1" u="sng" dirty="0">
                <a:solidFill>
                  <a:srgbClr val="FF0000"/>
                </a:solidFill>
              </a:rPr>
              <a:t>deals with the economics of individual farm units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u="sng" dirty="0"/>
              <a:t>Farm management </a:t>
            </a:r>
            <a:r>
              <a:rPr lang="en-US" dirty="0"/>
              <a:t>is </a:t>
            </a:r>
            <a:r>
              <a:rPr lang="en-US" b="1" i="1" dirty="0">
                <a:solidFill>
                  <a:srgbClr val="00B050"/>
                </a:solidFill>
              </a:rPr>
              <a:t>concerned with the </a:t>
            </a:r>
            <a:r>
              <a:rPr lang="en-US" b="1" i="1" u="sng" dirty="0">
                <a:solidFill>
                  <a:srgbClr val="00B050"/>
                </a:solidFill>
              </a:rPr>
              <a:t>organization of factors of production</a:t>
            </a:r>
            <a:r>
              <a:rPr lang="en-US" u="sng" dirty="0"/>
              <a:t> </a:t>
            </a:r>
            <a:r>
              <a:rPr lang="en-US" dirty="0"/>
              <a:t>for the production of farm products. 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FM is the </a:t>
            </a:r>
            <a:r>
              <a:rPr lang="en-US" b="1" i="1" dirty="0"/>
              <a:t>art of </a:t>
            </a:r>
            <a:r>
              <a:rPr lang="en-US" b="1" i="1" u="sng" dirty="0"/>
              <a:t>applying economic principles </a:t>
            </a:r>
            <a:r>
              <a:rPr lang="en-US" dirty="0"/>
              <a:t>in the management of a farm business</a:t>
            </a:r>
            <a:endParaRPr lang="en-US" b="1" i="1" dirty="0">
              <a:solidFill>
                <a:srgbClr val="FF0000"/>
              </a:solidFill>
            </a:endParaRP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72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b="1" dirty="0" err="1">
                <a:solidFill>
                  <a:srgbClr val="FF0000"/>
                </a:solidFill>
              </a:rPr>
              <a:t>Cont</a:t>
            </a:r>
            <a:r>
              <a:rPr lang="en-US" sz="3600" b="1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943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1. The </a:t>
            </a:r>
            <a:r>
              <a:rPr lang="en-US" b="1" i="1" dirty="0">
                <a:solidFill>
                  <a:srgbClr val="00B050"/>
                </a:solidFill>
              </a:rPr>
              <a:t>art of managing a Farm successfully, as measured by the test of profitablenes</a:t>
            </a:r>
            <a:r>
              <a:rPr lang="en-US" dirty="0">
                <a:solidFill>
                  <a:srgbClr val="00B050"/>
                </a:solidFill>
              </a:rPr>
              <a:t>s</a:t>
            </a:r>
            <a:r>
              <a:rPr lang="en-US" dirty="0"/>
              <a:t> is called farm management. (L.C. Gray)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Farm management may be defined as </a:t>
            </a:r>
            <a:r>
              <a:rPr lang="en-US" i="1" dirty="0">
                <a:solidFill>
                  <a:srgbClr val="00B0F0"/>
                </a:solidFill>
              </a:rPr>
              <a:t>the science that deals with the organization and operation of the farm in the context of efficiency and continuous profits</a:t>
            </a:r>
            <a:r>
              <a:rPr lang="en-US" dirty="0"/>
              <a:t>. (</a:t>
            </a:r>
            <a:r>
              <a:rPr lang="en-US" dirty="0" err="1"/>
              <a:t>Efferson</a:t>
            </a:r>
            <a:r>
              <a:rPr lang="en-US" dirty="0"/>
              <a:t>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3. Farm management is defined as </a:t>
            </a:r>
            <a:r>
              <a:rPr lang="en-US" b="1" i="1" dirty="0">
                <a:solidFill>
                  <a:srgbClr val="FF0000"/>
                </a:solidFill>
              </a:rPr>
              <a:t>the study of business phase of farming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4. Farm management is </a:t>
            </a:r>
            <a:r>
              <a:rPr lang="en-US" b="1" i="1" dirty="0"/>
              <a:t>a branch of agricultural economics which deals with wealth earning and wealth spending activities of a farmer</a:t>
            </a:r>
            <a:r>
              <a:rPr lang="en-US" dirty="0"/>
              <a:t>, in relation to the organization and operation of the individual farm unit for securing the maximum possible net income. (Bradford and Johnson)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31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en-US" sz="2800" b="1" u="sng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Cont</a:t>
            </a:r>
            <a:r>
              <a:rPr lang="en-US" sz="2800" b="1" dirty="0">
                <a:solidFill>
                  <a:srgbClr val="FF0000"/>
                </a:solidFill>
              </a:rPr>
              <a:t>…</a:t>
            </a:r>
            <a:br>
              <a:rPr lang="en-US" sz="2800" u="sng" dirty="0">
                <a:solidFill>
                  <a:srgbClr val="FF0000"/>
                </a:solidFill>
              </a:rPr>
            </a:br>
            <a:endParaRPr lang="en-US" sz="28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915400" cy="58674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Economics is the </a:t>
            </a:r>
            <a:r>
              <a:rPr lang="en-US" b="1" i="1" dirty="0">
                <a:solidFill>
                  <a:srgbClr val="00B0F0"/>
                </a:solidFill>
              </a:rPr>
              <a:t>study of the </a:t>
            </a:r>
            <a:r>
              <a:rPr lang="en-US" b="1" i="1" u="sng" dirty="0">
                <a:solidFill>
                  <a:srgbClr val="00B0F0"/>
                </a:solidFill>
              </a:rPr>
              <a:t>principles</a:t>
            </a:r>
            <a:r>
              <a:rPr lang="en-US" b="1" i="1" dirty="0">
                <a:solidFill>
                  <a:srgbClr val="00B0F0"/>
                </a:solidFill>
              </a:rPr>
              <a:t> that determine the </a:t>
            </a:r>
            <a:r>
              <a:rPr lang="en-US" b="1" i="1" u="sng" dirty="0">
                <a:solidFill>
                  <a:srgbClr val="00B0F0"/>
                </a:solidFill>
              </a:rPr>
              <a:t>allocation of scarce resources </a:t>
            </a:r>
            <a:r>
              <a:rPr lang="en-US" b="1" i="1" dirty="0">
                <a:solidFill>
                  <a:srgbClr val="00B0F0"/>
                </a:solidFill>
              </a:rPr>
              <a:t>among competing ends</a:t>
            </a:r>
            <a:r>
              <a:rPr lang="en-US" dirty="0"/>
              <a:t>, </a:t>
            </a:r>
            <a:r>
              <a:rPr lang="en-US" b="1" i="1" dirty="0">
                <a:solidFill>
                  <a:srgbClr val="7030A0"/>
                </a:solidFill>
              </a:rPr>
              <a:t>for the maximization of those chosen ends over time</a:t>
            </a:r>
            <a:r>
              <a:rPr lang="en-US" dirty="0"/>
              <a:t>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Agricultural Economics is </a:t>
            </a:r>
            <a:r>
              <a:rPr lang="en-US" b="1" i="1" u="sng" dirty="0">
                <a:solidFill>
                  <a:srgbClr val="FF0000"/>
                </a:solidFill>
              </a:rPr>
              <a:t>the application of economic techniques and principles to agricultural industries</a:t>
            </a:r>
            <a:r>
              <a:rPr lang="en-US" dirty="0"/>
              <a:t> (solve agricultural problems).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6236-6AEE-4386-9C57-7F18639EAF4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47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3192</Words>
  <Application>Microsoft Office PowerPoint</Application>
  <PresentationFormat>On-screen Show (4:3)</PresentationFormat>
  <Paragraphs>382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2" baseType="lpstr">
      <vt:lpstr>Arial Unicode MS</vt:lpstr>
      <vt:lpstr>Batang</vt:lpstr>
      <vt:lpstr>Arial</vt:lpstr>
      <vt:lpstr>Calibri</vt:lpstr>
      <vt:lpstr>Courier New</vt:lpstr>
      <vt:lpstr>Eras Demi ITC</vt:lpstr>
      <vt:lpstr>Times New Roman</vt:lpstr>
      <vt:lpstr>Wingdings</vt:lpstr>
      <vt:lpstr>Office Theme</vt:lpstr>
      <vt:lpstr>Chapter One </vt:lpstr>
      <vt:lpstr>Chapter outline</vt:lpstr>
      <vt:lpstr>Definitions of Farm Management</vt:lpstr>
      <vt:lpstr>Cont…</vt:lpstr>
      <vt:lpstr>Cont…</vt:lpstr>
      <vt:lpstr>Cont… </vt:lpstr>
      <vt:lpstr>Farm management </vt:lpstr>
      <vt:lpstr>Cont…</vt:lpstr>
      <vt:lpstr> Cont… </vt:lpstr>
      <vt:lpstr>1.2. Importance of Farm Management </vt:lpstr>
      <vt:lpstr>Cont… </vt:lpstr>
      <vt:lpstr>PowerPoint Presentation</vt:lpstr>
      <vt:lpstr>Need for managing an individual farm arises due to:</vt:lpstr>
      <vt:lpstr>PowerPoint Presentation</vt:lpstr>
      <vt:lpstr>PowerPoint Presentation</vt:lpstr>
      <vt:lpstr>PowerPoint Presentation</vt:lpstr>
      <vt:lpstr>PowerPoint Presentation</vt:lpstr>
      <vt:lpstr> Nature of Farm Management </vt:lpstr>
      <vt:lpstr> 1.3. SCOPE OF FARM MANAGEMENT </vt:lpstr>
      <vt:lpstr>Scope cont…</vt:lpstr>
      <vt:lpstr>Scope Cont…</vt:lpstr>
      <vt:lpstr> Relationship Of FM With Other Sciences </vt:lpstr>
      <vt:lpstr>Cont…</vt:lpstr>
      <vt:lpstr>Cont… </vt:lpstr>
      <vt:lpstr>Economic Principles Applied To Farm Management</vt:lpstr>
      <vt:lpstr>Cont…</vt:lpstr>
      <vt:lpstr> 1.4. Basic Farm Management Decisions </vt:lpstr>
      <vt:lpstr>Cont…</vt:lpstr>
      <vt:lpstr>Cont…</vt:lpstr>
      <vt:lpstr>Cont…</vt:lpstr>
      <vt:lpstr>PowerPoint Presentation</vt:lpstr>
      <vt:lpstr>Factors Influencing Farm Management Decisions</vt:lpstr>
      <vt:lpstr>PowerPoint Presentation</vt:lpstr>
      <vt:lpstr>Thus,</vt:lpstr>
      <vt:lpstr>  Functions of the Farm Manager </vt:lpstr>
      <vt:lpstr>1) Planning Function</vt:lpstr>
      <vt:lpstr>2) Organizing Function</vt:lpstr>
      <vt:lpstr>3) Directing Function</vt:lpstr>
      <vt:lpstr>4) Controlling (Feedback) Function</vt:lpstr>
      <vt:lpstr> Characteristics of a Good Farm Manager </vt:lpstr>
      <vt:lpstr>Cont…</vt:lpstr>
      <vt:lpstr>Cont…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 </dc:title>
  <dc:creator>Windows User</dc:creator>
  <cp:lastModifiedBy>user</cp:lastModifiedBy>
  <cp:revision>618</cp:revision>
  <cp:lastPrinted>2020-03-19T10:12:10Z</cp:lastPrinted>
  <dcterms:created xsi:type="dcterms:W3CDTF">2014-11-09T16:48:33Z</dcterms:created>
  <dcterms:modified xsi:type="dcterms:W3CDTF">2020-03-19T10:13:17Z</dcterms:modified>
</cp:coreProperties>
</file>