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260" r:id="rId2"/>
    <p:sldId id="458" r:id="rId3"/>
    <p:sldId id="357" r:id="rId4"/>
    <p:sldId id="437" r:id="rId5"/>
    <p:sldId id="439" r:id="rId6"/>
    <p:sldId id="429" r:id="rId7"/>
    <p:sldId id="430" r:id="rId8"/>
    <p:sldId id="431" r:id="rId9"/>
    <p:sldId id="432" r:id="rId10"/>
    <p:sldId id="433" r:id="rId11"/>
    <p:sldId id="440" r:id="rId12"/>
    <p:sldId id="262" r:id="rId13"/>
    <p:sldId id="263" r:id="rId14"/>
    <p:sldId id="266" r:id="rId15"/>
    <p:sldId id="267" r:id="rId16"/>
    <p:sldId id="268" r:id="rId17"/>
    <p:sldId id="365" r:id="rId18"/>
    <p:sldId id="367" r:id="rId19"/>
    <p:sldId id="366" r:id="rId20"/>
    <p:sldId id="434" r:id="rId21"/>
    <p:sldId id="435" r:id="rId22"/>
    <p:sldId id="436" r:id="rId23"/>
    <p:sldId id="269" r:id="rId24"/>
    <p:sldId id="270" r:id="rId25"/>
    <p:sldId id="274" r:id="rId26"/>
    <p:sldId id="275" r:id="rId27"/>
    <p:sldId id="403" r:id="rId28"/>
    <p:sldId id="276" r:id="rId29"/>
    <p:sldId id="277" r:id="rId30"/>
    <p:sldId id="278" r:id="rId31"/>
    <p:sldId id="418" r:id="rId32"/>
    <p:sldId id="406" r:id="rId33"/>
    <p:sldId id="280" r:id="rId34"/>
    <p:sldId id="407" r:id="rId35"/>
    <p:sldId id="401" r:id="rId36"/>
    <p:sldId id="408" r:id="rId37"/>
    <p:sldId id="409" r:id="rId38"/>
    <p:sldId id="413" r:id="rId39"/>
    <p:sldId id="412" r:id="rId40"/>
    <p:sldId id="402" r:id="rId41"/>
    <p:sldId id="282" r:id="rId42"/>
    <p:sldId id="444" r:id="rId43"/>
    <p:sldId id="445" r:id="rId44"/>
    <p:sldId id="446" r:id="rId45"/>
    <p:sldId id="443" r:id="rId46"/>
    <p:sldId id="283" r:id="rId47"/>
    <p:sldId id="284" r:id="rId48"/>
    <p:sldId id="285" r:id="rId49"/>
    <p:sldId id="286" r:id="rId50"/>
    <p:sldId id="287" r:id="rId51"/>
    <p:sldId id="288" r:id="rId52"/>
    <p:sldId id="293" r:id="rId53"/>
    <p:sldId id="295" r:id="rId54"/>
    <p:sldId id="447" r:id="rId55"/>
    <p:sldId id="448" r:id="rId56"/>
    <p:sldId id="296" r:id="rId57"/>
    <p:sldId id="297" r:id="rId58"/>
    <p:sldId id="298" r:id="rId59"/>
    <p:sldId id="299" r:id="rId60"/>
    <p:sldId id="300" r:id="rId61"/>
    <p:sldId id="301" r:id="rId62"/>
    <p:sldId id="306" r:id="rId63"/>
    <p:sldId id="307" r:id="rId64"/>
    <p:sldId id="308" r:id="rId65"/>
    <p:sldId id="449" r:id="rId66"/>
    <p:sldId id="309" r:id="rId67"/>
    <p:sldId id="450" r:id="rId68"/>
    <p:sldId id="451" r:id="rId69"/>
    <p:sldId id="452" r:id="rId70"/>
    <p:sldId id="453" r:id="rId71"/>
    <p:sldId id="454" r:id="rId72"/>
    <p:sldId id="455" r:id="rId73"/>
    <p:sldId id="456" r:id="rId74"/>
    <p:sldId id="457" r:id="rId75"/>
    <p:sldId id="395" r:id="rId76"/>
    <p:sldId id="396" r:id="rId77"/>
    <p:sldId id="311" r:id="rId78"/>
    <p:sldId id="312" r:id="rId79"/>
    <p:sldId id="313" r:id="rId80"/>
    <p:sldId id="314" r:id="rId81"/>
    <p:sldId id="315" r:id="rId82"/>
    <p:sldId id="316" r:id="rId83"/>
    <p:sldId id="317" r:id="rId84"/>
    <p:sldId id="318" r:id="rId85"/>
    <p:sldId id="319" r:id="rId86"/>
    <p:sldId id="320" r:id="rId87"/>
    <p:sldId id="321" r:id="rId88"/>
    <p:sldId id="322" r:id="rId89"/>
    <p:sldId id="323" r:id="rId90"/>
    <p:sldId id="324" r:id="rId91"/>
    <p:sldId id="325" r:id="rId92"/>
    <p:sldId id="326" r:id="rId93"/>
    <p:sldId id="328" r:id="rId94"/>
    <p:sldId id="329" r:id="rId95"/>
    <p:sldId id="394" r:id="rId96"/>
    <p:sldId id="332" r:id="rId97"/>
    <p:sldId id="361" r:id="rId98"/>
    <p:sldId id="362" r:id="rId99"/>
    <p:sldId id="363" r:id="rId100"/>
    <p:sldId id="385" r:id="rId101"/>
    <p:sldId id="386" r:id="rId102"/>
    <p:sldId id="387" r:id="rId103"/>
    <p:sldId id="389" r:id="rId104"/>
    <p:sldId id="390" r:id="rId105"/>
    <p:sldId id="391" r:id="rId106"/>
    <p:sldId id="392" r:id="rId107"/>
    <p:sldId id="393" r:id="rId108"/>
    <p:sldId id="360" r:id="rId109"/>
    <p:sldId id="333" r:id="rId110"/>
    <p:sldId id="334" r:id="rId111"/>
    <p:sldId id="335" r:id="rId112"/>
    <p:sldId id="341" r:id="rId113"/>
    <p:sldId id="377" r:id="rId114"/>
    <p:sldId id="380" r:id="rId115"/>
    <p:sldId id="378" r:id="rId116"/>
    <p:sldId id="379" r:id="rId117"/>
    <p:sldId id="342" r:id="rId118"/>
    <p:sldId id="384" r:id="rId119"/>
    <p:sldId id="375" r:id="rId120"/>
    <p:sldId id="376" r:id="rId121"/>
    <p:sldId id="371" r:id="rId122"/>
    <p:sldId id="372" r:id="rId123"/>
    <p:sldId id="373" r:id="rId124"/>
    <p:sldId id="397" r:id="rId125"/>
    <p:sldId id="398" r:id="rId126"/>
    <p:sldId id="399" r:id="rId1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71" autoAdjust="0"/>
  </p:normalViewPr>
  <p:slideViewPr>
    <p:cSldViewPr>
      <p:cViewPr varScale="1">
        <p:scale>
          <a:sx n="70" d="100"/>
          <a:sy n="70" d="100"/>
        </p:scale>
        <p:origin x="1386" y="48"/>
      </p:cViewPr>
      <p:guideLst>
        <p:guide orient="horz" pos="2160"/>
        <p:guide pos="2880"/>
      </p:guideLst>
    </p:cSldViewPr>
  </p:slideViewPr>
  <p:outlineViewPr>
    <p:cViewPr>
      <p:scale>
        <a:sx n="33" d="100"/>
        <a:sy n="33" d="100"/>
      </p:scale>
      <p:origin x="0" y="95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882AE-AAEF-41B7-86A2-A3649C616134}" type="datetimeFigureOut">
              <a:rPr lang="en-US" smtClean="0"/>
              <a:pPr/>
              <a:t>3/19/2020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59535-0B43-4658-9271-D660003DFC84}" type="slidenum">
              <a:rPr lang="en-US" smtClean="0"/>
              <a:pPr/>
              <a:t>‹#›</a:t>
            </a:fld>
            <a:endParaRPr lang="en-US"/>
          </a:p>
        </p:txBody>
      </p:sp>
    </p:spTree>
    <p:extLst>
      <p:ext uri="{BB962C8B-B14F-4D97-AF65-F5344CB8AC3E}">
        <p14:creationId xmlns:p14="http://schemas.microsoft.com/office/powerpoint/2010/main" val="2603838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C6C1F2-F711-4774-B47D-9D6F85B16D48}"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1990-5291-4ABA-94D3-025476ADF581}" type="slidenum">
              <a:rPr lang="en-US" smtClean="0"/>
              <a:pPr/>
              <a:t>‹#›</a:t>
            </a:fld>
            <a:endParaRPr lang="en-US"/>
          </a:p>
        </p:txBody>
      </p:sp>
    </p:spTree>
    <p:extLst>
      <p:ext uri="{BB962C8B-B14F-4D97-AF65-F5344CB8AC3E}">
        <p14:creationId xmlns:p14="http://schemas.microsoft.com/office/powerpoint/2010/main" val="57787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6C1F2-F711-4774-B47D-9D6F85B16D48}"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1990-5291-4ABA-94D3-025476ADF581}" type="slidenum">
              <a:rPr lang="en-US" smtClean="0"/>
              <a:pPr/>
              <a:t>‹#›</a:t>
            </a:fld>
            <a:endParaRPr lang="en-US"/>
          </a:p>
        </p:txBody>
      </p:sp>
    </p:spTree>
    <p:extLst>
      <p:ext uri="{BB962C8B-B14F-4D97-AF65-F5344CB8AC3E}">
        <p14:creationId xmlns:p14="http://schemas.microsoft.com/office/powerpoint/2010/main" val="288513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6C1F2-F711-4774-B47D-9D6F85B16D48}"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1990-5291-4ABA-94D3-025476ADF581}" type="slidenum">
              <a:rPr lang="en-US" smtClean="0"/>
              <a:pPr/>
              <a:t>‹#›</a:t>
            </a:fld>
            <a:endParaRPr lang="en-US"/>
          </a:p>
        </p:txBody>
      </p:sp>
    </p:spTree>
    <p:extLst>
      <p:ext uri="{BB962C8B-B14F-4D97-AF65-F5344CB8AC3E}">
        <p14:creationId xmlns:p14="http://schemas.microsoft.com/office/powerpoint/2010/main" val="389374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6C1F2-F711-4774-B47D-9D6F85B16D48}"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1990-5291-4ABA-94D3-025476ADF581}" type="slidenum">
              <a:rPr lang="en-US" smtClean="0"/>
              <a:pPr/>
              <a:t>‹#›</a:t>
            </a:fld>
            <a:endParaRPr lang="en-US"/>
          </a:p>
        </p:txBody>
      </p:sp>
    </p:spTree>
    <p:extLst>
      <p:ext uri="{BB962C8B-B14F-4D97-AF65-F5344CB8AC3E}">
        <p14:creationId xmlns:p14="http://schemas.microsoft.com/office/powerpoint/2010/main" val="293685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C6C1F2-F711-4774-B47D-9D6F85B16D48}"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11990-5291-4ABA-94D3-025476ADF581}" type="slidenum">
              <a:rPr lang="en-US" smtClean="0"/>
              <a:pPr/>
              <a:t>‹#›</a:t>
            </a:fld>
            <a:endParaRPr lang="en-US"/>
          </a:p>
        </p:txBody>
      </p:sp>
    </p:spTree>
    <p:extLst>
      <p:ext uri="{BB962C8B-B14F-4D97-AF65-F5344CB8AC3E}">
        <p14:creationId xmlns:p14="http://schemas.microsoft.com/office/powerpoint/2010/main" val="296342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C6C1F2-F711-4774-B47D-9D6F85B16D48}"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11990-5291-4ABA-94D3-025476ADF581}" type="slidenum">
              <a:rPr lang="en-US" smtClean="0"/>
              <a:pPr/>
              <a:t>‹#›</a:t>
            </a:fld>
            <a:endParaRPr lang="en-US"/>
          </a:p>
        </p:txBody>
      </p:sp>
    </p:spTree>
    <p:extLst>
      <p:ext uri="{BB962C8B-B14F-4D97-AF65-F5344CB8AC3E}">
        <p14:creationId xmlns:p14="http://schemas.microsoft.com/office/powerpoint/2010/main" val="281474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C6C1F2-F711-4774-B47D-9D6F85B16D48}" type="datetimeFigureOut">
              <a:rPr lang="en-US" smtClean="0"/>
              <a:pPr/>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11990-5291-4ABA-94D3-025476ADF581}" type="slidenum">
              <a:rPr lang="en-US" smtClean="0"/>
              <a:pPr/>
              <a:t>‹#›</a:t>
            </a:fld>
            <a:endParaRPr lang="en-US"/>
          </a:p>
        </p:txBody>
      </p:sp>
    </p:spTree>
    <p:extLst>
      <p:ext uri="{BB962C8B-B14F-4D97-AF65-F5344CB8AC3E}">
        <p14:creationId xmlns:p14="http://schemas.microsoft.com/office/powerpoint/2010/main" val="4055708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C6C1F2-F711-4774-B47D-9D6F85B16D48}" type="datetimeFigureOut">
              <a:rPr lang="en-US" smtClean="0"/>
              <a:pPr/>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11990-5291-4ABA-94D3-025476ADF581}" type="slidenum">
              <a:rPr lang="en-US" smtClean="0"/>
              <a:pPr/>
              <a:t>‹#›</a:t>
            </a:fld>
            <a:endParaRPr lang="en-US"/>
          </a:p>
        </p:txBody>
      </p:sp>
    </p:spTree>
    <p:extLst>
      <p:ext uri="{BB962C8B-B14F-4D97-AF65-F5344CB8AC3E}">
        <p14:creationId xmlns:p14="http://schemas.microsoft.com/office/powerpoint/2010/main" val="156272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6C1F2-F711-4774-B47D-9D6F85B16D48}" type="datetimeFigureOut">
              <a:rPr lang="en-US" smtClean="0"/>
              <a:pPr/>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11990-5291-4ABA-94D3-025476ADF581}" type="slidenum">
              <a:rPr lang="en-US" smtClean="0"/>
              <a:pPr/>
              <a:t>‹#›</a:t>
            </a:fld>
            <a:endParaRPr lang="en-US"/>
          </a:p>
        </p:txBody>
      </p:sp>
    </p:spTree>
    <p:extLst>
      <p:ext uri="{BB962C8B-B14F-4D97-AF65-F5344CB8AC3E}">
        <p14:creationId xmlns:p14="http://schemas.microsoft.com/office/powerpoint/2010/main" val="41785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6C1F2-F711-4774-B47D-9D6F85B16D48}"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11990-5291-4ABA-94D3-025476ADF581}" type="slidenum">
              <a:rPr lang="en-US" smtClean="0"/>
              <a:pPr/>
              <a:t>‹#›</a:t>
            </a:fld>
            <a:endParaRPr lang="en-US"/>
          </a:p>
        </p:txBody>
      </p:sp>
    </p:spTree>
    <p:extLst>
      <p:ext uri="{BB962C8B-B14F-4D97-AF65-F5344CB8AC3E}">
        <p14:creationId xmlns:p14="http://schemas.microsoft.com/office/powerpoint/2010/main" val="1228169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6C1F2-F711-4774-B47D-9D6F85B16D48}"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11990-5291-4ABA-94D3-025476ADF581}" type="slidenum">
              <a:rPr lang="en-US" smtClean="0"/>
              <a:pPr/>
              <a:t>‹#›</a:t>
            </a:fld>
            <a:endParaRPr lang="en-US"/>
          </a:p>
        </p:txBody>
      </p:sp>
    </p:spTree>
    <p:extLst>
      <p:ext uri="{BB962C8B-B14F-4D97-AF65-F5344CB8AC3E}">
        <p14:creationId xmlns:p14="http://schemas.microsoft.com/office/powerpoint/2010/main" val="95276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6C1F2-F711-4774-B47D-9D6F85B16D48}" type="datetimeFigureOut">
              <a:rPr lang="en-US" smtClean="0"/>
              <a:pPr/>
              <a:t>3/19/2020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11990-5291-4ABA-94D3-025476ADF581}" type="slidenum">
              <a:rPr lang="en-US" smtClean="0"/>
              <a:pPr/>
              <a:t>‹#›</a:t>
            </a:fld>
            <a:endParaRPr lang="en-US"/>
          </a:p>
        </p:txBody>
      </p:sp>
    </p:spTree>
    <p:extLst>
      <p:ext uri="{BB962C8B-B14F-4D97-AF65-F5344CB8AC3E}">
        <p14:creationId xmlns:p14="http://schemas.microsoft.com/office/powerpoint/2010/main" val="1531678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2010.atmos.uiuc.edu/(Gl)/guides/mtr/cyc/upa/jet.rxml"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exploratorium.edu/learning_studio/auroras/" TargetMode="External"/><Relationship Id="rId2" Type="http://schemas.openxmlformats.org/officeDocument/2006/relationships/hyperlink" Target="http://teachertech.rice.edu/Participants/louviere/Images/aurora5.jp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teachertech.rice.edu/Participants/louviere/Images/profile.gi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52400"/>
            <a:ext cx="8763000" cy="638341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250000"/>
              </a:lnSpc>
            </a:pPr>
            <a:r>
              <a:rPr lang="en-US" sz="2800" b="1" dirty="0">
                <a:ln w="10541" cmpd="sng">
                  <a:solidFill>
                    <a:schemeClr val="accent1">
                      <a:shade val="88000"/>
                      <a:satMod val="110000"/>
                    </a:schemeClr>
                  </a:solidFill>
                  <a:prstDash val="solid"/>
                </a:ln>
                <a:solidFill>
                  <a:srgbClr val="C00000"/>
                </a:solidFill>
                <a:latin typeface="BankGothic Md BT" panose="020B0807020203060204" pitchFamily="34" charset="0"/>
                <a:ea typeface="Times New Roman"/>
                <a:cs typeface="Times New Roman"/>
              </a:rPr>
              <a:t>Bonga University</a:t>
            </a:r>
          </a:p>
          <a:p>
            <a:pPr algn="ctr">
              <a:lnSpc>
                <a:spcPct val="250000"/>
              </a:lnSpc>
            </a:pPr>
            <a:r>
              <a:rPr lang="en-US" sz="2800" b="1" dirty="0">
                <a:ln w="10541" cmpd="sng">
                  <a:solidFill>
                    <a:schemeClr val="accent1">
                      <a:shade val="88000"/>
                      <a:satMod val="110000"/>
                    </a:schemeClr>
                  </a:solidFill>
                  <a:prstDash val="solid"/>
                </a:ln>
                <a:solidFill>
                  <a:srgbClr val="C00000"/>
                </a:solidFill>
                <a:latin typeface="BankGothic Md BT" panose="020B0807020203060204" pitchFamily="34" charset="0"/>
                <a:ea typeface="Times New Roman"/>
                <a:cs typeface="Times New Roman"/>
              </a:rPr>
              <a:t>Department of Plant Science</a:t>
            </a:r>
          </a:p>
          <a:p>
            <a:pPr algn="ctr">
              <a:lnSpc>
                <a:spcPct val="250000"/>
              </a:lnSpc>
            </a:pPr>
            <a:r>
              <a:rPr lang="en-US" sz="2800" b="1" dirty="0">
                <a:ln w="10541" cmpd="sng">
                  <a:solidFill>
                    <a:schemeClr val="accent1">
                      <a:shade val="88000"/>
                      <a:satMod val="110000"/>
                    </a:schemeClr>
                  </a:solidFill>
                  <a:prstDash val="solid"/>
                </a:ln>
                <a:solidFill>
                  <a:srgbClr val="C00000"/>
                </a:solidFill>
                <a:effectLst/>
                <a:latin typeface="BankGothic Md BT" panose="020B0807020203060204" pitchFamily="34" charset="0"/>
                <a:ea typeface="Times New Roman"/>
                <a:cs typeface="Times New Roman"/>
              </a:rPr>
              <a:t>Course Title: </a:t>
            </a:r>
            <a:r>
              <a:rPr lang="en-US" sz="2800" b="1" dirty="0" err="1">
                <a:ln w="10541" cmpd="sng">
                  <a:solidFill>
                    <a:schemeClr val="accent1">
                      <a:shade val="88000"/>
                      <a:satMod val="110000"/>
                    </a:schemeClr>
                  </a:solidFill>
                  <a:prstDash val="solid"/>
                </a:ln>
                <a:solidFill>
                  <a:srgbClr val="C00000"/>
                </a:solidFill>
                <a:effectLst/>
                <a:latin typeface="BankGothic Md BT" panose="020B0807020203060204" pitchFamily="34" charset="0"/>
                <a:ea typeface="Times New Roman"/>
                <a:cs typeface="Times New Roman"/>
              </a:rPr>
              <a:t>Agro</a:t>
            </a:r>
            <a:r>
              <a:rPr lang="en-US" sz="2800" b="1" dirty="0">
                <a:ln w="10541" cmpd="sng">
                  <a:solidFill>
                    <a:schemeClr val="accent1">
                      <a:shade val="88000"/>
                      <a:satMod val="110000"/>
                    </a:schemeClr>
                  </a:solidFill>
                  <a:prstDash val="solid"/>
                </a:ln>
                <a:solidFill>
                  <a:srgbClr val="C00000"/>
                </a:solidFill>
                <a:effectLst/>
                <a:latin typeface="BankGothic Md BT" panose="020B0807020203060204" pitchFamily="34" charset="0"/>
                <a:ea typeface="Times New Roman"/>
                <a:cs typeface="Times New Roman"/>
              </a:rPr>
              <a:t>-climatology (</a:t>
            </a:r>
            <a:r>
              <a:rPr lang="en-US" b="1" dirty="0">
                <a:latin typeface="BankGothic Md BT" panose="020B0807020203060204" pitchFamily="34" charset="0"/>
              </a:rPr>
              <a:t>Plsc206)</a:t>
            </a:r>
            <a:endParaRPr lang="en-US" sz="2800" b="1" dirty="0">
              <a:ln w="10541" cmpd="sng">
                <a:solidFill>
                  <a:schemeClr val="accent1">
                    <a:shade val="88000"/>
                    <a:satMod val="110000"/>
                  </a:schemeClr>
                </a:solidFill>
                <a:prstDash val="solid"/>
              </a:ln>
              <a:solidFill>
                <a:srgbClr val="C00000"/>
              </a:solidFill>
              <a:effectLst/>
              <a:latin typeface="BankGothic Md BT" panose="020B0807020203060204" pitchFamily="34" charset="0"/>
              <a:ea typeface="Times New Roman"/>
              <a:cs typeface="Times New Roman"/>
            </a:endParaRPr>
          </a:p>
          <a:p>
            <a:pPr algn="ctr">
              <a:lnSpc>
                <a:spcPct val="250000"/>
              </a:lnSpc>
            </a:pPr>
            <a:r>
              <a:rPr lang="en-US" sz="2800" b="1" dirty="0">
                <a:ln w="10541" cmpd="sng">
                  <a:solidFill>
                    <a:schemeClr val="accent1">
                      <a:shade val="88000"/>
                      <a:satMod val="110000"/>
                    </a:schemeClr>
                  </a:solidFill>
                  <a:prstDash val="solid"/>
                </a:ln>
                <a:solidFill>
                  <a:srgbClr val="C00000"/>
                </a:solidFill>
                <a:latin typeface="BankGothic Md BT" panose="020B0807020203060204" pitchFamily="34" charset="0"/>
                <a:ea typeface="Times New Roman"/>
                <a:cs typeface="Times New Roman"/>
              </a:rPr>
              <a:t>Instr. </a:t>
            </a:r>
            <a:r>
              <a:rPr lang="en-US" sz="2800" b="1" dirty="0" err="1">
                <a:ln w="10541" cmpd="sng">
                  <a:solidFill>
                    <a:schemeClr val="accent1">
                      <a:shade val="88000"/>
                      <a:satMod val="110000"/>
                    </a:schemeClr>
                  </a:solidFill>
                  <a:prstDash val="solid"/>
                </a:ln>
                <a:solidFill>
                  <a:srgbClr val="C00000"/>
                </a:solidFill>
                <a:latin typeface="BankGothic Md BT" panose="020B0807020203060204" pitchFamily="34" charset="0"/>
                <a:ea typeface="Times New Roman"/>
                <a:cs typeface="Times New Roman"/>
              </a:rPr>
              <a:t>Zinaw</a:t>
            </a:r>
            <a:r>
              <a:rPr lang="en-US" sz="2800" b="1" dirty="0">
                <a:ln w="10541" cmpd="sng">
                  <a:solidFill>
                    <a:schemeClr val="accent1">
                      <a:shade val="88000"/>
                      <a:satMod val="110000"/>
                    </a:schemeClr>
                  </a:solidFill>
                  <a:prstDash val="solid"/>
                </a:ln>
                <a:solidFill>
                  <a:srgbClr val="C00000"/>
                </a:solidFill>
                <a:latin typeface="BankGothic Md BT" panose="020B0807020203060204" pitchFamily="34" charset="0"/>
                <a:ea typeface="Times New Roman"/>
                <a:cs typeface="Times New Roman"/>
              </a:rPr>
              <a:t> </a:t>
            </a:r>
            <a:r>
              <a:rPr lang="en-US" sz="2800" b="1" dirty="0" err="1">
                <a:ln w="10541" cmpd="sng">
                  <a:solidFill>
                    <a:schemeClr val="accent1">
                      <a:shade val="88000"/>
                      <a:satMod val="110000"/>
                    </a:schemeClr>
                  </a:solidFill>
                  <a:prstDash val="solid"/>
                </a:ln>
                <a:solidFill>
                  <a:srgbClr val="C00000"/>
                </a:solidFill>
                <a:latin typeface="BankGothic Md BT" panose="020B0807020203060204" pitchFamily="34" charset="0"/>
                <a:ea typeface="Times New Roman"/>
                <a:cs typeface="Times New Roman"/>
              </a:rPr>
              <a:t>Asaye</a:t>
            </a:r>
            <a:r>
              <a:rPr lang="en-US" sz="2800" b="1" dirty="0">
                <a:ln w="10541" cmpd="sng">
                  <a:solidFill>
                    <a:schemeClr val="accent1">
                      <a:shade val="88000"/>
                      <a:satMod val="110000"/>
                    </a:schemeClr>
                  </a:solidFill>
                  <a:prstDash val="solid"/>
                </a:ln>
                <a:solidFill>
                  <a:srgbClr val="C00000"/>
                </a:solidFill>
                <a:latin typeface="BankGothic Md BT" panose="020B0807020203060204" pitchFamily="34" charset="0"/>
                <a:ea typeface="Times New Roman"/>
                <a:cs typeface="Times New Roman"/>
              </a:rPr>
              <a:t> (</a:t>
            </a:r>
            <a:r>
              <a:rPr lang="en-US" sz="2800" b="1" dirty="0" err="1">
                <a:ln w="10541" cmpd="sng">
                  <a:solidFill>
                    <a:schemeClr val="accent1">
                      <a:shade val="88000"/>
                      <a:satMod val="110000"/>
                    </a:schemeClr>
                  </a:solidFill>
                  <a:prstDash val="solid"/>
                </a:ln>
                <a:solidFill>
                  <a:srgbClr val="C00000"/>
                </a:solidFill>
                <a:latin typeface="BankGothic Md BT" panose="020B0807020203060204" pitchFamily="34" charset="0"/>
                <a:ea typeface="Times New Roman"/>
                <a:cs typeface="Times New Roman"/>
              </a:rPr>
              <a:t>M.Sc</a:t>
            </a:r>
            <a:r>
              <a:rPr lang="en-US" sz="2800" b="1" dirty="0">
                <a:ln w="10541" cmpd="sng">
                  <a:solidFill>
                    <a:schemeClr val="accent1">
                      <a:shade val="88000"/>
                      <a:satMod val="110000"/>
                    </a:schemeClr>
                  </a:solidFill>
                  <a:prstDash val="solid"/>
                </a:ln>
                <a:solidFill>
                  <a:srgbClr val="C00000"/>
                </a:solidFill>
                <a:latin typeface="BankGothic Md BT" panose="020B0807020203060204" pitchFamily="34" charset="0"/>
                <a:ea typeface="Times New Roman"/>
                <a:cs typeface="Times New Roman"/>
              </a:rPr>
              <a:t>)</a:t>
            </a:r>
          </a:p>
          <a:p>
            <a:pPr algn="r">
              <a:lnSpc>
                <a:spcPct val="250000"/>
              </a:lnSpc>
            </a:pPr>
            <a:r>
              <a:rPr lang="en-US" sz="2800" b="1" dirty="0">
                <a:ln w="10541" cmpd="sng">
                  <a:solidFill>
                    <a:schemeClr val="accent1">
                      <a:shade val="88000"/>
                      <a:satMod val="110000"/>
                    </a:schemeClr>
                  </a:solidFill>
                  <a:prstDash val="solid"/>
                </a:ln>
                <a:solidFill>
                  <a:srgbClr val="C00000"/>
                </a:solidFill>
                <a:effectLst/>
                <a:latin typeface="BankGothic Md BT" panose="020B0807020203060204" pitchFamily="34" charset="0"/>
                <a:ea typeface="Times New Roman"/>
                <a:cs typeface="Times New Roman"/>
              </a:rPr>
              <a:t>2020</a:t>
            </a:r>
          </a:p>
          <a:p>
            <a:pPr algn="r">
              <a:lnSpc>
                <a:spcPct val="250000"/>
              </a:lnSpc>
            </a:pPr>
            <a:r>
              <a:rPr lang="en-US" sz="2800" b="1" dirty="0">
                <a:ln w="10541" cmpd="sng">
                  <a:solidFill>
                    <a:schemeClr val="accent1">
                      <a:shade val="88000"/>
                      <a:satMod val="110000"/>
                    </a:schemeClr>
                  </a:solidFill>
                  <a:prstDash val="solid"/>
                </a:ln>
                <a:solidFill>
                  <a:srgbClr val="C00000"/>
                </a:solidFill>
                <a:latin typeface="BankGothic Md BT" panose="020B0807020203060204" pitchFamily="34" charset="0"/>
                <a:ea typeface="Times New Roman"/>
                <a:cs typeface="Times New Roman"/>
              </a:rPr>
              <a:t>Bonga, Ethiopia</a:t>
            </a:r>
            <a:endParaRPr lang="en-US" sz="2800" dirty="0">
              <a:effectLst/>
              <a:latin typeface="BankGothic Md BT" panose="020B0807020203060204" pitchFamily="34" charset="0"/>
              <a:ea typeface="Times New Roman"/>
            </a:endParaRPr>
          </a:p>
        </p:txBody>
      </p:sp>
    </p:spTree>
    <p:extLst>
      <p:ext uri="{BB962C8B-B14F-4D97-AF65-F5344CB8AC3E}">
        <p14:creationId xmlns:p14="http://schemas.microsoft.com/office/powerpoint/2010/main" val="362792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6596"/>
            <a:ext cx="8839200" cy="5170646"/>
          </a:xfrm>
          <a:prstGeom prst="rect">
            <a:avLst/>
          </a:prstGeom>
        </p:spPr>
        <p:txBody>
          <a:bodyPr wrap="square">
            <a:spAutoFit/>
          </a:bodyPr>
          <a:lstStyle/>
          <a:p>
            <a:pPr>
              <a:lnSpc>
                <a:spcPct val="150000"/>
              </a:lnSpc>
            </a:pPr>
            <a:r>
              <a:rPr lang="en-US" sz="2800" b="1" dirty="0">
                <a:latin typeface="Times New Roman"/>
                <a:ea typeface="Calibri"/>
                <a:cs typeface="Times New Roman"/>
              </a:rPr>
              <a:t>Climate system</a:t>
            </a:r>
            <a:endParaRPr lang="en-US" sz="2800" dirty="0">
              <a:ea typeface="Calibri"/>
              <a:cs typeface="Times New Roman"/>
            </a:endParaRPr>
          </a:p>
          <a:p>
            <a:pPr marL="342900" indent="-342900">
              <a:lnSpc>
                <a:spcPct val="150000"/>
              </a:lnSpc>
              <a:buFont typeface="Wingdings" pitchFamily="2" charset="2"/>
              <a:buChar char="q"/>
            </a:pPr>
            <a:r>
              <a:rPr lang="en-US" sz="2400" dirty="0">
                <a:solidFill>
                  <a:srgbClr val="000000"/>
                </a:solidFill>
                <a:latin typeface="Times New Roman"/>
                <a:ea typeface="Calibri"/>
                <a:cs typeface="Times New Roman"/>
              </a:rPr>
              <a:t>The climate system is highly complex. Under the influence of the sun’s radiation, it</a:t>
            </a:r>
            <a:r>
              <a:rPr lang="en-US" sz="2400" dirty="0">
                <a:ea typeface="Calibri"/>
                <a:cs typeface="Times New Roman"/>
              </a:rPr>
              <a:t> </a:t>
            </a:r>
            <a:r>
              <a:rPr lang="en-US" sz="2400" dirty="0">
                <a:solidFill>
                  <a:srgbClr val="000000"/>
                </a:solidFill>
                <a:latin typeface="Times New Roman"/>
                <a:ea typeface="Calibri"/>
                <a:cs typeface="Times New Roman"/>
              </a:rPr>
              <a:t>determines the earth’s climate (WMO, 1992) and consists of:</a:t>
            </a:r>
            <a:endParaRPr lang="en-US" sz="2400" dirty="0">
              <a:ea typeface="Calibri"/>
              <a:cs typeface="Times New Roman"/>
            </a:endParaRPr>
          </a:p>
          <a:p>
            <a:pPr>
              <a:lnSpc>
                <a:spcPct val="150000"/>
              </a:lnSpc>
            </a:pPr>
            <a:r>
              <a:rPr lang="en-US" sz="2400" dirty="0">
                <a:solidFill>
                  <a:srgbClr val="000000"/>
                </a:solidFill>
                <a:latin typeface="Times New Roman"/>
                <a:ea typeface="Calibri"/>
                <a:cs typeface="Times New Roman"/>
              </a:rPr>
              <a:t>_ </a:t>
            </a:r>
            <a:r>
              <a:rPr lang="en-US" sz="2400" b="1" dirty="0">
                <a:solidFill>
                  <a:srgbClr val="000000"/>
                </a:solidFill>
                <a:latin typeface="Times New Roman"/>
                <a:ea typeface="Calibri"/>
                <a:cs typeface="Times New Roman"/>
              </a:rPr>
              <a:t>the atmosphere</a:t>
            </a:r>
            <a:r>
              <a:rPr lang="en-US" sz="2400" dirty="0">
                <a:solidFill>
                  <a:srgbClr val="000000"/>
                </a:solidFill>
                <a:latin typeface="Times New Roman"/>
                <a:ea typeface="Calibri"/>
                <a:cs typeface="Times New Roman"/>
              </a:rPr>
              <a:t>: gaseous matter above the earth’s surface;</a:t>
            </a:r>
            <a:endParaRPr lang="en-US" sz="2400" dirty="0">
              <a:ea typeface="Calibri"/>
              <a:cs typeface="Times New Roman"/>
            </a:endParaRPr>
          </a:p>
          <a:p>
            <a:pPr>
              <a:lnSpc>
                <a:spcPct val="150000"/>
              </a:lnSpc>
            </a:pPr>
            <a:r>
              <a:rPr lang="en-US" sz="2400" dirty="0">
                <a:solidFill>
                  <a:srgbClr val="000000"/>
                </a:solidFill>
                <a:latin typeface="Times New Roman"/>
                <a:ea typeface="Calibri"/>
                <a:cs typeface="Times New Roman"/>
              </a:rPr>
              <a:t>_ </a:t>
            </a:r>
            <a:r>
              <a:rPr lang="en-US" sz="2400" b="1" dirty="0">
                <a:solidFill>
                  <a:srgbClr val="000000"/>
                </a:solidFill>
                <a:latin typeface="Times New Roman"/>
                <a:ea typeface="Calibri"/>
                <a:cs typeface="Times New Roman"/>
              </a:rPr>
              <a:t>the hydrosphere</a:t>
            </a:r>
            <a:r>
              <a:rPr lang="en-US" sz="2400" dirty="0">
                <a:solidFill>
                  <a:srgbClr val="000000"/>
                </a:solidFill>
                <a:latin typeface="Times New Roman"/>
                <a:ea typeface="Calibri"/>
                <a:cs typeface="Times New Roman"/>
              </a:rPr>
              <a:t>: liquid water on or below the earth’s surface;</a:t>
            </a:r>
            <a:endParaRPr lang="en-US" sz="2400" dirty="0">
              <a:ea typeface="Calibri"/>
              <a:cs typeface="Times New Roman"/>
            </a:endParaRPr>
          </a:p>
          <a:p>
            <a:pPr>
              <a:lnSpc>
                <a:spcPct val="150000"/>
              </a:lnSpc>
            </a:pPr>
            <a:r>
              <a:rPr lang="en-US" sz="2400" dirty="0">
                <a:solidFill>
                  <a:srgbClr val="000000"/>
                </a:solidFill>
                <a:latin typeface="Times New Roman"/>
                <a:ea typeface="Calibri"/>
                <a:cs typeface="Times New Roman"/>
              </a:rPr>
              <a:t>_ </a:t>
            </a:r>
            <a:r>
              <a:rPr lang="en-US" sz="2400" b="1" dirty="0">
                <a:solidFill>
                  <a:srgbClr val="000000"/>
                </a:solidFill>
                <a:latin typeface="Times New Roman"/>
                <a:ea typeface="Calibri"/>
                <a:cs typeface="Times New Roman"/>
              </a:rPr>
              <a:t>the </a:t>
            </a:r>
            <a:r>
              <a:rPr lang="en-US" sz="2400" b="1" dirty="0" err="1">
                <a:solidFill>
                  <a:srgbClr val="000000"/>
                </a:solidFill>
                <a:latin typeface="Times New Roman"/>
                <a:ea typeface="Calibri"/>
                <a:cs typeface="Times New Roman"/>
              </a:rPr>
              <a:t>cryosphere</a:t>
            </a:r>
            <a:r>
              <a:rPr lang="en-US" sz="2400" dirty="0">
                <a:solidFill>
                  <a:srgbClr val="000000"/>
                </a:solidFill>
                <a:latin typeface="Times New Roman"/>
                <a:ea typeface="Calibri"/>
                <a:cs typeface="Times New Roman"/>
              </a:rPr>
              <a:t>: snow and ice on the earth’s surface;</a:t>
            </a:r>
            <a:endParaRPr lang="en-US" sz="2400" dirty="0">
              <a:ea typeface="Calibri"/>
              <a:cs typeface="Times New Roman"/>
            </a:endParaRPr>
          </a:p>
          <a:p>
            <a:pPr>
              <a:lnSpc>
                <a:spcPct val="150000"/>
              </a:lnSpc>
            </a:pPr>
            <a:r>
              <a:rPr lang="en-US" sz="2400" dirty="0">
                <a:solidFill>
                  <a:srgbClr val="000000"/>
                </a:solidFill>
                <a:latin typeface="Times New Roman"/>
                <a:ea typeface="Calibri"/>
                <a:cs typeface="Times New Roman"/>
              </a:rPr>
              <a:t>_ </a:t>
            </a:r>
            <a:r>
              <a:rPr lang="en-US" sz="2400" b="1" dirty="0">
                <a:solidFill>
                  <a:srgbClr val="000000"/>
                </a:solidFill>
                <a:latin typeface="Times New Roman"/>
                <a:ea typeface="Calibri"/>
                <a:cs typeface="Times New Roman"/>
              </a:rPr>
              <a:t>the lithosphere</a:t>
            </a:r>
            <a:r>
              <a:rPr lang="en-US" sz="2400" dirty="0">
                <a:solidFill>
                  <a:srgbClr val="000000"/>
                </a:solidFill>
                <a:latin typeface="Times New Roman"/>
                <a:ea typeface="Calibri"/>
                <a:cs typeface="Times New Roman"/>
              </a:rPr>
              <a:t>: earth’s land surface (e.g., rock, soil and sediment);</a:t>
            </a:r>
            <a:endParaRPr lang="en-US" sz="2400" dirty="0">
              <a:ea typeface="Calibri"/>
              <a:cs typeface="Times New Roman"/>
            </a:endParaRPr>
          </a:p>
          <a:p>
            <a:pPr algn="just">
              <a:lnSpc>
                <a:spcPct val="150000"/>
              </a:lnSpc>
            </a:pPr>
            <a:r>
              <a:rPr lang="en-US" sz="2400" dirty="0">
                <a:solidFill>
                  <a:srgbClr val="000000"/>
                </a:solidFill>
                <a:latin typeface="Times New Roman"/>
                <a:ea typeface="Calibri"/>
                <a:cs typeface="Times New Roman"/>
              </a:rPr>
              <a:t>_ </a:t>
            </a:r>
            <a:r>
              <a:rPr lang="en-US" sz="2400" b="1" dirty="0">
                <a:solidFill>
                  <a:srgbClr val="000000"/>
                </a:solidFill>
                <a:latin typeface="Times New Roman"/>
                <a:ea typeface="Calibri"/>
                <a:cs typeface="Times New Roman"/>
              </a:rPr>
              <a:t>the biosphere</a:t>
            </a:r>
            <a:r>
              <a:rPr lang="en-US" sz="2400" dirty="0">
                <a:solidFill>
                  <a:srgbClr val="000000"/>
                </a:solidFill>
                <a:latin typeface="Times New Roman"/>
                <a:ea typeface="Calibri"/>
                <a:cs typeface="Times New Roman"/>
              </a:rPr>
              <a:t>: earth’s plants and animal life, including humans</a:t>
            </a:r>
            <a:r>
              <a:rPr lang="en-US" sz="2400" dirty="0">
                <a:solidFill>
                  <a:srgbClr val="000000"/>
                </a:solidFill>
                <a:latin typeface="TimesNewRomanPSMT"/>
                <a:ea typeface="Calibri"/>
                <a:cs typeface="TimesNewRomanPSMT"/>
              </a:rPr>
              <a:t>.</a:t>
            </a:r>
            <a:endParaRPr lang="en-US" sz="2400" dirty="0">
              <a:ea typeface="Calibri"/>
              <a:cs typeface="Times New Roman"/>
            </a:endParaRPr>
          </a:p>
        </p:txBody>
      </p:sp>
    </p:spTree>
    <p:extLst>
      <p:ext uri="{BB962C8B-B14F-4D97-AF65-F5344CB8AC3E}">
        <p14:creationId xmlns:p14="http://schemas.microsoft.com/office/powerpoint/2010/main" val="3301905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122" y="152400"/>
            <a:ext cx="8588477" cy="5831853"/>
          </a:xfrm>
          <a:prstGeom prst="rect">
            <a:avLst/>
          </a:prstGeom>
        </p:spPr>
        <p:txBody>
          <a:bodyPr wrap="square">
            <a:spAutoFit/>
          </a:bodyPr>
          <a:lstStyle/>
          <a:p>
            <a:pPr marR="0" lvl="0" algn="just">
              <a:lnSpc>
                <a:spcPct val="150000"/>
              </a:lnSpc>
              <a:spcBef>
                <a:spcPts val="0"/>
              </a:spcBef>
              <a:spcAft>
                <a:spcPts val="0"/>
              </a:spcAft>
            </a:pPr>
            <a:r>
              <a:rPr lang="en-US" sz="2800" b="1" dirty="0">
                <a:solidFill>
                  <a:srgbClr val="FF0000"/>
                </a:solidFill>
                <a:latin typeface="Times New Roman"/>
                <a:ea typeface="Calibri"/>
                <a:cs typeface="Times New Roman"/>
              </a:rPr>
              <a:t>Crops and atmospheric composition</a:t>
            </a:r>
          </a:p>
          <a:p>
            <a:pPr marR="0" lvl="0" algn="just">
              <a:lnSpc>
                <a:spcPct val="150000"/>
              </a:lnSpc>
              <a:spcBef>
                <a:spcPts val="0"/>
              </a:spcBef>
              <a:spcAft>
                <a:spcPts val="0"/>
              </a:spcAft>
            </a:pPr>
            <a:r>
              <a:rPr lang="en-US" sz="2800" dirty="0">
                <a:latin typeface="Times New Roman" pitchFamily="18" charset="0"/>
                <a:ea typeface="Calibri"/>
                <a:cs typeface="Times New Roman" pitchFamily="18" charset="0"/>
              </a:rPr>
              <a:t>Crop prediction models </a:t>
            </a:r>
            <a:r>
              <a:rPr lang="en-US" sz="2800" dirty="0">
                <a:latin typeface="Times New Roman" pitchFamily="18" charset="0"/>
                <a:cs typeface="Times New Roman" pitchFamily="18" charset="0"/>
              </a:rPr>
              <a:t>suggest that </a:t>
            </a:r>
          </a:p>
          <a:p>
            <a:pPr marL="342900" marR="0" lvl="0" indent="-342900" algn="just">
              <a:lnSpc>
                <a:spcPct val="150000"/>
              </a:lnSpc>
              <a:spcBef>
                <a:spcPts val="0"/>
              </a:spcBef>
              <a:spcAft>
                <a:spcPts val="0"/>
              </a:spcAft>
              <a:buFont typeface="Wingdings" pitchFamily="2" charset="2"/>
              <a:buChar char="§"/>
            </a:pPr>
            <a:r>
              <a:rPr lang="en-US" sz="2800" dirty="0">
                <a:latin typeface="Times New Roman" pitchFamily="18" charset="0"/>
                <a:cs typeface="Times New Roman" pitchFamily="18" charset="0"/>
              </a:rPr>
              <a:t>Food crop production will increase </a:t>
            </a:r>
            <a:r>
              <a:rPr lang="en-US" sz="2800" b="1" dirty="0">
                <a:solidFill>
                  <a:srgbClr val="00B0F0"/>
                </a:solidFill>
                <a:latin typeface="Times New Roman" pitchFamily="18" charset="0"/>
                <a:cs typeface="Times New Roman" pitchFamily="18" charset="0"/>
              </a:rPr>
              <a:t>slightly at high latitudes </a:t>
            </a:r>
            <a:r>
              <a:rPr lang="en-US" sz="2800" dirty="0">
                <a:latin typeface="Times New Roman" pitchFamily="18" charset="0"/>
                <a:cs typeface="Times New Roman" pitchFamily="18" charset="0"/>
              </a:rPr>
              <a:t>under moderate climate change, but </a:t>
            </a:r>
            <a:r>
              <a:rPr lang="en-US" sz="2800" b="1" dirty="0">
                <a:solidFill>
                  <a:srgbClr val="00B0F0"/>
                </a:solidFill>
                <a:latin typeface="Times New Roman" pitchFamily="18" charset="0"/>
                <a:cs typeface="Times New Roman" pitchFamily="18" charset="0"/>
              </a:rPr>
              <a:t>then decrease</a:t>
            </a:r>
            <a:r>
              <a:rPr lang="en-US" sz="2800" dirty="0">
                <a:latin typeface="Times New Roman" pitchFamily="18" charset="0"/>
                <a:cs typeface="Times New Roman" pitchFamily="18" charset="0"/>
              </a:rPr>
              <a:t> towards the end of this century (Fischer </a:t>
            </a:r>
            <a:r>
              <a:rPr lang="en-US" sz="2800" i="1" dirty="0">
                <a:latin typeface="Times New Roman" pitchFamily="18" charset="0"/>
                <a:cs typeface="Times New Roman" pitchFamily="18" charset="0"/>
              </a:rPr>
              <a:t>et al</a:t>
            </a:r>
            <a:r>
              <a:rPr lang="en-US" sz="2800" dirty="0">
                <a:latin typeface="Times New Roman" pitchFamily="18" charset="0"/>
                <a:cs typeface="Times New Roman" pitchFamily="18" charset="0"/>
              </a:rPr>
              <a:t>., 2005). </a:t>
            </a:r>
          </a:p>
          <a:p>
            <a:pPr marL="342900" marR="0" lvl="0" indent="-342900" algn="just">
              <a:lnSpc>
                <a:spcPct val="150000"/>
              </a:lnSpc>
              <a:spcBef>
                <a:spcPts val="0"/>
              </a:spcBef>
              <a:spcAft>
                <a:spcPts val="0"/>
              </a:spcAft>
              <a:buFont typeface="Wingdings" pitchFamily="2" charset="2"/>
              <a:buChar char="§"/>
            </a:pPr>
            <a:r>
              <a:rPr lang="en-US" sz="2800" dirty="0">
                <a:latin typeface="Times New Roman" pitchFamily="18" charset="0"/>
                <a:cs typeface="Times New Roman" pitchFamily="18" charset="0"/>
              </a:rPr>
              <a:t>In contrast, </a:t>
            </a:r>
            <a:r>
              <a:rPr lang="en-US" sz="2800" b="1" dirty="0">
                <a:solidFill>
                  <a:srgbClr val="FF0000"/>
                </a:solidFill>
                <a:latin typeface="Times New Roman" pitchFamily="18" charset="0"/>
                <a:cs typeface="Times New Roman" pitchFamily="18" charset="0"/>
              </a:rPr>
              <a:t>crop production is predicted to decline </a:t>
            </a:r>
            <a:r>
              <a:rPr lang="en-US" sz="2800" dirty="0">
                <a:latin typeface="Times New Roman" pitchFamily="18" charset="0"/>
                <a:cs typeface="Times New Roman" pitchFamily="18" charset="0"/>
              </a:rPr>
              <a:t>across the </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tropics</a:t>
            </a:r>
            <a:r>
              <a:rPr lang="en-US" sz="2800" dirty="0">
                <a:latin typeface="Times New Roman" pitchFamily="18" charset="0"/>
                <a:cs typeface="Times New Roman" pitchFamily="18" charset="0"/>
              </a:rPr>
              <a:t> even under moderate climate change.</a:t>
            </a:r>
          </a:p>
          <a:p>
            <a:pPr marL="342900" marR="0" lvl="0" indent="-342900" algn="just">
              <a:lnSpc>
                <a:spcPct val="150000"/>
              </a:lnSpc>
              <a:spcBef>
                <a:spcPts val="0"/>
              </a:spcBef>
              <a:spcAft>
                <a:spcPts val="0"/>
              </a:spcAft>
              <a:buFont typeface="Symbol"/>
              <a:buChar char=""/>
            </a:pPr>
            <a:endParaRPr lang="en-US" sz="28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4136194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510" y="76200"/>
            <a:ext cx="8699090" cy="5909310"/>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800" dirty="0">
                <a:solidFill>
                  <a:srgbClr val="000000"/>
                </a:solidFill>
                <a:latin typeface="Times New Roman" pitchFamily="18" charset="0"/>
                <a:ea typeface="Calibri"/>
                <a:cs typeface="Times New Roman" pitchFamily="18" charset="0"/>
              </a:rPr>
              <a:t>The agricultural activities will also influence </a:t>
            </a:r>
            <a:r>
              <a:rPr lang="en-US" sz="2800" b="1" dirty="0">
                <a:solidFill>
                  <a:srgbClr val="000000"/>
                </a:solidFill>
                <a:effectLst>
                  <a:outerShdw blurRad="38100" dist="38100" dir="2700000" algn="tl">
                    <a:srgbClr val="000000">
                      <a:alpha val="43137"/>
                    </a:srgbClr>
                  </a:outerShdw>
                </a:effectLst>
                <a:latin typeface="Times New Roman" pitchFamily="18" charset="0"/>
                <a:ea typeface="Calibri"/>
                <a:cs typeface="Times New Roman" pitchFamily="18" charset="0"/>
              </a:rPr>
              <a:t>atmospheric composition</a:t>
            </a:r>
            <a:r>
              <a:rPr lang="en-US" sz="2800" dirty="0">
                <a:solidFill>
                  <a:srgbClr val="000000"/>
                </a:solidFill>
                <a:latin typeface="Times New Roman" pitchFamily="18" charset="0"/>
                <a:ea typeface="Calibri"/>
                <a:cs typeface="Times New Roman" pitchFamily="18" charset="0"/>
              </a:rPr>
              <a:t> through emissions of methane from rice paddies, and </a:t>
            </a:r>
            <a:r>
              <a:rPr lang="en-US" sz="2800" b="1" u="sng" dirty="0">
                <a:solidFill>
                  <a:srgbClr val="000000"/>
                </a:solidFill>
                <a:latin typeface="Times New Roman" pitchFamily="18" charset="0"/>
                <a:ea typeface="Calibri"/>
                <a:cs typeface="Times New Roman" pitchFamily="18" charset="0"/>
              </a:rPr>
              <a:t>nitrous oxide </a:t>
            </a:r>
            <a:r>
              <a:rPr lang="en-US" sz="2800" dirty="0">
                <a:solidFill>
                  <a:srgbClr val="000000"/>
                </a:solidFill>
                <a:latin typeface="Times New Roman" pitchFamily="18" charset="0"/>
                <a:ea typeface="Calibri"/>
                <a:cs typeface="Times New Roman" pitchFamily="18" charset="0"/>
              </a:rPr>
              <a:t>from the use of </a:t>
            </a:r>
            <a:r>
              <a:rPr lang="en-US" sz="2800" u="sng" dirty="0">
                <a:solidFill>
                  <a:srgbClr val="000000"/>
                </a:solidFill>
                <a:latin typeface="Times New Roman" pitchFamily="18" charset="0"/>
                <a:ea typeface="Calibri"/>
                <a:cs typeface="Times New Roman" pitchFamily="18" charset="0"/>
              </a:rPr>
              <a:t>synthetic fertilizers</a:t>
            </a:r>
            <a:r>
              <a:rPr lang="en-US" sz="2800" dirty="0">
                <a:solidFill>
                  <a:srgbClr val="000000"/>
                </a:solidFill>
                <a:latin typeface="Times New Roman" pitchFamily="18" charset="0"/>
                <a:ea typeface="Calibri"/>
                <a:cs typeface="Times New Roman" pitchFamily="18" charset="0"/>
              </a:rPr>
              <a:t>. </a:t>
            </a:r>
            <a:endParaRPr lang="en-US" sz="2800" dirty="0">
              <a:latin typeface="Times New Roman" pitchFamily="18" charset="0"/>
              <a:ea typeface="Calibri"/>
              <a:cs typeface="Times New Roman" pitchFamily="18" charset="0"/>
            </a:endParaRPr>
          </a:p>
          <a:p>
            <a:pPr marL="342900" marR="0" lvl="0" indent="-342900" algn="just">
              <a:lnSpc>
                <a:spcPct val="150000"/>
              </a:lnSpc>
              <a:spcBef>
                <a:spcPts val="0"/>
              </a:spcBef>
              <a:spcAft>
                <a:spcPts val="0"/>
              </a:spcAft>
              <a:buFont typeface="Symbol"/>
              <a:buChar char=""/>
            </a:pPr>
            <a:r>
              <a:rPr lang="en-US" sz="2800" dirty="0">
                <a:solidFill>
                  <a:srgbClr val="000000"/>
                </a:solidFill>
                <a:latin typeface="Times New Roman" pitchFamily="18" charset="0"/>
                <a:ea typeface="Calibri"/>
                <a:cs typeface="Times New Roman" pitchFamily="18" charset="0"/>
              </a:rPr>
              <a:t>Since these are important greenhouse gases, and projected to increase up to 60% by 2030 (</a:t>
            </a:r>
            <a:r>
              <a:rPr lang="en-US" sz="2800" dirty="0">
                <a:solidFill>
                  <a:srgbClr val="000066"/>
                </a:solidFill>
                <a:latin typeface="Times New Roman" pitchFamily="18" charset="0"/>
                <a:ea typeface="Calibri"/>
                <a:cs typeface="Times New Roman" pitchFamily="18" charset="0"/>
              </a:rPr>
              <a:t>Gregory et al. 2005</a:t>
            </a:r>
            <a:r>
              <a:rPr lang="en-US" sz="2800" dirty="0">
                <a:solidFill>
                  <a:srgbClr val="000000"/>
                </a:solidFill>
                <a:latin typeface="Times New Roman" pitchFamily="18" charset="0"/>
                <a:ea typeface="Calibri"/>
                <a:cs typeface="Times New Roman" pitchFamily="18" charset="0"/>
              </a:rPr>
              <a:t>). </a:t>
            </a:r>
            <a:endParaRPr lang="en-US" sz="2800" dirty="0">
              <a:latin typeface="Times New Roman" pitchFamily="18" charset="0"/>
              <a:ea typeface="Calibri"/>
              <a:cs typeface="Times New Roman" pitchFamily="18" charset="0"/>
            </a:endParaRPr>
          </a:p>
          <a:p>
            <a:pPr marL="342900" marR="0" lvl="0" indent="-342900" algn="just">
              <a:lnSpc>
                <a:spcPct val="150000"/>
              </a:lnSpc>
              <a:spcBef>
                <a:spcPts val="0"/>
              </a:spcBef>
              <a:spcAft>
                <a:spcPts val="0"/>
              </a:spcAft>
              <a:buFont typeface="Symbol"/>
              <a:buChar char=""/>
            </a:pPr>
            <a:r>
              <a:rPr lang="en-US" sz="2800" dirty="0">
                <a:solidFill>
                  <a:srgbClr val="000000"/>
                </a:solidFill>
                <a:latin typeface="Times New Roman" pitchFamily="18" charset="0"/>
                <a:ea typeface="Calibri"/>
                <a:cs typeface="Times New Roman" pitchFamily="18" charset="0"/>
              </a:rPr>
              <a:t>As well as being a potent greenhouse gas, </a:t>
            </a:r>
            <a:r>
              <a:rPr lang="en-US" sz="2800" dirty="0">
                <a:solidFill>
                  <a:srgbClr val="FF0000"/>
                </a:solidFill>
                <a:latin typeface="Times New Roman" pitchFamily="18" charset="0"/>
                <a:ea typeface="Calibri"/>
                <a:cs typeface="Times New Roman" pitchFamily="18" charset="0"/>
              </a:rPr>
              <a:t>nitrous oxide </a:t>
            </a:r>
            <a:r>
              <a:rPr lang="en-US" sz="2800" dirty="0">
                <a:solidFill>
                  <a:srgbClr val="000000"/>
                </a:solidFill>
                <a:latin typeface="Times New Roman" pitchFamily="18" charset="0"/>
                <a:ea typeface="Calibri"/>
                <a:cs typeface="Times New Roman" pitchFamily="18" charset="0"/>
              </a:rPr>
              <a:t>is also involved in </a:t>
            </a:r>
            <a:r>
              <a:rPr lang="en-US" sz="2800" b="1" dirty="0">
                <a:solidFill>
                  <a:srgbClr val="000000"/>
                </a:solidFill>
                <a:latin typeface="Times New Roman" pitchFamily="18" charset="0"/>
                <a:ea typeface="Calibri"/>
                <a:cs typeface="Times New Roman" pitchFamily="18" charset="0"/>
              </a:rPr>
              <a:t>stratospheric ozone depletion</a:t>
            </a:r>
            <a:r>
              <a:rPr lang="en-US" sz="2800" dirty="0">
                <a:solidFill>
                  <a:srgbClr val="000000"/>
                </a:solidFill>
                <a:latin typeface="Times New Roman" pitchFamily="18" charset="0"/>
                <a:ea typeface="Calibri"/>
                <a:cs typeface="Times New Roman" pitchFamily="18" charset="0"/>
              </a:rPr>
              <a:t>.</a:t>
            </a:r>
            <a:endParaRPr lang="en-US" sz="28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8048298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723"/>
            <a:ext cx="8686800" cy="5632311"/>
          </a:xfrm>
          <a:prstGeom prst="rect">
            <a:avLst/>
          </a:prstGeom>
        </p:spPr>
        <p:txBody>
          <a:bodyPr wrap="square">
            <a:spAutoFit/>
          </a:bodyPr>
          <a:lstStyle/>
          <a:p>
            <a:pPr algn="just">
              <a:lnSpc>
                <a:spcPct val="150000"/>
              </a:lnSpc>
            </a:pPr>
            <a:r>
              <a:rPr lang="en-US" sz="2400" b="1" dirty="0">
                <a:solidFill>
                  <a:srgbClr val="FF0000"/>
                </a:solidFill>
                <a:latin typeface="Times New Roman"/>
                <a:ea typeface="Calibri"/>
                <a:cs typeface="Times New Roman"/>
              </a:rPr>
              <a:t>Crops and water resources</a:t>
            </a:r>
            <a:endParaRPr lang="en-US" sz="2400" dirty="0">
              <a:solidFill>
                <a:srgbClr val="FF0000"/>
              </a:solidFill>
              <a:ea typeface="Calibri"/>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Times New Roman"/>
                <a:ea typeface="Calibri"/>
                <a:cs typeface="Times New Roman"/>
              </a:rPr>
              <a:t>It is generally, accepted that </a:t>
            </a:r>
            <a:r>
              <a:rPr lang="en-US" sz="2400" b="1" dirty="0">
                <a:solidFill>
                  <a:srgbClr val="000000"/>
                </a:solidFill>
                <a:effectLst>
                  <a:outerShdw blurRad="38100" dist="38100" dir="2700000" algn="tl">
                    <a:srgbClr val="000000">
                      <a:alpha val="43137"/>
                    </a:srgbClr>
                  </a:outerShdw>
                </a:effectLst>
                <a:latin typeface="Times New Roman"/>
                <a:ea typeface="Calibri"/>
                <a:cs typeface="Times New Roman"/>
              </a:rPr>
              <a:t>the availability of water </a:t>
            </a:r>
            <a:r>
              <a:rPr lang="en-US" sz="2400" dirty="0">
                <a:solidFill>
                  <a:srgbClr val="000000"/>
                </a:solidFill>
                <a:latin typeface="Times New Roman"/>
                <a:ea typeface="Calibri"/>
                <a:cs typeface="Times New Roman"/>
              </a:rPr>
              <a:t>for agriculture will be a key issue for crop production in the coming decades. </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Times New Roman"/>
                <a:ea typeface="Calibri"/>
                <a:cs typeface="Times New Roman"/>
              </a:rPr>
              <a:t>Hence, there is a focus worldwide on how to improve the efficiency of water use for crop production.</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Times New Roman"/>
                <a:ea typeface="Calibri"/>
                <a:cs typeface="Times New Roman"/>
              </a:rPr>
              <a:t>However, water availability assessment requires the integration of </a:t>
            </a:r>
            <a:r>
              <a:rPr lang="en-US" sz="2400" b="1" dirty="0">
                <a:solidFill>
                  <a:srgbClr val="000000"/>
                </a:solidFill>
                <a:effectLst>
                  <a:outerShdw blurRad="38100" dist="38100" dir="2700000" algn="tl">
                    <a:srgbClr val="000000">
                      <a:alpha val="43137"/>
                    </a:srgbClr>
                  </a:outerShdw>
                </a:effectLst>
                <a:latin typeface="Times New Roman"/>
                <a:ea typeface="Calibri"/>
                <a:cs typeface="Times New Roman"/>
              </a:rPr>
              <a:t>information from crop, climate and hydrological models</a:t>
            </a:r>
            <a:r>
              <a:rPr lang="en-US" sz="2400" dirty="0">
                <a:solidFill>
                  <a:srgbClr val="000000"/>
                </a:solidFill>
                <a:latin typeface="Times New Roman"/>
                <a:ea typeface="Calibri"/>
                <a:cs typeface="Times New Roman"/>
              </a:rPr>
              <a:t>. </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Times New Roman"/>
                <a:ea typeface="Calibri"/>
                <a:cs typeface="Times New Roman"/>
              </a:rPr>
              <a:t>For example, for irrigated crop production, </a:t>
            </a:r>
            <a:r>
              <a:rPr lang="en-US" sz="2400" b="1" dirty="0">
                <a:solidFill>
                  <a:srgbClr val="000000"/>
                </a:solidFill>
                <a:effectLst>
                  <a:outerShdw blurRad="38100" dist="38100" dir="2700000" algn="tl">
                    <a:srgbClr val="000000">
                      <a:alpha val="43137"/>
                    </a:srgbClr>
                  </a:outerShdw>
                </a:effectLst>
                <a:latin typeface="Times New Roman"/>
                <a:ea typeface="Calibri"/>
                <a:cs typeface="Times New Roman"/>
              </a:rPr>
              <a:t>changes in rainfall </a:t>
            </a:r>
            <a:r>
              <a:rPr lang="en-US" sz="2400" dirty="0">
                <a:solidFill>
                  <a:srgbClr val="000000"/>
                </a:solidFill>
                <a:latin typeface="Times New Roman"/>
                <a:ea typeface="Calibri"/>
                <a:cs typeface="Times New Roman"/>
              </a:rPr>
              <a:t>will influence available of water </a:t>
            </a:r>
            <a:r>
              <a:rPr lang="en-US" sz="2400" dirty="0">
                <a:solidFill>
                  <a:srgbClr val="FF0000"/>
                </a:solidFill>
                <a:latin typeface="Times New Roman"/>
                <a:ea typeface="Calibri"/>
                <a:cs typeface="Times New Roman"/>
              </a:rPr>
              <a:t>from stream or groundwater</a:t>
            </a:r>
            <a:r>
              <a:rPr lang="en-US" sz="2400" dirty="0">
                <a:solidFill>
                  <a:srgbClr val="000000"/>
                </a:solidFill>
                <a:latin typeface="Times New Roman"/>
                <a:ea typeface="Calibri"/>
                <a:cs typeface="Times New Roman"/>
              </a:rPr>
              <a:t>.</a:t>
            </a:r>
            <a:endParaRPr lang="en-US" sz="2400" dirty="0">
              <a:ea typeface="Calibri"/>
              <a:cs typeface="Times New Roman"/>
            </a:endParaRPr>
          </a:p>
        </p:txBody>
      </p:sp>
    </p:spTree>
    <p:extLst>
      <p:ext uri="{BB962C8B-B14F-4D97-AF65-F5344CB8AC3E}">
        <p14:creationId xmlns:p14="http://schemas.microsoft.com/office/powerpoint/2010/main" val="36240029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 y="0"/>
            <a:ext cx="8686800" cy="6093976"/>
          </a:xfrm>
          <a:prstGeom prst="rect">
            <a:avLst/>
          </a:prstGeom>
        </p:spPr>
        <p:txBody>
          <a:bodyPr wrap="square">
            <a:spAutoFit/>
          </a:bodyPr>
          <a:lstStyle/>
          <a:p>
            <a:pPr algn="just">
              <a:lnSpc>
                <a:spcPct val="150000"/>
              </a:lnSpc>
            </a:pPr>
            <a:r>
              <a:rPr lang="en-US" sz="2000" b="1" dirty="0">
                <a:solidFill>
                  <a:srgbClr val="FF0000"/>
                </a:solidFill>
                <a:latin typeface="Times New Roman"/>
                <a:ea typeface="Calibri"/>
                <a:cs typeface="Times New Roman"/>
              </a:rPr>
              <a:t>Effects of extreme events on crops</a:t>
            </a:r>
            <a:endParaRPr lang="en-US" sz="2000" dirty="0">
              <a:solidFill>
                <a:srgbClr val="FF0000"/>
              </a:solidFill>
              <a:ea typeface="Calibri"/>
              <a:cs typeface="Times New Roman"/>
            </a:endParaRPr>
          </a:p>
          <a:p>
            <a:pPr marL="342900" marR="0" lvl="0" indent="-342900" algn="just">
              <a:lnSpc>
                <a:spcPct val="150000"/>
              </a:lnSpc>
              <a:spcBef>
                <a:spcPts val="0"/>
              </a:spcBef>
              <a:spcAft>
                <a:spcPts val="0"/>
              </a:spcAft>
              <a:buFont typeface="Symbol"/>
              <a:buChar char=""/>
            </a:pPr>
            <a:r>
              <a:rPr lang="en-US" sz="2000" dirty="0">
                <a:solidFill>
                  <a:srgbClr val="000000"/>
                </a:solidFill>
                <a:latin typeface="Times New Roman"/>
                <a:ea typeface="Calibri"/>
                <a:cs typeface="Times New Roman"/>
              </a:rPr>
              <a:t>More detailed information, however, is often critical for determining the impacts of extreme events.</a:t>
            </a:r>
            <a:endParaRPr lang="en-US" sz="2000" dirty="0">
              <a:ea typeface="Calibri"/>
              <a:cs typeface="Times New Roman"/>
            </a:endParaRPr>
          </a:p>
          <a:p>
            <a:pPr marL="342900" marR="0" lvl="0" indent="-342900" algn="just">
              <a:lnSpc>
                <a:spcPct val="150000"/>
              </a:lnSpc>
              <a:spcBef>
                <a:spcPts val="0"/>
              </a:spcBef>
              <a:spcAft>
                <a:spcPts val="0"/>
              </a:spcAft>
              <a:buFont typeface="Symbol"/>
              <a:buChar char=""/>
            </a:pPr>
            <a:r>
              <a:rPr lang="en-US" sz="2000" dirty="0">
                <a:solidFill>
                  <a:srgbClr val="000000"/>
                </a:solidFill>
                <a:latin typeface="Times New Roman"/>
                <a:ea typeface="Calibri"/>
                <a:cs typeface="Times New Roman"/>
              </a:rPr>
              <a:t>For example, heavy rainfall will cause a flood; clustering of intense weather systems magnifies potential damage; </a:t>
            </a:r>
            <a:endParaRPr lang="en-US" sz="2000" dirty="0">
              <a:ea typeface="Calibri"/>
              <a:cs typeface="Times New Roman"/>
            </a:endParaRPr>
          </a:p>
          <a:p>
            <a:pPr marL="342900" marR="0" lvl="0" indent="-342900" algn="just">
              <a:lnSpc>
                <a:spcPct val="150000"/>
              </a:lnSpc>
              <a:spcBef>
                <a:spcPts val="0"/>
              </a:spcBef>
              <a:spcAft>
                <a:spcPts val="0"/>
              </a:spcAft>
              <a:buFont typeface="Symbol"/>
              <a:buChar char=""/>
            </a:pPr>
            <a:r>
              <a:rPr lang="en-US" sz="2000" dirty="0">
                <a:solidFill>
                  <a:srgbClr val="000000"/>
                </a:solidFill>
                <a:latin typeface="Times New Roman"/>
                <a:ea typeface="Calibri"/>
                <a:cs typeface="Times New Roman"/>
              </a:rPr>
              <a:t>The </a:t>
            </a:r>
            <a:r>
              <a:rPr lang="en-US" sz="2000" b="1" dirty="0">
                <a:solidFill>
                  <a:srgbClr val="000000"/>
                </a:solidFill>
                <a:effectLst>
                  <a:outerShdw blurRad="38100" dist="38100" dir="2700000" algn="tl">
                    <a:srgbClr val="000000">
                      <a:alpha val="43137"/>
                    </a:srgbClr>
                  </a:outerShdw>
                </a:effectLst>
                <a:latin typeface="Times New Roman"/>
                <a:ea typeface="Calibri"/>
                <a:cs typeface="Times New Roman"/>
              </a:rPr>
              <a:t>spatial and temporal evolution of droughts </a:t>
            </a:r>
            <a:r>
              <a:rPr lang="en-US" sz="2000" dirty="0">
                <a:solidFill>
                  <a:srgbClr val="000000"/>
                </a:solidFill>
                <a:latin typeface="Times New Roman"/>
                <a:ea typeface="Calibri"/>
                <a:cs typeface="Times New Roman"/>
              </a:rPr>
              <a:t>is crucial for water-resource management; and the timing of heat- and water-stress during the life cycle of crops is a key determinant of yield. </a:t>
            </a:r>
            <a:endParaRPr lang="en-US" sz="2000" dirty="0">
              <a:ea typeface="Calibri"/>
              <a:cs typeface="Times New Roman"/>
            </a:endParaRPr>
          </a:p>
          <a:p>
            <a:pPr marL="342900" marR="0" lvl="0" indent="-342900" algn="just">
              <a:lnSpc>
                <a:spcPct val="150000"/>
              </a:lnSpc>
              <a:spcBef>
                <a:spcPts val="0"/>
              </a:spcBef>
              <a:spcAft>
                <a:spcPts val="0"/>
              </a:spcAft>
              <a:buFont typeface="Symbol"/>
              <a:buChar char=""/>
            </a:pPr>
            <a:r>
              <a:rPr lang="en-US" sz="2000" dirty="0">
                <a:solidFill>
                  <a:srgbClr val="000000"/>
                </a:solidFill>
                <a:latin typeface="Times New Roman"/>
                <a:ea typeface="Calibri"/>
                <a:cs typeface="Times New Roman"/>
              </a:rPr>
              <a:t>Important climate thresholds for food crops include episodes of high temperatures that coincide with critical phases of the crop cycle. </a:t>
            </a:r>
            <a:endParaRPr lang="en-US" sz="2000" dirty="0">
              <a:ea typeface="Calibri"/>
              <a:cs typeface="Times New Roman"/>
            </a:endParaRPr>
          </a:p>
          <a:p>
            <a:pPr marL="342900" marR="0" lvl="0" indent="-342900" algn="just">
              <a:lnSpc>
                <a:spcPct val="150000"/>
              </a:lnSpc>
              <a:spcBef>
                <a:spcPts val="0"/>
              </a:spcBef>
              <a:spcAft>
                <a:spcPts val="0"/>
              </a:spcAft>
              <a:buFont typeface="Symbol"/>
              <a:buChar char=""/>
            </a:pPr>
            <a:r>
              <a:rPr lang="en-US" sz="2000" b="1" dirty="0">
                <a:solidFill>
                  <a:srgbClr val="000000"/>
                </a:solidFill>
                <a:effectLst>
                  <a:outerShdw blurRad="38100" dist="38100" dir="2700000" algn="tl">
                    <a:srgbClr val="000000">
                      <a:alpha val="43137"/>
                    </a:srgbClr>
                  </a:outerShdw>
                </a:effectLst>
                <a:latin typeface="Times New Roman"/>
                <a:ea typeface="Calibri"/>
                <a:cs typeface="Times New Roman"/>
              </a:rPr>
              <a:t>These high-temperature episodes can lead to dramatic reductions in yield</a:t>
            </a:r>
            <a:r>
              <a:rPr lang="en-US" sz="2000" dirty="0">
                <a:solidFill>
                  <a:srgbClr val="000000"/>
                </a:solidFill>
                <a:latin typeface="Times New Roman"/>
                <a:ea typeface="Calibri"/>
                <a:cs typeface="Times New Roman"/>
              </a:rPr>
              <a:t>, in some cases up to 50% (</a:t>
            </a:r>
            <a:r>
              <a:rPr lang="en-US" sz="2000" dirty="0">
                <a:solidFill>
                  <a:srgbClr val="000066"/>
                </a:solidFill>
                <a:latin typeface="Times New Roman"/>
                <a:ea typeface="Calibri"/>
                <a:cs typeface="Times New Roman"/>
              </a:rPr>
              <a:t>Porter &amp;</a:t>
            </a:r>
            <a:r>
              <a:rPr lang="en-US" sz="2000" dirty="0">
                <a:solidFill>
                  <a:srgbClr val="000000"/>
                </a:solidFill>
                <a:latin typeface="Times New Roman"/>
                <a:ea typeface="Calibri"/>
                <a:cs typeface="Times New Roman"/>
              </a:rPr>
              <a:t> </a:t>
            </a:r>
            <a:r>
              <a:rPr lang="en-US" sz="2000" dirty="0">
                <a:solidFill>
                  <a:srgbClr val="000066"/>
                </a:solidFill>
                <a:latin typeface="Times New Roman"/>
                <a:ea typeface="Calibri"/>
                <a:cs typeface="Times New Roman"/>
              </a:rPr>
              <a:t>Semenov 2005</a:t>
            </a:r>
            <a:r>
              <a:rPr lang="en-US" sz="2000" dirty="0">
                <a:solidFill>
                  <a:srgbClr val="000000"/>
                </a:solidFill>
                <a:latin typeface="Times New Roman"/>
                <a:ea typeface="Calibri"/>
                <a:cs typeface="Times New Roman"/>
              </a:rPr>
              <a:t>). </a:t>
            </a:r>
            <a:endParaRPr lang="en-US" sz="2000" dirty="0">
              <a:ea typeface="Calibri"/>
              <a:cs typeface="Times New Roman"/>
            </a:endParaRPr>
          </a:p>
          <a:p>
            <a:pPr marL="342900" marR="0" lvl="0" indent="-342900" algn="just">
              <a:lnSpc>
                <a:spcPct val="150000"/>
              </a:lnSpc>
              <a:spcBef>
                <a:spcPts val="0"/>
              </a:spcBef>
              <a:spcAft>
                <a:spcPts val="0"/>
              </a:spcAft>
              <a:buFont typeface="Symbol"/>
              <a:buChar char=""/>
            </a:pPr>
            <a:endParaRPr lang="en-US" sz="2000" dirty="0">
              <a:ea typeface="Calibri"/>
              <a:cs typeface="Times New Roman"/>
            </a:endParaRPr>
          </a:p>
        </p:txBody>
      </p:sp>
    </p:spTree>
    <p:extLst>
      <p:ext uri="{BB962C8B-B14F-4D97-AF65-F5344CB8AC3E}">
        <p14:creationId xmlns:p14="http://schemas.microsoft.com/office/powerpoint/2010/main" val="3727544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610600" cy="5565947"/>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solidFill>
                  <a:srgbClr val="000000"/>
                </a:solidFill>
                <a:latin typeface="Times New Roman"/>
                <a:ea typeface="Calibri"/>
                <a:cs typeface="Times New Roman"/>
              </a:rPr>
              <a:t>Climate change scenarios suggest that critical temperature thresholds for food crops will be exceeded with increasing frequency in the future. </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Times New Roman"/>
                <a:ea typeface="Calibri"/>
                <a:cs typeface="Times New Roman"/>
              </a:rPr>
              <a:t>For some crops, these critical temperatures, particularly at </a:t>
            </a:r>
            <a:r>
              <a:rPr lang="en-US" sz="2400" dirty="0" err="1">
                <a:solidFill>
                  <a:srgbClr val="000000"/>
                </a:solidFill>
                <a:latin typeface="Times New Roman"/>
                <a:ea typeface="Calibri"/>
                <a:cs typeface="Times New Roman"/>
              </a:rPr>
              <a:t>anthesis</a:t>
            </a:r>
            <a:r>
              <a:rPr lang="en-US" sz="2400" dirty="0">
                <a:solidFill>
                  <a:srgbClr val="000000"/>
                </a:solidFill>
                <a:latin typeface="Times New Roman"/>
                <a:ea typeface="Calibri"/>
                <a:cs typeface="Times New Roman"/>
              </a:rPr>
              <a:t> (flowering), are reasonably well known (e.g. temperatures greater than 35</a:t>
            </a:r>
            <a:r>
              <a:rPr lang="en-US" sz="2400" baseline="30000" dirty="0">
                <a:solidFill>
                  <a:srgbClr val="000000"/>
                </a:solidFill>
                <a:latin typeface="Times New Roman"/>
                <a:ea typeface="Calibri"/>
                <a:cs typeface="Times New Roman"/>
              </a:rPr>
              <a:t>0</a:t>
            </a:r>
            <a:r>
              <a:rPr lang="en-US" sz="2400" dirty="0">
                <a:solidFill>
                  <a:srgbClr val="000000"/>
                </a:solidFill>
                <a:latin typeface="Times New Roman"/>
                <a:ea typeface="Calibri"/>
                <a:cs typeface="Times New Roman"/>
              </a:rPr>
              <a:t>C for more than 1 h leads to pollen sterility in rice), but for others they are not well characterized. </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Times New Roman"/>
                <a:ea typeface="Calibri"/>
                <a:cs typeface="Times New Roman"/>
              </a:rPr>
              <a:t>In general, the reproductive limits for most crops are narrow, with temperatures in the mid-30</a:t>
            </a:r>
            <a:r>
              <a:rPr lang="en-US" sz="2400" baseline="30000" dirty="0">
                <a:solidFill>
                  <a:srgbClr val="000000"/>
                </a:solidFill>
                <a:latin typeface="Times New Roman"/>
                <a:ea typeface="Calibri"/>
                <a:cs typeface="Times New Roman"/>
              </a:rPr>
              <a:t>0</a:t>
            </a:r>
            <a:r>
              <a:rPr lang="en-US" sz="2400" dirty="0">
                <a:solidFill>
                  <a:srgbClr val="000000"/>
                </a:solidFill>
                <a:latin typeface="Times New Roman"/>
                <a:ea typeface="Calibri"/>
                <a:cs typeface="Times New Roman"/>
              </a:rPr>
              <a:t>C representing the threshold for successful grain set (</a:t>
            </a:r>
            <a:r>
              <a:rPr lang="en-US" sz="2400" dirty="0">
                <a:solidFill>
                  <a:srgbClr val="000066"/>
                </a:solidFill>
                <a:latin typeface="Times New Roman"/>
                <a:ea typeface="Calibri"/>
                <a:cs typeface="Times New Roman"/>
              </a:rPr>
              <a:t>Porter &amp; Semenov 2005</a:t>
            </a:r>
            <a:r>
              <a:rPr lang="en-US" dirty="0">
                <a:solidFill>
                  <a:srgbClr val="000000"/>
                </a:solidFill>
                <a:latin typeface="Times New Roman"/>
                <a:ea typeface="Calibri"/>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18505973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374"/>
            <a:ext cx="8686800" cy="5632311"/>
          </a:xfrm>
          <a:prstGeom prst="rect">
            <a:avLst/>
          </a:prstGeom>
        </p:spPr>
        <p:txBody>
          <a:bodyPr wrap="square">
            <a:spAutoFit/>
          </a:bodyPr>
          <a:lstStyle/>
          <a:p>
            <a:pPr algn="just">
              <a:lnSpc>
                <a:spcPct val="150000"/>
              </a:lnSpc>
            </a:pPr>
            <a:r>
              <a:rPr lang="en-US" sz="2400" b="1" dirty="0">
                <a:solidFill>
                  <a:srgbClr val="000000"/>
                </a:solidFill>
                <a:latin typeface="Times New Roman"/>
                <a:ea typeface="Calibri"/>
                <a:cs typeface="Times New Roman"/>
              </a:rPr>
              <a:t>Understanding socio-economic responses</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Times New Roman"/>
                <a:ea typeface="Calibri"/>
                <a:cs typeface="Times New Roman"/>
              </a:rPr>
              <a:t>It is important to consider the complete food chain from production to distribution, access and utilization (</a:t>
            </a:r>
            <a:r>
              <a:rPr lang="en-US" sz="2400" dirty="0">
                <a:solidFill>
                  <a:srgbClr val="000066"/>
                </a:solidFill>
                <a:latin typeface="Times New Roman"/>
                <a:ea typeface="Calibri"/>
                <a:cs typeface="Times New Roman"/>
              </a:rPr>
              <a:t>Gregory et al. 2005</a:t>
            </a:r>
            <a:r>
              <a:rPr lang="en-US" sz="2400" dirty="0">
                <a:solidFill>
                  <a:srgbClr val="000000"/>
                </a:solidFill>
                <a:latin typeface="Times New Roman"/>
                <a:ea typeface="Calibri"/>
                <a:cs typeface="Times New Roman"/>
              </a:rPr>
              <a:t>). </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Times New Roman"/>
                <a:ea typeface="Calibri"/>
                <a:cs typeface="Times New Roman"/>
              </a:rPr>
              <a:t>This requires an appreciation of the intimate relationship between climate, socioeconomic and environmental factors and an understanding of major economic sectors.</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Times New Roman"/>
                <a:ea typeface="Calibri"/>
                <a:cs typeface="Times New Roman"/>
              </a:rPr>
              <a:t>There have been rapid changes worldwide in food systems associated with urbanization and the dominance of supermarket chains. </a:t>
            </a:r>
            <a:endParaRPr lang="en-US" sz="2400" dirty="0">
              <a:ea typeface="Calibri"/>
              <a:cs typeface="Times New Roman"/>
            </a:endParaRPr>
          </a:p>
        </p:txBody>
      </p:sp>
    </p:spTree>
    <p:extLst>
      <p:ext uri="{BB962C8B-B14F-4D97-AF65-F5344CB8AC3E}">
        <p14:creationId xmlns:p14="http://schemas.microsoft.com/office/powerpoint/2010/main" val="42037483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1381"/>
            <a:ext cx="8686800" cy="5121274"/>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000" dirty="0">
                <a:solidFill>
                  <a:srgbClr val="000000"/>
                </a:solidFill>
                <a:latin typeface="Times New Roman"/>
                <a:ea typeface="Calibri"/>
                <a:cs typeface="Times New Roman"/>
              </a:rPr>
              <a:t>These may radically alter the relationship between food production and food security, with lifestyles and preferences driving consumption and demand; countries such as India and China are already showing trends towards a western-style diet with increased consumption of meat. </a:t>
            </a:r>
            <a:endParaRPr lang="en-US" sz="2000" dirty="0">
              <a:ea typeface="Calibri"/>
              <a:cs typeface="Times New Roman"/>
            </a:endParaRPr>
          </a:p>
          <a:p>
            <a:pPr marL="342900" marR="0" lvl="0" indent="-342900" algn="just">
              <a:lnSpc>
                <a:spcPct val="150000"/>
              </a:lnSpc>
              <a:spcBef>
                <a:spcPts val="0"/>
              </a:spcBef>
              <a:spcAft>
                <a:spcPts val="0"/>
              </a:spcAft>
              <a:buFont typeface="Symbol"/>
              <a:buChar char=""/>
            </a:pPr>
            <a:r>
              <a:rPr lang="en-US" sz="2000" dirty="0">
                <a:solidFill>
                  <a:srgbClr val="000000"/>
                </a:solidFill>
                <a:latin typeface="Times New Roman"/>
                <a:ea typeface="Calibri"/>
                <a:cs typeface="Times New Roman"/>
              </a:rPr>
              <a:t>Adapting to climate change may be as much to do with improving infrastructures for food distribution as with changing agricultural practices. </a:t>
            </a:r>
            <a:endParaRPr lang="en-US" sz="2000" dirty="0">
              <a:ea typeface="Calibri"/>
              <a:cs typeface="Times New Roman"/>
            </a:endParaRPr>
          </a:p>
          <a:p>
            <a:pPr marL="342900" marR="0" lvl="0" indent="-342900" algn="just">
              <a:lnSpc>
                <a:spcPct val="150000"/>
              </a:lnSpc>
              <a:spcBef>
                <a:spcPts val="0"/>
              </a:spcBef>
              <a:spcAft>
                <a:spcPts val="0"/>
              </a:spcAft>
              <a:buFont typeface="Symbol"/>
              <a:buChar char=""/>
            </a:pPr>
            <a:r>
              <a:rPr lang="en-US" sz="2000" dirty="0">
                <a:solidFill>
                  <a:srgbClr val="000000"/>
                </a:solidFill>
                <a:latin typeface="Times New Roman"/>
                <a:ea typeface="Calibri"/>
                <a:cs typeface="Times New Roman"/>
              </a:rPr>
              <a:t>The relentless pressures of increasing populations on land and water use are major factors in determining future scenarios for food security and are likely to be key factors in risks of famine. </a:t>
            </a:r>
            <a:endParaRPr lang="en-US" sz="2000" dirty="0">
              <a:ea typeface="Calibri"/>
              <a:cs typeface="Times New Roman"/>
            </a:endParaRPr>
          </a:p>
          <a:p>
            <a:pPr marL="342900" marR="0" lvl="0" indent="-342900" algn="just">
              <a:lnSpc>
                <a:spcPct val="150000"/>
              </a:lnSpc>
              <a:spcBef>
                <a:spcPts val="0"/>
              </a:spcBef>
              <a:spcAft>
                <a:spcPts val="0"/>
              </a:spcAft>
              <a:buFont typeface="Symbol"/>
              <a:buChar char=""/>
            </a:pPr>
            <a:r>
              <a:rPr lang="en-US" sz="2000" dirty="0">
                <a:solidFill>
                  <a:srgbClr val="000000"/>
                </a:solidFill>
                <a:latin typeface="Times New Roman"/>
                <a:ea typeface="Calibri"/>
                <a:cs typeface="Times New Roman"/>
              </a:rPr>
              <a:t>There is a gradual decline in ‘carry over’ food stocks with implications for food security (</a:t>
            </a:r>
            <a:r>
              <a:rPr lang="en-US" sz="2000" dirty="0">
                <a:solidFill>
                  <a:srgbClr val="000066"/>
                </a:solidFill>
                <a:latin typeface="Times New Roman"/>
                <a:ea typeface="Calibri"/>
                <a:cs typeface="Times New Roman"/>
              </a:rPr>
              <a:t>Haile 2005</a:t>
            </a:r>
            <a:r>
              <a:rPr lang="en-US" sz="2000" dirty="0">
                <a:solidFill>
                  <a:srgbClr val="000000"/>
                </a:solidFill>
                <a:latin typeface="Times New Roman"/>
                <a:ea typeface="Calibri"/>
                <a:cs typeface="Times New Roman"/>
              </a:rPr>
              <a:t>). </a:t>
            </a:r>
            <a:endParaRPr lang="en-US" sz="2000" dirty="0">
              <a:ea typeface="Calibri"/>
              <a:cs typeface="Times New Roman"/>
            </a:endParaRPr>
          </a:p>
        </p:txBody>
      </p:sp>
    </p:spTree>
    <p:extLst>
      <p:ext uri="{BB962C8B-B14F-4D97-AF65-F5344CB8AC3E}">
        <p14:creationId xmlns:p14="http://schemas.microsoft.com/office/powerpoint/2010/main" val="38384868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119945"/>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tabLst>
                <a:tab pos="457200" algn="l"/>
              </a:tabLst>
            </a:pPr>
            <a:r>
              <a:rPr lang="en-US" sz="2400" dirty="0">
                <a:solidFill>
                  <a:srgbClr val="000000"/>
                </a:solidFill>
                <a:latin typeface="Times New Roman" pitchFamily="18" charset="0"/>
                <a:ea typeface="Calibri"/>
                <a:cs typeface="Times New Roman" pitchFamily="18" charset="0"/>
              </a:rPr>
              <a:t>Understanding and assessing the vulnerability of populations requires engagement across a wide range of disciplines with the recognition that risk is multi-dimensional. </a:t>
            </a:r>
          </a:p>
          <a:p>
            <a:pPr marL="342900" marR="0" lvl="0" indent="-342900" algn="just">
              <a:lnSpc>
                <a:spcPct val="150000"/>
              </a:lnSpc>
              <a:spcBef>
                <a:spcPts val="0"/>
              </a:spcBef>
              <a:spcAft>
                <a:spcPts val="0"/>
              </a:spcAft>
              <a:buFont typeface="Symbol"/>
              <a:buChar char=""/>
              <a:tabLst>
                <a:tab pos="457200" algn="l"/>
              </a:tabLst>
            </a:pPr>
            <a:r>
              <a:rPr lang="en-US" sz="2400" dirty="0">
                <a:solidFill>
                  <a:srgbClr val="000000"/>
                </a:solidFill>
                <a:latin typeface="Times New Roman" pitchFamily="18" charset="0"/>
                <a:ea typeface="Calibri"/>
                <a:cs typeface="Times New Roman" pitchFamily="18" charset="0"/>
              </a:rPr>
              <a:t>Rapidly changing socioeconomic factors can lead to increased sensitivity to</a:t>
            </a:r>
          </a:p>
          <a:p>
            <a:pPr marL="342900" marR="0" lvl="0" indent="-342900" algn="just">
              <a:lnSpc>
                <a:spcPct val="150000"/>
              </a:lnSpc>
              <a:spcBef>
                <a:spcPts val="0"/>
              </a:spcBef>
              <a:spcAft>
                <a:spcPts val="0"/>
              </a:spcAft>
              <a:buFont typeface="Symbol"/>
              <a:buChar char=""/>
              <a:tabLst>
                <a:tab pos="457200" algn="l"/>
              </a:tabLst>
            </a:pPr>
            <a:r>
              <a:rPr lang="en-US" sz="2400" dirty="0">
                <a:solidFill>
                  <a:srgbClr val="000000"/>
                </a:solidFill>
                <a:latin typeface="Times New Roman" pitchFamily="18" charset="0"/>
                <a:ea typeface="Calibri"/>
                <a:cs typeface="Times New Roman" pitchFamily="18" charset="0"/>
              </a:rPr>
              <a:t>climate shocks; for example, the high incidence of HIV and increasing levels of poverty in Africa increase the exposure of the population and its inability to cope with climatic stress. </a:t>
            </a:r>
          </a:p>
          <a:p>
            <a:pPr marL="342900" marR="0" lvl="0" indent="-342900" algn="just">
              <a:lnSpc>
                <a:spcPct val="150000"/>
              </a:lnSpc>
              <a:spcBef>
                <a:spcPts val="0"/>
              </a:spcBef>
              <a:spcAft>
                <a:spcPts val="0"/>
              </a:spcAft>
              <a:buFont typeface="Symbol"/>
              <a:buChar char=""/>
              <a:tabLst>
                <a:tab pos="457200" algn="l"/>
              </a:tabLst>
            </a:pPr>
            <a:r>
              <a:rPr lang="en-US" sz="2400" dirty="0">
                <a:solidFill>
                  <a:srgbClr val="000000"/>
                </a:solidFill>
                <a:latin typeface="Times New Roman" pitchFamily="18" charset="0"/>
                <a:ea typeface="Calibri"/>
                <a:cs typeface="Times New Roman" pitchFamily="18" charset="0"/>
              </a:rPr>
              <a:t>Simulation methods that integrate climate and human </a:t>
            </a:r>
            <a:r>
              <a:rPr lang="en-US" sz="2400" dirty="0" err="1">
                <a:solidFill>
                  <a:srgbClr val="000000"/>
                </a:solidFill>
                <a:latin typeface="Times New Roman" pitchFamily="18" charset="0"/>
                <a:ea typeface="Calibri"/>
                <a:cs typeface="Times New Roman" pitchFamily="18" charset="0"/>
              </a:rPr>
              <a:t>behaviour</a:t>
            </a:r>
            <a:r>
              <a:rPr lang="en-US" sz="2400" dirty="0">
                <a:solidFill>
                  <a:srgbClr val="000000"/>
                </a:solidFill>
                <a:latin typeface="Times New Roman" pitchFamily="18" charset="0"/>
                <a:ea typeface="Calibri"/>
                <a:cs typeface="Times New Roman" pitchFamily="18" charset="0"/>
              </a:rPr>
              <a:t> provide a novel approach to understanding adaptation options for climate variability and change (</a:t>
            </a:r>
            <a:r>
              <a:rPr lang="en-US" sz="2400" dirty="0" err="1">
                <a:solidFill>
                  <a:srgbClr val="000066"/>
                </a:solidFill>
                <a:latin typeface="Times New Roman" pitchFamily="18" charset="0"/>
                <a:ea typeface="Calibri"/>
                <a:cs typeface="Times New Roman" pitchFamily="18" charset="0"/>
              </a:rPr>
              <a:t>Bharwani</a:t>
            </a:r>
            <a:r>
              <a:rPr lang="en-US" sz="2400" dirty="0">
                <a:solidFill>
                  <a:srgbClr val="000066"/>
                </a:solidFill>
                <a:latin typeface="Times New Roman" pitchFamily="18" charset="0"/>
                <a:ea typeface="Calibri"/>
                <a:cs typeface="Times New Roman" pitchFamily="18" charset="0"/>
              </a:rPr>
              <a:t> et al. 2005</a:t>
            </a:r>
            <a:r>
              <a:rPr lang="en-US" sz="2400" dirty="0">
                <a:solidFill>
                  <a:srgbClr val="000000"/>
                </a:solidFill>
                <a:latin typeface="Times New Roman" pitchFamily="18" charset="0"/>
                <a:ea typeface="Calibri"/>
                <a:cs typeface="Times New Roman" pitchFamily="18" charset="0"/>
              </a:rPr>
              <a:t>).</a:t>
            </a:r>
          </a:p>
        </p:txBody>
      </p:sp>
    </p:spTree>
    <p:extLst>
      <p:ext uri="{BB962C8B-B14F-4D97-AF65-F5344CB8AC3E}">
        <p14:creationId xmlns:p14="http://schemas.microsoft.com/office/powerpoint/2010/main" val="40172526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704"/>
            <a:ext cx="8534400" cy="5632311"/>
          </a:xfrm>
          <a:prstGeom prst="rect">
            <a:avLst/>
          </a:prstGeom>
        </p:spPr>
        <p:txBody>
          <a:bodyPr wrap="square">
            <a:spAutoFit/>
          </a:bodyPr>
          <a:lstStyle/>
          <a:p>
            <a:pPr lvl="0">
              <a:lnSpc>
                <a:spcPct val="150000"/>
              </a:lnSpc>
            </a:pPr>
            <a:r>
              <a:rPr lang="en-US" sz="2400" b="1" dirty="0">
                <a:solidFill>
                  <a:prstClr val="black"/>
                </a:solidFill>
                <a:effectLst>
                  <a:outerShdw blurRad="38100" dist="38100" dir="2700000" algn="tl">
                    <a:srgbClr val="000000">
                      <a:alpha val="43137"/>
                    </a:srgbClr>
                  </a:outerShdw>
                </a:effectLst>
                <a:latin typeface="Times New Roman"/>
                <a:ea typeface="Times New Roman"/>
                <a:cs typeface="Times New Roman"/>
              </a:rPr>
              <a:t>The effect of climate change in Africa</a:t>
            </a:r>
            <a:endParaRPr lang="en-US" sz="2400" dirty="0">
              <a:solidFill>
                <a:prstClr val="black"/>
              </a:solidFill>
              <a:effectLst>
                <a:outerShdw blurRad="38100" dist="38100" dir="2700000" algn="tl">
                  <a:srgbClr val="000000">
                    <a:alpha val="43137"/>
                  </a:srgbClr>
                </a:outerShdw>
              </a:effectLst>
              <a:ea typeface="Times New Roman"/>
              <a:cs typeface="Times New Roman"/>
            </a:endParaRPr>
          </a:p>
          <a:p>
            <a:pPr marL="342900" lvl="0" indent="-342900" algn="just">
              <a:lnSpc>
                <a:spcPct val="150000"/>
              </a:lnSpc>
              <a:buFont typeface="Wingdings" pitchFamily="2" charset="2"/>
              <a:buChar char="§"/>
            </a:pPr>
            <a:r>
              <a:rPr lang="en-US" sz="2400" dirty="0">
                <a:solidFill>
                  <a:prstClr val="black"/>
                </a:solidFill>
                <a:latin typeface="Times New Roman"/>
                <a:ea typeface="Times New Roman"/>
                <a:cs typeface="Times New Roman"/>
              </a:rPr>
              <a:t>The region with the </a:t>
            </a:r>
            <a:r>
              <a:rPr lang="en-US" sz="2400" dirty="0">
                <a:solidFill>
                  <a:srgbClr val="C00000"/>
                </a:solidFill>
                <a:effectLst>
                  <a:outerShdw blurRad="38100" dist="38100" dir="2700000" algn="tl">
                    <a:srgbClr val="000000">
                      <a:alpha val="43137"/>
                    </a:srgbClr>
                  </a:outerShdw>
                </a:effectLst>
                <a:latin typeface="Times New Roman"/>
                <a:ea typeface="Times New Roman"/>
                <a:cs typeface="Times New Roman"/>
              </a:rPr>
              <a:t>most severe </a:t>
            </a:r>
            <a:r>
              <a:rPr lang="en-US" sz="2400" dirty="0">
                <a:solidFill>
                  <a:prstClr val="black"/>
                </a:solidFill>
                <a:latin typeface="Times New Roman"/>
                <a:ea typeface="Times New Roman"/>
                <a:cs typeface="Times New Roman"/>
              </a:rPr>
              <a:t>expected climate impacts. </a:t>
            </a:r>
          </a:p>
          <a:p>
            <a:pPr marL="342900" lvl="0" indent="-342900" algn="just">
              <a:lnSpc>
                <a:spcPct val="150000"/>
              </a:lnSpc>
              <a:buFont typeface="Wingdings" pitchFamily="2" charset="2"/>
              <a:buChar char="§"/>
            </a:pPr>
            <a:r>
              <a:rPr lang="en-US" sz="2400" b="1" dirty="0">
                <a:solidFill>
                  <a:srgbClr val="C00000"/>
                </a:solidFill>
                <a:effectLst>
                  <a:outerShdw blurRad="38100" dist="38100" dir="2700000" algn="tl">
                    <a:srgbClr val="000000">
                      <a:alpha val="43137"/>
                    </a:srgbClr>
                  </a:outerShdw>
                </a:effectLst>
                <a:latin typeface="Times New Roman"/>
                <a:ea typeface="Times New Roman"/>
                <a:cs typeface="Times New Roman"/>
              </a:rPr>
              <a:t>About two-thirds </a:t>
            </a:r>
            <a:r>
              <a:rPr lang="en-US" sz="2400" dirty="0">
                <a:solidFill>
                  <a:prstClr val="black"/>
                </a:solidFill>
                <a:latin typeface="Times New Roman"/>
                <a:ea typeface="Times New Roman"/>
                <a:cs typeface="Times New Roman"/>
              </a:rPr>
              <a:t>of arable land in Africa is expected to be lost by 2025. </a:t>
            </a:r>
          </a:p>
          <a:p>
            <a:pPr marL="342900" lvl="0" indent="-342900" algn="just">
              <a:lnSpc>
                <a:spcPct val="150000"/>
              </a:lnSpc>
              <a:buFont typeface="Wingdings" pitchFamily="2" charset="2"/>
              <a:buChar char="§"/>
            </a:pPr>
            <a:r>
              <a:rPr lang="en-US" sz="2400" b="1" dirty="0">
                <a:solidFill>
                  <a:prstClr val="black"/>
                </a:solidFill>
                <a:effectLst>
                  <a:outerShdw blurRad="38100" dist="38100" dir="2700000" algn="tl">
                    <a:srgbClr val="000000">
                      <a:alpha val="43137"/>
                    </a:srgbClr>
                  </a:outerShdw>
                </a:effectLst>
                <a:latin typeface="Times New Roman"/>
                <a:ea typeface="Times New Roman"/>
                <a:cs typeface="Times New Roman"/>
              </a:rPr>
              <a:t>Decreased rainfall </a:t>
            </a:r>
            <a:r>
              <a:rPr lang="en-US" sz="2400" dirty="0">
                <a:solidFill>
                  <a:prstClr val="black"/>
                </a:solidFill>
                <a:latin typeface="Times New Roman"/>
                <a:ea typeface="Times New Roman"/>
                <a:cs typeface="Times New Roman"/>
              </a:rPr>
              <a:t>would also impact yields from rain-fed agriculture, with estimations of up to </a:t>
            </a:r>
            <a:r>
              <a:rPr lang="en-US" sz="2400" b="1" dirty="0">
                <a:solidFill>
                  <a:prstClr val="black"/>
                </a:solidFill>
                <a:effectLst>
                  <a:outerShdw blurRad="38100" dist="38100" dir="2700000" algn="tl">
                    <a:srgbClr val="000000">
                      <a:alpha val="43137"/>
                    </a:srgbClr>
                  </a:outerShdw>
                </a:effectLst>
                <a:latin typeface="Times New Roman"/>
                <a:ea typeface="Times New Roman"/>
                <a:cs typeface="Times New Roman"/>
              </a:rPr>
              <a:t>50% </a:t>
            </a:r>
            <a:r>
              <a:rPr lang="en-US" sz="2400" dirty="0">
                <a:solidFill>
                  <a:prstClr val="black"/>
                </a:solidFill>
                <a:latin typeface="Times New Roman"/>
                <a:ea typeface="Times New Roman"/>
                <a:cs typeface="Times New Roman"/>
              </a:rPr>
              <a:t>in some countries. </a:t>
            </a:r>
          </a:p>
          <a:p>
            <a:pPr marL="342900" lvl="0" indent="-342900" algn="just">
              <a:lnSpc>
                <a:spcPct val="150000"/>
              </a:lnSpc>
              <a:buFont typeface="Wingdings" pitchFamily="2" charset="2"/>
              <a:buChar char="§"/>
            </a:pPr>
            <a:r>
              <a:rPr lang="en-US" sz="2400" dirty="0">
                <a:solidFill>
                  <a:prstClr val="black"/>
                </a:solidFill>
                <a:latin typeface="Times New Roman"/>
                <a:ea typeface="Times New Roman"/>
                <a:cs typeface="Times New Roman"/>
              </a:rPr>
              <a:t>A combination of increased temperature and rainfall changes would lengthen the growing season benefiting, for example, the production of Ethiopian coffee and some countries in the horn of Africa</a:t>
            </a:r>
            <a:r>
              <a:rPr lang="en-US" dirty="0">
                <a:solidFill>
                  <a:prstClr val="black"/>
                </a:solidFill>
                <a:latin typeface="Times New Roman"/>
                <a:ea typeface="Times New Roman"/>
                <a:cs typeface="Times New Roman"/>
              </a:rPr>
              <a:t>.</a:t>
            </a:r>
            <a:endParaRPr lang="en-US" sz="1600" dirty="0">
              <a:solidFill>
                <a:prstClr val="black"/>
              </a:solidFill>
              <a:ea typeface="Times New Roman"/>
              <a:cs typeface="Times New Roman"/>
            </a:endParaRPr>
          </a:p>
        </p:txBody>
      </p:sp>
    </p:spTree>
    <p:extLst>
      <p:ext uri="{BB962C8B-B14F-4D97-AF65-F5344CB8AC3E}">
        <p14:creationId xmlns:p14="http://schemas.microsoft.com/office/powerpoint/2010/main" val="14609894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8847"/>
            <a:ext cx="8458200" cy="6001643"/>
          </a:xfrm>
          <a:prstGeom prst="rect">
            <a:avLst/>
          </a:prstGeom>
        </p:spPr>
        <p:txBody>
          <a:bodyPr wrap="square">
            <a:spAutoFit/>
          </a:bodyPr>
          <a:lstStyle/>
          <a:p>
            <a:pPr algn="just">
              <a:lnSpc>
                <a:spcPct val="150000"/>
              </a:lnSpc>
            </a:pPr>
            <a:r>
              <a:rPr lang="en-US" sz="2800" b="1" dirty="0">
                <a:effectLst>
                  <a:outerShdw blurRad="38100" dist="38100" dir="2700000" algn="tl">
                    <a:srgbClr val="000000">
                      <a:alpha val="43137"/>
                    </a:srgbClr>
                  </a:outerShdw>
                </a:effectLst>
                <a:latin typeface="Times New Roman"/>
                <a:ea typeface="Times New Roman"/>
                <a:cs typeface="Times New Roman"/>
              </a:rPr>
              <a:t>Asia</a:t>
            </a:r>
            <a:endParaRPr lang="en-US" sz="2800" dirty="0">
              <a:effectLst>
                <a:outerShdw blurRad="38100" dist="38100" dir="2700000" algn="tl">
                  <a:srgbClr val="000000">
                    <a:alpha val="43137"/>
                  </a:srgbClr>
                </a:outerShdw>
              </a:effectLst>
              <a:ea typeface="Times New Roman"/>
              <a:cs typeface="Times New Roman"/>
            </a:endParaRPr>
          </a:p>
          <a:p>
            <a:pPr marL="342900" indent="-342900" algn="just">
              <a:lnSpc>
                <a:spcPct val="150000"/>
              </a:lnSpc>
              <a:buFont typeface="Wingdings" pitchFamily="2" charset="2"/>
              <a:buChar char="§"/>
            </a:pPr>
            <a:r>
              <a:rPr lang="en-US" sz="2000" dirty="0">
                <a:latin typeface="Times New Roman"/>
                <a:ea typeface="Times New Roman"/>
                <a:cs typeface="Times New Roman"/>
              </a:rPr>
              <a:t>The most serious potential threat arising from climate change in Asia is </a:t>
            </a:r>
            <a:r>
              <a:rPr lang="en-US" sz="2000" b="1" dirty="0">
                <a:solidFill>
                  <a:srgbClr val="C00000"/>
                </a:solidFill>
                <a:effectLst>
                  <a:outerShdw blurRad="38100" dist="38100" dir="2700000" algn="tl">
                    <a:srgbClr val="000000">
                      <a:alpha val="43137"/>
                    </a:srgbClr>
                  </a:outerShdw>
                </a:effectLst>
                <a:latin typeface="Times New Roman"/>
                <a:ea typeface="Times New Roman"/>
                <a:cs typeface="Times New Roman"/>
              </a:rPr>
              <a:t>water scarcity.</a:t>
            </a:r>
          </a:p>
          <a:p>
            <a:pPr marL="342900" indent="-342900" algn="just">
              <a:lnSpc>
                <a:spcPct val="150000"/>
              </a:lnSpc>
              <a:buFont typeface="Wingdings" pitchFamily="2" charset="2"/>
              <a:buChar char="§"/>
            </a:pPr>
            <a:r>
              <a:rPr lang="en-US" sz="2000" dirty="0">
                <a:latin typeface="Times New Roman"/>
                <a:ea typeface="Times New Roman"/>
                <a:cs typeface="Times New Roman"/>
              </a:rPr>
              <a:t> </a:t>
            </a:r>
            <a:r>
              <a:rPr lang="en-US" sz="2000" u="sng" dirty="0">
                <a:latin typeface="Times New Roman"/>
                <a:ea typeface="Times New Roman"/>
                <a:cs typeface="Times New Roman"/>
              </a:rPr>
              <a:t>Central and South Asia </a:t>
            </a:r>
            <a:r>
              <a:rPr lang="en-US" sz="2000" dirty="0">
                <a:latin typeface="Times New Roman"/>
                <a:ea typeface="Times New Roman"/>
                <a:cs typeface="Times New Roman"/>
              </a:rPr>
              <a:t>would experience negative impacts, while the impacts on East and South-East Asia would be beneficial. </a:t>
            </a:r>
          </a:p>
          <a:p>
            <a:pPr marL="342900" indent="-342900" algn="just">
              <a:lnSpc>
                <a:spcPct val="150000"/>
              </a:lnSpc>
              <a:buFont typeface="Wingdings" pitchFamily="2" charset="2"/>
              <a:buChar char="§"/>
            </a:pPr>
            <a:r>
              <a:rPr lang="en-US" sz="2000" dirty="0">
                <a:latin typeface="Times New Roman"/>
                <a:ea typeface="Times New Roman"/>
                <a:cs typeface="Times New Roman"/>
              </a:rPr>
              <a:t>The two most populated countries in the world would experience different impacts –</a:t>
            </a:r>
            <a:r>
              <a:rPr lang="en-US" sz="2000" b="1" dirty="0">
                <a:effectLst>
                  <a:outerShdw blurRad="38100" dist="38100" dir="2700000" algn="tl">
                    <a:srgbClr val="000000">
                      <a:alpha val="43137"/>
                    </a:srgbClr>
                  </a:outerShdw>
                </a:effectLst>
                <a:latin typeface="Times New Roman"/>
                <a:ea typeface="Times New Roman"/>
                <a:cs typeface="Times New Roman"/>
              </a:rPr>
              <a:t>India with negative impacts, and China with positive impacts</a:t>
            </a:r>
            <a:r>
              <a:rPr lang="en-US" sz="2000" dirty="0">
                <a:latin typeface="Times New Roman"/>
                <a:ea typeface="Times New Roman"/>
                <a:cs typeface="Times New Roman"/>
              </a:rPr>
              <a:t>.</a:t>
            </a:r>
            <a:endParaRPr lang="en-US" sz="2000" dirty="0">
              <a:ea typeface="Times New Roman"/>
              <a:cs typeface="Times New Roman"/>
            </a:endParaRPr>
          </a:p>
          <a:p>
            <a:pPr algn="just">
              <a:lnSpc>
                <a:spcPct val="150000"/>
              </a:lnSpc>
            </a:pPr>
            <a:r>
              <a:rPr lang="en-US" sz="2800" b="1" dirty="0">
                <a:effectLst>
                  <a:outerShdw blurRad="38100" dist="38100" dir="2700000" algn="tl">
                    <a:srgbClr val="000000">
                      <a:alpha val="43137"/>
                    </a:srgbClr>
                  </a:outerShdw>
                </a:effectLst>
                <a:latin typeface="Times New Roman"/>
                <a:ea typeface="Times New Roman"/>
                <a:cs typeface="Times New Roman"/>
              </a:rPr>
              <a:t>Europe </a:t>
            </a:r>
            <a:endParaRPr lang="en-US" sz="2800" dirty="0">
              <a:effectLst>
                <a:outerShdw blurRad="38100" dist="38100" dir="2700000" algn="tl">
                  <a:srgbClr val="000000">
                    <a:alpha val="43137"/>
                  </a:srgbClr>
                </a:outerShdw>
              </a:effectLst>
              <a:ea typeface="Times New Roman"/>
              <a:cs typeface="Times New Roman"/>
            </a:endParaRPr>
          </a:p>
          <a:p>
            <a:pPr marL="342900" indent="-342900" algn="just">
              <a:lnSpc>
                <a:spcPct val="150000"/>
              </a:lnSpc>
              <a:buFont typeface="Wingdings" pitchFamily="2" charset="2"/>
              <a:buChar char="§"/>
            </a:pPr>
            <a:r>
              <a:rPr lang="en-US" sz="2000" dirty="0">
                <a:latin typeface="Times New Roman"/>
                <a:ea typeface="Times New Roman"/>
                <a:cs typeface="Times New Roman"/>
              </a:rPr>
              <a:t>Climate-related </a:t>
            </a:r>
            <a:r>
              <a:rPr lang="en-US" sz="2000" u="sng" dirty="0">
                <a:latin typeface="Times New Roman"/>
                <a:ea typeface="Times New Roman"/>
                <a:cs typeface="Times New Roman"/>
              </a:rPr>
              <a:t>increases </a:t>
            </a:r>
            <a:r>
              <a:rPr lang="en-US" sz="2000" dirty="0">
                <a:latin typeface="Times New Roman"/>
                <a:ea typeface="Times New Roman"/>
                <a:cs typeface="Times New Roman"/>
              </a:rPr>
              <a:t>in crop yields, of about 5 percent in wheat, are expected mainly in </a:t>
            </a:r>
            <a:r>
              <a:rPr lang="en-US" sz="2000" u="sng" dirty="0">
                <a:latin typeface="Times New Roman"/>
                <a:ea typeface="Times New Roman"/>
                <a:cs typeface="Times New Roman"/>
              </a:rPr>
              <a:t>northern Europe</a:t>
            </a:r>
            <a:r>
              <a:rPr lang="en-US" sz="2000" dirty="0">
                <a:latin typeface="Times New Roman"/>
                <a:ea typeface="Times New Roman"/>
                <a:cs typeface="Times New Roman"/>
              </a:rPr>
              <a:t>;</a:t>
            </a:r>
          </a:p>
          <a:p>
            <a:pPr marL="342900" indent="-342900" algn="just">
              <a:lnSpc>
                <a:spcPct val="150000"/>
              </a:lnSpc>
              <a:buFont typeface="Wingdings" pitchFamily="2" charset="2"/>
              <a:buChar char="§"/>
            </a:pPr>
            <a:r>
              <a:rPr lang="en-US" sz="2000" dirty="0">
                <a:latin typeface="Times New Roman"/>
                <a:ea typeface="Times New Roman"/>
                <a:cs typeface="Times New Roman"/>
              </a:rPr>
              <a:t> while the </a:t>
            </a:r>
            <a:r>
              <a:rPr lang="en-US" sz="2000" dirty="0">
                <a:solidFill>
                  <a:srgbClr val="FF0000"/>
                </a:solidFill>
                <a:effectLst>
                  <a:outerShdw blurRad="38100" dist="38100" dir="2700000" algn="tl">
                    <a:srgbClr val="000000">
                      <a:alpha val="43137"/>
                    </a:srgbClr>
                  </a:outerShdw>
                </a:effectLst>
                <a:latin typeface="Times New Roman"/>
                <a:ea typeface="Times New Roman"/>
                <a:cs typeface="Times New Roman"/>
              </a:rPr>
              <a:t>largest reductions </a:t>
            </a:r>
            <a:r>
              <a:rPr lang="en-US" sz="2000" dirty="0">
                <a:latin typeface="Times New Roman"/>
                <a:ea typeface="Times New Roman"/>
                <a:cs typeface="Times New Roman"/>
              </a:rPr>
              <a:t>of all crops, of up to 10 percent, are expected in the </a:t>
            </a:r>
            <a:r>
              <a:rPr lang="en-US" sz="2000" b="1" dirty="0">
                <a:latin typeface="Times New Roman"/>
                <a:ea typeface="Times New Roman"/>
                <a:cs typeface="Times New Roman"/>
              </a:rPr>
              <a:t>Mediterranean region.</a:t>
            </a:r>
            <a:endParaRPr lang="en-US" sz="2000" b="1" dirty="0">
              <a:ea typeface="Times New Roman"/>
              <a:cs typeface="Times New Roman"/>
            </a:endParaRPr>
          </a:p>
        </p:txBody>
      </p:sp>
    </p:spTree>
    <p:extLst>
      <p:ext uri="{BB962C8B-B14F-4D97-AF65-F5344CB8AC3E}">
        <p14:creationId xmlns:p14="http://schemas.microsoft.com/office/powerpoint/2010/main" val="2893800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59" y="76200"/>
            <a:ext cx="8809037"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394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974" y="0"/>
            <a:ext cx="8763000" cy="6832640"/>
          </a:xfrm>
          <a:prstGeom prst="rect">
            <a:avLst/>
          </a:prstGeom>
        </p:spPr>
        <p:txBody>
          <a:bodyPr wrap="square">
            <a:spAutoFit/>
          </a:bodyPr>
          <a:lstStyle/>
          <a:p>
            <a:pPr algn="just">
              <a:lnSpc>
                <a:spcPct val="150000"/>
              </a:lnSpc>
            </a:pPr>
            <a:r>
              <a:rPr lang="en-US" sz="2800" b="1" dirty="0">
                <a:effectLst>
                  <a:outerShdw blurRad="38100" dist="38100" dir="2700000" algn="tl">
                    <a:srgbClr val="000000">
                      <a:alpha val="43137"/>
                    </a:srgbClr>
                  </a:outerShdw>
                </a:effectLst>
                <a:latin typeface="Times New Roman"/>
                <a:ea typeface="Times New Roman"/>
                <a:cs typeface="Times New Roman"/>
              </a:rPr>
              <a:t>Latin America and the Caribbean</a:t>
            </a:r>
            <a:r>
              <a:rPr lang="en-US" sz="2400" b="1" dirty="0">
                <a:latin typeface="Times New Roman"/>
                <a:ea typeface="Times New Roman"/>
                <a:cs typeface="Times New Roman"/>
              </a:rPr>
              <a:t>: </a:t>
            </a:r>
            <a:endParaRPr lang="en-US" sz="2400" dirty="0">
              <a:ea typeface="Times New Roman"/>
              <a:cs typeface="Times New Roman"/>
            </a:endParaRPr>
          </a:p>
          <a:p>
            <a:pPr marL="342900" indent="-342900" algn="just">
              <a:lnSpc>
                <a:spcPct val="150000"/>
              </a:lnSpc>
              <a:buFont typeface="Wingdings" pitchFamily="2" charset="2"/>
              <a:buChar char="§"/>
            </a:pPr>
            <a:r>
              <a:rPr lang="en-US" sz="2400" dirty="0">
                <a:latin typeface="Times New Roman"/>
                <a:ea typeface="Times New Roman"/>
                <a:cs typeface="Times New Roman"/>
              </a:rPr>
              <a:t>Overall yield production of wheat, rice, maize, and soybean is estimated </a:t>
            </a:r>
            <a:r>
              <a:rPr lang="en-US" sz="2400" b="1" dirty="0">
                <a:effectLst>
                  <a:outerShdw blurRad="38100" dist="38100" dir="2700000" algn="tl">
                    <a:srgbClr val="000000">
                      <a:alpha val="43137"/>
                    </a:srgbClr>
                  </a:outerShdw>
                </a:effectLst>
                <a:latin typeface="Times New Roman"/>
                <a:ea typeface="Times New Roman"/>
                <a:cs typeface="Times New Roman"/>
              </a:rPr>
              <a:t>to decrease </a:t>
            </a:r>
            <a:r>
              <a:rPr lang="en-US" sz="2400" dirty="0">
                <a:latin typeface="Times New Roman"/>
                <a:ea typeface="Times New Roman"/>
                <a:cs typeface="Times New Roman"/>
              </a:rPr>
              <a:t>by 2.5 to 5%. </a:t>
            </a:r>
          </a:p>
          <a:p>
            <a:pPr marL="342900" indent="-342900" algn="just">
              <a:lnSpc>
                <a:spcPct val="150000"/>
              </a:lnSpc>
              <a:buFont typeface="Wingdings" pitchFamily="2" charset="2"/>
              <a:buChar char="§"/>
            </a:pPr>
            <a:r>
              <a:rPr lang="en-US" sz="2400" dirty="0">
                <a:latin typeface="Times New Roman"/>
                <a:ea typeface="Times New Roman"/>
                <a:cs typeface="Times New Roman"/>
              </a:rPr>
              <a:t>The impact of climate change in Latin America’s productive sectors is estimated to be a </a:t>
            </a:r>
            <a:r>
              <a:rPr lang="en-US" sz="2400" u="sng" dirty="0">
                <a:effectLst>
                  <a:outerShdw blurRad="38100" dist="38100" dir="2700000" algn="tl">
                    <a:srgbClr val="000000">
                      <a:alpha val="43137"/>
                    </a:srgbClr>
                  </a:outerShdw>
                </a:effectLst>
                <a:latin typeface="Times New Roman"/>
                <a:ea typeface="Times New Roman"/>
                <a:cs typeface="Times New Roman"/>
              </a:rPr>
              <a:t>1.3% reduction </a:t>
            </a:r>
            <a:r>
              <a:rPr lang="en-US" sz="2400" dirty="0">
                <a:latin typeface="Times New Roman"/>
                <a:ea typeface="Times New Roman"/>
                <a:cs typeface="Times New Roman"/>
              </a:rPr>
              <a:t>in the region’s GDP for an increase of 2°C in global temperature</a:t>
            </a:r>
            <a:endParaRPr lang="en-US" sz="2400" dirty="0">
              <a:ea typeface="Times New Roman"/>
              <a:cs typeface="Times New Roman"/>
            </a:endParaRPr>
          </a:p>
          <a:p>
            <a:pPr algn="just">
              <a:lnSpc>
                <a:spcPct val="150000"/>
              </a:lnSpc>
            </a:pPr>
            <a:r>
              <a:rPr lang="en-US" sz="2400" dirty="0">
                <a:latin typeface="Times New Roman"/>
                <a:ea typeface="Times New Roman"/>
                <a:cs typeface="Times New Roman"/>
              </a:rPr>
              <a:t>• </a:t>
            </a:r>
            <a:r>
              <a:rPr lang="en-US" sz="2400" b="1" dirty="0">
                <a:effectLst>
                  <a:outerShdw blurRad="38100" dist="38100" dir="2700000" algn="tl">
                    <a:srgbClr val="000000">
                      <a:alpha val="43137"/>
                    </a:srgbClr>
                  </a:outerShdw>
                </a:effectLst>
                <a:latin typeface="Times New Roman"/>
                <a:ea typeface="Times New Roman"/>
                <a:cs typeface="Times New Roman"/>
              </a:rPr>
              <a:t>Northern America</a:t>
            </a:r>
            <a:r>
              <a:rPr lang="en-US" sz="2400" dirty="0">
                <a:effectLst>
                  <a:outerShdw blurRad="38100" dist="38100" dir="2700000" algn="tl">
                    <a:srgbClr val="000000">
                      <a:alpha val="43137"/>
                    </a:srgbClr>
                  </a:outerShdw>
                </a:effectLst>
                <a:latin typeface="Times New Roman"/>
                <a:ea typeface="Times New Roman"/>
                <a:cs typeface="Times New Roman"/>
              </a:rPr>
              <a:t>: </a:t>
            </a:r>
            <a:endParaRPr lang="en-US" sz="2400" dirty="0">
              <a:effectLst>
                <a:outerShdw blurRad="38100" dist="38100" dir="2700000" algn="tl">
                  <a:srgbClr val="000000">
                    <a:alpha val="43137"/>
                  </a:srgbClr>
                </a:outerShdw>
              </a:effectLst>
              <a:ea typeface="Times New Roman"/>
              <a:cs typeface="Times New Roman"/>
            </a:endParaRPr>
          </a:p>
          <a:p>
            <a:pPr marL="342900" indent="-342900" algn="just">
              <a:lnSpc>
                <a:spcPct val="150000"/>
              </a:lnSpc>
              <a:buFont typeface="Wingdings" pitchFamily="2" charset="2"/>
              <a:buChar char="§"/>
            </a:pPr>
            <a:r>
              <a:rPr lang="en-US" sz="2400" dirty="0">
                <a:latin typeface="Times New Roman"/>
                <a:ea typeface="Times New Roman"/>
                <a:cs typeface="Times New Roman"/>
              </a:rPr>
              <a:t>Overall, </a:t>
            </a:r>
            <a:r>
              <a:rPr lang="en-US" sz="2400" dirty="0">
                <a:solidFill>
                  <a:srgbClr val="FF0000"/>
                </a:solidFill>
                <a:effectLst>
                  <a:outerShdw blurRad="38100" dist="38100" dir="2700000" algn="tl">
                    <a:srgbClr val="000000">
                      <a:alpha val="43137"/>
                    </a:srgbClr>
                  </a:outerShdw>
                </a:effectLst>
                <a:latin typeface="Times New Roman"/>
                <a:ea typeface="Times New Roman"/>
                <a:cs typeface="Times New Roman"/>
              </a:rPr>
              <a:t>decreased precipitation </a:t>
            </a:r>
            <a:r>
              <a:rPr lang="en-US" sz="2400" dirty="0">
                <a:latin typeface="Times New Roman"/>
                <a:ea typeface="Times New Roman"/>
                <a:cs typeface="Times New Roman"/>
              </a:rPr>
              <a:t>will create important problems for the United States, restricting the availability of water for irrigation </a:t>
            </a:r>
          </a:p>
          <a:p>
            <a:pPr marL="342900" indent="-342900" algn="just">
              <a:lnSpc>
                <a:spcPct val="150000"/>
              </a:lnSpc>
              <a:buFont typeface="Wingdings" pitchFamily="2" charset="2"/>
              <a:buChar char="§"/>
            </a:pPr>
            <a:r>
              <a:rPr lang="en-US" sz="2400" dirty="0">
                <a:latin typeface="Times New Roman"/>
                <a:ea typeface="Times New Roman"/>
                <a:cs typeface="Times New Roman"/>
              </a:rPr>
              <a:t>This would affect in particular the </a:t>
            </a:r>
            <a:r>
              <a:rPr lang="en-US" sz="2400" dirty="0">
                <a:solidFill>
                  <a:srgbClr val="FF0000"/>
                </a:solidFill>
                <a:effectLst>
                  <a:outerShdw blurRad="38100" dist="38100" dir="2700000" algn="tl">
                    <a:srgbClr val="000000">
                      <a:alpha val="43137"/>
                    </a:srgbClr>
                  </a:outerShdw>
                </a:effectLst>
                <a:latin typeface="Times New Roman"/>
                <a:ea typeface="Times New Roman"/>
                <a:cs typeface="Times New Roman"/>
              </a:rPr>
              <a:t>western region </a:t>
            </a:r>
            <a:r>
              <a:rPr lang="en-US" sz="2400" dirty="0">
                <a:latin typeface="Times New Roman"/>
                <a:ea typeface="Times New Roman"/>
                <a:cs typeface="Times New Roman"/>
              </a:rPr>
              <a:t>of the United States; </a:t>
            </a:r>
          </a:p>
          <a:p>
            <a:pPr marL="342900" indent="-342900" algn="just">
              <a:lnSpc>
                <a:spcPct val="150000"/>
              </a:lnSpc>
              <a:buFont typeface="Wingdings" pitchFamily="2" charset="2"/>
              <a:buChar char="§"/>
            </a:pPr>
            <a:r>
              <a:rPr lang="en-US" sz="2400" dirty="0">
                <a:latin typeface="Times New Roman"/>
                <a:ea typeface="Times New Roman"/>
                <a:cs typeface="Times New Roman"/>
              </a:rPr>
              <a:t>However, some yield </a:t>
            </a:r>
            <a:r>
              <a:rPr lang="en-US" sz="2400" b="1" dirty="0">
                <a:effectLst>
                  <a:outerShdw blurRad="38100" dist="38100" dir="2700000" algn="tl">
                    <a:srgbClr val="000000">
                      <a:alpha val="43137"/>
                    </a:srgbClr>
                  </a:outerShdw>
                </a:effectLst>
                <a:latin typeface="Times New Roman"/>
                <a:ea typeface="Times New Roman"/>
                <a:cs typeface="Times New Roman"/>
              </a:rPr>
              <a:t>increases</a:t>
            </a:r>
            <a:r>
              <a:rPr lang="en-US" sz="2400" dirty="0">
                <a:latin typeface="Times New Roman"/>
                <a:ea typeface="Times New Roman"/>
                <a:cs typeface="Times New Roman"/>
              </a:rPr>
              <a:t> are expected in the </a:t>
            </a:r>
            <a:r>
              <a:rPr lang="en-US" sz="2400" b="1" dirty="0">
                <a:effectLst>
                  <a:outerShdw blurRad="38100" dist="38100" dir="2700000" algn="tl">
                    <a:srgbClr val="000000">
                      <a:alpha val="43137"/>
                    </a:srgbClr>
                  </a:outerShdw>
                </a:effectLst>
                <a:latin typeface="Times New Roman"/>
                <a:ea typeface="Times New Roman"/>
                <a:cs typeface="Times New Roman"/>
              </a:rPr>
              <a:t>Great Plains.</a:t>
            </a:r>
            <a:endParaRPr lang="en-US" sz="2400" b="1" dirty="0">
              <a:effectLst>
                <a:outerShdw blurRad="38100" dist="38100" dir="2700000" algn="tl">
                  <a:srgbClr val="000000">
                    <a:alpha val="43137"/>
                  </a:srgbClr>
                </a:outerShdw>
              </a:effectLst>
              <a:ea typeface="Times New Roman"/>
              <a:cs typeface="Times New Roman"/>
            </a:endParaRPr>
          </a:p>
        </p:txBody>
      </p:sp>
    </p:spTree>
    <p:extLst>
      <p:ext uri="{BB962C8B-B14F-4D97-AF65-F5344CB8AC3E}">
        <p14:creationId xmlns:p14="http://schemas.microsoft.com/office/powerpoint/2010/main" val="25919747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24730"/>
            <a:ext cx="8382000" cy="3416320"/>
          </a:xfrm>
          <a:prstGeom prst="rect">
            <a:avLst/>
          </a:prstGeom>
        </p:spPr>
        <p:txBody>
          <a:bodyPr wrap="square">
            <a:spAutoFit/>
          </a:bodyPr>
          <a:lstStyle/>
          <a:p>
            <a:pPr algn="just">
              <a:lnSpc>
                <a:spcPct val="150000"/>
              </a:lnSpc>
            </a:pPr>
            <a:r>
              <a:rPr lang="en-US" sz="2400" b="1" dirty="0">
                <a:effectLst>
                  <a:outerShdw blurRad="38100" dist="38100" dir="2700000" algn="tl">
                    <a:srgbClr val="000000">
                      <a:alpha val="43137"/>
                    </a:srgbClr>
                  </a:outerShdw>
                </a:effectLst>
                <a:latin typeface="Times New Roman"/>
                <a:ea typeface="Times New Roman"/>
                <a:cs typeface="Times New Roman"/>
              </a:rPr>
              <a:t>Oceania: </a:t>
            </a:r>
            <a:endParaRPr lang="en-US" sz="2400" dirty="0">
              <a:effectLst>
                <a:outerShdw blurRad="38100" dist="38100" dir="2700000" algn="tl">
                  <a:srgbClr val="000000">
                    <a:alpha val="43137"/>
                  </a:srgbClr>
                </a:outerShdw>
              </a:effectLst>
              <a:ea typeface="Times New Roman"/>
              <a:cs typeface="Times New Roman"/>
            </a:endParaRPr>
          </a:p>
          <a:p>
            <a:pPr marL="342900" indent="-342900" algn="just">
              <a:lnSpc>
                <a:spcPct val="150000"/>
              </a:lnSpc>
              <a:buFont typeface="Wingdings" pitchFamily="2" charset="2"/>
              <a:buChar char="§"/>
            </a:pPr>
            <a:r>
              <a:rPr lang="en-US" sz="2400" dirty="0">
                <a:latin typeface="Times New Roman"/>
                <a:ea typeface="Times New Roman"/>
                <a:cs typeface="Times New Roman"/>
              </a:rPr>
              <a:t>As a result of reduced precipitation, water security problems are very likely to intensify, and change land use away from drier areas. </a:t>
            </a:r>
          </a:p>
          <a:p>
            <a:pPr marL="342900" indent="-342900" algn="just">
              <a:lnSpc>
                <a:spcPct val="150000"/>
              </a:lnSpc>
              <a:buFont typeface="Wingdings" pitchFamily="2" charset="2"/>
              <a:buChar char="§"/>
            </a:pPr>
            <a:r>
              <a:rPr lang="en-US" sz="2400" dirty="0">
                <a:latin typeface="Times New Roman"/>
                <a:ea typeface="Times New Roman"/>
                <a:cs typeface="Times New Roman"/>
              </a:rPr>
              <a:t>This would negatively affect Australia in particular, the major food producing country in the region</a:t>
            </a:r>
            <a:r>
              <a:rPr lang="en-US" dirty="0">
                <a:latin typeface="Times New Roman"/>
                <a:ea typeface="Times New Roman"/>
                <a:cs typeface="Times New Roman"/>
              </a:rPr>
              <a:t>.</a:t>
            </a:r>
            <a:endParaRPr lang="en-US" sz="1600" dirty="0">
              <a:ea typeface="Times New Roman"/>
              <a:cs typeface="Times New Roman"/>
            </a:endParaRPr>
          </a:p>
        </p:txBody>
      </p:sp>
    </p:spTree>
    <p:extLst>
      <p:ext uri="{BB962C8B-B14F-4D97-AF65-F5344CB8AC3E}">
        <p14:creationId xmlns:p14="http://schemas.microsoft.com/office/powerpoint/2010/main" val="25047014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185" y="34413"/>
            <a:ext cx="8721213" cy="6647974"/>
          </a:xfrm>
          <a:prstGeom prst="rect">
            <a:avLst/>
          </a:prstGeom>
        </p:spPr>
        <p:txBody>
          <a:bodyPr wrap="square">
            <a:spAutoFit/>
          </a:bodyPr>
          <a:lstStyle/>
          <a:p>
            <a:pPr algn="just">
              <a:lnSpc>
                <a:spcPct val="150000"/>
              </a:lnSpc>
            </a:pPr>
            <a:r>
              <a:rPr lang="en-US" sz="2400" b="1" dirty="0">
                <a:effectLst>
                  <a:outerShdw blurRad="38100" dist="38100" dir="2700000" algn="tl">
                    <a:srgbClr val="000000">
                      <a:alpha val="43137"/>
                    </a:srgbClr>
                  </a:outerShdw>
                </a:effectLst>
                <a:latin typeface="Times New Roman"/>
                <a:ea typeface="Times New Roman"/>
                <a:cs typeface="Times New Roman"/>
              </a:rPr>
              <a:t>Adaptation to climate change</a:t>
            </a:r>
          </a:p>
          <a:p>
            <a:pPr algn="just">
              <a:lnSpc>
                <a:spcPct val="150000"/>
              </a:lnSpc>
            </a:pPr>
            <a:r>
              <a:rPr lang="en-US" sz="2000" b="1" dirty="0">
                <a:effectLst>
                  <a:outerShdw blurRad="38100" dist="38100" dir="2700000" algn="tl">
                    <a:srgbClr val="000000">
                      <a:alpha val="43137"/>
                    </a:srgbClr>
                  </a:outerShdw>
                </a:effectLst>
                <a:latin typeface="Times New Roman"/>
                <a:ea typeface="Times New Roman"/>
                <a:cs typeface="Times New Roman"/>
              </a:rPr>
              <a:t>What is the difference between adaptation and mitigation strategies?</a:t>
            </a:r>
          </a:p>
          <a:p>
            <a:pPr marL="342900" indent="-342900" algn="just">
              <a:lnSpc>
                <a:spcPct val="150000"/>
              </a:lnSpc>
              <a:buFont typeface="Wingdings" pitchFamily="2" charset="2"/>
              <a:buChar char="§"/>
            </a:pPr>
            <a:r>
              <a:rPr lang="en-US" sz="2400" dirty="0">
                <a:latin typeface="Times New Roman" pitchFamily="18" charset="0"/>
                <a:cs typeface="Times New Roman" pitchFamily="18" charset="0"/>
              </a:rPr>
              <a:t>People actively manage risk/ hazard in a variety of ways among these, the adaptive measures are important</a:t>
            </a:r>
          </a:p>
          <a:p>
            <a:pPr marL="342900" indent="-342900" algn="just">
              <a:lnSpc>
                <a:spcPct val="150000"/>
              </a:lnSpc>
              <a:buFont typeface="Wingdings" pitchFamily="2" charset="2"/>
              <a:buChar char="§"/>
            </a:pPr>
            <a:r>
              <a:rPr lang="en-US" sz="2400" dirty="0">
                <a:latin typeface="Times New Roman" pitchFamily="18" charset="0"/>
                <a:cs typeface="Times New Roman" pitchFamily="18" charset="0"/>
              </a:rPr>
              <a:t> It anticipates the events of shocks in advance (</a:t>
            </a:r>
            <a:r>
              <a:rPr lang="en-US" sz="2400" dirty="0" err="1">
                <a:latin typeface="Times New Roman" pitchFamily="18" charset="0"/>
                <a:cs typeface="Times New Roman" pitchFamily="18" charset="0"/>
              </a:rPr>
              <a:t>Mahrijan</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Chhetri</a:t>
            </a:r>
            <a:r>
              <a:rPr lang="en-US" sz="2400" dirty="0">
                <a:latin typeface="Times New Roman" pitchFamily="18" charset="0"/>
                <a:cs typeface="Times New Roman" pitchFamily="18" charset="0"/>
              </a:rPr>
              <a:t>, 2006; Ellis, 3003).</a:t>
            </a:r>
          </a:p>
          <a:p>
            <a:pPr marL="342900" indent="-342900" algn="just">
              <a:lnSpc>
                <a:spcPct val="150000"/>
              </a:lnSpc>
              <a:buFont typeface="Wingdings" pitchFamily="2" charset="2"/>
              <a:buChar char="§"/>
            </a:pPr>
            <a:r>
              <a:rPr lang="en-US" sz="2400" dirty="0">
                <a:latin typeface="Times New Roman" pitchFamily="18" charset="0"/>
                <a:cs typeface="Times New Roman" pitchFamily="18" charset="0"/>
              </a:rPr>
              <a:t>It is a long-term strategy of averting a threat with consistent responses (</a:t>
            </a:r>
            <a:r>
              <a:rPr lang="en-US" sz="2400" dirty="0" err="1">
                <a:latin typeface="Times New Roman" pitchFamily="18" charset="0"/>
                <a:cs typeface="Times New Roman" pitchFamily="18" charset="0"/>
              </a:rPr>
              <a:t>Osbahr</a:t>
            </a:r>
            <a:r>
              <a:rPr lang="en-US" sz="2400" dirty="0">
                <a:latin typeface="Times New Roman" pitchFamily="18" charset="0"/>
                <a:cs typeface="Times New Roman" pitchFamily="18" charset="0"/>
              </a:rPr>
              <a:t> et al., 2008).</a:t>
            </a:r>
          </a:p>
          <a:p>
            <a:pPr marL="342900" indent="-342900" algn="just">
              <a:lnSpc>
                <a:spcPct val="150000"/>
              </a:lnSpc>
              <a:buFont typeface="Wingdings" pitchFamily="2" charset="2"/>
              <a:buChar char="§"/>
            </a:pPr>
            <a:r>
              <a:rPr lang="en-US" sz="2400" dirty="0">
                <a:latin typeface="Times New Roman" pitchFamily="18" charset="0"/>
                <a:cs typeface="Times New Roman" pitchFamily="18" charset="0"/>
              </a:rPr>
              <a:t>It includes livelihood diversification, intensification of cropping, growing of drought resistant crops, diversify livestock herds, diversifying crops, growing short maturing plants and use of water harvesting technologies</a:t>
            </a:r>
            <a:endParaRPr lang="en-US" sz="2400" dirty="0">
              <a:effectLst>
                <a:outerShdw blurRad="38100" dist="38100" dir="2700000" algn="tl">
                  <a:srgbClr val="000000">
                    <a:alpha val="43137"/>
                  </a:srgbClr>
                </a:outerShdw>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1488659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763000" cy="4801314"/>
          </a:xfrm>
          <a:prstGeom prst="rect">
            <a:avLst/>
          </a:prstGeom>
        </p:spPr>
        <p:txBody>
          <a:bodyPr wrap="square">
            <a:spAutoFit/>
          </a:bodyPr>
          <a:lstStyle/>
          <a:p>
            <a:pPr>
              <a:lnSpc>
                <a:spcPct val="150000"/>
              </a:lnSpc>
            </a:pPr>
            <a:r>
              <a:rPr lang="en-US" sz="2400" b="1" dirty="0">
                <a:solidFill>
                  <a:srgbClr val="000000"/>
                </a:solidFill>
                <a:effectLst>
                  <a:outerShdw blurRad="38100" dist="38100" dir="2700000" algn="tl">
                    <a:srgbClr val="000000">
                      <a:alpha val="43137"/>
                    </a:srgbClr>
                  </a:outerShdw>
                </a:effectLst>
                <a:latin typeface="Times New Roman" pitchFamily="18" charset="0"/>
                <a:ea typeface="Calibri"/>
                <a:cs typeface="Times New Roman" pitchFamily="18" charset="0"/>
              </a:rPr>
              <a:t>Then what is adaptation/mitigation?</a:t>
            </a:r>
          </a:p>
          <a:p>
            <a:pPr marL="342900" indent="-342900">
              <a:lnSpc>
                <a:spcPct val="150000"/>
              </a:lnSpc>
              <a:buFont typeface="Wingdings" pitchFamily="2" charset="2"/>
              <a:buChar char="§"/>
            </a:pPr>
            <a:r>
              <a:rPr lang="en-US" sz="2400" dirty="0">
                <a:solidFill>
                  <a:srgbClr val="000000"/>
                </a:solidFill>
                <a:latin typeface="Times New Roman" pitchFamily="18" charset="0"/>
                <a:ea typeface="Calibri"/>
                <a:cs typeface="Times New Roman" pitchFamily="18" charset="0"/>
              </a:rPr>
              <a:t>The definition of </a:t>
            </a:r>
            <a:r>
              <a:rPr lang="en-US" sz="2400" dirty="0">
                <a:latin typeface="Times New Roman" pitchFamily="18" charset="0"/>
                <a:ea typeface="Calibri"/>
                <a:cs typeface="Times New Roman" pitchFamily="18" charset="0"/>
              </a:rPr>
              <a:t>adaptation is given as the continuous process of change to livelihoods, often geared towards enhancing existing security and wealth, and reducing vulnerability and poverty (Ellis 2000)</a:t>
            </a:r>
          </a:p>
          <a:p>
            <a:pPr marL="342900" indent="-342900">
              <a:lnSpc>
                <a:spcPct val="150000"/>
              </a:lnSpc>
              <a:buFont typeface="Wingdings" pitchFamily="2" charset="2"/>
              <a:buChar char="§"/>
            </a:pPr>
            <a:r>
              <a:rPr lang="en-US" sz="2400" dirty="0">
                <a:latin typeface="Times New Roman" pitchFamily="18" charset="0"/>
                <a:cs typeface="Times New Roman" pitchFamily="18" charset="0"/>
              </a:rPr>
              <a:t>Adaptation is different from mitigation in that adaptation strategies are implemented at local or community level, while mitigation strategies are employed at higher level (government level)</a:t>
            </a:r>
          </a:p>
          <a:p>
            <a:endParaRPr lang="en-US" dirty="0"/>
          </a:p>
        </p:txBody>
      </p:sp>
    </p:spTree>
    <p:extLst>
      <p:ext uri="{BB962C8B-B14F-4D97-AF65-F5344CB8AC3E}">
        <p14:creationId xmlns:p14="http://schemas.microsoft.com/office/powerpoint/2010/main" val="2347826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3970318"/>
          </a:xfrm>
          <a:prstGeom prst="rect">
            <a:avLst/>
          </a:prstGeom>
        </p:spPr>
        <p:txBody>
          <a:bodyPr wrap="square">
            <a:spAutoFit/>
          </a:bodyPr>
          <a:lstStyle/>
          <a:p>
            <a:pPr marL="342900" indent="-342900">
              <a:lnSpc>
                <a:spcPct val="150000"/>
              </a:lnSpc>
              <a:buFont typeface="Wingdings" pitchFamily="2" charset="2"/>
              <a:buChar char="§"/>
            </a:pPr>
            <a:r>
              <a:rPr lang="en-US" sz="2400" dirty="0">
                <a:latin typeface="Times New Roman" pitchFamily="18" charset="0"/>
                <a:ea typeface="Times New Roman"/>
                <a:cs typeface="Times New Roman" pitchFamily="18" charset="0"/>
              </a:rPr>
              <a:t>Both activities are likely to be important as responses to potential climate change. </a:t>
            </a:r>
          </a:p>
          <a:p>
            <a:pPr marL="342900" indent="-342900">
              <a:lnSpc>
                <a:spcPct val="150000"/>
              </a:lnSpc>
              <a:buFont typeface="Wingdings" pitchFamily="2" charset="2"/>
              <a:buChar char="§"/>
            </a:pPr>
            <a:r>
              <a:rPr lang="en-US" sz="2400" dirty="0">
                <a:latin typeface="Times New Roman" pitchFamily="18" charset="0"/>
                <a:ea typeface="Times New Roman"/>
                <a:cs typeface="Times New Roman" pitchFamily="18" charset="0"/>
              </a:rPr>
              <a:t>The interesting aspect of these two approaches is that mitigation involves taking some action now or throughout the period,</a:t>
            </a:r>
          </a:p>
          <a:p>
            <a:pPr marL="342900" indent="-342900">
              <a:lnSpc>
                <a:spcPct val="150000"/>
              </a:lnSpc>
              <a:buFont typeface="Wingdings" pitchFamily="2" charset="2"/>
              <a:buChar char="§"/>
            </a:pPr>
            <a:r>
              <a:rPr lang="en-US" sz="2400" dirty="0">
                <a:latin typeface="Times New Roman" pitchFamily="18" charset="0"/>
                <a:ea typeface="Times New Roman"/>
                <a:cs typeface="Times New Roman" pitchFamily="18" charset="0"/>
              </a:rPr>
              <a:t>whereas adaptation tends to be about taking action in the future or anticipation of climate change (</a:t>
            </a:r>
            <a:r>
              <a:rPr lang="en-US" sz="2400" dirty="0" err="1">
                <a:latin typeface="Times New Roman" pitchFamily="18" charset="0"/>
                <a:ea typeface="Times New Roman"/>
                <a:cs typeface="Times New Roman" pitchFamily="18" charset="0"/>
              </a:rPr>
              <a:t>McKibbin</a:t>
            </a:r>
            <a:r>
              <a:rPr lang="en-US" sz="2400" dirty="0">
                <a:latin typeface="Times New Roman" pitchFamily="18" charset="0"/>
                <a:ea typeface="Times New Roman"/>
                <a:cs typeface="Times New Roman" pitchFamily="18" charset="0"/>
              </a:rPr>
              <a:t> and </a:t>
            </a:r>
            <a:r>
              <a:rPr lang="en-US" sz="2400" dirty="0" err="1">
                <a:latin typeface="Times New Roman" pitchFamily="18" charset="0"/>
                <a:ea typeface="Times New Roman"/>
                <a:cs typeface="Times New Roman" pitchFamily="18" charset="0"/>
              </a:rPr>
              <a:t>Wilcoxen</a:t>
            </a:r>
            <a:r>
              <a:rPr lang="en-US" sz="2400" dirty="0">
                <a:latin typeface="Times New Roman" pitchFamily="18" charset="0"/>
                <a:ea typeface="Times New Roman"/>
                <a:cs typeface="Times New Roman" pitchFamily="18" charset="0"/>
              </a:rPr>
              <a:t>, 2003).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1065785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584" y="0"/>
            <a:ext cx="8645013" cy="6740307"/>
          </a:xfrm>
          <a:prstGeom prst="rect">
            <a:avLst/>
          </a:prstGeom>
        </p:spPr>
        <p:txBody>
          <a:bodyPr wrap="square">
            <a:spAutoFit/>
          </a:bodyPr>
          <a:lstStyle/>
          <a:p>
            <a:pPr algn="just">
              <a:lnSpc>
                <a:spcPct val="150000"/>
              </a:lnSpc>
            </a:pPr>
            <a:r>
              <a:rPr lang="en-US" sz="2400" b="1" dirty="0">
                <a:latin typeface="Times New Roman"/>
                <a:ea typeface="Times New Roman"/>
              </a:rPr>
              <a:t>Mitigation and adaptive strategies</a:t>
            </a:r>
            <a:endParaRPr lang="en-US" sz="2400" dirty="0">
              <a:latin typeface="Times New Roman"/>
              <a:ea typeface="Times New Roman"/>
            </a:endParaRPr>
          </a:p>
          <a:p>
            <a:pPr marL="342900" indent="-342900">
              <a:lnSpc>
                <a:spcPct val="150000"/>
              </a:lnSpc>
              <a:buFont typeface="Wingdings" pitchFamily="2" charset="2"/>
              <a:buChar char="§"/>
            </a:pPr>
            <a:r>
              <a:rPr lang="en-US" sz="2400" dirty="0">
                <a:latin typeface="Times New Roman"/>
                <a:ea typeface="Times New Roman"/>
              </a:rPr>
              <a:t>Until recently, mitigation and adaptation were seen as two mutually exclusive strategies. </a:t>
            </a:r>
          </a:p>
          <a:p>
            <a:pPr marL="342900" indent="-342900">
              <a:lnSpc>
                <a:spcPct val="150000"/>
              </a:lnSpc>
              <a:buFont typeface="Wingdings" pitchFamily="2" charset="2"/>
              <a:buChar char="§"/>
            </a:pPr>
            <a:r>
              <a:rPr lang="en-US" sz="2400" dirty="0">
                <a:latin typeface="Times New Roman"/>
                <a:ea typeface="Times New Roman"/>
              </a:rPr>
              <a:t>Nevertheless, there are strong linkages between the two and it is increasingly recognized that integration of both strategies is a prerequisite for successfully addressing climate change scenarios.</a:t>
            </a:r>
            <a:r>
              <a:rPr lang="en-US" sz="2400" dirty="0">
                <a:solidFill>
                  <a:srgbClr val="000000"/>
                </a:solidFill>
                <a:latin typeface="Times New Roman"/>
                <a:ea typeface="Times New Roman"/>
              </a:rPr>
              <a:t> </a:t>
            </a:r>
          </a:p>
          <a:p>
            <a:pPr marL="342900" indent="-342900">
              <a:lnSpc>
                <a:spcPct val="150000"/>
              </a:lnSpc>
              <a:buFont typeface="Wingdings" pitchFamily="2" charset="2"/>
              <a:buChar char="§"/>
            </a:pPr>
            <a:r>
              <a:rPr lang="en-US" sz="2400" dirty="0">
                <a:solidFill>
                  <a:srgbClr val="000000"/>
                </a:solidFill>
                <a:latin typeface="Times New Roman"/>
                <a:ea typeface="Times New Roman"/>
              </a:rPr>
              <a:t>Mitigation strategies are procedures or activities that help prevent or minimize the process of climate change. </a:t>
            </a:r>
          </a:p>
          <a:p>
            <a:pPr marL="342900" indent="-342900">
              <a:lnSpc>
                <a:spcPct val="150000"/>
              </a:lnSpc>
              <a:buFont typeface="Wingdings" pitchFamily="2" charset="2"/>
              <a:buChar char="§"/>
            </a:pPr>
            <a:r>
              <a:rPr lang="en-US" sz="2400" dirty="0">
                <a:solidFill>
                  <a:srgbClr val="000000"/>
                </a:solidFill>
                <a:latin typeface="Times New Roman"/>
                <a:ea typeface="Times New Roman"/>
              </a:rPr>
              <a:t>In the African Sahel, mitigation activities are traditionally employed as natural resources conservation and serve for the purposes of reducing the emission of GHG from anthropogenic sources, and enhancing carbon ‘‘sink’’</a:t>
            </a:r>
            <a:r>
              <a:rPr lang="en-US" sz="2400" dirty="0">
                <a:latin typeface="Times New Roman"/>
                <a:ea typeface="Times New Roman"/>
              </a:rPr>
              <a:t>(</a:t>
            </a:r>
            <a:r>
              <a:rPr lang="en-US" sz="2400" dirty="0" err="1">
                <a:latin typeface="Times New Roman"/>
                <a:ea typeface="Times New Roman"/>
              </a:rPr>
              <a:t>Nyong</a:t>
            </a:r>
            <a:r>
              <a:rPr lang="en-US" sz="2400" dirty="0">
                <a:latin typeface="Times New Roman"/>
                <a:ea typeface="Times New Roman"/>
              </a:rPr>
              <a:t> </a:t>
            </a:r>
            <a:r>
              <a:rPr lang="en-US" sz="2400" i="1" dirty="0">
                <a:latin typeface="Times New Roman"/>
                <a:ea typeface="Times New Roman"/>
              </a:rPr>
              <a:t>et al</a:t>
            </a:r>
            <a:r>
              <a:rPr lang="en-US" sz="2400" dirty="0">
                <a:latin typeface="Times New Roman"/>
                <a:ea typeface="Times New Roman"/>
              </a:rPr>
              <a:t>., 2007).</a:t>
            </a:r>
            <a:endParaRPr lang="en-US" sz="2400" dirty="0"/>
          </a:p>
        </p:txBody>
      </p:sp>
    </p:spTree>
    <p:extLst>
      <p:ext uri="{BB962C8B-B14F-4D97-AF65-F5344CB8AC3E}">
        <p14:creationId xmlns:p14="http://schemas.microsoft.com/office/powerpoint/2010/main" val="6339396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5067"/>
            <a:ext cx="8763000" cy="6186309"/>
          </a:xfrm>
          <a:prstGeom prst="rect">
            <a:avLst/>
          </a:prstGeom>
        </p:spPr>
        <p:txBody>
          <a:bodyPr wrap="square">
            <a:spAutoFit/>
          </a:bodyPr>
          <a:lstStyle/>
          <a:p>
            <a:pPr marL="342900" indent="-342900">
              <a:lnSpc>
                <a:spcPct val="150000"/>
              </a:lnSpc>
              <a:buFont typeface="Wingdings" pitchFamily="2" charset="2"/>
              <a:buChar char="§"/>
            </a:pPr>
            <a:r>
              <a:rPr lang="en-US" sz="2400" dirty="0">
                <a:latin typeface="Times New Roman"/>
                <a:ea typeface="Times New Roman"/>
              </a:rPr>
              <a:t>Adaptation methods on the other hand, are those strategies that enable the individual or the community to adjust to the impacts of the climate in the local areas. </a:t>
            </a:r>
          </a:p>
          <a:p>
            <a:pPr marL="342900" indent="-342900">
              <a:lnSpc>
                <a:spcPct val="150000"/>
              </a:lnSpc>
              <a:buFont typeface="Wingdings" pitchFamily="2" charset="2"/>
              <a:buChar char="§"/>
            </a:pPr>
            <a:r>
              <a:rPr lang="en-US" sz="2400" dirty="0">
                <a:latin typeface="Times New Roman"/>
                <a:ea typeface="Times New Roman"/>
              </a:rPr>
              <a:t>Such strategies will include the adoption of efficient environmental resources management practices such as planting of early maturing crops, adoption of varieties of crops and selective keeping of livestock in areas where rainfall showed a declining trend (</a:t>
            </a:r>
            <a:r>
              <a:rPr lang="en-US" sz="2400" dirty="0" err="1">
                <a:latin typeface="Times New Roman"/>
                <a:ea typeface="Times New Roman"/>
              </a:rPr>
              <a:t>Nyong</a:t>
            </a:r>
            <a:r>
              <a:rPr lang="en-US" sz="2400" dirty="0">
                <a:latin typeface="Times New Roman"/>
                <a:ea typeface="Times New Roman"/>
              </a:rPr>
              <a:t> </a:t>
            </a:r>
            <a:r>
              <a:rPr lang="en-US" sz="2400" i="1" dirty="0">
                <a:latin typeface="Times New Roman"/>
                <a:ea typeface="Times New Roman"/>
              </a:rPr>
              <a:t>et al.,</a:t>
            </a:r>
            <a:r>
              <a:rPr lang="en-US" sz="2400" dirty="0">
                <a:latin typeface="Times New Roman"/>
                <a:ea typeface="Times New Roman"/>
              </a:rPr>
              <a:t> 2007). </a:t>
            </a:r>
          </a:p>
          <a:p>
            <a:pPr marL="342900" indent="-342900">
              <a:lnSpc>
                <a:spcPct val="150000"/>
              </a:lnSpc>
              <a:buFont typeface="Wingdings" pitchFamily="2" charset="2"/>
              <a:buChar char="§"/>
            </a:pPr>
            <a:r>
              <a:rPr lang="en-US" sz="2400" dirty="0">
                <a:latin typeface="Times New Roman" pitchFamily="18" charset="0"/>
                <a:ea typeface="Times New Roman"/>
                <a:cs typeface="Times New Roman" pitchFamily="18" charset="0"/>
              </a:rPr>
              <a:t>mitigation is the act of reducing the accumulation of greenhouse gases in the atmosphere (whether by reducing the emission of these gases or by increasing the absorption through creation of sinks).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912396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799"/>
            <a:ext cx="8839200" cy="3970318"/>
          </a:xfrm>
          <a:prstGeom prst="rect">
            <a:avLst/>
          </a:prstGeom>
        </p:spPr>
        <p:txBody>
          <a:bodyPr wrap="square">
            <a:spAutoFit/>
          </a:bodyPr>
          <a:lstStyle/>
          <a:p>
            <a:pPr marL="342900" indent="-342900" algn="just">
              <a:lnSpc>
                <a:spcPct val="150000"/>
              </a:lnSpc>
              <a:buFont typeface="Wingdings" pitchFamily="2" charset="2"/>
              <a:buChar char="§"/>
            </a:pPr>
            <a:r>
              <a:rPr lang="en-US" sz="2400" dirty="0">
                <a:latin typeface="Times New Roman"/>
                <a:ea typeface="Times New Roman"/>
                <a:cs typeface="Times New Roman"/>
              </a:rPr>
              <a:t>It is predicted that the trends in food consumption may change by 2020 to cope with the decrease in food production due to climate change. </a:t>
            </a:r>
          </a:p>
          <a:p>
            <a:pPr marL="342900" indent="-342900" algn="just">
              <a:lnSpc>
                <a:spcPct val="150000"/>
              </a:lnSpc>
              <a:buFont typeface="Wingdings" pitchFamily="2" charset="2"/>
              <a:buChar char="§"/>
            </a:pPr>
            <a:r>
              <a:rPr lang="en-US" sz="2400" dirty="0">
                <a:latin typeface="Times New Roman"/>
                <a:ea typeface="Times New Roman"/>
                <a:cs typeface="Times New Roman"/>
              </a:rPr>
              <a:t>For instance, cereal consumption for food may shift to roots and tubers (e.g. potatoes, sweet potatoes)</a:t>
            </a:r>
            <a:endParaRPr lang="en-US" sz="2400" dirty="0">
              <a:ea typeface="Times New Roman"/>
              <a:cs typeface="Times New Roman"/>
            </a:endParaRPr>
          </a:p>
          <a:p>
            <a:pPr marL="342900" indent="-342900" algn="just">
              <a:lnSpc>
                <a:spcPct val="150000"/>
              </a:lnSpc>
              <a:buFont typeface="Wingdings" pitchFamily="2" charset="2"/>
              <a:buChar char="§"/>
            </a:pPr>
            <a:r>
              <a:rPr lang="en-US" sz="2400" dirty="0">
                <a:latin typeface="Times New Roman"/>
                <a:ea typeface="Times New Roman"/>
                <a:cs typeface="Times New Roman"/>
              </a:rPr>
              <a:t>The consumption of alternative sources of protein may increase, in particular of legumes</a:t>
            </a:r>
            <a:r>
              <a:rPr lang="en-US" sz="2400" dirty="0">
                <a:ea typeface="Times New Roman"/>
                <a:cs typeface="Times New Roman"/>
              </a:rPr>
              <a:t> </a:t>
            </a:r>
            <a:r>
              <a:rPr lang="en-US" sz="2400" dirty="0">
                <a:latin typeface="Times New Roman"/>
                <a:ea typeface="Times New Roman"/>
                <a:cs typeface="Times New Roman"/>
              </a:rPr>
              <a:t>(e.g.: beans, lentils)</a:t>
            </a:r>
            <a:endParaRPr lang="en-US" sz="2400" dirty="0">
              <a:ea typeface="Times New Roman"/>
              <a:cs typeface="Times New Roman"/>
            </a:endParaRPr>
          </a:p>
        </p:txBody>
      </p:sp>
    </p:spTree>
    <p:extLst>
      <p:ext uri="{BB962C8B-B14F-4D97-AF65-F5344CB8AC3E}">
        <p14:creationId xmlns:p14="http://schemas.microsoft.com/office/powerpoint/2010/main" val="26402608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123"/>
            <a:ext cx="8686800" cy="6186309"/>
          </a:xfrm>
          <a:prstGeom prst="rect">
            <a:avLst/>
          </a:prstGeom>
        </p:spPr>
        <p:txBody>
          <a:bodyPr wrap="square">
            <a:spAutoFit/>
          </a:bodyPr>
          <a:lstStyle/>
          <a:p>
            <a:pPr algn="just">
              <a:lnSpc>
                <a:spcPct val="150000"/>
              </a:lnSpc>
            </a:pPr>
            <a:r>
              <a:rPr lang="en-US" sz="2400" dirty="0">
                <a:latin typeface="Sabon-Roman"/>
              </a:rPr>
              <a:t>Crop pests</a:t>
            </a:r>
          </a:p>
          <a:p>
            <a:pPr marL="342900" indent="-342900" algn="just">
              <a:lnSpc>
                <a:spcPct val="150000"/>
              </a:lnSpc>
              <a:buFont typeface="Wingdings" pitchFamily="2" charset="2"/>
              <a:buChar char="§"/>
            </a:pPr>
            <a:r>
              <a:rPr lang="en-US" sz="2000" dirty="0">
                <a:latin typeface="Times New Roman" pitchFamily="18" charset="0"/>
                <a:cs typeface="Times New Roman" pitchFamily="18" charset="0"/>
              </a:rPr>
              <a:t>Biologists have shown how elaborate are the interrelationships between the flora and fauna of the natural world. </a:t>
            </a:r>
          </a:p>
          <a:p>
            <a:pPr marL="342900" indent="-342900" algn="just">
              <a:lnSpc>
                <a:spcPct val="150000"/>
              </a:lnSpc>
              <a:buFont typeface="Wingdings" pitchFamily="2" charset="2"/>
              <a:buChar char="§"/>
            </a:pPr>
            <a:r>
              <a:rPr lang="en-US" sz="2000" dirty="0">
                <a:latin typeface="Times New Roman" pitchFamily="18" charset="0"/>
                <a:cs typeface="Times New Roman" pitchFamily="18" charset="0"/>
              </a:rPr>
              <a:t>Most plants and animals are food for some other plant or animal. </a:t>
            </a:r>
          </a:p>
          <a:p>
            <a:pPr marL="342900" indent="-342900" algn="just">
              <a:lnSpc>
                <a:spcPct val="150000"/>
              </a:lnSpc>
              <a:buFont typeface="Wingdings" pitchFamily="2" charset="2"/>
              <a:buChar char="§"/>
            </a:pPr>
            <a:r>
              <a:rPr lang="en-US" sz="2000" dirty="0">
                <a:latin typeface="Times New Roman" pitchFamily="18" charset="0"/>
                <a:cs typeface="Times New Roman" pitchFamily="18" charset="0"/>
              </a:rPr>
              <a:t>The animals kept by humans, or the plants grown by them, may not  exception. </a:t>
            </a:r>
          </a:p>
          <a:p>
            <a:pPr marL="342900" indent="-342900" algn="just">
              <a:lnSpc>
                <a:spcPct val="150000"/>
              </a:lnSpc>
              <a:buFont typeface="Wingdings" pitchFamily="2" charset="2"/>
              <a:buChar char="§"/>
            </a:pPr>
            <a:r>
              <a:rPr lang="en-US" sz="2000" dirty="0">
                <a:latin typeface="Times New Roman" pitchFamily="18" charset="0"/>
                <a:cs typeface="Times New Roman" pitchFamily="18" charset="0"/>
              </a:rPr>
              <a:t>Goats may be attacked by tigers, sheep by dogs; less dramatically they provide a host for ticks, insects and parasites. </a:t>
            </a:r>
          </a:p>
          <a:p>
            <a:pPr marL="342900" indent="-342900" algn="just">
              <a:lnSpc>
                <a:spcPct val="150000"/>
              </a:lnSpc>
              <a:buFont typeface="Wingdings" pitchFamily="2" charset="2"/>
              <a:buChar char="§"/>
            </a:pPr>
            <a:r>
              <a:rPr lang="en-US" sz="2000" dirty="0">
                <a:latin typeface="Times New Roman" pitchFamily="18" charset="0"/>
                <a:cs typeface="Times New Roman" pitchFamily="18" charset="0"/>
              </a:rPr>
              <a:t>Crops, too, provide food for birds, animals and insects. </a:t>
            </a:r>
          </a:p>
          <a:p>
            <a:pPr marL="342900" indent="-342900" algn="just">
              <a:lnSpc>
                <a:spcPct val="150000"/>
              </a:lnSpc>
              <a:buFont typeface="Wingdings" pitchFamily="2" charset="2"/>
              <a:buChar char="§"/>
            </a:pPr>
            <a:r>
              <a:rPr lang="en-US" sz="2000" dirty="0">
                <a:latin typeface="Times New Roman" pitchFamily="18" charset="0"/>
                <a:cs typeface="Times New Roman" pitchFamily="18" charset="0"/>
              </a:rPr>
              <a:t>To the farmer these creatures are pests and diseases which must be eliminated,</a:t>
            </a:r>
          </a:p>
          <a:p>
            <a:pPr marL="342900" indent="-342900" algn="just">
              <a:lnSpc>
                <a:spcPct val="150000"/>
              </a:lnSpc>
              <a:buFont typeface="Wingdings" pitchFamily="2" charset="2"/>
              <a:buChar char="§"/>
            </a:pPr>
            <a:r>
              <a:rPr lang="en-US" sz="2000" dirty="0">
                <a:latin typeface="Times New Roman" pitchFamily="18" charset="0"/>
                <a:cs typeface="Times New Roman" pitchFamily="18" charset="0"/>
              </a:rPr>
              <a:t>Despite advances in pesticides, pests and diseases still destroy a large proportion of the world’s standing crop each year. </a:t>
            </a:r>
          </a:p>
          <a:p>
            <a:pPr marL="342900" indent="-342900" algn="just">
              <a:lnSpc>
                <a:spcPct val="150000"/>
              </a:lnSpc>
              <a:buFont typeface="Wingdings" pitchFamily="2" charset="2"/>
              <a:buChar char="§"/>
            </a:pPr>
            <a:r>
              <a:rPr lang="en-US" sz="2000" dirty="0">
                <a:latin typeface="Times New Roman" pitchFamily="18" charset="0"/>
                <a:cs typeface="Times New Roman" pitchFamily="18" charset="0"/>
              </a:rPr>
              <a:t>The spread of disease has also had an important effect on the location of some crops.</a:t>
            </a:r>
          </a:p>
        </p:txBody>
      </p:sp>
    </p:spTree>
    <p:extLst>
      <p:ext uri="{BB962C8B-B14F-4D97-AF65-F5344CB8AC3E}">
        <p14:creationId xmlns:p14="http://schemas.microsoft.com/office/powerpoint/2010/main" val="41021833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2734"/>
            <a:ext cx="8458200" cy="6832640"/>
          </a:xfrm>
          <a:prstGeom prst="rect">
            <a:avLst/>
          </a:prstGeom>
        </p:spPr>
        <p:txBody>
          <a:bodyPr wrap="square">
            <a:spAutoFit/>
          </a:bodyPr>
          <a:lstStyle/>
          <a:p>
            <a:pPr lvl="0">
              <a:lnSpc>
                <a:spcPct val="150000"/>
              </a:lnSpc>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Climate change  and Plant diseases</a:t>
            </a:r>
          </a:p>
          <a:p>
            <a:pPr marL="342900" lvl="0" indent="-342900">
              <a:lnSpc>
                <a:spcPct val="150000"/>
              </a:lnSpc>
              <a:buFont typeface="Wingdings" pitchFamily="2" charset="2"/>
              <a:buChar char="§"/>
            </a:pPr>
            <a:r>
              <a:rPr lang="en-US" sz="2400" dirty="0">
                <a:solidFill>
                  <a:prstClr val="black"/>
                </a:solidFill>
                <a:latin typeface="Times New Roman" pitchFamily="18" charset="0"/>
                <a:cs typeface="Times New Roman" pitchFamily="18" charset="0"/>
              </a:rPr>
              <a:t>Different models predict that expected climate change will significantly increase the occurrence of plant diseases in the coming years</a:t>
            </a:r>
          </a:p>
          <a:p>
            <a:pPr marL="342900" lvl="0" indent="-342900">
              <a:lnSpc>
                <a:spcPct val="150000"/>
              </a:lnSpc>
              <a:buFont typeface="Wingdings" pitchFamily="2" charset="2"/>
              <a:buChar char="§"/>
            </a:pPr>
            <a:r>
              <a:rPr lang="en-US" sz="2400" dirty="0">
                <a:solidFill>
                  <a:prstClr val="black"/>
                </a:solidFill>
                <a:latin typeface="Times New Roman" pitchFamily="18" charset="0"/>
                <a:cs typeface="Times New Roman" pitchFamily="18" charset="0"/>
              </a:rPr>
              <a:t>Long term climate change also showed that there is predicted changes in the </a:t>
            </a:r>
            <a:r>
              <a:rPr lang="en-US" sz="2400" b="1" dirty="0">
                <a:solidFill>
                  <a:srgbClr val="00B0F0"/>
                </a:solidFill>
                <a:latin typeface="Times New Roman" pitchFamily="18" charset="0"/>
                <a:cs typeface="Times New Roman" pitchFamily="18" charset="0"/>
              </a:rPr>
              <a:t>varieties of diseases</a:t>
            </a:r>
          </a:p>
          <a:p>
            <a:pPr marL="342900" lvl="0" indent="-342900">
              <a:lnSpc>
                <a:spcPct val="150000"/>
              </a:lnSpc>
              <a:buFont typeface="Wingdings" pitchFamily="2" charset="2"/>
              <a:buChar char="§"/>
            </a:pPr>
            <a:r>
              <a:rPr lang="en-US" sz="2400" dirty="0">
                <a:solidFill>
                  <a:prstClr val="black"/>
                </a:solidFill>
                <a:latin typeface="Times New Roman" pitchFamily="18" charset="0"/>
                <a:cs typeface="Times New Roman" pitchFamily="18" charset="0"/>
              </a:rPr>
              <a:t>However, </a:t>
            </a:r>
            <a:r>
              <a:rPr lang="en-US" sz="2400" b="1" dirty="0">
                <a:solidFill>
                  <a:srgbClr val="00B0F0"/>
                </a:solidFill>
                <a:latin typeface="Times New Roman" pitchFamily="18" charset="0"/>
                <a:cs typeface="Times New Roman" pitchFamily="18" charset="0"/>
              </a:rPr>
              <a:t>the effects of climate change on health and diseases</a:t>
            </a:r>
            <a:r>
              <a:rPr lang="en-US" sz="2400" dirty="0">
                <a:solidFill>
                  <a:prstClr val="black"/>
                </a:solidFill>
                <a:latin typeface="Times New Roman" pitchFamily="18" charset="0"/>
                <a:cs typeface="Times New Roman" pitchFamily="18" charset="0"/>
              </a:rPr>
              <a:t> are not well understood</a:t>
            </a:r>
          </a:p>
          <a:p>
            <a:pPr marL="342900" lvl="0" indent="-342900">
              <a:lnSpc>
                <a:spcPct val="150000"/>
              </a:lnSpc>
              <a:buFont typeface="Wingdings" pitchFamily="2" charset="2"/>
              <a:buChar char="§"/>
            </a:pPr>
            <a:r>
              <a:rPr lang="en-US" sz="2400" dirty="0">
                <a:solidFill>
                  <a:prstClr val="black"/>
                </a:solidFill>
                <a:latin typeface="Times New Roman" pitchFamily="18" charset="0"/>
                <a:cs typeface="Times New Roman" pitchFamily="18" charset="0"/>
              </a:rPr>
              <a:t>Some research findings pointed that crops are expected to benefit from </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warmer temperature </a:t>
            </a:r>
            <a:r>
              <a:rPr lang="en-US" sz="2400" dirty="0">
                <a:solidFill>
                  <a:prstClr val="black"/>
                </a:solidFill>
                <a:latin typeface="Times New Roman" pitchFamily="18" charset="0"/>
                <a:cs typeface="Times New Roman" pitchFamily="18" charset="0"/>
              </a:rPr>
              <a:t>and increased levels of </a:t>
            </a:r>
            <a:r>
              <a:rPr lang="en-US" sz="2400" b="1" dirty="0">
                <a:solidFill>
                  <a:srgbClr val="000000"/>
                </a:solidFill>
                <a:effectLst>
                  <a:outerShdw blurRad="38100" dist="38100" dir="2700000" algn="tl">
                    <a:srgbClr val="000000">
                      <a:alpha val="43137"/>
                    </a:srgbClr>
                  </a:outerShdw>
                </a:effectLst>
                <a:cs typeface="Times New Roman"/>
              </a:rPr>
              <a:t>CO</a:t>
            </a:r>
            <a:r>
              <a:rPr lang="en-US" sz="2400" b="1" baseline="-25000" dirty="0">
                <a:solidFill>
                  <a:srgbClr val="000000"/>
                </a:solidFill>
                <a:effectLst>
                  <a:outerShdw blurRad="38100" dist="38100" dir="2700000" algn="tl">
                    <a:srgbClr val="000000">
                      <a:alpha val="43137"/>
                    </a:srgbClr>
                  </a:outerShdw>
                </a:effectLst>
                <a:cs typeface="Times New Roman"/>
              </a:rPr>
              <a:t>2</a:t>
            </a:r>
            <a:r>
              <a:rPr lang="en-US" sz="1100" dirty="0">
                <a:cs typeface="Times New Roman"/>
              </a:rPr>
              <a:t>    </a:t>
            </a:r>
            <a:r>
              <a:rPr lang="en-US" sz="2400" dirty="0">
                <a:solidFill>
                  <a:prstClr val="black"/>
                </a:solidFill>
                <a:latin typeface="Times New Roman" pitchFamily="18" charset="0"/>
                <a:cs typeface="Times New Roman" pitchFamily="18" charset="0"/>
              </a:rPr>
              <a:t>in the atmosphere</a:t>
            </a:r>
          </a:p>
          <a:p>
            <a:pPr lvl="0">
              <a:lnSpc>
                <a:spcPct val="150000"/>
              </a:lnSpc>
            </a:pP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28020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686800" cy="6334042"/>
          </a:xfrm>
          <a:prstGeom prst="rect">
            <a:avLst/>
          </a:prstGeom>
        </p:spPr>
        <p:txBody>
          <a:bodyPr wrap="square">
            <a:spAutoFit/>
          </a:bodyPr>
          <a:lstStyle/>
          <a:p>
            <a:pPr>
              <a:lnSpc>
                <a:spcPct val="115000"/>
              </a:lnSpc>
              <a:spcBef>
                <a:spcPts val="1000"/>
              </a:spcBef>
            </a:pPr>
            <a:r>
              <a:rPr lang="en-US" sz="2400" b="1" dirty="0">
                <a:solidFill>
                  <a:srgbClr val="4F81BD"/>
                </a:solidFill>
                <a:effectLst/>
                <a:latin typeface="Cambria"/>
                <a:ea typeface="Times New Roman"/>
                <a:cs typeface="Times New Roman"/>
              </a:rPr>
              <a:t>Time factor in climate and weather (major difference)</a:t>
            </a:r>
          </a:p>
          <a:p>
            <a:pPr marL="342900" marR="0" lvl="0" indent="-342900">
              <a:lnSpc>
                <a:spcPct val="150000"/>
              </a:lnSpc>
              <a:buFont typeface="Symbol"/>
              <a:buChar char=""/>
            </a:pPr>
            <a:r>
              <a:rPr lang="en-US" sz="2800" dirty="0">
                <a:effectLst/>
                <a:latin typeface="Times New Roman"/>
                <a:ea typeface="Times New Roman"/>
              </a:rPr>
              <a:t>The difference between weather and climate is a measure of </a:t>
            </a:r>
            <a:r>
              <a:rPr lang="en-US" sz="2800" b="1" dirty="0">
                <a:solidFill>
                  <a:srgbClr val="FF0000"/>
                </a:solidFill>
                <a:effectLst>
                  <a:outerShdw blurRad="38100" dist="38100" dir="2700000" algn="tl">
                    <a:srgbClr val="000000">
                      <a:alpha val="43137"/>
                    </a:srgbClr>
                  </a:outerShdw>
                </a:effectLst>
                <a:latin typeface="Times New Roman"/>
                <a:ea typeface="Times New Roman"/>
              </a:rPr>
              <a:t>time span</a:t>
            </a:r>
            <a:r>
              <a:rPr lang="en-US" sz="2800" dirty="0">
                <a:effectLst/>
                <a:latin typeface="Times New Roman"/>
                <a:ea typeface="Times New Roman"/>
              </a:rPr>
              <a:t>. </a:t>
            </a:r>
          </a:p>
          <a:p>
            <a:pPr marL="342900" marR="0" lvl="0" indent="-342900">
              <a:lnSpc>
                <a:spcPct val="150000"/>
              </a:lnSpc>
              <a:buFont typeface="Symbol"/>
              <a:buChar char=""/>
            </a:pPr>
            <a:r>
              <a:rPr lang="en-US" sz="2800" b="1" dirty="0">
                <a:solidFill>
                  <a:srgbClr val="0070C0"/>
                </a:solidFill>
                <a:effectLst/>
                <a:latin typeface="Times New Roman"/>
                <a:ea typeface="Times New Roman"/>
              </a:rPr>
              <a:t>Weather refers </a:t>
            </a:r>
            <a:r>
              <a:rPr lang="en-US" sz="2800" dirty="0">
                <a:effectLst/>
                <a:latin typeface="Times New Roman"/>
                <a:ea typeface="Times New Roman"/>
              </a:rPr>
              <a:t>to the atmospheric conditions of a specific place</a:t>
            </a:r>
            <a:r>
              <a:rPr lang="en-US" sz="2800" dirty="0">
                <a:solidFill>
                  <a:srgbClr val="FF0000"/>
                </a:solidFill>
                <a:effectLst/>
                <a:latin typeface="Times New Roman"/>
                <a:ea typeface="Times New Roman"/>
              </a:rPr>
              <a:t> over a short period of time</a:t>
            </a:r>
          </a:p>
          <a:p>
            <a:pPr marL="342900" marR="0" lvl="0" indent="-342900">
              <a:lnSpc>
                <a:spcPct val="150000"/>
              </a:lnSpc>
              <a:buFont typeface="Symbol"/>
              <a:buChar char=""/>
            </a:pPr>
            <a:r>
              <a:rPr lang="en-US" sz="2800" b="1" dirty="0">
                <a:solidFill>
                  <a:srgbClr val="0070C0"/>
                </a:solidFill>
                <a:effectLst>
                  <a:outerShdw blurRad="38100" dist="38100" dir="2700000" algn="tl">
                    <a:srgbClr val="000000">
                      <a:alpha val="43137"/>
                    </a:srgbClr>
                  </a:outerShdw>
                </a:effectLst>
                <a:latin typeface="Times New Roman"/>
                <a:ea typeface="Times New Roman"/>
              </a:rPr>
              <a:t>Climate refers </a:t>
            </a:r>
            <a:r>
              <a:rPr lang="en-US" sz="2800" dirty="0">
                <a:effectLst/>
                <a:latin typeface="Times New Roman"/>
                <a:ea typeface="Times New Roman"/>
              </a:rPr>
              <a:t>to the average atmospheric conditions over relatively </a:t>
            </a:r>
            <a:r>
              <a:rPr lang="en-US" sz="2800" dirty="0">
                <a:solidFill>
                  <a:srgbClr val="FF0000"/>
                </a:solidFill>
                <a:effectLst/>
                <a:latin typeface="Times New Roman"/>
                <a:ea typeface="Times New Roman"/>
              </a:rPr>
              <a:t>long periods, usually 30 years</a:t>
            </a:r>
            <a:r>
              <a:rPr lang="en-US" sz="2800" dirty="0">
                <a:effectLst/>
                <a:latin typeface="Times New Roman"/>
                <a:ea typeface="Times New Roman"/>
              </a:rPr>
              <a:t>. </a:t>
            </a:r>
          </a:p>
          <a:p>
            <a:pPr marL="342900" marR="0" lvl="0" indent="-342900">
              <a:lnSpc>
                <a:spcPct val="150000"/>
              </a:lnSpc>
              <a:buFont typeface="Symbol"/>
              <a:buChar char=""/>
            </a:pPr>
            <a:r>
              <a:rPr lang="en-US" sz="2800" dirty="0">
                <a:effectLst/>
                <a:latin typeface="Times New Roman"/>
                <a:ea typeface="Times New Roman"/>
              </a:rPr>
              <a:t>In other words, when one talks about the climate, then we are talking about </a:t>
            </a:r>
            <a:r>
              <a:rPr lang="en-US" sz="2800" u="sng" dirty="0">
                <a:effectLst/>
                <a:latin typeface="Times New Roman"/>
                <a:ea typeface="Times New Roman"/>
              </a:rPr>
              <a:t>the pattern over a </a:t>
            </a:r>
            <a:r>
              <a:rPr lang="en-US" sz="2800" b="1" u="sng" dirty="0">
                <a:effectLst/>
                <a:latin typeface="Times New Roman"/>
                <a:ea typeface="Times New Roman"/>
              </a:rPr>
              <a:t>long term</a:t>
            </a:r>
            <a:r>
              <a:rPr lang="en-US" sz="2800" dirty="0">
                <a:effectLst/>
                <a:latin typeface="Times New Roman"/>
                <a:ea typeface="Times New Roman"/>
              </a:rPr>
              <a:t>, while weather is referred </a:t>
            </a:r>
            <a:r>
              <a:rPr lang="en-US" sz="2800" u="sng" dirty="0">
                <a:effectLst/>
                <a:latin typeface="Times New Roman"/>
                <a:ea typeface="Times New Roman"/>
              </a:rPr>
              <a:t>to </a:t>
            </a:r>
            <a:r>
              <a:rPr lang="en-US" sz="2800" b="1" u="sng" dirty="0">
                <a:effectLst/>
                <a:latin typeface="Times New Roman"/>
                <a:ea typeface="Times New Roman"/>
              </a:rPr>
              <a:t>short term</a:t>
            </a:r>
            <a:r>
              <a:rPr lang="en-US" sz="2800" dirty="0">
                <a:effectLst/>
                <a:latin typeface="Times New Roman"/>
                <a:ea typeface="Times New Roman"/>
              </a:rPr>
              <a:t>. </a:t>
            </a:r>
          </a:p>
        </p:txBody>
      </p:sp>
    </p:spTree>
    <p:extLst>
      <p:ext uri="{BB962C8B-B14F-4D97-AF65-F5344CB8AC3E}">
        <p14:creationId xmlns:p14="http://schemas.microsoft.com/office/powerpoint/2010/main" val="28235752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7294305"/>
          </a:xfrm>
          <a:prstGeom prst="rect">
            <a:avLst/>
          </a:prstGeom>
        </p:spPr>
        <p:txBody>
          <a:bodyPr wrap="square">
            <a:spAutoFit/>
          </a:bodyPr>
          <a:lstStyle/>
          <a:p>
            <a:pPr marL="342900" lvl="0" indent="-342900">
              <a:lnSpc>
                <a:spcPct val="150000"/>
              </a:lnSpc>
              <a:buFont typeface="Wingdings" pitchFamily="2" charset="2"/>
              <a:buChar char="§"/>
            </a:pPr>
            <a:r>
              <a:rPr lang="en-US" sz="2400" dirty="0">
                <a:solidFill>
                  <a:prstClr val="black"/>
                </a:solidFill>
                <a:latin typeface="Times New Roman" pitchFamily="18" charset="0"/>
                <a:cs typeface="Times New Roman" pitchFamily="18" charset="0"/>
              </a:rPr>
              <a:t>Nevertheless, plants might be stressed by dry soils and weather extremes</a:t>
            </a:r>
          </a:p>
          <a:p>
            <a:pPr marL="342900" lvl="0" indent="-342900">
              <a:lnSpc>
                <a:spcPct val="150000"/>
              </a:lnSpc>
              <a:buFont typeface="Wingdings" pitchFamily="2" charset="2"/>
              <a:buChar char="§"/>
            </a:pPr>
            <a:r>
              <a:rPr lang="en-US" sz="2400" dirty="0">
                <a:solidFill>
                  <a:srgbClr val="00B0F0"/>
                </a:solidFill>
                <a:latin typeface="Times New Roman" pitchFamily="18" charset="0"/>
                <a:cs typeface="Times New Roman" pitchFamily="18" charset="0"/>
              </a:rPr>
              <a:t>Stressed plants </a:t>
            </a:r>
            <a:r>
              <a:rPr lang="en-US" sz="2400" dirty="0">
                <a:solidFill>
                  <a:prstClr val="black"/>
                </a:solidFill>
                <a:latin typeface="Times New Roman" pitchFamily="18" charset="0"/>
                <a:cs typeface="Times New Roman" pitchFamily="18" charset="0"/>
              </a:rPr>
              <a:t>are more </a:t>
            </a:r>
            <a:r>
              <a:rPr lang="en-US" sz="2400" dirty="0">
                <a:solidFill>
                  <a:srgbClr val="FF0000"/>
                </a:solidFill>
                <a:latin typeface="Times New Roman" pitchFamily="18" charset="0"/>
                <a:cs typeface="Times New Roman" pitchFamily="18" charset="0"/>
              </a:rPr>
              <a:t>susceptible</a:t>
            </a:r>
            <a:r>
              <a:rPr lang="en-US" sz="2400" dirty="0">
                <a:solidFill>
                  <a:prstClr val="black"/>
                </a:solidFill>
                <a:latin typeface="Times New Roman" pitchFamily="18" charset="0"/>
                <a:cs typeface="Times New Roman" pitchFamily="18" charset="0"/>
              </a:rPr>
              <a:t> to diseases </a:t>
            </a:r>
          </a:p>
          <a:p>
            <a:pPr marL="342900" lvl="0" indent="-342900">
              <a:lnSpc>
                <a:spcPct val="150000"/>
              </a:lnSpc>
              <a:buFont typeface="Wingdings" pitchFamily="2" charset="2"/>
              <a:buChar char="§"/>
            </a:pPr>
            <a:r>
              <a:rPr lang="en-US" sz="2400" dirty="0">
                <a:solidFill>
                  <a:prstClr val="black"/>
                </a:solidFill>
                <a:latin typeface="Times New Roman" pitchFamily="18" charset="0"/>
                <a:cs typeface="Times New Roman" pitchFamily="18" charset="0"/>
              </a:rPr>
              <a:t>In addition, pathogens that cause crop diseases will be influenced directly by change of climate</a:t>
            </a:r>
          </a:p>
          <a:p>
            <a:pPr marL="342900" lvl="0" indent="-342900">
              <a:lnSpc>
                <a:spcPct val="150000"/>
              </a:lnSpc>
              <a:buFont typeface="Wingdings" pitchFamily="2" charset="2"/>
              <a:buChar char="§"/>
            </a:pPr>
            <a:r>
              <a:rPr lang="en-US" sz="2400" dirty="0">
                <a:solidFill>
                  <a:prstClr val="black"/>
                </a:solidFill>
                <a:latin typeface="Times New Roman" pitchFamily="18" charset="0"/>
                <a:cs typeface="Times New Roman" pitchFamily="18" charset="0"/>
              </a:rPr>
              <a:t>Typically, the two most important environmental factors in the increasing of plant diseases include </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temp</a:t>
            </a:r>
            <a:r>
              <a:rPr lang="en-US" sz="2400" dirty="0">
                <a:solidFill>
                  <a:prstClr val="black"/>
                </a:solidFill>
                <a:latin typeface="Times New Roman" pitchFamily="18" charset="0"/>
                <a:cs typeface="Times New Roman" pitchFamily="18" charset="0"/>
              </a:rPr>
              <a:t> and </a:t>
            </a:r>
            <a:r>
              <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moisture</a:t>
            </a:r>
          </a:p>
          <a:p>
            <a:pPr marL="342900" lvl="0" indent="-342900">
              <a:lnSpc>
                <a:spcPct val="150000"/>
              </a:lnSpc>
              <a:buFont typeface="Wingdings" pitchFamily="2" charset="2"/>
              <a:buChar char="§"/>
            </a:pPr>
            <a:r>
              <a:rPr lang="en-US" sz="2400" dirty="0">
                <a:solidFill>
                  <a:prstClr val="black"/>
                </a:solidFill>
                <a:latin typeface="Times New Roman" pitchFamily="18" charset="0"/>
                <a:cs typeface="Times New Roman" pitchFamily="18" charset="0"/>
              </a:rPr>
              <a:t>For example, in temperate areas most plant diseases are inactive during winter while they become active during summer</a:t>
            </a:r>
          </a:p>
          <a:p>
            <a:pPr marL="342900" lvl="0" indent="-342900">
              <a:lnSpc>
                <a:spcPct val="150000"/>
              </a:lnSpc>
              <a:buFont typeface="Wingdings" pitchFamily="2" charset="2"/>
              <a:buChar char="§"/>
            </a:pPr>
            <a:r>
              <a:rPr lang="en-US" sz="2400" dirty="0">
                <a:solidFill>
                  <a:prstClr val="black"/>
                </a:solidFill>
                <a:latin typeface="Times New Roman" pitchFamily="18" charset="0"/>
                <a:cs typeface="Times New Roman" pitchFamily="18" charset="0"/>
              </a:rPr>
              <a:t>Moisture in the form of free water or high humidity is a necessary condition for infection, reproduction and spread in many plant pathogens</a:t>
            </a:r>
          </a:p>
          <a:p>
            <a:pPr lvl="0">
              <a:lnSpc>
                <a:spcPct val="150000"/>
              </a:lnSpc>
            </a:pP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1810137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36671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128" y="-219076"/>
            <a:ext cx="326707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29000"/>
            <a:ext cx="40481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018503"/>
            <a:ext cx="2796484" cy="383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8242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66800"/>
            <a:ext cx="26289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15" y="381000"/>
            <a:ext cx="286702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13868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027231" cy="602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6175176"/>
            <a:ext cx="7924800" cy="615553"/>
          </a:xfrm>
          <a:prstGeom prst="rect">
            <a:avLst/>
          </a:prstGeom>
        </p:spPr>
        <p:txBody>
          <a:bodyPr wrap="square">
            <a:spAutoFit/>
          </a:bodyPr>
          <a:lstStyle/>
          <a:p>
            <a:endParaRPr lang="en-US" sz="1000" dirty="0">
              <a:solidFill>
                <a:srgbClr val="000000"/>
              </a:solidFill>
              <a:latin typeface="Arial"/>
            </a:endParaRPr>
          </a:p>
          <a:p>
            <a:r>
              <a:rPr lang="en-US" sz="2400" b="1" dirty="0">
                <a:latin typeface="Arial"/>
              </a:rPr>
              <a:t>Wheat: temperature stress –sterility (fruitless)</a:t>
            </a:r>
            <a:endParaRPr lang="en-US" sz="2400" dirty="0"/>
          </a:p>
        </p:txBody>
      </p:sp>
    </p:spTree>
    <p:extLst>
      <p:ext uri="{BB962C8B-B14F-4D97-AF65-F5344CB8AC3E}">
        <p14:creationId xmlns:p14="http://schemas.microsoft.com/office/powerpoint/2010/main" val="31398972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077200" cy="3347840"/>
          </a:xfrm>
          <a:prstGeom prst="rect">
            <a:avLst/>
          </a:prstGeom>
        </p:spPr>
        <p:txBody>
          <a:bodyPr wrap="square">
            <a:spAutoFit/>
          </a:bodyPr>
          <a:lstStyle/>
          <a:p>
            <a:pPr>
              <a:lnSpc>
                <a:spcPct val="150000"/>
              </a:lnSpc>
            </a:pPr>
            <a:r>
              <a:rPr lang="en-US" sz="2400" b="1" dirty="0">
                <a:latin typeface="Arial"/>
              </a:rPr>
              <a:t>Climate change is likely globally to :</a:t>
            </a:r>
          </a:p>
          <a:p>
            <a:pPr marL="342900" indent="-342900">
              <a:lnSpc>
                <a:spcPct val="150000"/>
              </a:lnSpc>
              <a:buFont typeface="Wingdings" pitchFamily="2" charset="2"/>
              <a:buChar char="§"/>
            </a:pPr>
            <a:r>
              <a:rPr lang="en-US" sz="2400" b="1" dirty="0">
                <a:latin typeface="Arial"/>
              </a:rPr>
              <a:t>reduce potential agricultural output in the longer term  and increase risk of hunger.</a:t>
            </a:r>
          </a:p>
          <a:p>
            <a:pPr marL="176213" indent="-176213">
              <a:lnSpc>
                <a:spcPct val="150000"/>
              </a:lnSpc>
            </a:pPr>
            <a:r>
              <a:rPr lang="en-US" sz="2400" dirty="0">
                <a:latin typeface="Arial"/>
              </a:rPr>
              <a:t>• </a:t>
            </a:r>
            <a:r>
              <a:rPr lang="en-US" sz="2400" b="1" dirty="0">
                <a:latin typeface="Arial"/>
              </a:rPr>
              <a:t>Adverse effects, regionally and near-term, are especially marked in tropics and subtropics (</a:t>
            </a:r>
            <a:r>
              <a:rPr lang="en-US" sz="2400" b="1" dirty="0" err="1">
                <a:latin typeface="Arial"/>
              </a:rPr>
              <a:t>eg</a:t>
            </a:r>
            <a:r>
              <a:rPr lang="en-US" sz="2400" b="1" dirty="0">
                <a:latin typeface="Arial"/>
              </a:rPr>
              <a:t> especially in Africa</a:t>
            </a:r>
            <a:r>
              <a:rPr lang="en-US" b="1" dirty="0">
                <a:latin typeface="Arial"/>
              </a:rPr>
              <a:t>)</a:t>
            </a:r>
            <a:endParaRPr lang="en-US" dirty="0"/>
          </a:p>
        </p:txBody>
      </p:sp>
      <p:sp>
        <p:nvSpPr>
          <p:cNvPr id="3" name="Rectangle 2"/>
          <p:cNvSpPr/>
          <p:nvPr/>
        </p:nvSpPr>
        <p:spPr>
          <a:xfrm>
            <a:off x="83574" y="3657600"/>
            <a:ext cx="8458200" cy="3046988"/>
          </a:xfrm>
          <a:prstGeom prst="rect">
            <a:avLst/>
          </a:prstGeom>
        </p:spPr>
        <p:txBody>
          <a:bodyPr wrap="square">
            <a:spAutoFit/>
          </a:bodyPr>
          <a:lstStyle/>
          <a:p>
            <a:pPr marL="342900" indent="-61913">
              <a:buFont typeface="Wingdings" pitchFamily="2" charset="2"/>
              <a:buChar char="§"/>
            </a:pPr>
            <a:r>
              <a:rPr lang="en-US" sz="2400" b="1" dirty="0">
                <a:latin typeface="Arial"/>
              </a:rPr>
              <a:t>  Most serious effects, sub-nationally, will probably be at the social and economic margins (where adaptive capacity is low).</a:t>
            </a:r>
          </a:p>
          <a:p>
            <a:pPr marL="236538" indent="-119063"/>
            <a:r>
              <a:rPr lang="en-US" sz="2400" dirty="0">
                <a:latin typeface="Arial"/>
              </a:rPr>
              <a:t>•  </a:t>
            </a:r>
            <a:r>
              <a:rPr lang="en-US" sz="2400" b="1" dirty="0" err="1">
                <a:latin typeface="Arial"/>
              </a:rPr>
              <a:t>Stabilisation</a:t>
            </a:r>
            <a:r>
              <a:rPr lang="en-US" sz="2400" b="1" dirty="0">
                <a:latin typeface="Arial"/>
              </a:rPr>
              <a:t> at 750 ppm does not avoid most serious</a:t>
            </a:r>
          </a:p>
          <a:p>
            <a:pPr marL="339725"/>
            <a:r>
              <a:rPr lang="en-US" sz="2400" b="1" dirty="0">
                <a:latin typeface="Arial"/>
              </a:rPr>
              <a:t>effects. </a:t>
            </a:r>
            <a:r>
              <a:rPr lang="en-US" sz="2400" b="1" dirty="0" err="1">
                <a:latin typeface="Arial"/>
              </a:rPr>
              <a:t>Stabilisation</a:t>
            </a:r>
            <a:r>
              <a:rPr lang="en-US" sz="2400" b="1" dirty="0">
                <a:latin typeface="Arial"/>
              </a:rPr>
              <a:t> at 550 ppm does, but cost will be great (= c.20 times Kyoto reductions).</a:t>
            </a:r>
          </a:p>
          <a:p>
            <a:pPr marL="398463" indent="-222250"/>
            <a:r>
              <a:rPr lang="en-US" sz="2400" dirty="0">
                <a:latin typeface="Arial"/>
              </a:rPr>
              <a:t>• </a:t>
            </a:r>
            <a:r>
              <a:rPr lang="en-US" sz="2400" b="1" dirty="0">
                <a:latin typeface="Arial"/>
              </a:rPr>
              <a:t>Therefore, successful mitigation will need to be part of a ‘Sustainable Development’ pathway.</a:t>
            </a:r>
            <a:endParaRPr lang="en-US" sz="2400" dirty="0"/>
          </a:p>
        </p:txBody>
      </p:sp>
    </p:spTree>
    <p:extLst>
      <p:ext uri="{BB962C8B-B14F-4D97-AF65-F5344CB8AC3E}">
        <p14:creationId xmlns:p14="http://schemas.microsoft.com/office/powerpoint/2010/main" val="38507530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6186309"/>
          </a:xfrm>
          <a:prstGeom prst="rect">
            <a:avLst/>
          </a:prstGeom>
        </p:spPr>
        <p:txBody>
          <a:bodyPr wrap="square">
            <a:spAutoFit/>
          </a:bodyPr>
          <a:lstStyle/>
          <a:p>
            <a:pPr algn="just">
              <a:lnSpc>
                <a:spcPct val="150000"/>
              </a:lnSpc>
            </a:pPr>
            <a:r>
              <a:rPr lang="en-US" sz="2400" b="1" dirty="0">
                <a:latin typeface="Arial"/>
              </a:rPr>
              <a:t>A combination of adaptation and mitigation is necessary.</a:t>
            </a:r>
          </a:p>
          <a:p>
            <a:pPr algn="just">
              <a:lnSpc>
                <a:spcPct val="150000"/>
              </a:lnSpc>
            </a:pPr>
            <a:r>
              <a:rPr lang="en-US" sz="2400" dirty="0">
                <a:latin typeface="Arial"/>
              </a:rPr>
              <a:t>• </a:t>
            </a:r>
            <a:r>
              <a:rPr lang="en-US" sz="2400" b="1" dirty="0">
                <a:latin typeface="Arial"/>
              </a:rPr>
              <a:t>Invest in adaptation, to increase resilience to climate change: </a:t>
            </a:r>
          </a:p>
          <a:p>
            <a:pPr marL="342900" indent="-342900" algn="just">
              <a:lnSpc>
                <a:spcPct val="150000"/>
              </a:lnSpc>
              <a:buAutoNum type="alphaLcParenR"/>
            </a:pPr>
            <a:r>
              <a:rPr lang="en-US" sz="2400" b="1" dirty="0">
                <a:latin typeface="Arial"/>
              </a:rPr>
              <a:t>technology (</a:t>
            </a:r>
            <a:r>
              <a:rPr lang="en-US" sz="2400" b="1" dirty="0" err="1">
                <a:latin typeface="Arial"/>
              </a:rPr>
              <a:t>eg</a:t>
            </a:r>
            <a:r>
              <a:rPr lang="en-US" sz="2400" b="1" dirty="0">
                <a:latin typeface="Arial"/>
              </a:rPr>
              <a:t> crop breeding for new climates; rural electrification ), </a:t>
            </a:r>
          </a:p>
          <a:p>
            <a:pPr marL="339725" indent="-339725" algn="just">
              <a:lnSpc>
                <a:spcPct val="150000"/>
              </a:lnSpc>
            </a:pPr>
            <a:r>
              <a:rPr lang="en-US" sz="2400" b="1" dirty="0">
                <a:latin typeface="Arial"/>
              </a:rPr>
              <a:t> b) management (</a:t>
            </a:r>
            <a:r>
              <a:rPr lang="en-US" sz="2400" b="1" dirty="0" err="1">
                <a:latin typeface="Arial"/>
              </a:rPr>
              <a:t>eg</a:t>
            </a:r>
            <a:r>
              <a:rPr lang="en-US" sz="2400" b="1" dirty="0">
                <a:latin typeface="Arial"/>
              </a:rPr>
              <a:t> farming systems that use water more efficiently), </a:t>
            </a:r>
          </a:p>
          <a:p>
            <a:pPr algn="just">
              <a:lnSpc>
                <a:spcPct val="150000"/>
              </a:lnSpc>
            </a:pPr>
            <a:r>
              <a:rPr lang="en-US" sz="2400" b="1" dirty="0">
                <a:latin typeface="Arial"/>
              </a:rPr>
              <a:t> c)institutions (</a:t>
            </a:r>
            <a:r>
              <a:rPr lang="en-US" sz="2400" b="1" dirty="0" err="1">
                <a:latin typeface="Arial"/>
              </a:rPr>
              <a:t>eg</a:t>
            </a:r>
            <a:r>
              <a:rPr lang="en-US" sz="2400" b="1" dirty="0">
                <a:latin typeface="Arial"/>
              </a:rPr>
              <a:t> market and tariff structure).</a:t>
            </a:r>
          </a:p>
          <a:p>
            <a:pPr marL="457200" indent="-457200" algn="just">
              <a:lnSpc>
                <a:spcPct val="150000"/>
              </a:lnSpc>
            </a:pPr>
            <a:r>
              <a:rPr lang="en-US" sz="2400" dirty="0">
                <a:latin typeface="Arial"/>
              </a:rPr>
              <a:t>• </a:t>
            </a:r>
            <a:r>
              <a:rPr lang="en-US" sz="2400" b="1" dirty="0">
                <a:latin typeface="Arial"/>
              </a:rPr>
              <a:t>Many adaptations can be ‘win-win’ (</a:t>
            </a:r>
            <a:r>
              <a:rPr lang="en-US" sz="2400" b="1" dirty="0" err="1">
                <a:latin typeface="Arial"/>
              </a:rPr>
              <a:t>eg</a:t>
            </a:r>
            <a:r>
              <a:rPr lang="en-US" sz="2400" b="1" dirty="0">
                <a:latin typeface="Arial"/>
              </a:rPr>
              <a:t> drought proofing for present weather can increase resilience to effects of a long-term drying trend).</a:t>
            </a:r>
            <a:endParaRPr lang="en-US" sz="2400" dirty="0"/>
          </a:p>
        </p:txBody>
      </p:sp>
    </p:spTree>
    <p:extLst>
      <p:ext uri="{BB962C8B-B14F-4D97-AF65-F5344CB8AC3E}">
        <p14:creationId xmlns:p14="http://schemas.microsoft.com/office/powerpoint/2010/main" val="27548817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382000" cy="3046988"/>
          </a:xfrm>
          <a:prstGeom prst="rect">
            <a:avLst/>
          </a:prstGeom>
        </p:spPr>
        <p:txBody>
          <a:bodyPr wrap="square">
            <a:spAutoFit/>
          </a:bodyPr>
          <a:lstStyle/>
          <a:p>
            <a:pPr algn="just"/>
            <a:r>
              <a:rPr lang="en-US" sz="2400" b="1" dirty="0">
                <a:latin typeface="Times New Roman" pitchFamily="18" charset="0"/>
                <a:cs typeface="Times New Roman" pitchFamily="18" charset="0"/>
              </a:rPr>
              <a:t>Need to foster adaptation in most vulnerable </a:t>
            </a:r>
            <a:r>
              <a:rPr lang="en-US" sz="2400" b="1" dirty="0" err="1">
                <a:latin typeface="Times New Roman" pitchFamily="18" charset="0"/>
                <a:cs typeface="Times New Roman" pitchFamily="18" charset="0"/>
              </a:rPr>
              <a:t>egions</a:t>
            </a:r>
            <a:r>
              <a:rPr lang="en-US" sz="2400" b="1" dirty="0">
                <a:latin typeface="Times New Roman" pitchFamily="18" charset="0"/>
                <a:cs typeface="Times New Roman" pitchFamily="18" charset="0"/>
              </a:rPr>
              <a:t>: the poorest, small island, low-lying coats, </a:t>
            </a:r>
            <a:r>
              <a:rPr lang="en-US" sz="2400" b="1" dirty="0" err="1">
                <a:latin typeface="Times New Roman" pitchFamily="18" charset="0"/>
                <a:cs typeface="Times New Roman" pitchFamily="18" charset="0"/>
              </a:rPr>
              <a:t>andn</a:t>
            </a:r>
            <a:r>
              <a:rPr lang="en-US" sz="2400" b="1" dirty="0">
                <a:latin typeface="Times New Roman" pitchFamily="18" charset="0"/>
                <a:cs typeface="Times New Roman" pitchFamily="18" charset="0"/>
              </a:rPr>
              <a:t> semi-arid tropics/sub-tropics</a:t>
            </a:r>
          </a:p>
          <a:p>
            <a:pPr algn="just"/>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Should we concentrate more on </a:t>
            </a:r>
            <a:r>
              <a:rPr lang="en-US" sz="2400" b="1" dirty="0" err="1">
                <a:latin typeface="Times New Roman" pitchFamily="18" charset="0"/>
                <a:cs typeface="Times New Roman" pitchFamily="18" charset="0"/>
              </a:rPr>
              <a:t>nonoptimising</a:t>
            </a:r>
            <a:r>
              <a:rPr lang="en-US" sz="2400" b="1" dirty="0">
                <a:latin typeface="Times New Roman" pitchFamily="18" charset="0"/>
                <a:cs typeface="Times New Roman" pitchFamily="18" charset="0"/>
              </a:rPr>
              <a:t> objectives? </a:t>
            </a:r>
            <a:r>
              <a:rPr lang="en-US" sz="2400" b="1" dirty="0" err="1">
                <a:latin typeface="Times New Roman" pitchFamily="18" charset="0"/>
                <a:cs typeface="Times New Roman" pitchFamily="18" charset="0"/>
              </a:rPr>
              <a:t>eg</a:t>
            </a:r>
            <a:r>
              <a:rPr lang="en-US" sz="2400" b="1" dirty="0">
                <a:latin typeface="Times New Roman" pitchFamily="18" charset="0"/>
                <a:cs typeface="Times New Roman" pitchFamily="18" charset="0"/>
              </a:rPr>
              <a:t> reduce risk, </a:t>
            </a:r>
            <a:r>
              <a:rPr lang="en-US" sz="2400" b="1" dirty="0" err="1">
                <a:latin typeface="Times New Roman" pitchFamily="18" charset="0"/>
                <a:cs typeface="Times New Roman" pitchFamily="18" charset="0"/>
              </a:rPr>
              <a:t>minimise</a:t>
            </a:r>
            <a:r>
              <a:rPr lang="en-US" sz="2400" b="1" dirty="0">
                <a:latin typeface="Times New Roman" pitchFamily="18" charset="0"/>
                <a:cs typeface="Times New Roman" pitchFamily="18" charset="0"/>
              </a:rPr>
              <a:t> yield reductions in drought years,</a:t>
            </a:r>
          </a:p>
          <a:p>
            <a:pPr algn="just"/>
            <a:r>
              <a:rPr lang="en-US" sz="2400" b="1" dirty="0">
                <a:latin typeface="Times New Roman" pitchFamily="18" charset="0"/>
                <a:cs typeface="Times New Roman" pitchFamily="18" charset="0"/>
              </a:rPr>
              <a:t>develop resilient (rather than </a:t>
            </a:r>
            <a:r>
              <a:rPr lang="en-US" sz="2400" b="1" dirty="0" err="1">
                <a:latin typeface="Times New Roman" pitchFamily="18" charset="0"/>
                <a:cs typeface="Times New Roman" pitchFamily="18" charset="0"/>
              </a:rPr>
              <a:t>maximising</a:t>
            </a:r>
            <a:r>
              <a:rPr lang="en-US" sz="2400" b="1">
                <a:latin typeface="Times New Roman" pitchFamily="18" charset="0"/>
                <a:cs typeface="Times New Roman" pitchFamily="18" charset="0"/>
              </a:rPr>
              <a:t>) crop </a:t>
            </a:r>
            <a:r>
              <a:rPr lang="en-US" sz="2400" b="1" dirty="0">
                <a:latin typeface="Times New Roman" pitchFamily="18" charset="0"/>
                <a:cs typeface="Times New Roman" pitchFamily="18" charset="0"/>
              </a:rPr>
              <a:t>varieties and crop mixes.</a:t>
            </a:r>
          </a:p>
          <a:p>
            <a:pPr algn="just"/>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Regardless…Adaptation is needed now.</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1135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277"/>
            <a:ext cx="8534400" cy="5906232"/>
          </a:xfrm>
          <a:prstGeom prst="rect">
            <a:avLst/>
          </a:prstGeom>
        </p:spPr>
        <p:txBody>
          <a:bodyPr wrap="square">
            <a:spAutoFit/>
          </a:bodyPr>
          <a:lstStyle/>
          <a:p>
            <a:pPr>
              <a:lnSpc>
                <a:spcPct val="115000"/>
              </a:lnSpc>
              <a:spcAft>
                <a:spcPts val="1000"/>
              </a:spcAft>
            </a:pPr>
            <a:r>
              <a:rPr lang="en-US" sz="2400" b="1" dirty="0">
                <a:ln w="10541" cmpd="sng">
                  <a:solidFill>
                    <a:schemeClr val="accent1">
                      <a:shade val="88000"/>
                      <a:satMod val="110000"/>
                    </a:schemeClr>
                  </a:solidFill>
                  <a:prstDash val="solid"/>
                </a:ln>
                <a:latin typeface="Times New Roman"/>
                <a:ea typeface="Times New Roman"/>
                <a:cs typeface="Times New Roman"/>
              </a:rPr>
              <a:t>Activity</a:t>
            </a:r>
          </a:p>
          <a:p>
            <a:pPr>
              <a:lnSpc>
                <a:spcPct val="115000"/>
              </a:lnSpc>
              <a:spcAft>
                <a:spcPts val="1000"/>
              </a:spcAft>
            </a:pPr>
            <a:r>
              <a:rPr lang="en-US" sz="2400" b="1" dirty="0">
                <a:ln w="10541" cmpd="sng">
                  <a:solidFill>
                    <a:schemeClr val="accent1">
                      <a:shade val="88000"/>
                      <a:satMod val="110000"/>
                    </a:schemeClr>
                  </a:solidFill>
                  <a:prstDash val="solid"/>
                </a:ln>
                <a:latin typeface="Times New Roman"/>
                <a:ea typeface="Times New Roman"/>
                <a:cs typeface="Times New Roman"/>
              </a:rPr>
              <a:t>What are the elements of climate and weather?</a:t>
            </a:r>
          </a:p>
          <a:p>
            <a:pPr>
              <a:lnSpc>
                <a:spcPct val="115000"/>
              </a:lnSpc>
              <a:spcAft>
                <a:spcPts val="1000"/>
              </a:spcAft>
            </a:pPr>
            <a:r>
              <a:rPr lang="en-US" sz="2400" b="1" dirty="0">
                <a:solidFill>
                  <a:srgbClr val="FF0000"/>
                </a:solidFill>
                <a:effectLst/>
                <a:latin typeface="Times New Roman"/>
                <a:ea typeface="Times New Roman"/>
                <a:cs typeface="Times New Roman"/>
              </a:rPr>
              <a:t>Components/Elements of Weather and Climate </a:t>
            </a:r>
            <a:endParaRPr lang="en-US" sz="2400" dirty="0">
              <a:solidFill>
                <a:srgbClr val="FF0000"/>
              </a:solidFill>
              <a:ea typeface="Times New Roman"/>
              <a:cs typeface="Times New Roman"/>
            </a:endParaRPr>
          </a:p>
          <a:p>
            <a:pPr marL="342900" marR="0" lvl="0" indent="-342900" algn="just">
              <a:lnSpc>
                <a:spcPct val="150000"/>
              </a:lnSpc>
              <a:buFont typeface="Symbol"/>
              <a:buChar char=""/>
            </a:pPr>
            <a:r>
              <a:rPr lang="en-US" sz="2000" dirty="0">
                <a:effectLst/>
                <a:latin typeface="Times New Roman"/>
                <a:ea typeface="Times New Roman"/>
              </a:rPr>
              <a:t>Weather is the mix of events that happen each day in our atmosphere including temperature, rainfall and humidity. </a:t>
            </a:r>
          </a:p>
          <a:p>
            <a:pPr marL="342900" marR="0" lvl="0" indent="-342900" algn="just">
              <a:lnSpc>
                <a:spcPct val="150000"/>
              </a:lnSpc>
              <a:buFont typeface="Symbol"/>
              <a:buChar char=""/>
            </a:pPr>
            <a:r>
              <a:rPr lang="en-US" sz="2000" b="1" dirty="0">
                <a:effectLst>
                  <a:outerShdw blurRad="38100" dist="38100" dir="2700000" algn="tl">
                    <a:srgbClr val="000000">
                      <a:alpha val="43137"/>
                    </a:srgbClr>
                  </a:outerShdw>
                </a:effectLst>
                <a:latin typeface="Times New Roman"/>
                <a:ea typeface="Times New Roman"/>
              </a:rPr>
              <a:t>Elements of weather </a:t>
            </a:r>
            <a:r>
              <a:rPr lang="en-US" sz="2000" dirty="0">
                <a:effectLst/>
                <a:latin typeface="Times New Roman"/>
                <a:ea typeface="Times New Roman"/>
              </a:rPr>
              <a:t>include </a:t>
            </a:r>
            <a:r>
              <a:rPr lang="en-US" sz="2000" b="1" dirty="0">
                <a:solidFill>
                  <a:srgbClr val="0070C0"/>
                </a:solidFill>
                <a:effectLst/>
                <a:latin typeface="Times New Roman"/>
                <a:ea typeface="Times New Roman"/>
              </a:rPr>
              <a:t>cloud cover, cloud type, visibility, atmospheric pressure, wind speed, wind direction, rainfall and temperature, sunshine, snow, sleet, freezing rain, flooding, ice storms, steady rains from a cold front or warm front, excessive heat, heat waves </a:t>
            </a:r>
            <a:r>
              <a:rPr lang="en-US" sz="2000" b="1" dirty="0">
                <a:effectLst/>
                <a:latin typeface="Times New Roman"/>
                <a:ea typeface="Times New Roman"/>
              </a:rPr>
              <a:t>over short period of time</a:t>
            </a:r>
            <a:r>
              <a:rPr lang="en-US" sz="2000" dirty="0">
                <a:effectLst/>
                <a:latin typeface="Times New Roman"/>
                <a:ea typeface="Times New Roman"/>
              </a:rPr>
              <a:t>. </a:t>
            </a:r>
          </a:p>
          <a:p>
            <a:pPr marL="342900" marR="0" lvl="0" indent="-342900" algn="just">
              <a:lnSpc>
                <a:spcPct val="150000"/>
              </a:lnSpc>
              <a:buFont typeface="Symbol"/>
              <a:buChar char=""/>
            </a:pPr>
            <a:r>
              <a:rPr lang="en-US" sz="2000" b="1" dirty="0">
                <a:effectLst>
                  <a:outerShdw blurRad="38100" dist="38100" dir="2700000" algn="tl">
                    <a:srgbClr val="000000">
                      <a:alpha val="43137"/>
                    </a:srgbClr>
                  </a:outerShdw>
                </a:effectLst>
                <a:latin typeface="Times New Roman"/>
                <a:ea typeface="Times New Roman"/>
              </a:rPr>
              <a:t>Elements of climate </a:t>
            </a:r>
            <a:r>
              <a:rPr lang="en-US" sz="2000" dirty="0">
                <a:effectLst/>
                <a:latin typeface="Times New Roman"/>
                <a:ea typeface="Times New Roman"/>
              </a:rPr>
              <a:t>include </a:t>
            </a:r>
            <a:r>
              <a:rPr lang="en-US" sz="2000" b="1" dirty="0">
                <a:solidFill>
                  <a:srgbClr val="00B0F0"/>
                </a:solidFill>
                <a:effectLst/>
                <a:latin typeface="Times New Roman"/>
                <a:ea typeface="Times New Roman"/>
              </a:rPr>
              <a:t>precipitation, temperature, humidity, sunshine, wind velocity, fog, frost and hailstorms </a:t>
            </a:r>
            <a:r>
              <a:rPr lang="en-US" sz="2000" b="1" dirty="0">
                <a:effectLst/>
                <a:latin typeface="Times New Roman"/>
                <a:ea typeface="Times New Roman"/>
              </a:rPr>
              <a:t>over long period of time.</a:t>
            </a:r>
            <a:r>
              <a:rPr lang="en-US" sz="2000" dirty="0">
                <a:effectLst/>
                <a:latin typeface="Times New Roman"/>
                <a:ea typeface="Times New Roman"/>
              </a:rPr>
              <a:t> </a:t>
            </a:r>
          </a:p>
        </p:txBody>
      </p:sp>
    </p:spTree>
    <p:extLst>
      <p:ext uri="{BB962C8B-B14F-4D97-AF65-F5344CB8AC3E}">
        <p14:creationId xmlns:p14="http://schemas.microsoft.com/office/powerpoint/2010/main" val="2785271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763000" cy="6540252"/>
          </a:xfrm>
          <a:prstGeom prst="rect">
            <a:avLst/>
          </a:prstGeom>
        </p:spPr>
        <p:txBody>
          <a:bodyPr wrap="square">
            <a:spAutoFit/>
          </a:bodyPr>
          <a:lstStyle/>
          <a:p>
            <a:pPr>
              <a:lnSpc>
                <a:spcPct val="115000"/>
              </a:lnSpc>
              <a:spcBef>
                <a:spcPts val="1000"/>
              </a:spcBef>
            </a:pPr>
            <a:r>
              <a:rPr lang="en-US" sz="2000" b="1" dirty="0">
                <a:solidFill>
                  <a:srgbClr val="4F81BD"/>
                </a:solidFill>
                <a:effectLst/>
                <a:latin typeface="Cambria"/>
                <a:ea typeface="Times New Roman"/>
                <a:cs typeface="Times New Roman"/>
              </a:rPr>
              <a:t>Forecast and Measurement </a:t>
            </a:r>
          </a:p>
          <a:p>
            <a:pPr marL="342900" marR="0" lvl="0" indent="-342900">
              <a:lnSpc>
                <a:spcPct val="150000"/>
              </a:lnSpc>
              <a:buFont typeface="Symbol"/>
              <a:buChar char=""/>
            </a:pPr>
            <a:r>
              <a:rPr lang="en-US" sz="2400" dirty="0">
                <a:effectLst/>
                <a:latin typeface="Times New Roman"/>
                <a:ea typeface="Times New Roman"/>
              </a:rPr>
              <a:t>Weather forecasts are made by collecting data that describe the current state of the atmosphere (particularly the temperature, humidity and wind) and using physically-based </a:t>
            </a:r>
            <a:r>
              <a:rPr lang="en-US" sz="2400" dirty="0">
                <a:solidFill>
                  <a:srgbClr val="FF0000"/>
                </a:solidFill>
                <a:effectLst/>
                <a:latin typeface="Times New Roman"/>
                <a:ea typeface="Times New Roman"/>
              </a:rPr>
              <a:t>mathematical models ( global circulation models) </a:t>
            </a:r>
            <a:r>
              <a:rPr lang="en-US" sz="2400" dirty="0">
                <a:effectLst/>
                <a:latin typeface="Times New Roman"/>
                <a:ea typeface="Times New Roman"/>
              </a:rPr>
              <a:t>to determine how the atmosphere is expected to change in the future. </a:t>
            </a:r>
          </a:p>
          <a:p>
            <a:pPr marL="342900" marR="0" lvl="0" indent="-342900">
              <a:lnSpc>
                <a:spcPct val="150000"/>
              </a:lnSpc>
              <a:buFont typeface="Symbol"/>
              <a:buChar char=""/>
            </a:pPr>
            <a:r>
              <a:rPr lang="en-US" sz="2400" dirty="0">
                <a:effectLst/>
                <a:latin typeface="Times New Roman"/>
                <a:ea typeface="Times New Roman"/>
              </a:rPr>
              <a:t>However, due to the chaotic nature of the atmosphere perfect forecasts are impossible, and </a:t>
            </a:r>
            <a:r>
              <a:rPr lang="en-US" sz="2400" dirty="0">
                <a:solidFill>
                  <a:srgbClr val="00B0F0"/>
                </a:solidFill>
                <a:effectLst/>
                <a:latin typeface="Times New Roman"/>
                <a:ea typeface="Times New Roman"/>
              </a:rPr>
              <a:t>less accurate as the range of the forecast increases</a:t>
            </a:r>
            <a:r>
              <a:rPr lang="en-US" sz="2400" dirty="0">
                <a:effectLst/>
                <a:latin typeface="Times New Roman"/>
                <a:ea typeface="Times New Roman"/>
              </a:rPr>
              <a:t>. </a:t>
            </a:r>
          </a:p>
          <a:p>
            <a:pPr marL="342900" marR="0" lvl="0" indent="-342900">
              <a:lnSpc>
                <a:spcPct val="150000"/>
              </a:lnSpc>
              <a:buFont typeface="Symbol"/>
              <a:buChar char=""/>
            </a:pPr>
            <a:r>
              <a:rPr lang="en-US" sz="2400" dirty="0">
                <a:effectLst/>
                <a:latin typeface="Times New Roman"/>
                <a:ea typeface="Times New Roman"/>
              </a:rPr>
              <a:t>A general period of 30 years is taken to forecast climate of an area</a:t>
            </a:r>
          </a:p>
          <a:p>
            <a:pPr marL="342900" marR="0" lvl="0" indent="-342900">
              <a:lnSpc>
                <a:spcPct val="150000"/>
              </a:lnSpc>
              <a:buFont typeface="Symbol"/>
              <a:buChar char=""/>
            </a:pPr>
            <a:r>
              <a:rPr lang="en-US" sz="2400" dirty="0">
                <a:effectLst/>
                <a:latin typeface="Times New Roman"/>
                <a:ea typeface="Times New Roman"/>
              </a:rPr>
              <a:t>  The time frame point of view </a:t>
            </a:r>
            <a:r>
              <a:rPr lang="en-US" sz="2400" b="1" dirty="0">
                <a:effectLst/>
                <a:latin typeface="Times New Roman"/>
                <a:ea typeface="Times New Roman"/>
              </a:rPr>
              <a:t>weather forecasts is usually easier and more accurate than forecasts about climate change. </a:t>
            </a:r>
          </a:p>
        </p:txBody>
      </p:sp>
    </p:spTree>
    <p:extLst>
      <p:ext uri="{BB962C8B-B14F-4D97-AF65-F5344CB8AC3E}">
        <p14:creationId xmlns:p14="http://schemas.microsoft.com/office/powerpoint/2010/main" val="20452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839200" cy="6832640"/>
          </a:xfrm>
          <a:prstGeom prst="rect">
            <a:avLst/>
          </a:prstGeom>
        </p:spPr>
        <p:txBody>
          <a:bodyPr wrap="square">
            <a:spAutoFit/>
          </a:bodyPr>
          <a:lstStyle/>
          <a:p>
            <a:pPr>
              <a:lnSpc>
                <a:spcPct val="150000"/>
              </a:lnSpc>
            </a:pPr>
            <a:r>
              <a:rPr lang="en-US" sz="2400" b="1" dirty="0">
                <a:solidFill>
                  <a:srgbClr val="FF0000"/>
                </a:solidFill>
                <a:effectLst/>
                <a:latin typeface="Times New Roman"/>
                <a:ea typeface="Times New Roman"/>
                <a:cs typeface="Times New Roman"/>
              </a:rPr>
              <a:t>Activity</a:t>
            </a:r>
          </a:p>
          <a:p>
            <a:pPr>
              <a:lnSpc>
                <a:spcPct val="150000"/>
              </a:lnSpc>
            </a:pPr>
            <a:r>
              <a:rPr lang="en-US" sz="2400" b="1" dirty="0">
                <a:solidFill>
                  <a:srgbClr val="FF0000"/>
                </a:solidFill>
                <a:latin typeface="Times New Roman"/>
                <a:ea typeface="Times New Roman"/>
                <a:cs typeface="Times New Roman"/>
              </a:rPr>
              <a:t>How can we record metrological data?</a:t>
            </a:r>
            <a:endParaRPr lang="en-US" sz="2400" b="1" dirty="0">
              <a:solidFill>
                <a:srgbClr val="FF0000"/>
              </a:solidFill>
              <a:effectLst/>
              <a:latin typeface="Times New Roman"/>
              <a:ea typeface="Times New Roman"/>
              <a:cs typeface="Times New Roman"/>
            </a:endParaRPr>
          </a:p>
          <a:p>
            <a:pPr>
              <a:lnSpc>
                <a:spcPct val="150000"/>
              </a:lnSpc>
            </a:pPr>
            <a:r>
              <a:rPr lang="en-US" sz="2400" b="1" dirty="0">
                <a:effectLst/>
                <a:latin typeface="Times New Roman"/>
                <a:ea typeface="Times New Roman"/>
                <a:cs typeface="Times New Roman"/>
              </a:rPr>
              <a:t>Observation of elements of weather </a:t>
            </a:r>
            <a:endParaRPr lang="en-US" sz="2400" dirty="0">
              <a:ea typeface="Times New Roman"/>
              <a:cs typeface="Times New Roman"/>
            </a:endParaRPr>
          </a:p>
          <a:p>
            <a:pPr marL="342900" marR="0" lvl="0" indent="-342900">
              <a:lnSpc>
                <a:spcPct val="150000"/>
              </a:lnSpc>
              <a:spcBef>
                <a:spcPts val="0"/>
              </a:spcBef>
              <a:spcAft>
                <a:spcPts val="0"/>
              </a:spcAft>
              <a:buFont typeface="+mj-lt"/>
              <a:buAutoNum type="arabicPeriod"/>
            </a:pPr>
            <a:r>
              <a:rPr lang="en-US" sz="2000" b="1" dirty="0">
                <a:effectLst/>
                <a:latin typeface="Times New Roman"/>
                <a:ea typeface="Times New Roman"/>
                <a:cs typeface="Times New Roman"/>
              </a:rPr>
              <a:t>Surface based observation</a:t>
            </a:r>
            <a:r>
              <a:rPr lang="en-US" sz="2000" dirty="0">
                <a:effectLst/>
                <a:latin typeface="Times New Roman"/>
                <a:ea typeface="Times New Roman"/>
                <a:cs typeface="Times New Roman"/>
              </a:rPr>
              <a:t>: carried out at the specific sites on land or sea surfaces (</a:t>
            </a:r>
            <a:r>
              <a:rPr lang="en-US" sz="2000" dirty="0">
                <a:solidFill>
                  <a:srgbClr val="00B0F0"/>
                </a:solidFill>
                <a:effectLst/>
                <a:latin typeface="Times New Roman"/>
                <a:ea typeface="Times New Roman"/>
                <a:cs typeface="Times New Roman"/>
              </a:rPr>
              <a:t>meteorological station</a:t>
            </a:r>
            <a:r>
              <a:rPr lang="en-US" sz="2000" dirty="0">
                <a:effectLst/>
                <a:latin typeface="Times New Roman"/>
                <a:ea typeface="Times New Roman"/>
                <a:cs typeface="Times New Roman"/>
              </a:rPr>
              <a:t>) </a:t>
            </a:r>
            <a:endParaRPr lang="en-US" sz="2000" dirty="0">
              <a:ea typeface="Times New Roman"/>
              <a:cs typeface="Times New Roman"/>
            </a:endParaRPr>
          </a:p>
          <a:p>
            <a:pPr marL="342900" marR="0" lvl="0" indent="-342900">
              <a:lnSpc>
                <a:spcPct val="150000"/>
              </a:lnSpc>
              <a:spcBef>
                <a:spcPts val="0"/>
              </a:spcBef>
              <a:spcAft>
                <a:spcPts val="0"/>
              </a:spcAft>
              <a:buFont typeface="+mj-lt"/>
              <a:buAutoNum type="arabicPeriod"/>
            </a:pPr>
            <a:r>
              <a:rPr lang="en-US" sz="2000" b="1" dirty="0">
                <a:effectLst/>
                <a:latin typeface="Times New Roman"/>
                <a:ea typeface="Times New Roman"/>
                <a:cs typeface="Times New Roman"/>
              </a:rPr>
              <a:t>Upper air observation</a:t>
            </a:r>
            <a:r>
              <a:rPr lang="en-US" sz="2000" dirty="0">
                <a:effectLst/>
                <a:latin typeface="Times New Roman"/>
                <a:ea typeface="Times New Roman"/>
                <a:cs typeface="Times New Roman"/>
              </a:rPr>
              <a:t>: carried out above ground level at a height of </a:t>
            </a:r>
            <a:r>
              <a:rPr lang="en-US" sz="2000" dirty="0">
                <a:solidFill>
                  <a:srgbClr val="FF0000"/>
                </a:solidFill>
                <a:effectLst/>
                <a:latin typeface="Times New Roman"/>
                <a:ea typeface="Times New Roman"/>
                <a:cs typeface="Times New Roman"/>
              </a:rPr>
              <a:t>15 to 25 km.</a:t>
            </a:r>
            <a:r>
              <a:rPr lang="en-US" sz="2000" dirty="0">
                <a:effectLst/>
                <a:latin typeface="Times New Roman"/>
                <a:ea typeface="Times New Roman"/>
                <a:cs typeface="Times New Roman"/>
              </a:rPr>
              <a:t> It uses instruments like </a:t>
            </a:r>
            <a:r>
              <a:rPr lang="en-US" sz="2000" dirty="0">
                <a:solidFill>
                  <a:srgbClr val="FF0000"/>
                </a:solidFill>
                <a:effectLst/>
                <a:latin typeface="Times New Roman"/>
                <a:ea typeface="Times New Roman"/>
                <a:cs typeface="Times New Roman"/>
              </a:rPr>
              <a:t>rockets and air crafts </a:t>
            </a:r>
          </a:p>
          <a:p>
            <a:pPr marL="342900" marR="0" lvl="0" indent="-342900" algn="just">
              <a:lnSpc>
                <a:spcPct val="150000"/>
              </a:lnSpc>
              <a:spcBef>
                <a:spcPts val="0"/>
              </a:spcBef>
              <a:spcAft>
                <a:spcPts val="0"/>
              </a:spcAft>
              <a:buFont typeface="+mj-lt"/>
              <a:buAutoNum type="arabicPeriod"/>
            </a:pPr>
            <a:r>
              <a:rPr lang="en-US" sz="2000" b="1" dirty="0">
                <a:effectLst/>
                <a:latin typeface="Times New Roman"/>
                <a:ea typeface="Times New Roman"/>
                <a:cs typeface="Times New Roman"/>
              </a:rPr>
              <a:t>Satellite observation</a:t>
            </a:r>
            <a:r>
              <a:rPr lang="en-US" sz="2000" dirty="0">
                <a:effectLst/>
                <a:latin typeface="Times New Roman"/>
                <a:ea typeface="Times New Roman"/>
                <a:cs typeface="Times New Roman"/>
              </a:rPr>
              <a:t>: as you know the moon is the only satellite on earth. </a:t>
            </a:r>
          </a:p>
          <a:p>
            <a:pPr marL="342900" marR="0" lvl="0" indent="-342900" algn="just">
              <a:lnSpc>
                <a:spcPct val="150000"/>
              </a:lnSpc>
              <a:spcBef>
                <a:spcPts val="0"/>
              </a:spcBef>
              <a:spcAft>
                <a:spcPts val="0"/>
              </a:spcAft>
              <a:buFont typeface="Wingdings" pitchFamily="2" charset="2"/>
              <a:buChar char="§"/>
            </a:pPr>
            <a:r>
              <a:rPr lang="en-US" sz="2000" dirty="0">
                <a:latin typeface="Times New Roman"/>
                <a:ea typeface="Times New Roman"/>
                <a:cs typeface="Times New Roman"/>
              </a:rPr>
              <a:t>     </a:t>
            </a:r>
            <a:r>
              <a:rPr lang="en-US" sz="2000" dirty="0">
                <a:effectLst/>
                <a:latin typeface="Times New Roman"/>
                <a:ea typeface="Times New Roman"/>
                <a:cs typeface="Times New Roman"/>
              </a:rPr>
              <a:t>But there are </a:t>
            </a:r>
            <a:r>
              <a:rPr lang="en-US" sz="2000" b="1" dirty="0">
                <a:effectLst/>
                <a:latin typeface="Times New Roman"/>
                <a:ea typeface="Times New Roman"/>
                <a:cs typeface="Times New Roman"/>
              </a:rPr>
              <a:t>hundreds of artificial or man-made satellites </a:t>
            </a:r>
            <a:r>
              <a:rPr lang="en-US" sz="2000" dirty="0">
                <a:effectLst/>
                <a:latin typeface="Times New Roman"/>
                <a:ea typeface="Times New Roman"/>
                <a:cs typeface="Times New Roman"/>
              </a:rPr>
              <a:t>that consistently move around the earth. </a:t>
            </a:r>
          </a:p>
          <a:p>
            <a:pPr marL="342900" marR="0" lvl="0" indent="-342900" algn="just">
              <a:lnSpc>
                <a:spcPct val="150000"/>
              </a:lnSpc>
              <a:spcBef>
                <a:spcPts val="0"/>
              </a:spcBef>
              <a:spcAft>
                <a:spcPts val="0"/>
              </a:spcAft>
              <a:buFont typeface="Wingdings" pitchFamily="2" charset="2"/>
              <a:buChar char="§"/>
            </a:pPr>
            <a:r>
              <a:rPr lang="en-US" sz="2000" dirty="0">
                <a:effectLst/>
                <a:latin typeface="Times New Roman"/>
                <a:ea typeface="Times New Roman"/>
                <a:cs typeface="Times New Roman"/>
              </a:rPr>
              <a:t>Among the satellites that are sent to space, </a:t>
            </a:r>
            <a:r>
              <a:rPr lang="en-US" sz="2000" b="1" dirty="0">
                <a:effectLst/>
                <a:latin typeface="Times New Roman"/>
                <a:ea typeface="Times New Roman"/>
                <a:cs typeface="Times New Roman"/>
              </a:rPr>
              <a:t>weather satellites </a:t>
            </a:r>
            <a:r>
              <a:rPr lang="en-US" sz="2000" dirty="0">
                <a:effectLst/>
                <a:latin typeface="Times New Roman"/>
                <a:ea typeface="Times New Roman"/>
                <a:cs typeface="Times New Roman"/>
              </a:rPr>
              <a:t>are important one to get meteorological data. </a:t>
            </a:r>
          </a:p>
          <a:p>
            <a:pPr>
              <a:lnSpc>
                <a:spcPct val="150000"/>
              </a:lnSpc>
              <a:spcAft>
                <a:spcPts val="1000"/>
              </a:spcAft>
            </a:pPr>
            <a:r>
              <a:rPr lang="en-US" sz="2000" b="1" dirty="0">
                <a:effectLst/>
                <a:latin typeface="Times New Roman"/>
                <a:ea typeface="Times New Roman"/>
                <a:cs typeface="Times New Roman"/>
              </a:rPr>
              <a:t>Remote sensing instruments on weather satellite</a:t>
            </a:r>
            <a:r>
              <a:rPr lang="en-US" sz="2000" dirty="0">
                <a:effectLst/>
                <a:latin typeface="Times New Roman"/>
                <a:ea typeface="Times New Roman"/>
                <a:cs typeface="Times New Roman"/>
              </a:rPr>
              <a:t> are now used to measure  elements of weather plus </a:t>
            </a:r>
            <a:r>
              <a:rPr lang="en-US" sz="2000" b="1" dirty="0">
                <a:solidFill>
                  <a:srgbClr val="FF0000"/>
                </a:solidFill>
                <a:ea typeface="Calibri"/>
                <a:cs typeface="Times New Roman"/>
              </a:rPr>
              <a:t>O</a:t>
            </a:r>
            <a:r>
              <a:rPr lang="en-US" sz="2000" b="1" baseline="-25000" dirty="0">
                <a:solidFill>
                  <a:srgbClr val="FF0000"/>
                </a:solidFill>
                <a:ea typeface="Calibri"/>
                <a:cs typeface="Times New Roman"/>
              </a:rPr>
              <a:t>3</a:t>
            </a:r>
            <a:r>
              <a:rPr lang="en-US" sz="2000" baseline="-25000" dirty="0">
                <a:ea typeface="Calibri"/>
                <a:cs typeface="Times New Roman"/>
              </a:rPr>
              <a:t> </a:t>
            </a:r>
            <a:r>
              <a:rPr lang="en-US" sz="2000" dirty="0">
                <a:effectLst/>
                <a:latin typeface="Times New Roman"/>
                <a:ea typeface="Times New Roman"/>
                <a:cs typeface="Times New Roman"/>
              </a:rPr>
              <a:t>  layer. </a:t>
            </a:r>
            <a:endParaRPr lang="en-US" sz="2000" dirty="0">
              <a:ea typeface="Times New Roman"/>
              <a:cs typeface="Times New Roman"/>
            </a:endParaRPr>
          </a:p>
        </p:txBody>
      </p:sp>
    </p:spTree>
    <p:extLst>
      <p:ext uri="{BB962C8B-B14F-4D97-AF65-F5344CB8AC3E}">
        <p14:creationId xmlns:p14="http://schemas.microsoft.com/office/powerpoint/2010/main" val="142836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916"/>
            <a:ext cx="8763000" cy="5724644"/>
          </a:xfrm>
          <a:prstGeom prst="rect">
            <a:avLst/>
          </a:prstGeom>
        </p:spPr>
        <p:txBody>
          <a:bodyPr wrap="square">
            <a:spAutoFit/>
          </a:bodyPr>
          <a:lstStyle/>
          <a:p>
            <a:pPr marL="228600" marR="0">
              <a:lnSpc>
                <a:spcPct val="150000"/>
              </a:lnSpc>
              <a:spcBef>
                <a:spcPts val="0"/>
              </a:spcBef>
              <a:spcAft>
                <a:spcPts val="0"/>
              </a:spcAft>
            </a:pPr>
            <a:r>
              <a:rPr lang="en-US" sz="2800" b="1" dirty="0">
                <a:effectLst/>
                <a:latin typeface="Times New Roman"/>
                <a:ea typeface="Times New Roman"/>
                <a:cs typeface="Times New Roman"/>
              </a:rPr>
              <a:t>Other measures of elements of weather </a:t>
            </a:r>
          </a:p>
          <a:p>
            <a:pPr marL="342900" indent="-342900">
              <a:lnSpc>
                <a:spcPct val="150000"/>
              </a:lnSpc>
              <a:buFont typeface="Wingdings" pitchFamily="2" charset="2"/>
              <a:buChar char="§"/>
            </a:pPr>
            <a:r>
              <a:rPr lang="en-US" sz="2400" b="1" u="sng" dirty="0">
                <a:solidFill>
                  <a:srgbClr val="000000"/>
                </a:solidFill>
                <a:latin typeface="Times New Roman" pitchFamily="18" charset="0"/>
                <a:cs typeface="Times New Roman" pitchFamily="18" charset="0"/>
              </a:rPr>
              <a:t>Hygrometers</a:t>
            </a:r>
            <a:r>
              <a:rPr lang="en-US" sz="2400" b="1"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are special thermometers that measure </a:t>
            </a:r>
            <a:r>
              <a:rPr lang="en-US" sz="2400" b="1" dirty="0">
                <a:solidFill>
                  <a:srgbClr val="FF0000"/>
                </a:solidFill>
                <a:latin typeface="Times New Roman" pitchFamily="18" charset="0"/>
                <a:cs typeface="Times New Roman" pitchFamily="18" charset="0"/>
              </a:rPr>
              <a:t>humidity</a:t>
            </a:r>
            <a:r>
              <a:rPr lang="en-US" sz="2400" b="1"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by calculating the amount of water vapor in the air.</a:t>
            </a:r>
          </a:p>
          <a:p>
            <a:pPr>
              <a:lnSpc>
                <a:spcPct val="150000"/>
              </a:lnSpc>
            </a:pPr>
            <a:r>
              <a:rPr lang="en-US" sz="2400" b="1" u="sng" dirty="0">
                <a:solidFill>
                  <a:srgbClr val="000000"/>
                </a:solidFill>
                <a:latin typeface="Times New Roman" pitchFamily="18" charset="0"/>
                <a:cs typeface="Times New Roman" pitchFamily="18" charset="0"/>
              </a:rPr>
              <a:t>Rain gauges </a:t>
            </a:r>
            <a:r>
              <a:rPr lang="en-US" sz="2400" dirty="0">
                <a:solidFill>
                  <a:srgbClr val="000000"/>
                </a:solidFill>
                <a:latin typeface="Times New Roman" pitchFamily="18" charset="0"/>
                <a:cs typeface="Times New Roman" pitchFamily="18" charset="0"/>
              </a:rPr>
              <a:t>are containers that collect and measure rainfall or any other form of </a:t>
            </a:r>
            <a:r>
              <a:rPr lang="en-US" sz="2400" dirty="0">
                <a:solidFill>
                  <a:srgbClr val="0000FF"/>
                </a:solidFill>
                <a:latin typeface="Times New Roman" pitchFamily="18" charset="0"/>
                <a:cs typeface="Times New Roman" pitchFamily="18" charset="0"/>
              </a:rPr>
              <a:t>precipitation</a:t>
            </a:r>
            <a:r>
              <a:rPr lang="en-US" sz="2400" dirty="0">
                <a:solidFill>
                  <a:srgbClr val="000000"/>
                </a:solidFill>
                <a:latin typeface="Times New Roman" pitchFamily="18" charset="0"/>
                <a:cs typeface="Times New Roman" pitchFamily="18" charset="0"/>
              </a:rPr>
              <a:t>. Levels of rainfall are measured in millimeters (mm).</a:t>
            </a:r>
          </a:p>
          <a:p>
            <a:pPr>
              <a:lnSpc>
                <a:spcPct val="150000"/>
              </a:lnSpc>
            </a:pPr>
            <a:r>
              <a:rPr lang="en-US" sz="2400" b="1" u="sng" dirty="0">
                <a:solidFill>
                  <a:srgbClr val="000000"/>
                </a:solidFill>
                <a:latin typeface="Times New Roman" pitchFamily="18" charset="0"/>
                <a:cs typeface="Times New Roman" pitchFamily="18" charset="0"/>
              </a:rPr>
              <a:t>Barometers </a:t>
            </a:r>
            <a:r>
              <a:rPr lang="en-US" sz="2400" dirty="0">
                <a:solidFill>
                  <a:srgbClr val="000000"/>
                </a:solidFill>
                <a:latin typeface="Times New Roman" pitchFamily="18" charset="0"/>
                <a:cs typeface="Times New Roman" pitchFamily="18" charset="0"/>
              </a:rPr>
              <a:t>are used to measure </a:t>
            </a:r>
            <a:r>
              <a:rPr lang="en-US" sz="2400" dirty="0">
                <a:solidFill>
                  <a:srgbClr val="0000FF"/>
                </a:solidFill>
                <a:latin typeface="Times New Roman" pitchFamily="18" charset="0"/>
                <a:cs typeface="Times New Roman" pitchFamily="18" charset="0"/>
              </a:rPr>
              <a:t>atmospheric pressure</a:t>
            </a:r>
            <a:r>
              <a:rPr lang="en-US" sz="2400" dirty="0">
                <a:solidFill>
                  <a:srgbClr val="000000"/>
                </a:solidFill>
                <a:latin typeface="Times New Roman" pitchFamily="18" charset="0"/>
                <a:cs typeface="Times New Roman" pitchFamily="18" charset="0"/>
              </a:rPr>
              <a:t>. They may be either mercury or aneroid (vacuum) barometers. Often they are attached to a pen that charts movements in pressure on a piece of paper. Unit of measurement is in </a:t>
            </a:r>
            <a:r>
              <a:rPr lang="en-US" sz="2400" dirty="0" err="1">
                <a:solidFill>
                  <a:srgbClr val="000000"/>
                </a:solidFill>
                <a:latin typeface="Times New Roman" pitchFamily="18" charset="0"/>
                <a:cs typeface="Times New Roman" pitchFamily="18" charset="0"/>
              </a:rPr>
              <a:t>mbs</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98657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5" y="228600"/>
            <a:ext cx="882822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77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374"/>
            <a:ext cx="8686800" cy="5632311"/>
          </a:xfrm>
          <a:prstGeom prst="rect">
            <a:avLst/>
          </a:prstGeom>
        </p:spPr>
        <p:txBody>
          <a:bodyPr wrap="square">
            <a:spAutoFit/>
          </a:bodyPr>
          <a:lstStyle/>
          <a:p>
            <a:pPr marL="342900" indent="-342900" algn="just">
              <a:lnSpc>
                <a:spcPct val="150000"/>
              </a:lnSpc>
              <a:buFont typeface="Wingdings" pitchFamily="2" charset="2"/>
              <a:buChar char="§"/>
            </a:pPr>
            <a:r>
              <a:rPr lang="en-US" sz="2400" b="1" u="sng" dirty="0">
                <a:latin typeface="Arial"/>
              </a:rPr>
              <a:t>Sunshine recorders </a:t>
            </a:r>
            <a:r>
              <a:rPr lang="en-US" sz="2400" dirty="0">
                <a:latin typeface="Arial"/>
              </a:rPr>
              <a:t>are used to measure sunshine. The sun's rays are focused through a magnifying glass into a chart. The chart helps to show for </a:t>
            </a:r>
            <a:r>
              <a:rPr lang="en-US" sz="2400" b="1" dirty="0">
                <a:solidFill>
                  <a:srgbClr val="0070C0"/>
                </a:solidFill>
                <a:latin typeface="Arial"/>
              </a:rPr>
              <a:t>how many hours the sun shines.</a:t>
            </a:r>
          </a:p>
          <a:p>
            <a:pPr marL="236538" indent="-236538" algn="just">
              <a:lnSpc>
                <a:spcPct val="150000"/>
              </a:lnSpc>
            </a:pPr>
            <a:r>
              <a:rPr lang="en-US" sz="2400" dirty="0">
                <a:latin typeface="Symbol"/>
              </a:rPr>
              <a:t>· </a:t>
            </a:r>
            <a:r>
              <a:rPr lang="en-US" sz="2400" b="1" u="sng" dirty="0">
                <a:latin typeface="Arial"/>
              </a:rPr>
              <a:t>Maximum and minimum thermometers </a:t>
            </a:r>
            <a:r>
              <a:rPr lang="en-US" sz="2400" dirty="0">
                <a:latin typeface="Arial"/>
              </a:rPr>
              <a:t>measure the </a:t>
            </a:r>
            <a:r>
              <a:rPr lang="en-US" sz="2400" b="1" dirty="0">
                <a:latin typeface="Arial"/>
              </a:rPr>
              <a:t>highest and lowest temperature </a:t>
            </a:r>
            <a:r>
              <a:rPr lang="en-US" sz="2400" dirty="0">
                <a:latin typeface="Arial"/>
              </a:rPr>
              <a:t>in degrees Celsius.</a:t>
            </a:r>
          </a:p>
          <a:p>
            <a:pPr marL="342900" indent="-342900" algn="just">
              <a:lnSpc>
                <a:spcPct val="150000"/>
              </a:lnSpc>
              <a:buFont typeface="Symbol"/>
              <a:buChar char="·"/>
            </a:pPr>
            <a:r>
              <a:rPr lang="en-US" sz="2400" b="1" u="sng" dirty="0">
                <a:latin typeface="Arial"/>
              </a:rPr>
              <a:t>Wind vanes </a:t>
            </a:r>
            <a:r>
              <a:rPr lang="en-US" sz="2400" dirty="0">
                <a:latin typeface="Arial"/>
              </a:rPr>
              <a:t>are used to show the </a:t>
            </a:r>
            <a:r>
              <a:rPr lang="en-US" sz="2400" b="1" dirty="0">
                <a:latin typeface="Arial"/>
              </a:rPr>
              <a:t>direction of the wind</a:t>
            </a:r>
            <a:r>
              <a:rPr lang="en-US" sz="2400" dirty="0">
                <a:latin typeface="Arial"/>
              </a:rPr>
              <a:t>. </a:t>
            </a:r>
          </a:p>
          <a:p>
            <a:pPr marL="342900" indent="-342900" algn="just">
              <a:lnSpc>
                <a:spcPct val="150000"/>
              </a:lnSpc>
              <a:buFont typeface="Symbol"/>
              <a:buChar char="·"/>
            </a:pPr>
            <a:r>
              <a:rPr lang="en-US" sz="2400" b="1" u="sng" dirty="0">
                <a:latin typeface="Arial"/>
              </a:rPr>
              <a:t>Anemometers</a:t>
            </a:r>
            <a:r>
              <a:rPr lang="en-US" sz="2400" b="1" dirty="0">
                <a:latin typeface="Arial"/>
              </a:rPr>
              <a:t> </a:t>
            </a:r>
            <a:r>
              <a:rPr lang="en-US" sz="2400" dirty="0">
                <a:latin typeface="Arial"/>
              </a:rPr>
              <a:t>are used to record the </a:t>
            </a:r>
            <a:r>
              <a:rPr lang="en-US" sz="2400" b="1" dirty="0">
                <a:latin typeface="Arial"/>
              </a:rPr>
              <a:t>wind speed </a:t>
            </a:r>
            <a:r>
              <a:rPr lang="en-US" sz="2400" dirty="0">
                <a:latin typeface="Arial"/>
              </a:rPr>
              <a:t>in km/h. An anemometer catches the wind in cups and calculates the wind speed based on how fast it rotates.</a:t>
            </a:r>
            <a:endParaRPr lang="en-US" sz="2400" dirty="0"/>
          </a:p>
        </p:txBody>
      </p:sp>
    </p:spTree>
    <p:extLst>
      <p:ext uri="{BB962C8B-B14F-4D97-AF65-F5344CB8AC3E}">
        <p14:creationId xmlns:p14="http://schemas.microsoft.com/office/powerpoint/2010/main" val="42420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72279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42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122"/>
            <a:ext cx="8763000" cy="690958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15000"/>
              </a:lnSpc>
            </a:pPr>
            <a:r>
              <a:rPr lang="en-US" sz="2400" b="1" dirty="0">
                <a:ln w="10541" cmpd="sng">
                  <a:solidFill>
                    <a:schemeClr val="accent1">
                      <a:shade val="88000"/>
                      <a:satMod val="110000"/>
                    </a:schemeClr>
                  </a:solidFill>
                  <a:prstDash val="solid"/>
                </a:ln>
                <a:solidFill>
                  <a:srgbClr val="C00000"/>
                </a:solidFill>
                <a:latin typeface="Times New Roman"/>
                <a:ea typeface="Times New Roman"/>
                <a:cs typeface="Times New Roman"/>
              </a:rPr>
              <a:t>Chapter 1</a:t>
            </a:r>
          </a:p>
          <a:p>
            <a:pPr algn="ctr">
              <a:lnSpc>
                <a:spcPct val="115000"/>
              </a:lnSpc>
            </a:pPr>
            <a:r>
              <a:rPr lang="en-US" sz="2400" b="1" dirty="0">
                <a:ln w="10541" cmpd="sng">
                  <a:solidFill>
                    <a:schemeClr val="accent1">
                      <a:shade val="88000"/>
                      <a:satMod val="110000"/>
                    </a:schemeClr>
                  </a:solidFill>
                  <a:prstDash val="solid"/>
                </a:ln>
                <a:solidFill>
                  <a:srgbClr val="C00000"/>
                </a:solidFill>
                <a:latin typeface="Times New Roman"/>
                <a:ea typeface="Times New Roman"/>
                <a:cs typeface="Times New Roman"/>
              </a:rPr>
              <a:t>Climate and weather</a:t>
            </a:r>
          </a:p>
          <a:p>
            <a:pPr>
              <a:lnSpc>
                <a:spcPct val="115000"/>
              </a:lnSpc>
            </a:pPr>
            <a:r>
              <a:rPr lang="en-US" sz="2400" b="1" dirty="0">
                <a:ln w="10541" cmpd="sng">
                  <a:solidFill>
                    <a:schemeClr val="accent1">
                      <a:shade val="88000"/>
                      <a:satMod val="110000"/>
                    </a:schemeClr>
                  </a:solidFill>
                  <a:prstDash val="solid"/>
                </a:ln>
                <a:solidFill>
                  <a:srgbClr val="C00000"/>
                </a:solidFill>
                <a:latin typeface="Times New Roman"/>
                <a:ea typeface="Times New Roman"/>
                <a:cs typeface="Times New Roman"/>
              </a:rPr>
              <a:t>Activity</a:t>
            </a:r>
          </a:p>
          <a:p>
            <a:pPr>
              <a:lnSpc>
                <a:spcPct val="115000"/>
              </a:lnSpc>
            </a:pPr>
            <a:r>
              <a:rPr lang="en-US" sz="2400" b="1" dirty="0">
                <a:ln w="10541" cmpd="sng">
                  <a:solidFill>
                    <a:schemeClr val="accent1">
                      <a:shade val="88000"/>
                      <a:satMod val="110000"/>
                    </a:schemeClr>
                  </a:solidFill>
                  <a:prstDash val="solid"/>
                </a:ln>
                <a:solidFill>
                  <a:srgbClr val="C00000"/>
                </a:solidFill>
                <a:latin typeface="Times New Roman"/>
                <a:ea typeface="Times New Roman"/>
                <a:cs typeface="Times New Roman"/>
              </a:rPr>
              <a:t>What are the major differences b/n weather and climate?</a:t>
            </a:r>
          </a:p>
          <a:p>
            <a:endParaRPr lang="en-US" sz="2000" b="1" dirty="0">
              <a:latin typeface="Times New Roman"/>
              <a:ea typeface="Times New Roman"/>
              <a:cs typeface="Times New Roman"/>
            </a:endParaRPr>
          </a:p>
          <a:p>
            <a:pPr>
              <a:lnSpc>
                <a:spcPct val="115000"/>
              </a:lnSpc>
            </a:pPr>
            <a:r>
              <a:rPr lang="en-US" sz="2400" b="1" dirty="0">
                <a:effectLst>
                  <a:outerShdw blurRad="38100" dist="38100" dir="2700000" algn="tl">
                    <a:srgbClr val="000000">
                      <a:alpha val="43137"/>
                    </a:srgbClr>
                  </a:outerShdw>
                </a:effectLst>
                <a:latin typeface="Times New Roman"/>
                <a:ea typeface="Times New Roman"/>
                <a:cs typeface="Times New Roman"/>
              </a:rPr>
              <a:t>     Weather variability/ climate variability</a:t>
            </a:r>
          </a:p>
          <a:p>
            <a:pPr>
              <a:lnSpc>
                <a:spcPct val="115000"/>
              </a:lnSpc>
            </a:pPr>
            <a:endParaRPr lang="en-US" sz="1200" dirty="0">
              <a:ea typeface="Times New Roman"/>
              <a:cs typeface="Times New Roman"/>
            </a:endParaRPr>
          </a:p>
          <a:p>
            <a:pPr marL="342900" indent="-342900">
              <a:lnSpc>
                <a:spcPct val="115000"/>
              </a:lnSpc>
              <a:buFont typeface="Wingdings" pitchFamily="2" charset="2"/>
              <a:buChar char="§"/>
            </a:pPr>
            <a:r>
              <a:rPr lang="en-US" sz="2000" b="1" dirty="0">
                <a:effectLst/>
                <a:latin typeface="Times New Roman"/>
                <a:ea typeface="Times New Roman"/>
                <a:cs typeface="Times New Roman"/>
              </a:rPr>
              <a:t> </a:t>
            </a:r>
            <a:r>
              <a:rPr lang="en-US" sz="2400" dirty="0">
                <a:effectLst/>
                <a:latin typeface="Times New Roman"/>
                <a:ea typeface="Times New Roman"/>
                <a:cs typeface="Times New Roman"/>
              </a:rPr>
              <a:t>Weather is the </a:t>
            </a:r>
            <a:r>
              <a:rPr lang="en-US" sz="2400" b="1" dirty="0">
                <a:effectLst>
                  <a:outerShdw blurRad="38100" dist="38100" dir="2700000" algn="tl">
                    <a:srgbClr val="000000">
                      <a:alpha val="43137"/>
                    </a:srgbClr>
                  </a:outerShdw>
                </a:effectLst>
                <a:latin typeface="Times New Roman"/>
                <a:ea typeface="Times New Roman"/>
                <a:cs typeface="Times New Roman"/>
              </a:rPr>
              <a:t>day-to-day state of the atmosphere</a:t>
            </a:r>
            <a:r>
              <a:rPr lang="en-US" sz="2400" dirty="0">
                <a:effectLst/>
                <a:latin typeface="Times New Roman"/>
                <a:ea typeface="Times New Roman"/>
                <a:cs typeface="Times New Roman"/>
              </a:rPr>
              <a:t>, and its short-term variation </a:t>
            </a:r>
            <a:r>
              <a:rPr lang="en-US" sz="2400" dirty="0">
                <a:latin typeface="Times New Roman"/>
                <a:ea typeface="Times New Roman"/>
                <a:cs typeface="Times New Roman"/>
              </a:rPr>
              <a:t>o</a:t>
            </a:r>
            <a:r>
              <a:rPr lang="en-US" sz="2400" dirty="0">
                <a:effectLst/>
                <a:latin typeface="Times New Roman"/>
                <a:ea typeface="Times New Roman"/>
                <a:cs typeface="Times New Roman"/>
              </a:rPr>
              <a:t>r variability</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We talk about the weather in terms of "</a:t>
            </a:r>
            <a:r>
              <a:rPr lang="en-US" sz="2400" u="sng" dirty="0">
                <a:effectLst/>
                <a:latin typeface="Times New Roman"/>
                <a:ea typeface="Times New Roman"/>
                <a:cs typeface="Times New Roman"/>
              </a:rPr>
              <a:t>What will be the likely conditions of today?" </a:t>
            </a:r>
            <a:endParaRPr lang="en-US" sz="2400" u="sng"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"How hot/cold is it right now?" </a:t>
            </a:r>
            <a:endParaRPr lang="en-US" sz="2400" dirty="0">
              <a:ea typeface="Times New Roman"/>
              <a:cs typeface="Times New Roman"/>
            </a:endParaRPr>
          </a:p>
          <a:p>
            <a:pPr marL="342900" marR="0" lvl="0" indent="-342900">
              <a:lnSpc>
                <a:spcPct val="150000"/>
              </a:lnSpc>
              <a:buFont typeface="Symbol"/>
              <a:buChar char=""/>
            </a:pPr>
            <a:r>
              <a:rPr lang="en-US" sz="2400" dirty="0">
                <a:effectLst/>
                <a:latin typeface="Times New Roman"/>
                <a:ea typeface="Times New Roman"/>
              </a:rPr>
              <a:t>Weather is not the same everywhere </a:t>
            </a:r>
          </a:p>
          <a:p>
            <a:pPr marL="342900" marR="0" lvl="0" indent="-342900">
              <a:lnSpc>
                <a:spcPct val="150000"/>
              </a:lnSpc>
              <a:buFont typeface="Symbol"/>
              <a:buChar char=""/>
            </a:pPr>
            <a:r>
              <a:rPr lang="en-US" sz="2400" dirty="0">
                <a:effectLst/>
                <a:latin typeface="Times New Roman"/>
                <a:ea typeface="Times New Roman"/>
              </a:rPr>
              <a:t>Perhaps it may be hot, dry or sunny where you </a:t>
            </a:r>
            <a:r>
              <a:rPr lang="en-US" sz="2400" dirty="0">
                <a:latin typeface="Times New Roman"/>
                <a:ea typeface="Times New Roman"/>
              </a:rPr>
              <a:t>live today, </a:t>
            </a:r>
            <a:r>
              <a:rPr lang="en-US" sz="2400" dirty="0">
                <a:effectLst/>
                <a:latin typeface="Times New Roman"/>
                <a:ea typeface="Times New Roman"/>
              </a:rPr>
              <a:t>but in other parts of Ethiopia  it might be cloudy and rainy. </a:t>
            </a:r>
          </a:p>
        </p:txBody>
      </p:sp>
    </p:spTree>
    <p:extLst>
      <p:ext uri="{BB962C8B-B14F-4D97-AF65-F5344CB8AC3E}">
        <p14:creationId xmlns:p14="http://schemas.microsoft.com/office/powerpoint/2010/main" val="2247016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458200" cy="6186309"/>
          </a:xfrm>
          <a:prstGeom prst="rect">
            <a:avLst/>
          </a:prstGeom>
        </p:spPr>
        <p:txBody>
          <a:bodyPr wrap="square">
            <a:spAutoFit/>
          </a:bodyPr>
          <a:lstStyle/>
          <a:p>
            <a:pPr lvl="0">
              <a:lnSpc>
                <a:spcPct val="150000"/>
              </a:lnSpc>
            </a:pPr>
            <a:r>
              <a:rPr lang="en-US" sz="2400" b="1" dirty="0">
                <a:solidFill>
                  <a:srgbClr val="000000"/>
                </a:solidFill>
                <a:latin typeface="Times New Roman"/>
                <a:ea typeface="Calibri"/>
              </a:rPr>
              <a:t> What are the driving forces of climate change?</a:t>
            </a:r>
          </a:p>
          <a:p>
            <a:pPr marL="285750" lvl="0" indent="-285750">
              <a:lnSpc>
                <a:spcPct val="150000"/>
              </a:lnSpc>
              <a:buFont typeface="Wingdings" pitchFamily="2" charset="2"/>
              <a:buChar char="§"/>
            </a:pPr>
            <a:r>
              <a:rPr lang="en-US" sz="2000" dirty="0">
                <a:solidFill>
                  <a:srgbClr val="000000"/>
                </a:solidFill>
                <a:latin typeface="Times New Roman"/>
                <a:ea typeface="Calibri"/>
              </a:rPr>
              <a:t>The main driving forces for climate change </a:t>
            </a:r>
            <a:r>
              <a:rPr lang="en-US" sz="2000" dirty="0">
                <a:solidFill>
                  <a:prstClr val="black"/>
                </a:solidFill>
                <a:latin typeface="Times New Roman"/>
                <a:ea typeface="Calibri"/>
              </a:rPr>
              <a:t>are categorized</a:t>
            </a:r>
            <a:r>
              <a:rPr lang="en-US" sz="2000" dirty="0">
                <a:solidFill>
                  <a:srgbClr val="000000"/>
                </a:solidFill>
                <a:latin typeface="Times New Roman"/>
                <a:ea typeface="Calibri"/>
              </a:rPr>
              <a:t> into </a:t>
            </a:r>
            <a:r>
              <a:rPr lang="en-US" sz="2000" b="1" dirty="0">
                <a:solidFill>
                  <a:srgbClr val="0070C0"/>
                </a:solidFill>
                <a:latin typeface="Times New Roman"/>
                <a:ea typeface="Calibri"/>
              </a:rPr>
              <a:t>human (anthropogenic) and natural. </a:t>
            </a:r>
          </a:p>
          <a:p>
            <a:pPr marL="285750" lvl="0" indent="-285750">
              <a:lnSpc>
                <a:spcPct val="150000"/>
              </a:lnSpc>
              <a:buFont typeface="Wingdings" pitchFamily="2" charset="2"/>
              <a:buChar char="§"/>
            </a:pPr>
            <a:r>
              <a:rPr lang="en-US" sz="2000" dirty="0">
                <a:solidFill>
                  <a:prstClr val="black"/>
                </a:solidFill>
                <a:latin typeface="Times New Roman"/>
                <a:ea typeface="Calibri"/>
              </a:rPr>
              <a:t>The main </a:t>
            </a:r>
            <a:r>
              <a:rPr lang="en-US" sz="2000" b="1" dirty="0">
                <a:solidFill>
                  <a:srgbClr val="FF0000"/>
                </a:solidFill>
                <a:latin typeface="Times New Roman"/>
                <a:ea typeface="Calibri"/>
              </a:rPr>
              <a:t>anthropogenic forces for future climate change </a:t>
            </a:r>
            <a:r>
              <a:rPr lang="en-US" sz="2000" dirty="0">
                <a:solidFill>
                  <a:prstClr val="black"/>
                </a:solidFill>
                <a:latin typeface="Times New Roman"/>
                <a:ea typeface="Calibri"/>
              </a:rPr>
              <a:t>include demography, socio-economic development, the rate of technological change</a:t>
            </a:r>
            <a:r>
              <a:rPr lang="en-US" sz="2000" dirty="0">
                <a:solidFill>
                  <a:srgbClr val="000000"/>
                </a:solidFill>
                <a:latin typeface="Times New Roman"/>
                <a:ea typeface="Calibri"/>
              </a:rPr>
              <a:t>, burning of fossil fuels and land use land cover change</a:t>
            </a:r>
            <a:r>
              <a:rPr lang="en-US" sz="2000" dirty="0">
                <a:solidFill>
                  <a:prstClr val="black"/>
                </a:solidFill>
                <a:latin typeface="Times New Roman"/>
                <a:ea typeface="Calibri"/>
              </a:rPr>
              <a:t> (</a:t>
            </a:r>
            <a:r>
              <a:rPr lang="en-US" sz="2000" dirty="0" err="1">
                <a:solidFill>
                  <a:prstClr val="black"/>
                </a:solidFill>
                <a:latin typeface="Times New Roman"/>
                <a:ea typeface="Calibri"/>
              </a:rPr>
              <a:t>Walochnik</a:t>
            </a:r>
            <a:r>
              <a:rPr lang="en-US" sz="2000" dirty="0">
                <a:solidFill>
                  <a:prstClr val="black"/>
                </a:solidFill>
                <a:latin typeface="Times New Roman"/>
                <a:ea typeface="Calibri"/>
              </a:rPr>
              <a:t> </a:t>
            </a:r>
            <a:r>
              <a:rPr lang="en-US" sz="2000" i="1" dirty="0">
                <a:solidFill>
                  <a:prstClr val="black"/>
                </a:solidFill>
                <a:latin typeface="Times New Roman"/>
                <a:ea typeface="Calibri"/>
              </a:rPr>
              <a:t>et al</a:t>
            </a:r>
            <a:r>
              <a:rPr lang="en-US" sz="2000" dirty="0">
                <a:solidFill>
                  <a:prstClr val="black"/>
                </a:solidFill>
                <a:latin typeface="Times New Roman"/>
                <a:ea typeface="Calibri"/>
              </a:rPr>
              <a:t>., 2010). </a:t>
            </a:r>
          </a:p>
          <a:p>
            <a:pPr marL="285750" lvl="0" indent="-285750">
              <a:lnSpc>
                <a:spcPct val="150000"/>
              </a:lnSpc>
              <a:buFont typeface="Wingdings" pitchFamily="2" charset="2"/>
              <a:buChar char="§"/>
            </a:pPr>
            <a:r>
              <a:rPr lang="en-US" sz="2000" dirty="0">
                <a:solidFill>
                  <a:srgbClr val="000000"/>
                </a:solidFill>
                <a:latin typeface="Times New Roman"/>
                <a:ea typeface="Calibri"/>
              </a:rPr>
              <a:t>Among the anthropogenic factors, demographic change, socio-economic development and land use land cover change are vital in global climate change (Young </a:t>
            </a:r>
            <a:r>
              <a:rPr lang="en-US" sz="2000" i="1" dirty="0">
                <a:solidFill>
                  <a:srgbClr val="000000"/>
                </a:solidFill>
                <a:latin typeface="Times New Roman"/>
                <a:ea typeface="Calibri"/>
              </a:rPr>
              <a:t>et al</a:t>
            </a:r>
            <a:r>
              <a:rPr lang="en-US" sz="2000" dirty="0">
                <a:solidFill>
                  <a:srgbClr val="000000"/>
                </a:solidFill>
                <a:latin typeface="Times New Roman"/>
                <a:ea typeface="Calibri"/>
              </a:rPr>
              <a:t>., 2009).</a:t>
            </a:r>
          </a:p>
          <a:p>
            <a:pPr marL="285750" lvl="0" indent="-285750">
              <a:lnSpc>
                <a:spcPct val="150000"/>
              </a:lnSpc>
              <a:buFont typeface="Wingdings" pitchFamily="2" charset="2"/>
              <a:buChar char="§"/>
            </a:pPr>
            <a:r>
              <a:rPr lang="en-US" sz="2000" dirty="0">
                <a:solidFill>
                  <a:prstClr val="black"/>
                </a:solidFill>
                <a:latin typeface="Times New Roman"/>
                <a:ea typeface="Times New Roman"/>
              </a:rPr>
              <a:t>Anthropogenic drivers simply mean the range of human actions that cause climate change and the factors that shape those actions (Rosa and Dietz, 2012).</a:t>
            </a:r>
          </a:p>
        </p:txBody>
      </p:sp>
    </p:spTree>
    <p:extLst>
      <p:ext uri="{BB962C8B-B14F-4D97-AF65-F5344CB8AC3E}">
        <p14:creationId xmlns:p14="http://schemas.microsoft.com/office/powerpoint/2010/main" val="1514890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57" y="311120"/>
            <a:ext cx="8610600" cy="2308324"/>
          </a:xfrm>
          <a:prstGeom prst="rect">
            <a:avLst/>
          </a:prstGeom>
        </p:spPr>
        <p:txBody>
          <a:bodyPr wrap="square">
            <a:spAutoFit/>
          </a:bodyPr>
          <a:lstStyle/>
          <a:p>
            <a:pPr marL="285750" lvl="0" indent="-285750" algn="just">
              <a:lnSpc>
                <a:spcPct val="150000"/>
              </a:lnSpc>
              <a:spcAft>
                <a:spcPts val="1000"/>
              </a:spcAft>
              <a:buFont typeface="Wingdings" pitchFamily="2" charset="2"/>
              <a:buChar char="§"/>
            </a:pPr>
            <a:r>
              <a:rPr lang="en-US" sz="2400" b="1" dirty="0">
                <a:solidFill>
                  <a:srgbClr val="FF0000"/>
                </a:solidFill>
                <a:effectLst>
                  <a:outerShdw blurRad="38100" dist="38100" dir="2700000" algn="tl">
                    <a:srgbClr val="000000">
                      <a:alpha val="43137"/>
                    </a:srgbClr>
                  </a:outerShdw>
                </a:effectLst>
                <a:latin typeface="Times New Roman"/>
                <a:ea typeface="Calibri"/>
                <a:cs typeface="Times New Roman"/>
              </a:rPr>
              <a:t>The natural driving forces </a:t>
            </a:r>
            <a:r>
              <a:rPr lang="en-US" sz="2400" dirty="0">
                <a:solidFill>
                  <a:srgbClr val="000000"/>
                </a:solidFill>
                <a:latin typeface="Times New Roman"/>
                <a:ea typeface="Calibri"/>
                <a:cs typeface="Times New Roman"/>
              </a:rPr>
              <a:t>on the other hand include chemical composition of the sea and the atmosphere, plate tectonics, volcanic activities and burning of meteorites (</a:t>
            </a:r>
            <a:r>
              <a:rPr lang="en-US" sz="2400" dirty="0" err="1">
                <a:solidFill>
                  <a:prstClr val="black"/>
                </a:solidFill>
                <a:latin typeface="Times New Roman"/>
                <a:ea typeface="Calibri"/>
                <a:cs typeface="Times New Roman"/>
              </a:rPr>
              <a:t>Walochnik</a:t>
            </a:r>
            <a:r>
              <a:rPr lang="en-US" sz="2400" dirty="0">
                <a:solidFill>
                  <a:srgbClr val="000000"/>
                </a:solidFill>
                <a:latin typeface="Times New Roman"/>
                <a:ea typeface="Calibri"/>
                <a:cs typeface="Times New Roman"/>
              </a:rPr>
              <a:t> </a:t>
            </a:r>
            <a:r>
              <a:rPr lang="en-US" sz="2400" i="1" dirty="0">
                <a:solidFill>
                  <a:srgbClr val="000000"/>
                </a:solidFill>
                <a:latin typeface="Times New Roman"/>
                <a:ea typeface="Calibri"/>
                <a:cs typeface="Times New Roman"/>
              </a:rPr>
              <a:t>et al</a:t>
            </a:r>
            <a:r>
              <a:rPr lang="en-US" sz="2400" dirty="0">
                <a:solidFill>
                  <a:srgbClr val="000000"/>
                </a:solidFill>
                <a:latin typeface="Times New Roman"/>
                <a:ea typeface="Calibri"/>
                <a:cs typeface="Times New Roman"/>
              </a:rPr>
              <a:t>., 2010). </a:t>
            </a:r>
            <a:endParaRPr lang="en-US" sz="2400" dirty="0">
              <a:solidFill>
                <a:prstClr val="black"/>
              </a:solidFill>
              <a:ea typeface="Calibri"/>
              <a:cs typeface="Times New Roman"/>
            </a:endParaRPr>
          </a:p>
        </p:txBody>
      </p:sp>
      <p:sp>
        <p:nvSpPr>
          <p:cNvPr id="3" name="Rectangle 2"/>
          <p:cNvSpPr/>
          <p:nvPr/>
        </p:nvSpPr>
        <p:spPr>
          <a:xfrm>
            <a:off x="152400" y="2743200"/>
            <a:ext cx="8686800" cy="3416320"/>
          </a:xfrm>
          <a:prstGeom prst="rect">
            <a:avLst/>
          </a:prstGeom>
        </p:spPr>
        <p:txBody>
          <a:bodyPr wrap="square">
            <a:spAutoFit/>
          </a:bodyPr>
          <a:lstStyle/>
          <a:p>
            <a:pPr marL="285750" lvl="0" indent="-285750">
              <a:lnSpc>
                <a:spcPct val="150000"/>
              </a:lnSpc>
              <a:buFont typeface="Wingdings" pitchFamily="2" charset="2"/>
              <a:buChar char="§"/>
            </a:pPr>
            <a:r>
              <a:rPr lang="en-US" sz="2400" dirty="0">
                <a:solidFill>
                  <a:prstClr val="black"/>
                </a:solidFill>
                <a:latin typeface="Times New Roman"/>
                <a:ea typeface="Calibri"/>
              </a:rPr>
              <a:t>Increasing the maximum and minimum temperatures, increasing the number of hot days, decreasing rainy days and increasing the variability of rainfall are all </a:t>
            </a:r>
            <a:r>
              <a:rPr lang="en-US" sz="2400" b="1" dirty="0">
                <a:solidFill>
                  <a:prstClr val="black"/>
                </a:solidFill>
                <a:latin typeface="Times New Roman"/>
                <a:ea typeface="Calibri"/>
              </a:rPr>
              <a:t>indicators of climate variability</a:t>
            </a:r>
            <a:r>
              <a:rPr lang="en-US" sz="2400" dirty="0">
                <a:solidFill>
                  <a:prstClr val="black"/>
                </a:solidFill>
                <a:latin typeface="Times New Roman"/>
                <a:ea typeface="Calibri"/>
              </a:rPr>
              <a:t>.</a:t>
            </a:r>
          </a:p>
          <a:p>
            <a:pPr marL="285750" lvl="0" indent="-285750">
              <a:lnSpc>
                <a:spcPct val="150000"/>
              </a:lnSpc>
              <a:buFont typeface="Wingdings" pitchFamily="2" charset="2"/>
              <a:buChar char="§"/>
              <a:tabLst>
                <a:tab pos="2511425" algn="l"/>
                <a:tab pos="3309938" algn="l"/>
              </a:tabLst>
            </a:pPr>
            <a:r>
              <a:rPr lang="en-US" sz="2400" dirty="0">
                <a:solidFill>
                  <a:prstClr val="black"/>
                </a:solidFill>
                <a:latin typeface="Times New Roman"/>
                <a:ea typeface="Calibri"/>
              </a:rPr>
              <a:t> Climate variability is manifested by frequent drought, hunger, famine, chronic and transitory food insecurity, spreading diseases and decreasing crop production. </a:t>
            </a:r>
            <a:endParaRPr lang="en-US" sz="2400" dirty="0">
              <a:solidFill>
                <a:prstClr val="black"/>
              </a:solidFill>
            </a:endParaRPr>
          </a:p>
        </p:txBody>
      </p:sp>
    </p:spTree>
    <p:extLst>
      <p:ext uri="{BB962C8B-B14F-4D97-AF65-F5344CB8AC3E}">
        <p14:creationId xmlns:p14="http://schemas.microsoft.com/office/powerpoint/2010/main" val="3794371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9067800" cy="400110"/>
          </a:xfrm>
          <a:prstGeom prst="rect">
            <a:avLst/>
          </a:prstGeom>
        </p:spPr>
        <p:txBody>
          <a:bodyPr wrap="square">
            <a:spAutoFit/>
          </a:bodyPr>
          <a:lstStyle/>
          <a:p>
            <a:r>
              <a:rPr lang="en-US" sz="2000" b="1" dirty="0">
                <a:solidFill>
                  <a:prstClr val="black"/>
                </a:solidFill>
                <a:latin typeface="Times New Roman"/>
                <a:ea typeface="Times New Roman"/>
                <a:cs typeface="Times New Roman"/>
              </a:rPr>
              <a:t>By looking the figure explain the basic concept</a:t>
            </a:r>
            <a:endParaRPr lang="en-US"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 y="476310"/>
            <a:ext cx="8610600" cy="6305490"/>
          </a:xfrm>
          <a:prstGeom prst="rect">
            <a:avLst/>
          </a:prstGeom>
          <a:noFill/>
          <a:ln>
            <a:noFill/>
          </a:ln>
        </p:spPr>
      </p:pic>
    </p:spTree>
    <p:extLst>
      <p:ext uri="{BB962C8B-B14F-4D97-AF65-F5344CB8AC3E}">
        <p14:creationId xmlns:p14="http://schemas.microsoft.com/office/powerpoint/2010/main" val="4225597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262979"/>
          </a:xfrm>
          <a:prstGeom prst="rect">
            <a:avLst/>
          </a:prstGeom>
        </p:spPr>
        <p:txBody>
          <a:bodyPr wrap="square">
            <a:spAutoFit/>
          </a:bodyPr>
          <a:lstStyle/>
          <a:p>
            <a:pPr marL="685800" marR="0" indent="-457200">
              <a:lnSpc>
                <a:spcPct val="150000"/>
              </a:lnSpc>
              <a:spcBef>
                <a:spcPts val="0"/>
              </a:spcBef>
              <a:spcAft>
                <a:spcPts val="0"/>
              </a:spcAft>
              <a:buFont typeface="Wingdings" pitchFamily="2" charset="2"/>
              <a:buChar char="v"/>
            </a:pPr>
            <a:r>
              <a:rPr lang="en-US" sz="2800" b="1" dirty="0">
                <a:latin typeface="Times New Roman"/>
                <a:ea typeface="Times New Roman"/>
                <a:cs typeface="Times New Roman"/>
              </a:rPr>
              <a:t>Layers of the Atmosphere</a:t>
            </a:r>
            <a:endParaRPr lang="en-US" sz="2800" b="1" dirty="0">
              <a:solidFill>
                <a:srgbClr val="FF0000"/>
              </a:solidFill>
              <a:effectLst/>
              <a:latin typeface="Times New Roman"/>
              <a:ea typeface="Times New Roman"/>
              <a:cs typeface="Times New Roman"/>
            </a:endParaRPr>
          </a:p>
          <a:p>
            <a:pPr marL="228600" marR="0">
              <a:lnSpc>
                <a:spcPct val="150000"/>
              </a:lnSpc>
              <a:spcBef>
                <a:spcPts val="0"/>
              </a:spcBef>
              <a:spcAft>
                <a:spcPts val="0"/>
              </a:spcAft>
            </a:pPr>
            <a:r>
              <a:rPr lang="en-US" sz="2400" b="1" dirty="0">
                <a:effectLst/>
                <a:latin typeface="Times New Roman"/>
                <a:ea typeface="Times New Roman"/>
                <a:cs typeface="Times New Roman"/>
              </a:rPr>
              <a:t>Definition of the atmosphere </a:t>
            </a:r>
            <a:endParaRPr lang="en-US" sz="2400" dirty="0">
              <a:ea typeface="Times New Roman"/>
              <a:cs typeface="Times New Roman"/>
            </a:endParaRPr>
          </a:p>
          <a:p>
            <a:pPr marL="342900" marR="0" lvl="0" indent="-342900" algn="just">
              <a:lnSpc>
                <a:spcPct val="150000"/>
              </a:lnSpc>
              <a:spcBef>
                <a:spcPts val="0"/>
              </a:spcBef>
              <a:spcAft>
                <a:spcPts val="0"/>
              </a:spcAft>
              <a:buFont typeface="Times New Roman"/>
              <a:buChar char="•"/>
              <a:tabLst>
                <a:tab pos="457200" algn="l"/>
              </a:tabLst>
            </a:pPr>
            <a:r>
              <a:rPr lang="en-US" sz="2400" dirty="0">
                <a:effectLst/>
                <a:latin typeface="Times New Roman"/>
                <a:ea typeface="Times New Roman"/>
                <a:cs typeface="Times New Roman"/>
              </a:rPr>
              <a:t>Atmosphere is </a:t>
            </a:r>
            <a:r>
              <a:rPr lang="en-US" sz="2400" b="1" dirty="0">
                <a:effectLst/>
                <a:latin typeface="Times New Roman"/>
                <a:ea typeface="Times New Roman"/>
                <a:cs typeface="Times New Roman"/>
              </a:rPr>
              <a:t>a material that surrounds our planet earth. </a:t>
            </a:r>
          </a:p>
          <a:p>
            <a:pPr marL="342900" marR="0" lvl="0" indent="-342900" algn="just">
              <a:lnSpc>
                <a:spcPct val="150000"/>
              </a:lnSpc>
              <a:spcBef>
                <a:spcPts val="0"/>
              </a:spcBef>
              <a:spcAft>
                <a:spcPts val="0"/>
              </a:spcAft>
              <a:buFont typeface="Times New Roman"/>
              <a:buChar char="•"/>
              <a:tabLst>
                <a:tab pos="457200" algn="l"/>
              </a:tabLst>
            </a:pPr>
            <a:r>
              <a:rPr lang="en-US" sz="2400" dirty="0">
                <a:effectLst/>
                <a:latin typeface="Times New Roman"/>
                <a:ea typeface="Times New Roman"/>
                <a:cs typeface="Times New Roman"/>
              </a:rPr>
              <a:t>The </a:t>
            </a:r>
            <a:r>
              <a:rPr lang="en-US" sz="2400" b="1" dirty="0">
                <a:effectLst/>
                <a:latin typeface="Times New Roman"/>
                <a:ea typeface="Times New Roman"/>
                <a:cs typeface="Times New Roman"/>
              </a:rPr>
              <a:t>thin envelope </a:t>
            </a:r>
            <a:r>
              <a:rPr lang="en-US" sz="2400" dirty="0">
                <a:effectLst/>
                <a:latin typeface="Times New Roman"/>
                <a:ea typeface="Times New Roman"/>
                <a:cs typeface="Times New Roman"/>
              </a:rPr>
              <a:t>of gases surrounding the earth.</a:t>
            </a:r>
          </a:p>
          <a:p>
            <a:pPr marL="342900" indent="-342900" algn="just">
              <a:lnSpc>
                <a:spcPct val="150000"/>
              </a:lnSpc>
              <a:buFont typeface="Times New Roman"/>
              <a:buChar char="•"/>
              <a:tabLst>
                <a:tab pos="457200" algn="l"/>
              </a:tabLst>
            </a:pPr>
            <a:r>
              <a:rPr lang="en-US" sz="2400" dirty="0">
                <a:latin typeface="Times New Roman" pitchFamily="18" charset="0"/>
                <a:cs typeface="Times New Roman" pitchFamily="18" charset="0"/>
              </a:rPr>
              <a:t>Density decreases rapidly with height</a:t>
            </a:r>
          </a:p>
          <a:p>
            <a:pPr marL="342900" indent="-342900" algn="just">
              <a:lnSpc>
                <a:spcPct val="150000"/>
              </a:lnSpc>
              <a:buFont typeface="Times New Roman"/>
              <a:buChar char="•"/>
              <a:tabLst>
                <a:tab pos="457200" algn="l"/>
              </a:tabLst>
            </a:pPr>
            <a:r>
              <a:rPr lang="en-US" sz="2400" dirty="0">
                <a:effectLst/>
                <a:latin typeface="Times New Roman"/>
                <a:ea typeface="Times New Roman"/>
                <a:cs typeface="Times New Roman"/>
              </a:rPr>
              <a:t>Air (atmosphere) is a mechanical mixture of gases and</a:t>
            </a:r>
            <a:r>
              <a:rPr lang="en-US" sz="2400" u="sng" dirty="0">
                <a:effectLst/>
                <a:latin typeface="Times New Roman"/>
                <a:ea typeface="Times New Roman"/>
                <a:cs typeface="Times New Roman"/>
              </a:rPr>
              <a:t> </a:t>
            </a:r>
            <a:r>
              <a:rPr lang="en-US" sz="2400" dirty="0">
                <a:effectLst/>
                <a:latin typeface="Times New Roman"/>
                <a:ea typeface="Times New Roman"/>
                <a:cs typeface="Times New Roman"/>
              </a:rPr>
              <a:t>aerosols. That is, m</a:t>
            </a:r>
            <a:r>
              <a:rPr lang="en-US" sz="2400" dirty="0">
                <a:latin typeface="Times New Roman"/>
                <a:ea typeface="Times New Roman"/>
                <a:cs typeface="Times New Roman"/>
              </a:rPr>
              <a:t>ixture of gases plus suspended solid and liquid particles </a:t>
            </a:r>
            <a:r>
              <a:rPr lang="en-US" sz="2400" b="1" dirty="0">
                <a:latin typeface="Times New Roman"/>
                <a:ea typeface="Times New Roman"/>
                <a:cs typeface="Times New Roman"/>
              </a:rPr>
              <a:t>(</a:t>
            </a:r>
            <a:r>
              <a:rPr lang="en-US" sz="2400" b="1" i="1" dirty="0">
                <a:latin typeface="Times New Roman"/>
                <a:ea typeface="Times New Roman"/>
                <a:cs typeface="Times New Roman"/>
              </a:rPr>
              <a:t>aerosols)</a:t>
            </a:r>
          </a:p>
          <a:p>
            <a:pPr marL="342900" marR="0" lvl="0" indent="-342900" algn="just">
              <a:lnSpc>
                <a:spcPct val="150000"/>
              </a:lnSpc>
              <a:spcBef>
                <a:spcPts val="0"/>
              </a:spcBef>
              <a:spcAft>
                <a:spcPts val="0"/>
              </a:spcAft>
              <a:buFont typeface="Times New Roman"/>
              <a:buChar char="•"/>
              <a:tabLst>
                <a:tab pos="457200" algn="l"/>
              </a:tabLst>
            </a:pPr>
            <a:r>
              <a:rPr lang="en-US" sz="2400" dirty="0">
                <a:latin typeface="Times New Roman"/>
                <a:ea typeface="Times New Roman"/>
                <a:cs typeface="Times New Roman"/>
              </a:rPr>
              <a:t>It affects all things found on earth in one way or another</a:t>
            </a:r>
            <a:r>
              <a:rPr lang="en-US" sz="2800" dirty="0">
                <a:latin typeface="Times New Roman"/>
                <a:ea typeface="Times New Roman"/>
                <a:cs typeface="Times New Roman"/>
              </a:rPr>
              <a:t>.</a:t>
            </a:r>
            <a:endParaRPr lang="en-US" sz="2800" dirty="0">
              <a:ea typeface="Times New Roman"/>
              <a:cs typeface="Times New Roman"/>
            </a:endParaRPr>
          </a:p>
        </p:txBody>
      </p:sp>
    </p:spTree>
    <p:extLst>
      <p:ext uri="{BB962C8B-B14F-4D97-AF65-F5344CB8AC3E}">
        <p14:creationId xmlns:p14="http://schemas.microsoft.com/office/powerpoint/2010/main" val="930779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8847"/>
            <a:ext cx="8382000" cy="5909310"/>
          </a:xfrm>
          <a:prstGeom prst="rect">
            <a:avLst/>
          </a:prstGeom>
        </p:spPr>
        <p:txBody>
          <a:bodyPr wrap="square">
            <a:spAutoFit/>
          </a:bodyPr>
          <a:lstStyle/>
          <a:p>
            <a:pPr marL="228600" marR="0" algn="just">
              <a:lnSpc>
                <a:spcPct val="150000"/>
              </a:lnSpc>
              <a:spcBef>
                <a:spcPts val="0"/>
              </a:spcBef>
              <a:spcAft>
                <a:spcPts val="0"/>
              </a:spcAft>
            </a:pPr>
            <a:r>
              <a:rPr lang="en-US" sz="2400" b="1" dirty="0">
                <a:solidFill>
                  <a:srgbClr val="FF0000"/>
                </a:solidFill>
                <a:effectLst>
                  <a:outerShdw blurRad="38100" dist="38100" dir="2700000" algn="tl">
                    <a:srgbClr val="000000">
                      <a:alpha val="43137"/>
                    </a:srgbClr>
                  </a:outerShdw>
                </a:effectLst>
                <a:latin typeface="Times New Roman"/>
                <a:ea typeface="Times New Roman"/>
                <a:cs typeface="Times New Roman"/>
              </a:rPr>
              <a:t>Activity</a:t>
            </a:r>
          </a:p>
          <a:p>
            <a:pPr marL="228600" marR="0" algn="just">
              <a:lnSpc>
                <a:spcPct val="150000"/>
              </a:lnSpc>
              <a:spcBef>
                <a:spcPts val="0"/>
              </a:spcBef>
              <a:spcAft>
                <a:spcPts val="0"/>
              </a:spcAft>
            </a:pPr>
            <a:r>
              <a:rPr lang="en-US" sz="2400" b="1" dirty="0">
                <a:solidFill>
                  <a:srgbClr val="FF0000"/>
                </a:solidFill>
                <a:effectLst>
                  <a:outerShdw blurRad="38100" dist="38100" dir="2700000" algn="tl">
                    <a:srgbClr val="000000">
                      <a:alpha val="43137"/>
                    </a:srgbClr>
                  </a:outerShdw>
                </a:effectLst>
                <a:latin typeface="Times New Roman"/>
                <a:ea typeface="Times New Roman"/>
                <a:cs typeface="Times New Roman"/>
              </a:rPr>
              <a:t>What happens the earth if there is no atmosphere?</a:t>
            </a:r>
          </a:p>
          <a:p>
            <a:pPr marL="228600" marR="0" algn="just">
              <a:lnSpc>
                <a:spcPct val="150000"/>
              </a:lnSpc>
              <a:spcBef>
                <a:spcPts val="0"/>
              </a:spcBef>
              <a:spcAft>
                <a:spcPts val="0"/>
              </a:spcAft>
            </a:pPr>
            <a:r>
              <a:rPr lang="en-US" sz="2400" b="1" dirty="0">
                <a:solidFill>
                  <a:srgbClr val="FF0000"/>
                </a:solidFill>
                <a:effectLst/>
                <a:latin typeface="Times New Roman"/>
                <a:ea typeface="Times New Roman"/>
                <a:cs typeface="Times New Roman"/>
              </a:rPr>
              <a:t>Important Notice: </a:t>
            </a:r>
            <a:endParaRPr lang="en-US" sz="2400" b="1" dirty="0">
              <a:solidFill>
                <a:srgbClr val="FF0000"/>
              </a:solidFill>
              <a:ea typeface="Times New Roman"/>
              <a:cs typeface="Times New Roman"/>
            </a:endParaRPr>
          </a:p>
          <a:p>
            <a:pPr marL="57150" marR="0" algn="just">
              <a:lnSpc>
                <a:spcPct val="150000"/>
              </a:lnSpc>
              <a:spcBef>
                <a:spcPts val="0"/>
              </a:spcBef>
              <a:spcAft>
                <a:spcPts val="0"/>
              </a:spcAft>
            </a:pPr>
            <a:r>
              <a:rPr lang="en-US" sz="2000" dirty="0">
                <a:effectLst/>
                <a:latin typeface="Times New Roman"/>
                <a:ea typeface="Times New Roman"/>
                <a:cs typeface="Times New Roman"/>
              </a:rPr>
              <a:t>If the earth has no atmosphere, there would not be clouds, no rain, no rivers, no lakes, no oceans, etc. There would not be sounds, no blue sky, and no red sunset. If there is no atmosphere, day time temperature will be very high and night temperature will be extremely low. For example, the moon does not have atmosphere. As a result, daytime temperature reached to 100</a:t>
            </a:r>
            <a:r>
              <a:rPr lang="en-US" sz="2000" baseline="30000" dirty="0">
                <a:effectLst/>
                <a:latin typeface="Times New Roman"/>
                <a:ea typeface="Times New Roman"/>
                <a:cs typeface="Times New Roman"/>
              </a:rPr>
              <a:t>0</a:t>
            </a:r>
            <a:r>
              <a:rPr lang="en-US" sz="2000" dirty="0">
                <a:effectLst/>
                <a:latin typeface="Times New Roman"/>
                <a:ea typeface="Times New Roman"/>
                <a:cs typeface="Times New Roman"/>
              </a:rPr>
              <a:t>Cand night temperature approaches to -150</a:t>
            </a:r>
            <a:r>
              <a:rPr lang="en-US" sz="2000" baseline="30000" dirty="0">
                <a:effectLst/>
                <a:latin typeface="Times New Roman"/>
                <a:ea typeface="Times New Roman"/>
                <a:cs typeface="Times New Roman"/>
              </a:rPr>
              <a:t>0</a:t>
            </a:r>
            <a:r>
              <a:rPr lang="en-US" sz="2000" dirty="0">
                <a:effectLst/>
                <a:latin typeface="Times New Roman"/>
                <a:ea typeface="Times New Roman"/>
                <a:cs typeface="Times New Roman"/>
              </a:rPr>
              <a:t>C. This showed that if there is no atmosphere the earth would be freeze during night and extremely hot during the day. It is thus, the atmosphere, which insulates the earth from such kind of temperatures extreme.  </a:t>
            </a:r>
            <a:endParaRPr lang="en-US" sz="2000" dirty="0">
              <a:ea typeface="Times New Roman"/>
              <a:cs typeface="Times New Roman"/>
            </a:endParaRPr>
          </a:p>
        </p:txBody>
      </p:sp>
    </p:spTree>
    <p:extLst>
      <p:ext uri="{BB962C8B-B14F-4D97-AF65-F5344CB8AC3E}">
        <p14:creationId xmlns:p14="http://schemas.microsoft.com/office/powerpoint/2010/main" val="1571356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761" y="0"/>
            <a:ext cx="8305800" cy="6278642"/>
          </a:xfrm>
          <a:prstGeom prst="rect">
            <a:avLst/>
          </a:prstGeom>
        </p:spPr>
        <p:txBody>
          <a:bodyPr wrap="square">
            <a:spAutoFit/>
          </a:bodyPr>
          <a:lstStyle/>
          <a:p>
            <a:pPr algn="just">
              <a:lnSpc>
                <a:spcPct val="150000"/>
              </a:lnSpc>
              <a:spcBef>
                <a:spcPts val="1000"/>
              </a:spcBef>
            </a:pPr>
            <a:r>
              <a:rPr lang="en-US" sz="2800" b="1" dirty="0">
                <a:solidFill>
                  <a:srgbClr val="FF0000"/>
                </a:solidFill>
                <a:effectLst/>
                <a:latin typeface="Cambria"/>
                <a:ea typeface="Times New Roman"/>
                <a:cs typeface="Times New Roman"/>
              </a:rPr>
              <a:t>Thermal Layers of the Atmosphere</a:t>
            </a:r>
          </a:p>
          <a:p>
            <a:pPr marL="342900" marR="0" lvl="0" indent="-342900" algn="just">
              <a:lnSpc>
                <a:spcPct val="150000"/>
              </a:lnSpc>
              <a:spcBef>
                <a:spcPts val="0"/>
              </a:spcBef>
              <a:spcAft>
                <a:spcPts val="0"/>
              </a:spcAft>
              <a:buFont typeface="Symbol"/>
              <a:buChar char=""/>
            </a:pPr>
            <a:r>
              <a:rPr lang="en-US" sz="2400" dirty="0">
                <a:ea typeface="Times New Roman"/>
                <a:cs typeface="Times New Roman"/>
              </a:rPr>
              <a:t>As one moves upwards, the atmosphere becomes thinner and thinner and you can find molecules of gasses up to 60, 000 km above the earth’s surface. </a:t>
            </a:r>
          </a:p>
          <a:p>
            <a:pPr marL="342900" marR="0" lvl="0" indent="-342900" algn="just">
              <a:lnSpc>
                <a:spcPct val="150000"/>
              </a:lnSpc>
              <a:spcBef>
                <a:spcPts val="0"/>
              </a:spcBef>
              <a:spcAft>
                <a:spcPts val="0"/>
              </a:spcAft>
              <a:buFont typeface="Symbol"/>
              <a:buChar char=""/>
            </a:pPr>
            <a:r>
              <a:rPr lang="en-US" sz="2400" dirty="0">
                <a:ea typeface="Times New Roman"/>
                <a:cs typeface="Times New Roman"/>
              </a:rPr>
              <a:t>However, almost 99.99% of the air masses are found below 50 km and &gt; 50 % found below 6 km.  </a:t>
            </a:r>
          </a:p>
          <a:p>
            <a:pPr marL="342900" marR="0" lvl="0" indent="-342900" algn="just">
              <a:lnSpc>
                <a:spcPct val="150000"/>
              </a:lnSpc>
              <a:spcBef>
                <a:spcPts val="0"/>
              </a:spcBef>
              <a:spcAft>
                <a:spcPts val="0"/>
              </a:spcAft>
              <a:buFont typeface="Symbol"/>
              <a:buChar char=""/>
            </a:pPr>
            <a:r>
              <a:rPr lang="en-US" sz="2400" dirty="0">
                <a:ea typeface="Times New Roman"/>
                <a:cs typeface="Times New Roman"/>
              </a:rPr>
              <a:t>Using observational balloons, instrumental air crafts and weather satellites </a:t>
            </a:r>
            <a:r>
              <a:rPr lang="en-US" sz="2400" dirty="0">
                <a:solidFill>
                  <a:srgbClr val="FF0000"/>
                </a:solidFill>
                <a:ea typeface="Times New Roman"/>
                <a:cs typeface="Times New Roman"/>
              </a:rPr>
              <a:t>the atmosphere is not physically uniform </a:t>
            </a:r>
            <a:r>
              <a:rPr lang="en-US" sz="2400" dirty="0">
                <a:ea typeface="Times New Roman"/>
                <a:cs typeface="Times New Roman"/>
              </a:rPr>
              <a:t>throughout. </a:t>
            </a:r>
          </a:p>
          <a:p>
            <a:pPr marL="342900" marR="0" lvl="0" indent="-342900" algn="just">
              <a:lnSpc>
                <a:spcPct val="150000"/>
              </a:lnSpc>
              <a:spcBef>
                <a:spcPts val="0"/>
              </a:spcBef>
              <a:spcAft>
                <a:spcPts val="1000"/>
              </a:spcAft>
              <a:buFont typeface="Symbol"/>
              <a:buChar char=""/>
            </a:pPr>
            <a:r>
              <a:rPr lang="en-US" sz="2400" dirty="0">
                <a:ea typeface="Times New Roman"/>
                <a:cs typeface="Times New Roman"/>
              </a:rPr>
              <a:t>These variations resulted in distinct series of layers </a:t>
            </a:r>
            <a:r>
              <a:rPr lang="en-US" sz="2400" dirty="0">
                <a:solidFill>
                  <a:srgbClr val="00B0F0"/>
                </a:solidFill>
                <a:ea typeface="Times New Roman"/>
                <a:cs typeface="Times New Roman"/>
              </a:rPr>
              <a:t>separated by clear boundaries. </a:t>
            </a:r>
          </a:p>
        </p:txBody>
      </p:sp>
    </p:spTree>
    <p:extLst>
      <p:ext uri="{BB962C8B-B14F-4D97-AF65-F5344CB8AC3E}">
        <p14:creationId xmlns:p14="http://schemas.microsoft.com/office/powerpoint/2010/main" val="2657124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5632311"/>
          </a:xfrm>
          <a:prstGeom prst="rect">
            <a:avLst/>
          </a:prstGeom>
        </p:spPr>
        <p:txBody>
          <a:bodyPr wrap="square">
            <a:spAutoFit/>
          </a:bodyPr>
          <a:lstStyle/>
          <a:p>
            <a:pPr algn="just">
              <a:lnSpc>
                <a:spcPct val="150000"/>
              </a:lnSpc>
            </a:pPr>
            <a:r>
              <a:rPr lang="en-US" sz="2000" b="1" dirty="0">
                <a:effectLst/>
                <a:latin typeface="Times New Roman"/>
                <a:ea typeface="Times New Roman"/>
                <a:cs typeface="Times New Roman"/>
              </a:rPr>
              <a:t>     </a:t>
            </a:r>
            <a:r>
              <a:rPr lang="en-US" sz="2000" b="1" dirty="0">
                <a:solidFill>
                  <a:srgbClr val="FF0000"/>
                </a:solidFill>
                <a:effectLst/>
                <a:latin typeface="Times New Roman"/>
                <a:ea typeface="Times New Roman"/>
                <a:cs typeface="Times New Roman"/>
              </a:rPr>
              <a:t>The Troposphere (surface to 8-20 km and some say 10-15 km)</a:t>
            </a:r>
          </a:p>
          <a:p>
            <a:pPr marL="342900" lvl="0" indent="-342900">
              <a:lnSpc>
                <a:spcPct val="150000"/>
              </a:lnSpc>
              <a:buFont typeface="Wingdings" pitchFamily="2" charset="2"/>
              <a:buChar char="§"/>
            </a:pPr>
            <a:r>
              <a:rPr lang="en-US" sz="2000" dirty="0">
                <a:solidFill>
                  <a:prstClr val="black"/>
                </a:solidFill>
                <a:latin typeface="Times New Roman" pitchFamily="18" charset="0"/>
                <a:ea typeface="Calibri"/>
                <a:cs typeface="Times New Roman" pitchFamily="18" charset="0"/>
              </a:rPr>
              <a:t>temperature decreases with altitude. That is , </a:t>
            </a:r>
            <a:r>
              <a:rPr lang="en-US" sz="2000" dirty="0">
                <a:solidFill>
                  <a:srgbClr val="000000"/>
                </a:solidFill>
                <a:ea typeface="Calibri"/>
                <a:cs typeface="Times New Roman"/>
              </a:rPr>
              <a:t>6.5</a:t>
            </a:r>
            <a:r>
              <a:rPr lang="en-US" sz="2000" baseline="30000" dirty="0">
                <a:solidFill>
                  <a:srgbClr val="000000"/>
                </a:solidFill>
                <a:ea typeface="Calibri"/>
                <a:cs typeface="Times New Roman"/>
              </a:rPr>
              <a:t>0</a:t>
            </a:r>
            <a:r>
              <a:rPr lang="en-US" sz="2000" dirty="0">
                <a:solidFill>
                  <a:srgbClr val="000000"/>
                </a:solidFill>
                <a:ea typeface="Calibri"/>
                <a:cs typeface="Times New Roman"/>
              </a:rPr>
              <a:t>C</a:t>
            </a:r>
            <a:r>
              <a:rPr lang="en-US" sz="2000" dirty="0">
                <a:ea typeface="Calibri"/>
                <a:cs typeface="Times New Roman"/>
              </a:rPr>
              <a:t> </a:t>
            </a:r>
            <a:r>
              <a:rPr lang="en-US" sz="2000" dirty="0">
                <a:effectLst/>
                <a:latin typeface="Times New Roman"/>
                <a:ea typeface="Times New Roman"/>
                <a:cs typeface="Times New Roman"/>
              </a:rPr>
              <a:t> per 1000m.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cs typeface="Times New Roman"/>
              </a:rPr>
              <a:t>In this layer you can find all weathers you are familiar with (snow, rainfall, fog, lightening, thunder, hail, hurricanes, aerosols and so on</a:t>
            </a:r>
            <a:r>
              <a:rPr lang="en-US" sz="2000" dirty="0">
                <a:latin typeface="Times New Roman"/>
                <a:ea typeface="Times New Roman"/>
                <a:cs typeface="Times New Roman"/>
              </a:rPr>
              <a:t>) </a:t>
            </a:r>
          </a:p>
          <a:p>
            <a:pPr marL="342900" lvl="0" indent="-342900" algn="just">
              <a:lnSpc>
                <a:spcPct val="150000"/>
              </a:lnSpc>
              <a:buFont typeface="Wingdings" pitchFamily="2" charset="2"/>
              <a:buChar char="§"/>
            </a:pPr>
            <a:r>
              <a:rPr lang="en-US" sz="2000" dirty="0">
                <a:solidFill>
                  <a:prstClr val="black"/>
                </a:solidFill>
                <a:latin typeface="Times New Roman" pitchFamily="18" charset="0"/>
                <a:ea typeface="Calibri"/>
                <a:cs typeface="Times New Roman" pitchFamily="18" charset="0"/>
              </a:rPr>
              <a:t>This is the lowest atmospheric layer and is about 11 km thick. </a:t>
            </a:r>
          </a:p>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cs typeface="Times New Roman"/>
              </a:rPr>
              <a:t>The </a:t>
            </a:r>
            <a:r>
              <a:rPr lang="en-US" sz="2000" i="1" dirty="0">
                <a:effectLst/>
                <a:latin typeface="Times New Roman"/>
                <a:ea typeface="Times New Roman"/>
                <a:cs typeface="Times New Roman"/>
              </a:rPr>
              <a:t>troposphere</a:t>
            </a:r>
            <a:r>
              <a:rPr lang="en-US" sz="2000" dirty="0">
                <a:effectLst/>
                <a:latin typeface="Times New Roman"/>
                <a:ea typeface="Times New Roman"/>
                <a:cs typeface="Times New Roman"/>
              </a:rPr>
              <a:t> is disturbed by rising and descending air currents (turbulence)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cs typeface="Times New Roman"/>
              </a:rPr>
              <a:t>There is a thin buffer zone between the troposphere and the next layer called the </a:t>
            </a:r>
            <a:r>
              <a:rPr lang="en-US" sz="2000" i="1" dirty="0" err="1">
                <a:effectLst/>
                <a:latin typeface="Times New Roman"/>
                <a:ea typeface="Times New Roman"/>
                <a:cs typeface="Times New Roman"/>
              </a:rPr>
              <a:t>tropopause</a:t>
            </a:r>
            <a:r>
              <a:rPr lang="en-US" sz="2000" dirty="0">
                <a:effectLst/>
                <a:latin typeface="Times New Roman"/>
                <a:ea typeface="Times New Roman"/>
                <a:cs typeface="Times New Roman"/>
              </a:rPr>
              <a:t>.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cs typeface="Times New Roman"/>
              </a:rPr>
              <a:t>In this zone, no significant change in temperature observed (constant) that ranges between 11 and 20 km </a:t>
            </a:r>
          </a:p>
          <a:p>
            <a:pPr marL="342900" lvl="0" indent="-342900" algn="just">
              <a:lnSpc>
                <a:spcPct val="150000"/>
              </a:lnSpc>
              <a:buFont typeface="Wingdings" pitchFamily="2" charset="2"/>
              <a:buChar char="§"/>
            </a:pPr>
            <a:r>
              <a:rPr lang="en-US" sz="2000" dirty="0">
                <a:solidFill>
                  <a:prstClr val="black"/>
                </a:solidFill>
                <a:latin typeface="Times New Roman" pitchFamily="18" charset="0"/>
                <a:ea typeface="Calibri"/>
                <a:cs typeface="Times New Roman" pitchFamily="18" charset="0"/>
              </a:rPr>
              <a:t>The troposphere is thinner at the poles (averaging about 8km thick) and thicker at the equator (averaging about 16km thick). </a:t>
            </a:r>
          </a:p>
        </p:txBody>
      </p:sp>
    </p:spTree>
    <p:extLst>
      <p:ext uri="{BB962C8B-B14F-4D97-AF65-F5344CB8AC3E}">
        <p14:creationId xmlns:p14="http://schemas.microsoft.com/office/powerpoint/2010/main" val="3267849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365"/>
            <a:ext cx="8915400" cy="6832640"/>
          </a:xfrm>
          <a:prstGeom prst="rect">
            <a:avLst/>
          </a:prstGeom>
        </p:spPr>
        <p:txBody>
          <a:bodyPr wrap="square">
            <a:spAutoFit/>
          </a:bodyPr>
          <a:lstStyle/>
          <a:p>
            <a:r>
              <a:rPr lang="en-US" b="1" dirty="0">
                <a:latin typeface="Times New Roman"/>
                <a:ea typeface="Times New Roman"/>
              </a:rPr>
              <a:t>The </a:t>
            </a:r>
            <a:r>
              <a:rPr lang="en-US" b="1" dirty="0" err="1">
                <a:latin typeface="Times New Roman"/>
                <a:ea typeface="Times New Roman"/>
              </a:rPr>
              <a:t>Tropopause</a:t>
            </a:r>
            <a:endParaRPr lang="en-US" dirty="0">
              <a:latin typeface="Times New Roman"/>
              <a:ea typeface="Times New Roman"/>
            </a:endParaRPr>
          </a:p>
          <a:p>
            <a:pPr marL="285750" indent="-285750">
              <a:lnSpc>
                <a:spcPct val="150000"/>
              </a:lnSpc>
              <a:buFont typeface="Wingdings" pitchFamily="2" charset="2"/>
              <a:buChar char="§"/>
            </a:pPr>
            <a:r>
              <a:rPr lang="en-US" sz="2000" dirty="0">
                <a:latin typeface="Times New Roman"/>
                <a:ea typeface="Times New Roman"/>
              </a:rPr>
              <a:t>At the very top of the troposphere is the </a:t>
            </a:r>
            <a:r>
              <a:rPr lang="en-US" sz="2000" dirty="0" err="1">
                <a:latin typeface="Times New Roman"/>
                <a:ea typeface="Times New Roman"/>
              </a:rPr>
              <a:t>tropopause</a:t>
            </a:r>
            <a:r>
              <a:rPr lang="en-US" sz="2000" dirty="0">
                <a:latin typeface="Times New Roman"/>
                <a:ea typeface="Times New Roman"/>
              </a:rPr>
              <a:t> where the temperature reaches a (stable) minimum.</a:t>
            </a:r>
          </a:p>
          <a:p>
            <a:pPr marL="285750" indent="-285750">
              <a:lnSpc>
                <a:spcPct val="150000"/>
              </a:lnSpc>
              <a:buFont typeface="Wingdings" pitchFamily="2" charset="2"/>
              <a:buChar char="§"/>
            </a:pPr>
            <a:r>
              <a:rPr lang="en-US" sz="2000" dirty="0">
                <a:latin typeface="Times New Roman"/>
                <a:ea typeface="Times New Roman"/>
              </a:rPr>
              <a:t> Some scientists call the </a:t>
            </a:r>
            <a:r>
              <a:rPr lang="en-US" sz="2000" dirty="0" err="1">
                <a:latin typeface="Times New Roman"/>
                <a:ea typeface="Times New Roman"/>
              </a:rPr>
              <a:t>tropopause</a:t>
            </a:r>
            <a:r>
              <a:rPr lang="en-US" sz="2000" dirty="0">
                <a:latin typeface="Times New Roman"/>
                <a:ea typeface="Times New Roman"/>
              </a:rPr>
              <a:t> a "thermal layer" or "cold trap" because this is a point where rising water </a:t>
            </a:r>
            <a:r>
              <a:rPr lang="en-US" sz="2000" dirty="0" err="1">
                <a:latin typeface="Times New Roman"/>
                <a:ea typeface="Times New Roman"/>
              </a:rPr>
              <a:t>vapour</a:t>
            </a:r>
            <a:r>
              <a:rPr lang="en-US" sz="2000" dirty="0">
                <a:latin typeface="Times New Roman"/>
                <a:ea typeface="Times New Roman"/>
              </a:rPr>
              <a:t> cannot go higher because it changes into ice and is trapped. </a:t>
            </a:r>
          </a:p>
          <a:p>
            <a:pPr marL="285750" indent="-285750">
              <a:lnSpc>
                <a:spcPct val="150000"/>
              </a:lnSpc>
              <a:buFont typeface="Wingdings" pitchFamily="2" charset="2"/>
              <a:buChar char="§"/>
            </a:pPr>
            <a:r>
              <a:rPr lang="en-US" sz="2000" dirty="0">
                <a:latin typeface="Times New Roman"/>
                <a:ea typeface="Times New Roman"/>
              </a:rPr>
              <a:t>If there is no cold trap, Earth would loose all its water!</a:t>
            </a:r>
          </a:p>
          <a:p>
            <a:pPr marL="285750" indent="-285750">
              <a:lnSpc>
                <a:spcPct val="150000"/>
              </a:lnSpc>
              <a:buFont typeface="Wingdings" pitchFamily="2" charset="2"/>
              <a:buChar char="§"/>
            </a:pPr>
            <a:r>
              <a:rPr lang="en-US" sz="2000" dirty="0">
                <a:latin typeface="Times New Roman"/>
                <a:ea typeface="Times New Roman"/>
              </a:rPr>
              <a:t>Warm air from Earth's surface rises and cold air above it rushes in to replace it. </a:t>
            </a:r>
          </a:p>
          <a:p>
            <a:pPr marL="285750" indent="-285750">
              <a:lnSpc>
                <a:spcPct val="150000"/>
              </a:lnSpc>
              <a:buFont typeface="Wingdings" pitchFamily="2" charset="2"/>
              <a:buChar char="§"/>
            </a:pPr>
            <a:r>
              <a:rPr lang="en-US" sz="2000" dirty="0">
                <a:latin typeface="Times New Roman"/>
                <a:ea typeface="Times New Roman"/>
              </a:rPr>
              <a:t>When warm air reaches the </a:t>
            </a:r>
            <a:r>
              <a:rPr lang="en-US" sz="2000" dirty="0" err="1">
                <a:latin typeface="Times New Roman"/>
                <a:ea typeface="Times New Roman"/>
              </a:rPr>
              <a:t>tropopause</a:t>
            </a:r>
            <a:r>
              <a:rPr lang="en-US" sz="2000" dirty="0">
                <a:latin typeface="Times New Roman"/>
                <a:ea typeface="Times New Roman"/>
              </a:rPr>
              <a:t>, it cannot go higher as the air above it (in the stratosphere) preventing much air convection beyond the </a:t>
            </a:r>
            <a:r>
              <a:rPr lang="en-US" sz="2000" dirty="0" err="1">
                <a:latin typeface="Times New Roman"/>
                <a:ea typeface="Times New Roman"/>
              </a:rPr>
              <a:t>tropopause</a:t>
            </a:r>
            <a:r>
              <a:rPr lang="en-US" sz="2000" dirty="0">
                <a:latin typeface="Times New Roman"/>
                <a:ea typeface="Times New Roman"/>
              </a:rPr>
              <a:t>. </a:t>
            </a:r>
          </a:p>
          <a:p>
            <a:pPr marL="285750" indent="-285750">
              <a:lnSpc>
                <a:spcPct val="150000"/>
              </a:lnSpc>
              <a:buFont typeface="Wingdings" pitchFamily="2" charset="2"/>
              <a:buChar char="§"/>
            </a:pPr>
            <a:r>
              <a:rPr lang="en-US" sz="2000" dirty="0">
                <a:latin typeface="Times New Roman"/>
                <a:ea typeface="Times New Roman"/>
              </a:rPr>
              <a:t>The </a:t>
            </a:r>
            <a:r>
              <a:rPr lang="en-US" sz="2000" dirty="0" err="1">
                <a:latin typeface="Times New Roman"/>
                <a:ea typeface="Times New Roman"/>
              </a:rPr>
              <a:t>tropopause</a:t>
            </a:r>
            <a:r>
              <a:rPr lang="en-US" sz="2000" dirty="0">
                <a:latin typeface="Times New Roman"/>
                <a:ea typeface="Times New Roman"/>
              </a:rPr>
              <a:t> acts like an invisible barrier and is the reason why most clouds form and weather phenomena occur within the troposphere.</a:t>
            </a:r>
          </a:p>
          <a:p>
            <a:pPr marL="285750" indent="-285750">
              <a:lnSpc>
                <a:spcPct val="150000"/>
              </a:lnSpc>
              <a:buFont typeface="Wingdings" pitchFamily="2" charset="2"/>
              <a:buChar char="§"/>
            </a:pPr>
            <a:r>
              <a:rPr lang="en-US" sz="2000" dirty="0">
                <a:latin typeface="Times New Roman" pitchFamily="18" charset="0"/>
                <a:cs typeface="Times New Roman" pitchFamily="18" charset="0"/>
              </a:rPr>
              <a:t>We find the </a:t>
            </a:r>
            <a:r>
              <a:rPr lang="en-US" sz="2000" u="sng" dirty="0">
                <a:latin typeface="Times New Roman" pitchFamily="18" charset="0"/>
                <a:cs typeface="Times New Roman" pitchFamily="18" charset="0"/>
                <a:hlinkClick r:id="rId2"/>
              </a:rPr>
              <a:t>jet stream</a:t>
            </a:r>
            <a:r>
              <a:rPr lang="en-US" sz="2000" dirty="0">
                <a:latin typeface="Times New Roman" pitchFamily="18" charset="0"/>
                <a:cs typeface="Times New Roman" pitchFamily="18" charset="0"/>
              </a:rPr>
              <a:t> here. These are very strong winds that blow eastward</a:t>
            </a:r>
            <a:r>
              <a:rPr lang="en-US" sz="2000" b="1" dirty="0"/>
              <a:t>. </a:t>
            </a:r>
            <a:endParaRPr lang="en-US" sz="1600" dirty="0"/>
          </a:p>
          <a:p>
            <a:pPr marL="285750" indent="-285750">
              <a:lnSpc>
                <a:spcPct val="150000"/>
              </a:lnSpc>
              <a:buFont typeface="Wingdings" pitchFamily="2" charset="2"/>
              <a:buChar char="§"/>
            </a:pPr>
            <a:br>
              <a:rPr lang="en-US" sz="2000" dirty="0">
                <a:latin typeface="Times New Roman"/>
                <a:ea typeface="Times New Roman"/>
              </a:rPr>
            </a:br>
            <a:endParaRPr lang="en-US" sz="2000" dirty="0"/>
          </a:p>
        </p:txBody>
      </p:sp>
    </p:spTree>
    <p:extLst>
      <p:ext uri="{BB962C8B-B14F-4D97-AF65-F5344CB8AC3E}">
        <p14:creationId xmlns:p14="http://schemas.microsoft.com/office/powerpoint/2010/main" val="311154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92509" y="-223458"/>
            <a:ext cx="8871156" cy="750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Arial" pitchFamily="34" charset="0"/>
                <a:ea typeface="Times New Roman" pitchFamily="18" charset="0"/>
                <a:cs typeface="Arial" pitchFamily="34" charset="0"/>
              </a:rPr>
              <a:t>The Stratosphere and Ozone Layer (18- 50 km)</a:t>
            </a:r>
          </a:p>
          <a:p>
            <a:pPr marL="0" marR="0" lvl="0" indent="0" algn="l" defTabSz="914400" rtl="0" eaLnBrk="1" fontAlgn="base" latinLnBrk="0" hangingPunct="1">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a typeface="Times New Roman" pitchFamily="18" charset="0"/>
              <a:cs typeface="Arial" pitchFamily="34" charset="0"/>
            </a:endParaRPr>
          </a:p>
          <a:p>
            <a:pPr lvl="0" eaLnBrk="0" fontAlgn="base" hangingPunct="0">
              <a:lnSpc>
                <a:spcPct val="150000"/>
              </a:lnSpc>
              <a:spcBef>
                <a:spcPct val="0"/>
              </a:spcBef>
              <a:spcAft>
                <a:spcPct val="0"/>
              </a:spcAft>
              <a:buFontTx/>
              <a:buChar char="•"/>
            </a:pPr>
            <a:r>
              <a:rPr lang="en-US" sz="2000" dirty="0">
                <a:solidFill>
                  <a:prstClr val="black"/>
                </a:solidFill>
                <a:latin typeface="Times New Roman" pitchFamily="18" charset="0"/>
                <a:ea typeface="Calibri"/>
                <a:cs typeface="Times New Roman" pitchFamily="18" charset="0"/>
              </a:rPr>
              <a:t>  The temperature increases slightly with altitude in the stratosphere</a:t>
            </a:r>
          </a:p>
          <a:p>
            <a:pPr lvl="0" eaLnBrk="0" fontAlgn="base" hangingPunct="0">
              <a:lnSpc>
                <a:spcPct val="150000"/>
              </a:lnSpc>
              <a:spcBef>
                <a:spcPct val="0"/>
              </a:spcBef>
              <a:spcAft>
                <a:spcPct val="0"/>
              </a:spcAft>
              <a:buFontTx/>
              <a:buChar char="•"/>
            </a:pPr>
            <a:r>
              <a:rPr lang="en-US" sz="2000" dirty="0">
                <a:latin typeface="Times New Roman"/>
                <a:ea typeface="Times New Roman"/>
                <a:cs typeface="Times New Roman"/>
              </a:rPr>
              <a:t>    The stratosphere is warmer at the top than the bottom</a:t>
            </a:r>
          </a:p>
          <a:p>
            <a:pPr marL="176213" lvl="0" indent="-176213" eaLnBrk="0" fontAlgn="base" hangingPunct="0">
              <a:lnSpc>
                <a:spcPct val="150000"/>
              </a:lnSpc>
              <a:spcBef>
                <a:spcPct val="0"/>
              </a:spcBef>
              <a:spcAft>
                <a:spcPct val="0"/>
              </a:spcAft>
              <a:buFontTx/>
              <a:buChar char="•"/>
            </a:pPr>
            <a:r>
              <a:rPr lang="en-US" sz="2000" dirty="0">
                <a:latin typeface="Times New Roman" pitchFamily="18" charset="0"/>
                <a:ea typeface="Calibri"/>
                <a:cs typeface="Times New Roman" pitchFamily="18" charset="0"/>
              </a:rPr>
              <a:t> The highest temperature in this region is about 32 degrees Fahrenheit or 0 degrees Celsius. </a:t>
            </a:r>
          </a:p>
          <a:p>
            <a:pPr lvl="0" eaLnBrk="0" fontAlgn="base" hangingPunct="0">
              <a:lnSpc>
                <a:spcPct val="150000"/>
              </a:lnSpc>
              <a:spcBef>
                <a:spcPct val="0"/>
              </a:spcBef>
              <a:spcAft>
                <a:spcPct val="0"/>
              </a:spcAft>
              <a:buFontTx/>
              <a:buChar char="•"/>
            </a:pPr>
            <a:r>
              <a:rPr lang="en-US" sz="2000" dirty="0">
                <a:latin typeface="Times New Roman" pitchFamily="18" charset="0"/>
                <a:ea typeface="Calibri"/>
                <a:cs typeface="Times New Roman" pitchFamily="18" charset="0"/>
              </a:rPr>
              <a:t>   Though, temperature increases still it is below 0 degree centigrade</a:t>
            </a:r>
            <a:endParaRPr lang="en-US" sz="2000" dirty="0">
              <a:solidFill>
                <a:prstClr val="black"/>
              </a:solidFill>
              <a:latin typeface="Times New Roman" pitchFamily="18" charset="0"/>
              <a:ea typeface="Calibri"/>
              <a:cs typeface="Times New Roman" pitchFamily="18" charset="0"/>
            </a:endParaRPr>
          </a:p>
          <a:p>
            <a:pPr marL="176213" lvl="0" indent="-176213" eaLnBrk="0" fontAlgn="base" hangingPunct="0">
              <a:lnSpc>
                <a:spcPct val="150000"/>
              </a:lnSpc>
              <a:spcBef>
                <a:spcPct val="0"/>
              </a:spcBef>
              <a:spcAft>
                <a:spcPct val="0"/>
              </a:spcAft>
              <a:buFontTx/>
              <a:buChar char="•"/>
            </a:pPr>
            <a:r>
              <a:rPr lang="en-US" sz="2000" dirty="0">
                <a:solidFill>
                  <a:prstClr val="black"/>
                </a:solidFill>
                <a:latin typeface="Times New Roman" pitchFamily="18" charset="0"/>
                <a:ea typeface="Calibri"/>
                <a:cs typeface="Times New Roman" pitchFamily="18" charset="0"/>
              </a:rPr>
              <a:t> This is due to i</a:t>
            </a:r>
            <a:r>
              <a:rPr lang="en-US" sz="2000" dirty="0">
                <a:latin typeface="Times New Roman" pitchFamily="18" charset="0"/>
                <a:ea typeface="Calibri"/>
                <a:cs typeface="Times New Roman" pitchFamily="18" charset="0"/>
              </a:rPr>
              <a:t>n this region of the atmosphere there is ozone layer, which absorbs most of the harmful ultraviolet radiation from the Sun. </a:t>
            </a:r>
          </a:p>
          <a:p>
            <a:pPr marL="236538" lvl="0" indent="-236538" eaLnBrk="0" fontAlgn="base" hangingPunct="0">
              <a:lnSpc>
                <a:spcPct val="150000"/>
              </a:lnSpc>
              <a:spcBef>
                <a:spcPct val="0"/>
              </a:spcBef>
              <a:spcAft>
                <a:spcPct val="0"/>
              </a:spcAft>
              <a:buFontTx/>
              <a:buChar char="•"/>
            </a:pPr>
            <a:r>
              <a:rPr lang="en-US" sz="2000" dirty="0">
                <a:latin typeface="Times New Roman" pitchFamily="18" charset="0"/>
                <a:ea typeface="Calibri"/>
                <a:cs typeface="Times New Roman" pitchFamily="18" charset="0"/>
              </a:rPr>
              <a:t>.</a:t>
            </a:r>
            <a:r>
              <a:rPr lang="en-US" sz="2000" dirty="0">
                <a:latin typeface="Times New Roman"/>
                <a:ea typeface="Times New Roman"/>
                <a:cs typeface="Times New Roman"/>
              </a:rPr>
              <a:t>The lower portion has a nearly constant temperature with height but in the upper portion the temperature increases with altitude because of absorption of sunlight by ozone.</a:t>
            </a:r>
          </a:p>
          <a:p>
            <a:pPr marL="339725" lvl="0" indent="-339725" eaLnBrk="0" fontAlgn="base" hangingPunct="0">
              <a:lnSpc>
                <a:spcPct val="150000"/>
              </a:lnSpc>
              <a:spcBef>
                <a:spcPct val="0"/>
              </a:spcBef>
              <a:spcAft>
                <a:spcPct val="0"/>
              </a:spcAft>
              <a:buFontTx/>
              <a:buChar char="•"/>
            </a:pPr>
            <a:r>
              <a:rPr lang="en-US" sz="2000" dirty="0">
                <a:latin typeface="Times New Roman"/>
                <a:ea typeface="Times New Roman"/>
                <a:cs typeface="Times New Roman"/>
              </a:rPr>
              <a:t> This temperature increase with altitude is the </a:t>
            </a:r>
            <a:r>
              <a:rPr lang="en-US" sz="2000" dirty="0">
                <a:solidFill>
                  <a:srgbClr val="0000FF"/>
                </a:solidFill>
                <a:latin typeface="Times New Roman"/>
                <a:ea typeface="Times New Roman"/>
                <a:cs typeface="Times New Roman"/>
              </a:rPr>
              <a:t>opposite</a:t>
            </a:r>
            <a:r>
              <a:rPr lang="en-US" sz="2000" dirty="0">
                <a:latin typeface="Times New Roman"/>
                <a:ea typeface="Times New Roman"/>
                <a:cs typeface="Times New Roman"/>
              </a:rPr>
              <a:t> of the situation in the     troposphere.</a:t>
            </a:r>
            <a:endParaRPr lang="en-US" sz="2000" dirty="0">
              <a:ea typeface="Calibri"/>
              <a:cs typeface="Times New Roman"/>
            </a:endParaRPr>
          </a:p>
          <a:p>
            <a:pPr eaLnBrk="0" fontAlgn="base" hangingPunct="0">
              <a:lnSpc>
                <a:spcPct val="150000"/>
              </a:lnSpc>
              <a:spcBef>
                <a:spcPct val="0"/>
              </a:spcBef>
              <a:spcAft>
                <a:spcPct val="0"/>
              </a:spcAft>
            </a:pPr>
            <a:br>
              <a:rPr lang="en-US" sz="2400" dirty="0">
                <a:latin typeface="Times New Roman" pitchFamily="18" charset="0"/>
                <a:ea typeface="Calibri"/>
                <a:cs typeface="Times New Roman" pitchFamily="18" charset="0"/>
              </a:rPr>
            </a:b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26969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flipV="1">
            <a:off x="2208847" y="1899325"/>
            <a:ext cx="1077595" cy="146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Rectangle 3"/>
          <p:cNvSpPr>
            <a:spLocks noChangeArrowheads="1"/>
          </p:cNvSpPr>
          <p:nvPr/>
        </p:nvSpPr>
        <p:spPr bwMode="auto">
          <a:xfrm>
            <a:off x="381000" y="-363615"/>
            <a:ext cx="8305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lang="en-US" sz="2800" dirty="0">
                <a:solidFill>
                  <a:prstClr val="black"/>
                </a:solidFill>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285750" lvl="0" indent="-285750" fontAlgn="base">
              <a:spcBef>
                <a:spcPct val="0"/>
              </a:spcBef>
              <a:spcAft>
                <a:spcPct val="0"/>
              </a:spcAft>
              <a:buFont typeface="Arial" pitchFamily="34" charset="0"/>
              <a:buChar char="•"/>
            </a:pPr>
            <a:r>
              <a:rPr lang="en-US" sz="2800" dirty="0">
                <a:solidFill>
                  <a:prstClr val="black"/>
                </a:solidFill>
                <a:latin typeface="Times New Roman" pitchFamily="18" charset="0"/>
                <a:ea typeface="Times New Roman" pitchFamily="18" charset="0"/>
                <a:cs typeface="Times New Roman" pitchFamily="18" charset="0"/>
              </a:rPr>
              <a:t>O</a:t>
            </a:r>
            <a:r>
              <a:rPr lang="en-US" sz="2800" baseline="-30000" dirty="0">
                <a:solidFill>
                  <a:prstClr val="black"/>
                </a:solidFill>
                <a:latin typeface="Times New Roman" pitchFamily="18" charset="0"/>
                <a:ea typeface="Times New Roman" pitchFamily="18" charset="0"/>
                <a:cs typeface="Times New Roman" pitchFamily="18" charset="0"/>
              </a:rPr>
              <a:t>2</a:t>
            </a:r>
            <a:r>
              <a:rPr lang="en-US" sz="2800" dirty="0">
                <a:solidFill>
                  <a:prstClr val="black"/>
                </a:solidFill>
                <a:latin typeface="Times New Roman" pitchFamily="18" charset="0"/>
                <a:ea typeface="Times New Roman" pitchFamily="18" charset="0"/>
                <a:cs typeface="Times New Roman" pitchFamily="18" charset="0"/>
              </a:rPr>
              <a:t>+ UV radiation                   O+O</a:t>
            </a:r>
            <a:endParaRPr lang="en-US" sz="2800" dirty="0">
              <a:solidFill>
                <a:prstClr val="black"/>
              </a:solidFill>
              <a:latin typeface="Arial" pitchFamily="34" charset="0"/>
              <a:cs typeface="Arial" pitchFamily="34" charset="0"/>
            </a:endParaRPr>
          </a:p>
          <a:p>
            <a:pPr lvl="0" fontAlgn="base">
              <a:spcBef>
                <a:spcPct val="0"/>
              </a:spcBef>
              <a:spcAft>
                <a:spcPct val="0"/>
              </a:spcAft>
              <a:buFontTx/>
              <a:buChar char="•"/>
            </a:pP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Mono atomic oxygen quickly combines with </a:t>
            </a:r>
            <a:r>
              <a:rPr lang="en-US" sz="2400" dirty="0">
                <a:solidFill>
                  <a:prstClr val="black"/>
                </a:solidFill>
                <a:latin typeface="Times New Roman" pitchFamily="18" charset="0"/>
                <a:ea typeface="Times New Roman" pitchFamily="18" charset="0"/>
                <a:cs typeface="Times New Roman" pitchFamily="18" charset="0"/>
              </a:rPr>
              <a:t>O</a:t>
            </a:r>
            <a:r>
              <a:rPr lang="en-US" sz="2400" baseline="-30000" dirty="0">
                <a:solidFill>
                  <a:prstClr val="black"/>
                </a:solidFill>
                <a:latin typeface="Times New Roman" pitchFamily="18" charset="0"/>
                <a:ea typeface="Times New Roman" pitchFamily="18" charset="0"/>
                <a:cs typeface="Times New Roman" pitchFamily="18" charset="0"/>
              </a:rPr>
              <a:t>2 </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to form ozone</a:t>
            </a:r>
          </a:p>
          <a:p>
            <a:pPr lvl="0" fontAlgn="base">
              <a:spcBef>
                <a:spcPct val="0"/>
              </a:spcBef>
              <a:spcAft>
                <a:spcPct val="0"/>
              </a:spcAft>
              <a:buFontTx/>
              <a:buChar cha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685800" y="1544598"/>
            <a:ext cx="7620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a:t>
            </a:r>
            <a:r>
              <a:rPr kumimoji="0" lang="en-US" sz="24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2 </a:t>
            </a:r>
            <a:r>
              <a:rPr kumimoji="0" lang="en-US"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                             O</a:t>
            </a:r>
            <a:r>
              <a:rPr kumimoji="0" lang="en-US" sz="24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1" name="Straight Arrow Connector 10"/>
          <p:cNvCxnSpPr/>
          <p:nvPr/>
        </p:nvCxnSpPr>
        <p:spPr>
          <a:xfrm>
            <a:off x="3536632" y="2971800"/>
            <a:ext cx="775335" cy="146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Rectangle 6"/>
          <p:cNvSpPr>
            <a:spLocks noChangeArrowheads="1"/>
          </p:cNvSpPr>
          <p:nvPr/>
        </p:nvSpPr>
        <p:spPr bwMode="auto">
          <a:xfrm rot="10800000" flipH="1" flipV="1">
            <a:off x="266699" y="2362200"/>
            <a:ext cx="7315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tab pos="457200" algn="l"/>
              </a:tabLst>
            </a:pPr>
            <a:r>
              <a:rPr kumimoji="0" lang="en-US"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O</a:t>
            </a:r>
            <a:r>
              <a:rPr kumimoji="0" lang="en-US" sz="2800" b="0" i="0" u="none" strike="noStrike" cap="none" normalizeH="0" baseline="-30000" dirty="0">
                <a:ln>
                  <a:noFill/>
                </a:ln>
                <a:solidFill>
                  <a:srgbClr val="000000"/>
                </a:solidFill>
                <a:effectLst/>
                <a:latin typeface="Arial" pitchFamily="34" charset="0"/>
                <a:ea typeface="Times New Roman" pitchFamily="18" charset="0"/>
                <a:cs typeface="Arial" pitchFamily="34" charset="0"/>
              </a:rPr>
              <a:t>3 </a:t>
            </a:r>
            <a:r>
              <a:rPr kumimoji="0" lang="en-US"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UV radiation                   O</a:t>
            </a:r>
            <a:r>
              <a:rPr kumimoji="0" lang="en-US" sz="2800" b="0" i="0" u="none" strike="noStrike" cap="none" normalizeH="0" baseline="-30000" dirty="0">
                <a:ln>
                  <a:noFill/>
                </a:ln>
                <a:solidFill>
                  <a:srgbClr val="000000"/>
                </a:solidFill>
                <a:effectLst/>
                <a:latin typeface="Arial" pitchFamily="34" charset="0"/>
                <a:ea typeface="Times New Roman" pitchFamily="18" charset="0"/>
                <a:cs typeface="Arial" pitchFamily="34" charset="0"/>
              </a:rPr>
              <a:t>2 </a:t>
            </a:r>
            <a:r>
              <a:rPr kumimoji="0" lang="en-US"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O</a:t>
            </a:r>
            <a:r>
              <a:rPr kumimoji="0" lang="en-US" sz="2800" b="0" i="0" u="none" strike="noStrike" cap="none" normalizeH="0" baseline="-30000" dirty="0">
                <a:ln>
                  <a:noFill/>
                </a:ln>
                <a:solidFill>
                  <a:srgbClr val="000000"/>
                </a:solidFill>
                <a:effectLst/>
                <a:latin typeface="Arial" pitchFamily="34" charset="0"/>
                <a:ea typeface="Times New Roman" pitchFamily="18" charset="0"/>
                <a:cs typeface="Arial" pitchFamily="34" charset="0"/>
              </a:rPr>
              <a:t>2</a:t>
            </a:r>
            <a:endPar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tab pos="457200" algn="l"/>
              </a:tabLst>
            </a:pPr>
            <a:r>
              <a:rPr kumimoji="0" lang="en-US"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From these it can be learned that ozone is continuously </a:t>
            </a:r>
            <a:r>
              <a:rPr kumimoji="0" lang="en-US" sz="2800" b="0" i="0" u="none" strike="noStrike" cap="none" normalizeH="0" baseline="0" dirty="0">
                <a:ln>
                  <a:noFill/>
                </a:ln>
                <a:solidFill>
                  <a:srgbClr val="FF0000"/>
                </a:solidFill>
                <a:effectLst/>
                <a:latin typeface="Arial" pitchFamily="34" charset="0"/>
                <a:ea typeface="Times New Roman" pitchFamily="18" charset="0"/>
                <a:cs typeface="Arial" pitchFamily="34" charset="0"/>
              </a:rPr>
              <a:t>formed and destroyed </a:t>
            </a:r>
            <a:r>
              <a:rPr kumimoji="0" lang="en-US" sz="2800" b="0" i="0" u="none" strike="noStrike" cap="none" normalizeH="0" baseline="0" dirty="0">
                <a:ln>
                  <a:noFill/>
                </a:ln>
                <a:solidFill>
                  <a:srgbClr val="000000"/>
                </a:solidFill>
                <a:effectLst/>
                <a:latin typeface="Arial" pitchFamily="34" charset="0"/>
                <a:ea typeface="Times New Roman" pitchFamily="18" charset="0"/>
                <a:cs typeface="Arial" pitchFamily="34" charset="0"/>
              </a:rPr>
              <a:t>in the atmosphere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632" y="228600"/>
            <a:ext cx="1274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761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760" y="228600"/>
            <a:ext cx="8713839" cy="4524315"/>
          </a:xfrm>
          <a:prstGeom prst="rect">
            <a:avLst/>
          </a:prstGeom>
          <a:ln>
            <a:solidFill>
              <a:schemeClr val="tx1"/>
            </a:solidFill>
          </a:ln>
        </p:spPr>
        <p:txBody>
          <a:bodyPr wrap="square">
            <a:spAutoFit/>
          </a:bodyPr>
          <a:lstStyle/>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The term </a:t>
            </a:r>
            <a:r>
              <a:rPr lang="en-US" sz="2400" i="1" dirty="0">
                <a:latin typeface="Times New Roman"/>
                <a:ea typeface="Calibri"/>
                <a:cs typeface="Times New Roman"/>
              </a:rPr>
              <a:t>weather </a:t>
            </a:r>
            <a:r>
              <a:rPr lang="en-US" sz="2400" dirty="0">
                <a:latin typeface="Times New Roman"/>
                <a:ea typeface="Calibri"/>
                <a:cs typeface="Times New Roman"/>
              </a:rPr>
              <a:t>refers to </a:t>
            </a:r>
            <a:r>
              <a:rPr lang="en-US" sz="2400" b="1" dirty="0">
                <a:effectLst>
                  <a:outerShdw blurRad="38100" dist="38100" dir="2700000" algn="tl">
                    <a:srgbClr val="000000">
                      <a:alpha val="43137"/>
                    </a:srgbClr>
                  </a:outerShdw>
                </a:effectLst>
                <a:latin typeface="Times New Roman"/>
                <a:ea typeface="Calibri"/>
                <a:cs typeface="Times New Roman"/>
              </a:rPr>
              <a:t>the state of the atmosphere </a:t>
            </a:r>
            <a:r>
              <a:rPr lang="en-US" sz="2400" dirty="0">
                <a:latin typeface="Times New Roman"/>
                <a:ea typeface="Calibri"/>
                <a:cs typeface="Times New Roman"/>
              </a:rPr>
              <a:t>at a given time and place. </a:t>
            </a:r>
          </a:p>
          <a:p>
            <a:pPr marL="342900" indent="-342900" algn="just">
              <a:lnSpc>
                <a:spcPct val="150000"/>
              </a:lnSpc>
              <a:buFont typeface="Symbol"/>
              <a:buChar char=""/>
            </a:pPr>
            <a:r>
              <a:rPr lang="en-US" sz="2400" dirty="0"/>
              <a:t>The variables that are commonly used by meteorologists to measure daily weather phenomena are </a:t>
            </a:r>
            <a:r>
              <a:rPr lang="en-US" sz="2400" b="1" dirty="0"/>
              <a:t>air temperature, precipitation</a:t>
            </a:r>
            <a:r>
              <a:rPr lang="en-US" sz="2400" dirty="0"/>
              <a:t> (e.g., rain, sleet, snow and hail), </a:t>
            </a:r>
            <a:r>
              <a:rPr lang="en-US" sz="2400" b="1" dirty="0"/>
              <a:t>atmospheric pressure and humidity</a:t>
            </a:r>
            <a:r>
              <a:rPr lang="en-US" sz="2400" dirty="0"/>
              <a:t>, </a:t>
            </a:r>
            <a:r>
              <a:rPr lang="en-US" sz="2400" b="1" dirty="0"/>
              <a:t>wind, and sunshine and cloud cover</a:t>
            </a:r>
            <a:r>
              <a:rPr lang="en-US" sz="2400" dirty="0"/>
              <a:t>.</a:t>
            </a:r>
          </a:p>
          <a:p>
            <a:pPr marL="342900" marR="0" lvl="0" indent="-342900" algn="just">
              <a:lnSpc>
                <a:spcPct val="150000"/>
              </a:lnSpc>
              <a:spcBef>
                <a:spcPts val="0"/>
              </a:spcBef>
              <a:spcAft>
                <a:spcPts val="0"/>
              </a:spcAft>
              <a:buFont typeface="Symbol"/>
              <a:buChar char=""/>
            </a:pPr>
            <a:r>
              <a:rPr lang="en-US" sz="2400" dirty="0">
                <a:solidFill>
                  <a:srgbClr val="FF0000"/>
                </a:solidFill>
                <a:latin typeface="Times New Roman"/>
                <a:ea typeface="Calibri"/>
                <a:cs typeface="Times New Roman"/>
              </a:rPr>
              <a:t>For agriculture </a:t>
            </a:r>
            <a:r>
              <a:rPr lang="en-US" sz="2400" dirty="0">
                <a:latin typeface="Times New Roman"/>
                <a:ea typeface="Calibri"/>
                <a:cs typeface="Times New Roman"/>
              </a:rPr>
              <a:t>such phenomena as rain, cloud, frost, windstorm, and hailstorm are of significant factors </a:t>
            </a:r>
            <a:r>
              <a:rPr lang="en-US" sz="2400" b="1" dirty="0">
                <a:effectLst>
                  <a:outerShdw blurRad="38100" dist="38100" dir="2700000" algn="tl">
                    <a:srgbClr val="000000">
                      <a:alpha val="43137"/>
                    </a:srgbClr>
                  </a:outerShdw>
                </a:effectLst>
                <a:latin typeface="Times New Roman"/>
                <a:ea typeface="Calibri"/>
                <a:cs typeface="Times New Roman"/>
              </a:rPr>
              <a:t>for crop production</a:t>
            </a:r>
            <a:endParaRPr lang="en-US" sz="2400" b="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170473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13" y="79157"/>
            <a:ext cx="8382000" cy="3970318"/>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800" dirty="0">
                <a:effectLst/>
                <a:latin typeface="Times New Roman"/>
                <a:ea typeface="Times New Roman"/>
                <a:cs typeface="Times New Roman"/>
              </a:rPr>
              <a:t>The more </a:t>
            </a:r>
            <a:r>
              <a:rPr lang="en-US" sz="2800" dirty="0">
                <a:solidFill>
                  <a:srgbClr val="000000"/>
                </a:solidFill>
                <a:latin typeface="Arial" pitchFamily="34" charset="0"/>
                <a:ea typeface="Times New Roman" pitchFamily="18" charset="0"/>
                <a:cs typeface="Arial" pitchFamily="34" charset="0"/>
              </a:rPr>
              <a:t>O</a:t>
            </a:r>
            <a:r>
              <a:rPr lang="en-US" sz="2800" baseline="-30000" dirty="0">
                <a:solidFill>
                  <a:srgbClr val="000000"/>
                </a:solidFill>
                <a:latin typeface="Arial" pitchFamily="34" charset="0"/>
                <a:ea typeface="Times New Roman" pitchFamily="18" charset="0"/>
                <a:cs typeface="Arial" pitchFamily="34" charset="0"/>
              </a:rPr>
              <a:t>3</a:t>
            </a:r>
            <a:r>
              <a:rPr lang="en-US" sz="2800" dirty="0">
                <a:effectLst/>
                <a:latin typeface="Times New Roman"/>
                <a:ea typeface="Times New Roman"/>
                <a:cs typeface="Times New Roman"/>
              </a:rPr>
              <a:t> is produced the more we are protected from the dangerous UV radiation that harm life</a:t>
            </a:r>
            <a:endParaRPr lang="en-US" sz="2800" dirty="0">
              <a:ea typeface="Times New Roman"/>
              <a:cs typeface="Times New Roman"/>
            </a:endParaRPr>
          </a:p>
          <a:p>
            <a:pPr marL="342900" marR="0" lvl="0" indent="-342900" algn="just">
              <a:lnSpc>
                <a:spcPct val="150000"/>
              </a:lnSpc>
              <a:spcBef>
                <a:spcPts val="0"/>
              </a:spcBef>
              <a:spcAft>
                <a:spcPts val="1000"/>
              </a:spcAft>
              <a:buFont typeface="Symbol"/>
              <a:buChar char=""/>
            </a:pPr>
            <a:r>
              <a:rPr lang="en-US" sz="2800" dirty="0">
                <a:effectLst/>
                <a:latin typeface="Times New Roman"/>
                <a:ea typeface="Times New Roman"/>
                <a:cs typeface="Times New Roman"/>
              </a:rPr>
              <a:t>There is considerable recent concern that manmade </a:t>
            </a:r>
            <a:r>
              <a:rPr lang="en-US" sz="2800" b="1" dirty="0">
                <a:effectLst/>
                <a:latin typeface="Times New Roman"/>
                <a:ea typeface="Times New Roman"/>
                <a:cs typeface="Times New Roman"/>
              </a:rPr>
              <a:t>fluorine chlorine carbon </a:t>
            </a:r>
            <a:r>
              <a:rPr lang="en-US" sz="2800" dirty="0">
                <a:effectLst/>
                <a:latin typeface="Times New Roman"/>
                <a:ea typeface="Times New Roman"/>
                <a:cs typeface="Times New Roman"/>
              </a:rPr>
              <a:t>(</a:t>
            </a:r>
            <a:r>
              <a:rPr lang="en-US" sz="2800" b="1" dirty="0">
                <a:solidFill>
                  <a:srgbClr val="FF0000"/>
                </a:solidFill>
                <a:effectLst/>
                <a:latin typeface="Times New Roman"/>
                <a:ea typeface="Times New Roman"/>
                <a:cs typeface="Times New Roman"/>
              </a:rPr>
              <a:t>fluorocarbon)</a:t>
            </a:r>
            <a:r>
              <a:rPr lang="en-US" sz="2800" dirty="0">
                <a:effectLst/>
                <a:latin typeface="Times New Roman"/>
                <a:ea typeface="Times New Roman"/>
                <a:cs typeface="Times New Roman"/>
              </a:rPr>
              <a:t> compounds are depleting the ozone layer, with a horrific future consequences for life on the Earth. </a:t>
            </a:r>
            <a:endParaRPr lang="en-US" sz="2800" dirty="0">
              <a:ea typeface="Times New Roman"/>
              <a:cs typeface="Times New Roman"/>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176980" y="3990292"/>
            <a:ext cx="8790039" cy="296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Cl</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O</a:t>
            </a:r>
            <a:r>
              <a:rPr kumimoji="0" lang="en-US" sz="2800" b="1"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ClO</a:t>
            </a:r>
            <a:r>
              <a:rPr kumimoji="0" lang="en-US" sz="28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O</a:t>
            </a:r>
            <a:r>
              <a:rPr kumimoji="0" lang="en-US" sz="2800" b="1"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pPr>
            <a:endParaRPr lang="en-US" sz="2800" b="1" baseline="-30000" dirty="0">
              <a:latin typeface="Times New Roman" pitchFamily="18" charset="0"/>
              <a:cs typeface="Times New Roman" pitchFamily="18" charset="0"/>
            </a:endParaRPr>
          </a:p>
          <a:p>
            <a:pPr marL="457200" lvl="0" indent="-457200">
              <a:buFont typeface="Wingdings" pitchFamily="2" charset="2"/>
              <a:buChar char="§"/>
            </a:pPr>
            <a:r>
              <a:rPr lang="en-US" sz="2800" dirty="0"/>
              <a:t>As a result, un expectedly temperature increases after 20 km</a:t>
            </a:r>
          </a:p>
          <a:p>
            <a:pPr marL="457200" lvl="0" indent="-457200">
              <a:buFont typeface="Wingdings" pitchFamily="2" charset="2"/>
              <a:buChar char="§"/>
            </a:pPr>
            <a:r>
              <a:rPr lang="en-US" sz="2800" dirty="0"/>
              <a:t>An increase of temperature with height is called </a:t>
            </a:r>
            <a:r>
              <a:rPr lang="en-US" sz="2800" dirty="0">
                <a:solidFill>
                  <a:srgbClr val="FF0000"/>
                </a:solidFill>
              </a:rPr>
              <a:t>temperature inversion b/c </a:t>
            </a:r>
            <a:r>
              <a:rPr lang="en-US" sz="2800" b="1" dirty="0">
                <a:solidFill>
                  <a:prstClr val="black"/>
                </a:solidFill>
                <a:latin typeface="Times New Roman" pitchFamily="18" charset="0"/>
                <a:ea typeface="Times New Roman" pitchFamily="18" charset="0"/>
                <a:cs typeface="Times New Roman" pitchFamily="18" charset="0"/>
              </a:rPr>
              <a:t>O</a:t>
            </a:r>
            <a:r>
              <a:rPr lang="en-US" sz="2800" b="1" baseline="-30000" dirty="0">
                <a:solidFill>
                  <a:prstClr val="black"/>
                </a:solidFill>
                <a:latin typeface="Times New Roman" pitchFamily="18" charset="0"/>
                <a:ea typeface="Times New Roman" pitchFamily="18" charset="0"/>
                <a:cs typeface="Times New Roman" pitchFamily="18" charset="0"/>
              </a:rPr>
              <a:t>3</a:t>
            </a:r>
            <a:r>
              <a:rPr lang="en-US" sz="2800" b="1" dirty="0">
                <a:solidFill>
                  <a:prstClr val="black"/>
                </a:solidFill>
                <a:latin typeface="Times New Roman" pitchFamily="18" charset="0"/>
                <a:ea typeface="Times New Roman" pitchFamily="18" charset="0"/>
                <a:cs typeface="Times New Roman" pitchFamily="18" charset="0"/>
              </a:rPr>
              <a:t> </a:t>
            </a:r>
            <a:r>
              <a:rPr lang="en-US" sz="2800" dirty="0">
                <a:solidFill>
                  <a:srgbClr val="FF0000"/>
                </a:solidFill>
              </a:rPr>
              <a:t>absorbs UV</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cxnSp>
        <p:nvCxnSpPr>
          <p:cNvPr id="6" name="Straight Arrow Connector 5"/>
          <p:cNvCxnSpPr/>
          <p:nvPr/>
        </p:nvCxnSpPr>
        <p:spPr>
          <a:xfrm flipV="1">
            <a:off x="2286000" y="4281805"/>
            <a:ext cx="1077595" cy="14605"/>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024880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escription: Natural-Atmos ozone.png"/>
          <p:cNvPicPr>
            <a:picLocks noChangeAspect="1" noChangeArrowheads="1"/>
          </p:cNvPicPr>
          <p:nvPr/>
        </p:nvPicPr>
        <p:blipFill>
          <a:blip r:embed="rId2">
            <a:extLst>
              <a:ext uri="{28A0092B-C50C-407E-A947-70E740481C1C}">
                <a14:useLocalDpi xmlns:a14="http://schemas.microsoft.com/office/drawing/2010/main" val="0"/>
              </a:ext>
            </a:extLst>
          </a:blip>
          <a:srcRect l="23875" t="20671" r="10126" b="13663"/>
          <a:stretch>
            <a:fillRect/>
          </a:stretch>
        </p:blipFill>
        <p:spPr bwMode="auto">
          <a:xfrm>
            <a:off x="304800" y="10886"/>
            <a:ext cx="7505700" cy="559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047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534400" cy="6683048"/>
          </a:xfrm>
          <a:prstGeom prst="rect">
            <a:avLst/>
          </a:prstGeom>
        </p:spPr>
        <p:txBody>
          <a:bodyPr wrap="square">
            <a:spAutoFit/>
          </a:bodyPr>
          <a:lstStyle/>
          <a:p>
            <a:pPr>
              <a:lnSpc>
                <a:spcPct val="150000"/>
              </a:lnSpc>
            </a:pPr>
            <a:r>
              <a:rPr lang="en-US" sz="2400" b="1" dirty="0">
                <a:solidFill>
                  <a:srgbClr val="FF0000"/>
                </a:solidFill>
                <a:latin typeface="Times New Roman"/>
                <a:ea typeface="Times New Roman"/>
              </a:rPr>
              <a:t>Summary</a:t>
            </a:r>
          </a:p>
          <a:p>
            <a:pPr marL="342900" indent="-342900">
              <a:lnSpc>
                <a:spcPct val="150000"/>
              </a:lnSpc>
              <a:buFont typeface="Wingdings" pitchFamily="2" charset="2"/>
              <a:buChar char="§"/>
            </a:pPr>
            <a:r>
              <a:rPr lang="en-US" sz="2400" dirty="0">
                <a:latin typeface="Times New Roman"/>
                <a:ea typeface="Times New Roman"/>
              </a:rPr>
              <a:t>The stratosphere contains a thin layer of ozone molecules (with three oxygen atoms) which forms a protective layer shielding life on Earth from the Sun’s harmful ultraviolet radiation. </a:t>
            </a:r>
          </a:p>
          <a:p>
            <a:pPr marL="342900" indent="-342900">
              <a:lnSpc>
                <a:spcPct val="150000"/>
              </a:lnSpc>
              <a:buFont typeface="Wingdings" pitchFamily="2" charset="2"/>
              <a:buChar char="§"/>
            </a:pPr>
            <a:r>
              <a:rPr lang="en-US" sz="2400" dirty="0">
                <a:latin typeface="Times New Roman"/>
                <a:ea typeface="Times New Roman"/>
              </a:rPr>
              <a:t>But this ozone layer is being depleted, and is getting thinner over Europe, Asia, North American and Antarctica.</a:t>
            </a:r>
          </a:p>
          <a:p>
            <a:pPr marL="342900" indent="-342900">
              <a:lnSpc>
                <a:spcPct val="150000"/>
              </a:lnSpc>
              <a:buFont typeface="Wingdings" pitchFamily="2" charset="2"/>
              <a:buChar char="§"/>
            </a:pPr>
            <a:r>
              <a:rPr lang="en-US" sz="2400" dirty="0">
                <a:latin typeface="Times New Roman"/>
                <a:ea typeface="Times New Roman"/>
              </a:rPr>
              <a:t> "Holes" are appearing in the ozone layer.</a:t>
            </a:r>
            <a:br>
              <a:rPr lang="en-US" sz="2400" dirty="0">
                <a:latin typeface="Times New Roman"/>
                <a:ea typeface="Times New Roman"/>
              </a:rPr>
            </a:br>
            <a:br>
              <a:rPr lang="en-US" sz="2400" dirty="0">
                <a:latin typeface="Times New Roman"/>
                <a:ea typeface="Times New Roman"/>
              </a:rPr>
            </a:br>
            <a:br>
              <a:rPr lang="en-US" sz="2400" dirty="0">
                <a:latin typeface="Times New Roman"/>
                <a:ea typeface="Times New Roman"/>
              </a:rPr>
            </a:br>
            <a:br>
              <a:rPr lang="en-US" sz="2400" dirty="0">
                <a:latin typeface="Times New Roman"/>
                <a:ea typeface="Times New Roman"/>
              </a:rPr>
            </a:br>
            <a:br>
              <a:rPr lang="en-US" sz="2400" dirty="0">
                <a:latin typeface="Times New Roman"/>
                <a:ea typeface="Times New Roman"/>
              </a:rPr>
            </a:br>
            <a:endParaRPr lang="en-US" sz="2400" dirty="0"/>
          </a:p>
        </p:txBody>
      </p:sp>
    </p:spTree>
    <p:extLst>
      <p:ext uri="{BB962C8B-B14F-4D97-AF65-F5344CB8AC3E}">
        <p14:creationId xmlns:p14="http://schemas.microsoft.com/office/powerpoint/2010/main" val="540399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160" y="152400"/>
            <a:ext cx="8561440" cy="2862322"/>
          </a:xfrm>
          <a:prstGeom prst="rect">
            <a:avLst/>
          </a:prstGeom>
        </p:spPr>
        <p:txBody>
          <a:bodyPr wrap="square">
            <a:spAutoFit/>
          </a:bodyPr>
          <a:lstStyle/>
          <a:p>
            <a:pPr algn="just">
              <a:lnSpc>
                <a:spcPct val="150000"/>
              </a:lnSpc>
            </a:pPr>
            <a:r>
              <a:rPr lang="en-US" sz="2400" b="1" dirty="0">
                <a:solidFill>
                  <a:srgbClr val="FF0000"/>
                </a:solidFill>
                <a:effectLst/>
                <a:latin typeface="Times New Roman"/>
                <a:ea typeface="Times New Roman"/>
                <a:cs typeface="Times New Roman"/>
              </a:rPr>
              <a:t>The Mesosphere (50-90 km) – Middle layer</a:t>
            </a:r>
          </a:p>
          <a:p>
            <a:pPr marL="342900" indent="-342900">
              <a:lnSpc>
                <a:spcPct val="150000"/>
              </a:lnSpc>
              <a:buFont typeface="Wingdings" pitchFamily="2" charset="2"/>
              <a:buChar char="§"/>
            </a:pPr>
            <a:r>
              <a:rPr lang="en-US" sz="2400" dirty="0">
                <a:solidFill>
                  <a:prstClr val="black"/>
                </a:solidFill>
                <a:latin typeface="Times New Roman" pitchFamily="18" charset="0"/>
                <a:ea typeface="Calibri"/>
                <a:cs typeface="Times New Roman" pitchFamily="18" charset="0"/>
              </a:rPr>
              <a:t>Here the atmosphere is very rarefied, that is, thin, and </a:t>
            </a:r>
            <a:r>
              <a:rPr lang="en-US" sz="2400" dirty="0"/>
              <a:t>molecules are great distances apart</a:t>
            </a:r>
            <a:endParaRPr lang="en-US" sz="2400" dirty="0">
              <a:solidFill>
                <a:prstClr val="black"/>
              </a:solidFill>
              <a:latin typeface="Times New Roman" pitchFamily="18" charset="0"/>
              <a:ea typeface="Calibri"/>
              <a:cs typeface="Times New Roman" pitchFamily="18" charset="0"/>
            </a:endParaRPr>
          </a:p>
          <a:p>
            <a:pPr marL="342900" lvl="0" indent="-342900">
              <a:lnSpc>
                <a:spcPct val="150000"/>
              </a:lnSpc>
              <a:buFont typeface="Wingdings" pitchFamily="2" charset="2"/>
              <a:buChar char="§"/>
            </a:pPr>
            <a:r>
              <a:rPr lang="en-US" sz="2400" dirty="0">
                <a:solidFill>
                  <a:prstClr val="black"/>
                </a:solidFill>
                <a:latin typeface="Times New Roman" pitchFamily="18" charset="0"/>
                <a:ea typeface="Calibri"/>
                <a:cs typeface="Times New Roman" pitchFamily="18" charset="0"/>
              </a:rPr>
              <a:t>the temperature is decreasing with altitude, about -120 Celsius at the top. </a:t>
            </a:r>
          </a:p>
        </p:txBody>
      </p:sp>
      <p:sp>
        <p:nvSpPr>
          <p:cNvPr id="3" name="Rectangle 1"/>
          <p:cNvSpPr>
            <a:spLocks noChangeArrowheads="1"/>
          </p:cNvSpPr>
          <p:nvPr/>
        </p:nvSpPr>
        <p:spPr bwMode="auto">
          <a:xfrm>
            <a:off x="164690" y="3294178"/>
            <a:ext cx="882691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Wingdings" pitchFamily="2" charset="2"/>
              <a:buChar char="§"/>
              <a:tabLst/>
            </a:pPr>
            <a:r>
              <a:rPr kumimoji="0" lang="en-US" sz="2400" b="0" i="0" strike="noStrike" cap="none" normalizeH="0" baseline="0" dirty="0">
                <a:ln>
                  <a:noFill/>
                </a:ln>
                <a:effectLst/>
                <a:latin typeface="Times New Roman" pitchFamily="18" charset="0"/>
                <a:ea typeface="Times New Roman" pitchFamily="18" charset="0"/>
                <a:cs typeface="Times New Roman" pitchFamily="18" charset="0"/>
              </a:rPr>
              <a:t>It is a cold layer where the temperature generally decreases with increasing altitude.</a:t>
            </a:r>
          </a:p>
          <a:p>
            <a:pPr marL="280988" marR="0" lvl="0" indent="-280988" algn="just" defTabSz="914400" rtl="0" eaLnBrk="0" fontAlgn="base" latinLnBrk="0" hangingPunct="0">
              <a:lnSpc>
                <a:spcPct val="150000"/>
              </a:lnSpc>
              <a:spcBef>
                <a:spcPct val="0"/>
              </a:spcBef>
              <a:spcAft>
                <a:spcPct val="0"/>
              </a:spcAft>
              <a:buClrTx/>
              <a:buSzTx/>
              <a:buFont typeface="Wingdings" pitchFamily="2" charset="2"/>
              <a:buChar char="§"/>
              <a:tabLst/>
            </a:pPr>
            <a:r>
              <a:rPr kumimoji="0" lang="en-US" sz="2400" b="0" i="0" strike="noStrike" cap="none" normalizeH="0" baseline="0" dirty="0">
                <a:ln>
                  <a:noFill/>
                </a:ln>
                <a:effectLst/>
                <a:latin typeface="Times New Roman" pitchFamily="18" charset="0"/>
                <a:ea typeface="Times New Roman" pitchFamily="18" charset="0"/>
                <a:cs typeface="Times New Roman" pitchFamily="18" charset="0"/>
              </a:rPr>
              <a:t>Here in the mesosphere, the atmosphere is very rarefied nevertheless strong enough to slow down meteors crashing into the atmosphere, where they burn up, leaving fiery trails in the night sky.</a:t>
            </a:r>
            <a:br>
              <a:rPr kumimoji="0" lang="en-US" sz="2400" b="0" i="0" strike="noStrike" cap="none" normalizeH="0" baseline="0" dirty="0">
                <a:ln>
                  <a:noFill/>
                </a:ln>
                <a:effectLst/>
                <a:latin typeface="Times New Roman" pitchFamily="18" charset="0"/>
                <a:ea typeface="Times New Roman" pitchFamily="18" charset="0"/>
                <a:cs typeface="Times New Roman" pitchFamily="18" charset="0"/>
              </a:rPr>
            </a:br>
            <a:br>
              <a:rPr kumimoji="0" lang="en-US" sz="2400" b="0" i="0" strike="noStrike" cap="none" normalizeH="0" baseline="0" dirty="0">
                <a:ln>
                  <a:noFill/>
                </a:ln>
                <a:effectLst/>
                <a:latin typeface="Times New Roman" pitchFamily="18" charset="0"/>
                <a:ea typeface="Times New Roman" pitchFamily="18" charset="0"/>
                <a:cs typeface="Times New Roman" pitchFamily="18" charset="0"/>
              </a:rPr>
            </a:br>
            <a:endParaRPr kumimoji="0" lang="en-US" sz="2400" b="0" i="0" strike="noStrike" cap="none" normalizeH="0" baseline="0" dirty="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93392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198"/>
            <a:ext cx="8610600" cy="5463034"/>
          </a:xfrm>
          <a:prstGeom prst="rect">
            <a:avLst/>
          </a:prstGeom>
        </p:spPr>
        <p:txBody>
          <a:bodyPr wrap="square">
            <a:spAutoFit/>
          </a:bodyPr>
          <a:lstStyle/>
          <a:p>
            <a:pPr marL="342900" lvl="0" indent="-342900" algn="just">
              <a:lnSpc>
                <a:spcPct val="150000"/>
              </a:lnSpc>
              <a:buFont typeface="Symbol"/>
              <a:buChar char=""/>
            </a:pPr>
            <a:r>
              <a:rPr lang="en-US" sz="2400" dirty="0"/>
              <a:t>This is the lower part of the thermosphere or</a:t>
            </a:r>
            <a:r>
              <a:rPr lang="en-US" sz="2400" dirty="0">
                <a:solidFill>
                  <a:prstClr val="black"/>
                </a:solidFill>
                <a:latin typeface="Times New Roman"/>
                <a:ea typeface="Times New Roman"/>
              </a:rPr>
              <a:t> upper part of the mesosphere </a:t>
            </a:r>
          </a:p>
          <a:p>
            <a:pPr marL="342900" lvl="0" indent="-342900" algn="just">
              <a:lnSpc>
                <a:spcPct val="150000"/>
              </a:lnSpc>
              <a:buFont typeface="Symbol"/>
              <a:buChar char=""/>
            </a:pPr>
            <a:r>
              <a:rPr lang="en-US" sz="2400" dirty="0"/>
              <a:t>Gas particles absorb ultraviolet and X-ray radiation from the sun</a:t>
            </a:r>
            <a:endParaRPr lang="en-US" sz="2400" dirty="0">
              <a:solidFill>
                <a:prstClr val="black"/>
              </a:solidFill>
              <a:latin typeface="Times New Roman"/>
              <a:ea typeface="Times New Roman"/>
            </a:endParaRPr>
          </a:p>
          <a:p>
            <a:pPr marL="342900" lvl="0" indent="-342900" algn="just">
              <a:lnSpc>
                <a:spcPct val="150000"/>
              </a:lnSpc>
              <a:spcAft>
                <a:spcPts val="1000"/>
              </a:spcAft>
              <a:buFont typeface="Symbol"/>
              <a:buChar char=""/>
            </a:pPr>
            <a:r>
              <a:rPr lang="en-US" sz="2400" dirty="0">
                <a:latin typeface="Arial"/>
                <a:ea typeface="Times New Roman"/>
              </a:rPr>
              <a:t>The particles of gas become electrically charged (ions).</a:t>
            </a:r>
          </a:p>
          <a:p>
            <a:pPr marL="342900" lvl="0" indent="-342900" algn="just">
              <a:lnSpc>
                <a:spcPct val="150000"/>
              </a:lnSpc>
              <a:spcAft>
                <a:spcPts val="1000"/>
              </a:spcAft>
              <a:buFont typeface="Symbol"/>
              <a:buChar char=""/>
            </a:pPr>
            <a:r>
              <a:rPr lang="en-US" sz="2400" dirty="0">
                <a:latin typeface="Arial"/>
                <a:ea typeface="Times New Roman"/>
              </a:rPr>
              <a:t>Radio waves are reacted off the ions and reflect waves back to earth. </a:t>
            </a:r>
          </a:p>
          <a:p>
            <a:pPr marL="342900" lvl="0" indent="-342900" algn="just">
              <a:lnSpc>
                <a:spcPct val="150000"/>
              </a:lnSpc>
              <a:spcAft>
                <a:spcPts val="1000"/>
              </a:spcAft>
              <a:buFont typeface="Symbol"/>
              <a:buChar char=""/>
            </a:pPr>
            <a:r>
              <a:rPr lang="en-US" sz="2400" dirty="0">
                <a:latin typeface="Arial"/>
                <a:ea typeface="Times New Roman"/>
              </a:rPr>
              <a:t>This generally helps radio communication. </a:t>
            </a:r>
          </a:p>
          <a:p>
            <a:pPr marL="342900" lvl="0" indent="-342900" algn="just">
              <a:lnSpc>
                <a:spcPct val="150000"/>
              </a:lnSpc>
              <a:spcAft>
                <a:spcPts val="1000"/>
              </a:spcAft>
              <a:buFont typeface="Symbol"/>
              <a:buChar char=""/>
            </a:pPr>
            <a:r>
              <a:rPr lang="en-US" sz="2400" dirty="0">
                <a:latin typeface="Arial"/>
                <a:ea typeface="Times New Roman"/>
              </a:rPr>
              <a:t>However, solar flames can increase the number of ions and can interfere with the transmission of some radio waves</a:t>
            </a:r>
            <a:endParaRPr lang="en-US" sz="2400" dirty="0">
              <a:solidFill>
                <a:prstClr val="black"/>
              </a:solidFill>
              <a:ea typeface="Times New Roman"/>
              <a:cs typeface="Times New Roman"/>
            </a:endParaRPr>
          </a:p>
        </p:txBody>
      </p:sp>
      <p:sp>
        <p:nvSpPr>
          <p:cNvPr id="3" name="Rectangle 2"/>
          <p:cNvSpPr/>
          <p:nvPr/>
        </p:nvSpPr>
        <p:spPr>
          <a:xfrm>
            <a:off x="2416277" y="19889"/>
            <a:ext cx="1779654" cy="523220"/>
          </a:xfrm>
          <a:prstGeom prst="rect">
            <a:avLst/>
          </a:prstGeom>
        </p:spPr>
        <p:txBody>
          <a:bodyPr wrap="none">
            <a:spAutoFit/>
          </a:bodyPr>
          <a:lstStyle/>
          <a:p>
            <a:r>
              <a:rPr lang="en-US" sz="2800" dirty="0">
                <a:solidFill>
                  <a:srgbClr val="FF0000"/>
                </a:solidFill>
                <a:latin typeface="Times New Roman"/>
                <a:ea typeface="Times New Roman"/>
              </a:rPr>
              <a:t>Ionosphere</a:t>
            </a:r>
            <a:endParaRPr lang="en-US" sz="2800" dirty="0"/>
          </a:p>
        </p:txBody>
      </p:sp>
    </p:spTree>
    <p:extLst>
      <p:ext uri="{BB962C8B-B14F-4D97-AF65-F5344CB8AC3E}">
        <p14:creationId xmlns:p14="http://schemas.microsoft.com/office/powerpoint/2010/main" val="2067087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14600"/>
            <a:ext cx="8686800" cy="661207"/>
          </a:xfrm>
          <a:prstGeom prst="rect">
            <a:avLst/>
          </a:prstGeom>
        </p:spPr>
        <p:txBody>
          <a:bodyPr wrap="square">
            <a:spAutoFit/>
          </a:bodyPr>
          <a:lstStyle/>
          <a:p>
            <a:pPr algn="just">
              <a:lnSpc>
                <a:spcPct val="150000"/>
              </a:lnSpc>
            </a:pPr>
            <a:r>
              <a:rPr lang="en-US" sz="2800" b="1" dirty="0">
                <a:effectLst>
                  <a:outerShdw blurRad="38100" dist="38100" dir="2700000" algn="tl">
                    <a:srgbClr val="000000">
                      <a:alpha val="43137"/>
                    </a:srgbClr>
                  </a:outerShdw>
                </a:effectLst>
                <a:latin typeface="Times New Roman"/>
                <a:ea typeface="Times New Roman"/>
              </a:rPr>
              <a:t>        </a:t>
            </a:r>
            <a:endParaRPr lang="en-US" sz="2400" dirty="0">
              <a:effectLst/>
              <a:latin typeface="Times New Roman"/>
              <a:ea typeface="Times New Roman"/>
            </a:endParaRPr>
          </a:p>
        </p:txBody>
      </p:sp>
      <p:sp>
        <p:nvSpPr>
          <p:cNvPr id="3" name="Rectangle 2"/>
          <p:cNvSpPr/>
          <p:nvPr/>
        </p:nvSpPr>
        <p:spPr>
          <a:xfrm>
            <a:off x="304800" y="228600"/>
            <a:ext cx="8686800" cy="3416320"/>
          </a:xfrm>
          <a:prstGeom prst="rect">
            <a:avLst/>
          </a:prstGeom>
        </p:spPr>
        <p:txBody>
          <a:bodyPr wrap="square">
            <a:spAutoFit/>
          </a:bodyPr>
          <a:lstStyle/>
          <a:p>
            <a:pPr marL="285750" indent="-285750">
              <a:lnSpc>
                <a:spcPct val="150000"/>
              </a:lnSpc>
              <a:buFont typeface="Wingdings" pitchFamily="2" charset="2"/>
              <a:buChar char="§"/>
            </a:pPr>
            <a:r>
              <a:rPr lang="en-US" sz="2400" dirty="0">
                <a:latin typeface="Times New Roman"/>
                <a:ea typeface="Times New Roman"/>
              </a:rPr>
              <a:t>Many radio waves are reflected at night by the ionosphere making it possible to hear AM radio and shortwave radio stations that are very far away. </a:t>
            </a:r>
          </a:p>
          <a:p>
            <a:pPr marL="285750" indent="-285750">
              <a:lnSpc>
                <a:spcPct val="150000"/>
              </a:lnSpc>
              <a:buFont typeface="Wingdings" pitchFamily="2" charset="2"/>
              <a:buChar char="§"/>
            </a:pPr>
            <a:r>
              <a:rPr lang="en-US" sz="2400" dirty="0">
                <a:latin typeface="Times New Roman"/>
                <a:ea typeface="Times New Roman"/>
              </a:rPr>
              <a:t>Gamma rays and x-rays are absorbed by the upper atmosphere; visible light can reach to the ground. </a:t>
            </a:r>
          </a:p>
          <a:p>
            <a:pPr marL="285750" indent="-285750">
              <a:lnSpc>
                <a:spcPct val="150000"/>
              </a:lnSpc>
              <a:buFont typeface="Wingdings" pitchFamily="2" charset="2"/>
              <a:buChar char="§"/>
            </a:pPr>
            <a:r>
              <a:rPr lang="en-US" sz="2400" dirty="0">
                <a:latin typeface="Times New Roman"/>
                <a:ea typeface="Times New Roman"/>
              </a:rPr>
              <a:t>Many infrared wavelengths can also pass through the atmosphere</a:t>
            </a:r>
            <a:r>
              <a:rPr lang="en-US" sz="2000" dirty="0">
                <a:latin typeface="Times New Roman"/>
                <a:ea typeface="Times New Roman"/>
              </a:rPr>
              <a:t>.</a:t>
            </a:r>
            <a:endParaRPr lang="en-US" sz="2000" dirty="0"/>
          </a:p>
        </p:txBody>
      </p:sp>
    </p:spTree>
    <p:extLst>
      <p:ext uri="{BB962C8B-B14F-4D97-AF65-F5344CB8AC3E}">
        <p14:creationId xmlns:p14="http://schemas.microsoft.com/office/powerpoint/2010/main" val="1940912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680"/>
            <a:ext cx="8839200" cy="5724644"/>
          </a:xfrm>
          <a:prstGeom prst="rect">
            <a:avLst/>
          </a:prstGeom>
        </p:spPr>
        <p:txBody>
          <a:bodyPr wrap="square">
            <a:spAutoFit/>
          </a:bodyPr>
          <a:lstStyle/>
          <a:p>
            <a:pPr lvl="0" algn="just">
              <a:lnSpc>
                <a:spcPct val="150000"/>
              </a:lnSpc>
            </a:pPr>
            <a:r>
              <a:rPr lang="en-US" sz="2800" b="1" dirty="0">
                <a:solidFill>
                  <a:prstClr val="black"/>
                </a:solidFill>
                <a:effectLst>
                  <a:outerShdw blurRad="38100" dist="38100" dir="2700000" algn="tl">
                    <a:srgbClr val="000000">
                      <a:alpha val="43137"/>
                    </a:srgbClr>
                  </a:outerShdw>
                </a:effectLst>
                <a:latin typeface="Times New Roman"/>
                <a:ea typeface="Times New Roman"/>
              </a:rPr>
              <a:t>Thermosphere</a:t>
            </a:r>
          </a:p>
          <a:p>
            <a:pPr marL="342900" lvl="0" indent="-342900" algn="just">
              <a:lnSpc>
                <a:spcPct val="150000"/>
              </a:lnSpc>
              <a:buFont typeface="Wingdings" pitchFamily="2" charset="2"/>
              <a:buChar char="§"/>
            </a:pPr>
            <a:r>
              <a:rPr lang="en-US" sz="2400" dirty="0">
                <a:solidFill>
                  <a:prstClr val="black"/>
                </a:solidFill>
                <a:latin typeface="Times New Roman"/>
                <a:ea typeface="Times New Roman"/>
              </a:rPr>
              <a:t>Temperatures in this region may be as high as thousands of degrees.</a:t>
            </a:r>
          </a:p>
          <a:p>
            <a:pPr marL="342900" indent="-342900" algn="just">
              <a:lnSpc>
                <a:spcPct val="150000"/>
              </a:lnSpc>
              <a:buFont typeface="Wingdings" pitchFamily="2" charset="2"/>
              <a:buChar char="§"/>
            </a:pPr>
            <a:r>
              <a:rPr lang="en-US" sz="2400" dirty="0"/>
              <a:t>That is, temperature increases with height and can rise to as high as 3,600°F (2000°C). </a:t>
            </a:r>
          </a:p>
          <a:p>
            <a:pPr marL="342900" indent="-342900" algn="just">
              <a:lnSpc>
                <a:spcPct val="150000"/>
              </a:lnSpc>
              <a:buFont typeface="Wingdings" pitchFamily="2" charset="2"/>
              <a:buChar char="§"/>
            </a:pPr>
            <a:r>
              <a:rPr lang="en-US" sz="2400" dirty="0"/>
              <a:t>The thermosphere rises several hundred miles above the earth's surface, from 50 miles up to about 400 miles. </a:t>
            </a:r>
          </a:p>
          <a:p>
            <a:pPr marL="342900" indent="-342900" algn="just">
              <a:lnSpc>
                <a:spcPct val="150000"/>
              </a:lnSpc>
              <a:buFont typeface="Wingdings" pitchFamily="2" charset="2"/>
              <a:buChar char="§"/>
            </a:pPr>
            <a:r>
              <a:rPr lang="en-US" sz="2400" dirty="0"/>
              <a:t>Nonetheless, the air would feel cold because the hot molecules are so far apart. </a:t>
            </a:r>
          </a:p>
          <a:p>
            <a:pPr marL="342900" indent="-342900" algn="just">
              <a:lnSpc>
                <a:spcPct val="150000"/>
              </a:lnSpc>
              <a:buFont typeface="Wingdings" pitchFamily="2" charset="2"/>
              <a:buChar char="§"/>
            </a:pPr>
            <a:r>
              <a:rPr lang="en-US" sz="2400" dirty="0"/>
              <a:t>This layer is known as the upper atmosphere.</a:t>
            </a:r>
          </a:p>
          <a:p>
            <a:pPr marL="342900" lvl="0" indent="-342900" algn="just">
              <a:lnSpc>
                <a:spcPct val="150000"/>
              </a:lnSpc>
              <a:buFont typeface="Wingdings" pitchFamily="2" charset="2"/>
              <a:buChar char="§"/>
            </a:pPr>
            <a:endParaRPr lang="en-US" sz="2400" dirty="0">
              <a:solidFill>
                <a:prstClr val="black"/>
              </a:solidFill>
              <a:latin typeface="Times New Roman"/>
              <a:ea typeface="Times New Roman"/>
            </a:endParaRPr>
          </a:p>
        </p:txBody>
      </p:sp>
    </p:spTree>
    <p:extLst>
      <p:ext uri="{BB962C8B-B14F-4D97-AF65-F5344CB8AC3E}">
        <p14:creationId xmlns:p14="http://schemas.microsoft.com/office/powerpoint/2010/main" val="2190720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31201"/>
            <a:ext cx="8229600" cy="4575612"/>
          </a:xfrm>
          <a:prstGeom prst="rect">
            <a:avLst/>
          </a:prstGeom>
        </p:spPr>
        <p:txBody>
          <a:bodyPr wrap="square">
            <a:spAutoFit/>
          </a:bodyPr>
          <a:lstStyle/>
          <a:p>
            <a:pPr marL="228600" marR="0">
              <a:lnSpc>
                <a:spcPct val="150000"/>
              </a:lnSpc>
              <a:spcBef>
                <a:spcPts val="0"/>
              </a:spcBef>
              <a:spcAft>
                <a:spcPts val="1000"/>
              </a:spcAft>
            </a:pPr>
            <a:r>
              <a:rPr lang="en-US" sz="2800" b="1" dirty="0">
                <a:latin typeface="Times New Roman"/>
                <a:ea typeface="Times New Roman"/>
                <a:cs typeface="Times New Roman"/>
              </a:rPr>
              <a:t>Exosphere</a:t>
            </a:r>
            <a:endParaRPr lang="en-US" sz="2800" dirty="0">
              <a:ea typeface="Calibri"/>
              <a:cs typeface="Times New Roman"/>
            </a:endParaRPr>
          </a:p>
          <a:p>
            <a:pPr marL="571500" marR="0" indent="-342900">
              <a:lnSpc>
                <a:spcPct val="150000"/>
              </a:lnSpc>
              <a:spcBef>
                <a:spcPts val="0"/>
              </a:spcBef>
              <a:spcAft>
                <a:spcPts val="1000"/>
              </a:spcAft>
              <a:buFont typeface="Wingdings" pitchFamily="2" charset="2"/>
              <a:buChar char="§"/>
            </a:pPr>
            <a:r>
              <a:rPr lang="en-US" sz="2400" dirty="0">
                <a:latin typeface="Times New Roman"/>
                <a:ea typeface="Times New Roman"/>
                <a:cs typeface="Times New Roman"/>
              </a:rPr>
              <a:t>Extending from the top of the thermosphere to 6200 miles (10,000 km) above the earth is the exosphere. </a:t>
            </a:r>
          </a:p>
          <a:p>
            <a:pPr marL="571500" marR="0" indent="-342900">
              <a:lnSpc>
                <a:spcPct val="150000"/>
              </a:lnSpc>
              <a:spcBef>
                <a:spcPts val="0"/>
              </a:spcBef>
              <a:spcAft>
                <a:spcPts val="1000"/>
              </a:spcAft>
              <a:buFont typeface="Wingdings" pitchFamily="2" charset="2"/>
              <a:buChar char="§"/>
            </a:pPr>
            <a:r>
              <a:rPr lang="en-US" sz="2400" dirty="0">
                <a:latin typeface="Times New Roman"/>
                <a:ea typeface="Times New Roman"/>
                <a:cs typeface="Times New Roman"/>
              </a:rPr>
              <a:t>This layer has very few atmospheric molecules, which can escape into space.</a:t>
            </a:r>
          </a:p>
          <a:p>
            <a:pPr marL="571500" marR="0" indent="-342900">
              <a:lnSpc>
                <a:spcPct val="150000"/>
              </a:lnSpc>
              <a:spcBef>
                <a:spcPts val="0"/>
              </a:spcBef>
              <a:spcAft>
                <a:spcPts val="1000"/>
              </a:spcAft>
              <a:buFont typeface="Wingdings" pitchFamily="2" charset="2"/>
              <a:buChar char="§"/>
            </a:pPr>
            <a:r>
              <a:rPr lang="en-US" sz="2400" dirty="0">
                <a:latin typeface="Times New Roman" pitchFamily="18" charset="0"/>
                <a:cs typeface="Times New Roman" pitchFamily="18" charset="0"/>
              </a:rPr>
              <a:t>Air is very thin here. </a:t>
            </a:r>
          </a:p>
          <a:p>
            <a:pPr marL="571500" marR="0" indent="-342900">
              <a:lnSpc>
                <a:spcPct val="150000"/>
              </a:lnSpc>
              <a:spcBef>
                <a:spcPts val="0"/>
              </a:spcBef>
              <a:spcAft>
                <a:spcPts val="1000"/>
              </a:spcAft>
              <a:buFont typeface="Wingdings" pitchFamily="2" charset="2"/>
              <a:buChar char="§"/>
            </a:pPr>
            <a:r>
              <a:rPr lang="en-US" sz="2400" dirty="0">
                <a:latin typeface="Times New Roman" pitchFamily="18" charset="0"/>
                <a:cs typeface="Times New Roman" pitchFamily="18" charset="0"/>
              </a:rPr>
              <a:t>This is the area where satellites revolve the earth. </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167598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127111"/>
            <a:ext cx="6553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3">
            <a:hlinkClick r:id="rId2"/>
          </p:cNvPr>
          <p:cNvSpPr>
            <a:spLocks noChangeArrowheads="1"/>
          </p:cNvSpPr>
          <p:nvPr/>
        </p:nvSpPr>
        <p:spPr bwMode="auto">
          <a:xfrm>
            <a:off x="248264" y="-181589"/>
            <a:ext cx="8249265" cy="705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lvl="0" algn="ctr" fontAlgn="base">
              <a:lnSpc>
                <a:spcPct val="150000"/>
              </a:lnSpc>
              <a:spcBef>
                <a:spcPct val="0"/>
              </a:spcBef>
              <a:spcAft>
                <a:spcPct val="0"/>
              </a:spcAft>
            </a:pPr>
            <a:r>
              <a:rPr lang="en-US" sz="2400" b="1" dirty="0">
                <a:latin typeface="Times New Roman" pitchFamily="18" charset="0"/>
                <a:ea typeface="Times New Roman" pitchFamily="18" charset="0"/>
                <a:cs typeface="Times New Roman" pitchFamily="18" charset="0"/>
              </a:rPr>
              <a:t>Magnetosphere </a:t>
            </a:r>
          </a:p>
          <a:p>
            <a:pPr marL="342900" lvl="0" indent="-342900" fontAlgn="base">
              <a:lnSpc>
                <a:spcPct val="150000"/>
              </a:lnSpc>
              <a:spcBef>
                <a:spcPct val="0"/>
              </a:spcBef>
              <a:spcAft>
                <a:spcPct val="0"/>
              </a:spcAft>
              <a:buFont typeface="Wingdings" pitchFamily="2" charset="2"/>
              <a:buChar char="§"/>
            </a:pPr>
            <a:r>
              <a:rPr lang="en-US" sz="2400" dirty="0">
                <a:latin typeface="Times New Roman" pitchFamily="18" charset="0"/>
                <a:ea typeface="Times New Roman" pitchFamily="18" charset="0"/>
                <a:cs typeface="Times New Roman" pitchFamily="18" charset="0"/>
              </a:rPr>
              <a:t>The area around the earth that extends beyond the atmosphere</a:t>
            </a:r>
          </a:p>
          <a:p>
            <a:pPr marL="342900" lvl="0" indent="-342900" fontAlgn="base">
              <a:lnSpc>
                <a:spcPct val="150000"/>
              </a:lnSpc>
              <a:spcBef>
                <a:spcPct val="0"/>
              </a:spcBef>
              <a:spcAft>
                <a:spcPct val="0"/>
              </a:spcAft>
              <a:buFont typeface="Wingdings" pitchFamily="2" charset="2"/>
              <a:buChar char="§"/>
            </a:pPr>
            <a:r>
              <a:rPr kumimoji="0" lang="en-US" sz="24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earth's magnetic field operates here. </a:t>
            </a:r>
          </a:p>
          <a:p>
            <a:pPr marL="342900" lvl="0" indent="-342900" fontAlgn="base">
              <a:lnSpc>
                <a:spcPct val="150000"/>
              </a:lnSpc>
              <a:spcBef>
                <a:spcPct val="0"/>
              </a:spcBef>
              <a:spcAft>
                <a:spcPct val="0"/>
              </a:spcAft>
              <a:buFont typeface="Wingdings" pitchFamily="2" charset="2"/>
              <a:buChar char="§"/>
            </a:pPr>
            <a:r>
              <a:rPr kumimoji="0" lang="en-US" sz="24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It begins at about 1000 km. It is made up of positively charged protons and negatively charged electrons. </a:t>
            </a:r>
          </a:p>
          <a:p>
            <a:pPr marL="342900" lvl="0" indent="-342900" fontAlgn="base">
              <a:lnSpc>
                <a:spcPct val="150000"/>
              </a:lnSpc>
              <a:spcBef>
                <a:spcPct val="0"/>
              </a:spcBef>
              <a:spcAft>
                <a:spcPct val="0"/>
              </a:spcAft>
              <a:buFont typeface="Wingdings" pitchFamily="2" charset="2"/>
              <a:buChar char="§"/>
            </a:pPr>
            <a:r>
              <a:rPr kumimoji="0" lang="en-US" sz="24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This traps the particles that are given off by the sun. </a:t>
            </a:r>
          </a:p>
          <a:p>
            <a:pPr marL="342900" lvl="0" indent="-342900" fontAlgn="base">
              <a:lnSpc>
                <a:spcPct val="150000"/>
              </a:lnSpc>
              <a:spcBef>
                <a:spcPct val="0"/>
              </a:spcBef>
              <a:spcAft>
                <a:spcPct val="0"/>
              </a:spcAft>
              <a:buFont typeface="Wingdings" pitchFamily="2" charset="2"/>
              <a:buChar char="§"/>
            </a:pPr>
            <a:r>
              <a:rPr kumimoji="0" lang="en-US" sz="24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They are concentrated into belts or layers called the </a:t>
            </a:r>
            <a:r>
              <a:rPr kumimoji="0" lang="en-US" sz="2400" i="0" u="none" strike="noStrike" cap="none" normalizeH="0" baseline="0" dirty="0">
                <a:ln>
                  <a:noFill/>
                </a:ln>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Van Allen </a:t>
            </a:r>
            <a:r>
              <a:rPr kumimoji="0" lang="en-US" sz="24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radiation belts.</a:t>
            </a:r>
          </a:p>
          <a:p>
            <a:pPr marL="342900" lvl="0" indent="-342900" fontAlgn="base">
              <a:lnSpc>
                <a:spcPct val="150000"/>
              </a:lnSpc>
              <a:spcBef>
                <a:spcPct val="0"/>
              </a:spcBef>
              <a:spcAft>
                <a:spcPct val="0"/>
              </a:spcAft>
              <a:buFont typeface="Wingdings" pitchFamily="2" charset="2"/>
              <a:buChar char="§"/>
            </a:pPr>
            <a:r>
              <a:rPr kumimoji="0" lang="en-US" sz="24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The Van Allen belts trap deadly radiation. </a:t>
            </a:r>
          </a:p>
          <a:p>
            <a:pPr marL="342900" lvl="0" indent="-342900" fontAlgn="base">
              <a:lnSpc>
                <a:spcPct val="150000"/>
              </a:lnSpc>
              <a:spcBef>
                <a:spcPct val="0"/>
              </a:spcBef>
              <a:spcAft>
                <a:spcPct val="0"/>
              </a:spcAft>
              <a:buFont typeface="Wingdings" pitchFamily="2" charset="2"/>
              <a:buChar char="§"/>
            </a:pPr>
            <a:r>
              <a:rPr kumimoji="0" lang="en-US" sz="24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When large amounts are given off during a solar flare, the particles collide with each other causing the </a:t>
            </a:r>
            <a:r>
              <a:rPr kumimoji="0" lang="en-US" sz="240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hlinkClick r:id="rId3"/>
              </a:rPr>
              <a:t>aurora borealis</a:t>
            </a:r>
            <a:r>
              <a:rPr kumimoji="0" lang="en-US" sz="24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or the northern lights. </a:t>
            </a:r>
            <a:endParaRPr kumimoji="0" lang="en-US" sz="240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21054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eachertech.rice.edu/Participants/louviere/Images/profile.gif">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04800"/>
            <a:ext cx="7620000" cy="6248400"/>
          </a:xfrm>
          <a:prstGeom prst="rect">
            <a:avLst/>
          </a:prstGeom>
          <a:noFill/>
          <a:ln>
            <a:noFill/>
          </a:ln>
        </p:spPr>
      </p:pic>
    </p:spTree>
    <p:extLst>
      <p:ext uri="{BB962C8B-B14F-4D97-AF65-F5344CB8AC3E}">
        <p14:creationId xmlns:p14="http://schemas.microsoft.com/office/powerpoint/2010/main" val="8079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323850"/>
            <a:ext cx="8656637" cy="621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737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3970318"/>
          </a:xfrm>
          <a:prstGeom prst="rect">
            <a:avLst/>
          </a:prstGeom>
        </p:spPr>
        <p:txBody>
          <a:bodyPr wrap="square">
            <a:spAutoFit/>
          </a:bodyPr>
          <a:lstStyle/>
          <a:p>
            <a:pPr algn="just">
              <a:lnSpc>
                <a:spcPct val="150000"/>
              </a:lnSpc>
            </a:pPr>
            <a:r>
              <a:rPr lang="en-US" sz="2400" dirty="0">
                <a:latin typeface="Times New Roman"/>
                <a:ea typeface="Times New Roman"/>
              </a:rPr>
              <a:t>                </a:t>
            </a:r>
            <a:r>
              <a:rPr lang="en-US" sz="2400" b="1" dirty="0">
                <a:latin typeface="Times New Roman"/>
                <a:ea typeface="Times New Roman"/>
              </a:rPr>
              <a:t>Summary</a:t>
            </a:r>
          </a:p>
          <a:p>
            <a:pPr marL="342900" indent="-342900" algn="just">
              <a:lnSpc>
                <a:spcPct val="150000"/>
              </a:lnSpc>
              <a:buFont typeface="Wingdings" pitchFamily="2" charset="2"/>
              <a:buChar char="§"/>
            </a:pPr>
            <a:r>
              <a:rPr lang="en-US" sz="2400" dirty="0">
                <a:latin typeface="Times New Roman"/>
                <a:ea typeface="Times New Roman"/>
              </a:rPr>
              <a:t>Scientists divided the atmosphere into four layers according to temperature: troposphere, stratosphere, mesosphere, and thermosphere. </a:t>
            </a:r>
          </a:p>
          <a:p>
            <a:pPr marL="342900" indent="-342900" algn="just">
              <a:lnSpc>
                <a:spcPct val="150000"/>
              </a:lnSpc>
              <a:buFont typeface="Wingdings" pitchFamily="2" charset="2"/>
              <a:buChar char="§"/>
            </a:pPr>
            <a:r>
              <a:rPr lang="en-US" sz="2400" dirty="0">
                <a:latin typeface="Times New Roman"/>
                <a:ea typeface="Times New Roman"/>
              </a:rPr>
              <a:t>The temperature drops as we go up through the troposphere, but it rises as we move through the next layer, the stratosphere. </a:t>
            </a:r>
          </a:p>
          <a:p>
            <a:pPr marL="342900" indent="-342900" algn="just">
              <a:lnSpc>
                <a:spcPct val="150000"/>
              </a:lnSpc>
              <a:buFont typeface="Wingdings" pitchFamily="2" charset="2"/>
              <a:buChar char="§"/>
            </a:pPr>
            <a:r>
              <a:rPr lang="en-US" sz="2400" dirty="0">
                <a:latin typeface="Times New Roman"/>
                <a:ea typeface="Times New Roman"/>
              </a:rPr>
              <a:t>The farther away from earth, the thinner the atmosphere gets</a:t>
            </a:r>
            <a:endParaRPr lang="en-US" sz="2400" dirty="0"/>
          </a:p>
        </p:txBody>
      </p:sp>
    </p:spTree>
    <p:extLst>
      <p:ext uri="{BB962C8B-B14F-4D97-AF65-F5344CB8AC3E}">
        <p14:creationId xmlns:p14="http://schemas.microsoft.com/office/powerpoint/2010/main" val="2786778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
            <a:ext cx="8534400" cy="7109639"/>
          </a:xfrm>
          <a:prstGeom prst="rect">
            <a:avLst/>
          </a:prstGeom>
        </p:spPr>
        <p:txBody>
          <a:bodyPr wrap="square">
            <a:spAutoFit/>
          </a:bodyPr>
          <a:lstStyle/>
          <a:p>
            <a:pPr algn="ctr">
              <a:lnSpc>
                <a:spcPct val="150000"/>
              </a:lnSpc>
            </a:pPr>
            <a:r>
              <a:rPr lang="en-US" sz="2000" b="1" dirty="0">
                <a:effectLst/>
                <a:latin typeface="Times New Roman"/>
                <a:ea typeface="Times New Roman"/>
                <a:cs typeface="Times New Roman"/>
              </a:rPr>
              <a:t>Chapter 3.  AGRO-ECOLOGY AND AGRO-CLIMATE CLASSIFICATION OF ETHIOPIA</a:t>
            </a:r>
          </a:p>
          <a:p>
            <a:pPr algn="just">
              <a:lnSpc>
                <a:spcPct val="150000"/>
              </a:lnSpc>
            </a:pPr>
            <a:r>
              <a:rPr lang="en-US" sz="2400" dirty="0">
                <a:ea typeface="Times New Roman"/>
                <a:cs typeface="Times New Roman"/>
              </a:rPr>
              <a:t>What are  the basic differences between agro-ecology and agro-climatology?</a:t>
            </a:r>
          </a:p>
          <a:p>
            <a:pPr algn="just">
              <a:lnSpc>
                <a:spcPct val="150000"/>
              </a:lnSpc>
            </a:pPr>
            <a:r>
              <a:rPr lang="en-US" sz="2400" b="1" dirty="0">
                <a:ea typeface="Times New Roman"/>
                <a:cs typeface="Times New Roman"/>
              </a:rPr>
              <a:t>Agro-climatology</a:t>
            </a:r>
          </a:p>
          <a:p>
            <a:pPr marL="342900" indent="-342900" algn="just">
              <a:lnSpc>
                <a:spcPct val="150000"/>
              </a:lnSpc>
              <a:buFont typeface="Wingdings" pitchFamily="2" charset="2"/>
              <a:buChar char="§"/>
            </a:pPr>
            <a:r>
              <a:rPr lang="en-US" sz="2400" dirty="0"/>
              <a:t>Agro-ecology is composed of two terms. </a:t>
            </a:r>
          </a:p>
          <a:p>
            <a:pPr marL="342900" indent="-342900" algn="just">
              <a:lnSpc>
                <a:spcPct val="150000"/>
              </a:lnSpc>
              <a:buFont typeface="Wingdings" pitchFamily="2" charset="2"/>
              <a:buChar char="§"/>
            </a:pPr>
            <a:r>
              <a:rPr lang="en-US" sz="2400" dirty="0"/>
              <a:t>Agro means the </a:t>
            </a:r>
            <a:r>
              <a:rPr lang="en-US" sz="2400" b="1" dirty="0"/>
              <a:t>ecology of crop production </a:t>
            </a:r>
            <a:r>
              <a:rPr lang="en-US" sz="2400" dirty="0"/>
              <a:t>while, </a:t>
            </a:r>
            <a:r>
              <a:rPr lang="en-US" sz="2400" b="1" dirty="0">
                <a:solidFill>
                  <a:srgbClr val="FF0000"/>
                </a:solidFill>
                <a:effectLst>
                  <a:outerShdw blurRad="38100" dist="38100" dir="2700000" algn="tl">
                    <a:srgbClr val="000000">
                      <a:alpha val="43137"/>
                    </a:srgbClr>
                  </a:outerShdw>
                </a:effectLst>
              </a:rPr>
              <a:t>ecology is the study of relationship among organisms</a:t>
            </a:r>
            <a:r>
              <a:rPr lang="en-US" sz="2400" dirty="0">
                <a:solidFill>
                  <a:srgbClr val="FF0000"/>
                </a:solidFill>
                <a:effectLst>
                  <a:outerShdw blurRad="38100" dist="38100" dir="2700000" algn="tl">
                    <a:srgbClr val="000000">
                      <a:alpha val="43137"/>
                    </a:srgbClr>
                  </a:outerShdw>
                </a:effectLst>
              </a:rPr>
              <a:t> </a:t>
            </a:r>
            <a:r>
              <a:rPr lang="en-US" sz="2400" dirty="0"/>
              <a:t>in their physical environment (Bateman </a:t>
            </a:r>
            <a:r>
              <a:rPr lang="en-US" sz="2400" i="1" dirty="0"/>
              <a:t>et al</a:t>
            </a:r>
            <a:r>
              <a:rPr lang="en-US" sz="2400" dirty="0"/>
              <a:t>., 2006). </a:t>
            </a:r>
          </a:p>
          <a:p>
            <a:pPr marL="342900" lvl="0" indent="-342900" algn="just">
              <a:lnSpc>
                <a:spcPct val="150000"/>
              </a:lnSpc>
              <a:buFont typeface="Wingdings" pitchFamily="2" charset="2"/>
              <a:buChar char="§"/>
            </a:pPr>
            <a:r>
              <a:rPr lang="en-US" sz="2400" dirty="0">
                <a:solidFill>
                  <a:srgbClr val="FF0000"/>
                </a:solidFill>
                <a:latin typeface="Times New Roman"/>
                <a:ea typeface="Times New Roman"/>
                <a:cs typeface="Times New Roman"/>
              </a:rPr>
              <a:t>In short ecology’ is the science of the relationships between living organisms and </a:t>
            </a:r>
            <a:r>
              <a:rPr lang="en-US" sz="2400" dirty="0">
                <a:latin typeface="Times New Roman"/>
                <a:ea typeface="Times New Roman"/>
                <a:cs typeface="Times New Roman"/>
              </a:rPr>
              <a:t>their abiotic environment.</a:t>
            </a:r>
            <a:r>
              <a:rPr lang="en-US" sz="2400" b="1" dirty="0">
                <a:latin typeface="Times New Roman"/>
                <a:ea typeface="Times New Roman"/>
                <a:cs typeface="Times New Roman"/>
              </a:rPr>
              <a:t> Agro-ecology</a:t>
            </a:r>
            <a:r>
              <a:rPr lang="en-US" sz="2400" dirty="0">
                <a:latin typeface="Times New Roman"/>
                <a:ea typeface="Times New Roman"/>
                <a:cs typeface="Times New Roman"/>
              </a:rPr>
              <a:t>’ particularly relates to agronomic requirements. Hence agronomy? </a:t>
            </a:r>
            <a:endParaRPr lang="en-US" sz="2400" dirty="0">
              <a:ea typeface="Times New Roman"/>
              <a:cs typeface="Times New Roman"/>
            </a:endParaRPr>
          </a:p>
          <a:p>
            <a:pPr marL="342900" indent="-342900" algn="just">
              <a:lnSpc>
                <a:spcPct val="150000"/>
              </a:lnSpc>
              <a:buFont typeface="Wingdings" pitchFamily="2" charset="2"/>
              <a:buChar char="§"/>
            </a:pPr>
            <a:endParaRPr lang="en-US" sz="2400" dirty="0">
              <a:ea typeface="Times New Roman"/>
              <a:cs typeface="Times New Roman"/>
            </a:endParaRPr>
          </a:p>
        </p:txBody>
      </p:sp>
    </p:spTree>
    <p:extLst>
      <p:ext uri="{BB962C8B-B14F-4D97-AF65-F5344CB8AC3E}">
        <p14:creationId xmlns:p14="http://schemas.microsoft.com/office/powerpoint/2010/main" val="748839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0"/>
            <a:ext cx="895032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692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61913"/>
            <a:ext cx="8888413"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428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70"/>
            <a:ext cx="8467725"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717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4524315"/>
          </a:xfrm>
          <a:prstGeom prst="rect">
            <a:avLst/>
          </a:prstGeom>
        </p:spPr>
        <p:txBody>
          <a:bodyPr wrap="square">
            <a:spAutoFit/>
          </a:bodyPr>
          <a:lstStyle/>
          <a:p>
            <a:pPr lvl="0" algn="just">
              <a:lnSpc>
                <a:spcPct val="150000"/>
              </a:lnSpc>
            </a:pPr>
            <a:r>
              <a:rPr lang="en-US" sz="2400" b="1" dirty="0">
                <a:solidFill>
                  <a:srgbClr val="FF0000"/>
                </a:solidFill>
                <a:latin typeface="Times New Roman"/>
                <a:ea typeface="Times New Roman"/>
                <a:cs typeface="Times New Roman"/>
              </a:rPr>
              <a:t>Traditional altitudinal belts of Ethiopia </a:t>
            </a:r>
            <a:endParaRPr lang="en-US" sz="2400" dirty="0">
              <a:solidFill>
                <a:srgbClr val="FF0000"/>
              </a:solidFill>
              <a:ea typeface="Times New Roman"/>
              <a:cs typeface="Times New Roman"/>
            </a:endParaRPr>
          </a:p>
          <a:p>
            <a:pPr marL="342900" lvl="0" indent="-342900" algn="just">
              <a:lnSpc>
                <a:spcPct val="150000"/>
              </a:lnSpc>
              <a:buFont typeface="Symbol"/>
              <a:buChar char=""/>
            </a:pPr>
            <a:r>
              <a:rPr lang="en-US" sz="2400" dirty="0">
                <a:solidFill>
                  <a:prstClr val="black"/>
                </a:solidFill>
                <a:latin typeface="Times New Roman"/>
                <a:ea typeface="Times New Roman"/>
                <a:cs typeface="Times New Roman"/>
              </a:rPr>
              <a:t>Because of the importance of altitude in mountainous country like Ethiopia, land users have traditionally classified their environment in relation to topography. </a:t>
            </a:r>
            <a:endParaRPr lang="en-US" sz="2400" dirty="0">
              <a:solidFill>
                <a:prstClr val="black"/>
              </a:solidFill>
              <a:ea typeface="Times New Roman"/>
              <a:cs typeface="Times New Roman"/>
            </a:endParaRPr>
          </a:p>
          <a:p>
            <a:pPr marL="342900" lvl="0" indent="-342900" algn="just">
              <a:lnSpc>
                <a:spcPct val="150000"/>
              </a:lnSpc>
              <a:buFont typeface="Symbol"/>
              <a:buChar char=""/>
            </a:pPr>
            <a:r>
              <a:rPr lang="en-US" sz="2400" dirty="0">
                <a:solidFill>
                  <a:prstClr val="black"/>
                </a:solidFill>
                <a:latin typeface="Times New Roman"/>
                <a:ea typeface="Times New Roman"/>
                <a:cs typeface="Times New Roman"/>
              </a:rPr>
              <a:t>This traditional classification is a relative one, although it has some absolute characteristics. </a:t>
            </a:r>
            <a:endParaRPr lang="en-US" sz="2400" dirty="0">
              <a:solidFill>
                <a:prstClr val="black"/>
              </a:solidFill>
              <a:ea typeface="Times New Roman"/>
              <a:cs typeface="Times New Roman"/>
            </a:endParaRPr>
          </a:p>
          <a:p>
            <a:pPr marL="342900" lvl="0" indent="-342900" algn="just">
              <a:lnSpc>
                <a:spcPct val="150000"/>
              </a:lnSpc>
              <a:buFont typeface="Symbol"/>
              <a:buChar char=""/>
            </a:pPr>
            <a:r>
              <a:rPr lang="en-US" sz="2400" dirty="0">
                <a:solidFill>
                  <a:prstClr val="black"/>
                </a:solidFill>
                <a:latin typeface="Times New Roman"/>
                <a:ea typeface="Times New Roman"/>
                <a:cs typeface="Times New Roman"/>
              </a:rPr>
              <a:t>Early travellers, such as </a:t>
            </a:r>
            <a:r>
              <a:rPr lang="en-US" sz="2400" dirty="0">
                <a:solidFill>
                  <a:srgbClr val="FF0000"/>
                </a:solidFill>
                <a:latin typeface="Times New Roman"/>
                <a:ea typeface="Times New Roman"/>
                <a:cs typeface="Times New Roman"/>
              </a:rPr>
              <a:t>James Bruce </a:t>
            </a:r>
            <a:r>
              <a:rPr lang="en-US" sz="2400" dirty="0">
                <a:solidFill>
                  <a:prstClr val="black"/>
                </a:solidFill>
                <a:latin typeface="Times New Roman"/>
                <a:ea typeface="Times New Roman"/>
                <a:cs typeface="Times New Roman"/>
              </a:rPr>
              <a:t>in 1768-1773, used the term '</a:t>
            </a:r>
            <a:r>
              <a:rPr lang="en-US" sz="2400" b="1" dirty="0" err="1">
                <a:solidFill>
                  <a:prstClr val="black"/>
                </a:solidFill>
                <a:latin typeface="Times New Roman"/>
                <a:ea typeface="Times New Roman"/>
                <a:cs typeface="Times New Roman"/>
              </a:rPr>
              <a:t>Kolla</a:t>
            </a:r>
            <a:r>
              <a:rPr lang="en-US" sz="2400" b="1" dirty="0">
                <a:solidFill>
                  <a:prstClr val="black"/>
                </a:solidFill>
                <a:latin typeface="Times New Roman"/>
                <a:ea typeface="Times New Roman"/>
                <a:cs typeface="Times New Roman"/>
              </a:rPr>
              <a:t>'</a:t>
            </a:r>
            <a:r>
              <a:rPr lang="en-US" sz="2400" dirty="0">
                <a:solidFill>
                  <a:prstClr val="black"/>
                </a:solidFill>
                <a:latin typeface="Times New Roman"/>
                <a:ea typeface="Times New Roman"/>
                <a:cs typeface="Times New Roman"/>
              </a:rPr>
              <a:t> for the 'hottest part of Abyssinia' (Bruce, 1790). </a:t>
            </a:r>
            <a:endParaRPr lang="en-US" sz="2400" dirty="0">
              <a:solidFill>
                <a:prstClr val="black"/>
              </a:solidFill>
              <a:ea typeface="Times New Roman"/>
              <a:cs typeface="Times New Roman"/>
            </a:endParaRPr>
          </a:p>
        </p:txBody>
      </p:sp>
    </p:spTree>
    <p:extLst>
      <p:ext uri="{BB962C8B-B14F-4D97-AF65-F5344CB8AC3E}">
        <p14:creationId xmlns:p14="http://schemas.microsoft.com/office/powerpoint/2010/main" val="2448180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5632311"/>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cs typeface="Times New Roman"/>
              </a:rPr>
              <a:t>He also referred to </a:t>
            </a:r>
            <a:r>
              <a:rPr lang="en-US" sz="2000" b="1" dirty="0">
                <a:effectLst/>
                <a:latin typeface="Times New Roman"/>
                <a:ea typeface="Times New Roman"/>
                <a:cs typeface="Times New Roman"/>
              </a:rPr>
              <a:t>'</a:t>
            </a:r>
            <a:r>
              <a:rPr lang="en-US" sz="2000" b="1" dirty="0" err="1">
                <a:effectLst/>
                <a:latin typeface="Times New Roman"/>
                <a:ea typeface="Times New Roman"/>
                <a:cs typeface="Times New Roman"/>
              </a:rPr>
              <a:t>Dega</a:t>
            </a:r>
            <a:r>
              <a:rPr lang="en-US" sz="2000" dirty="0">
                <a:effectLst/>
                <a:latin typeface="Times New Roman"/>
                <a:ea typeface="Times New Roman"/>
                <a:cs typeface="Times New Roman"/>
              </a:rPr>
              <a:t>' as signifying 'the hill, or high ground' (Bruce, 1790).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cs typeface="Times New Roman"/>
              </a:rPr>
              <a:t>On one of his maps, he named a small village west of Lake </a:t>
            </a:r>
            <a:r>
              <a:rPr lang="en-US" sz="2000" dirty="0" err="1">
                <a:effectLst/>
                <a:latin typeface="Times New Roman"/>
                <a:ea typeface="Times New Roman"/>
                <a:cs typeface="Times New Roman"/>
              </a:rPr>
              <a:t>Tana</a:t>
            </a:r>
            <a:r>
              <a:rPr lang="en-US" sz="2000" dirty="0">
                <a:effectLst/>
                <a:latin typeface="Times New Roman"/>
                <a:ea typeface="Times New Roman"/>
                <a:cs typeface="Times New Roman"/>
              </a:rPr>
              <a:t> near '</a:t>
            </a:r>
            <a:r>
              <a:rPr lang="en-US" sz="2000" dirty="0" err="1">
                <a:effectLst/>
                <a:latin typeface="Times New Roman"/>
                <a:ea typeface="Times New Roman"/>
                <a:cs typeface="Times New Roman"/>
              </a:rPr>
              <a:t>Abay</a:t>
            </a:r>
            <a:r>
              <a:rPr lang="en-US" sz="2000" dirty="0">
                <a:effectLst/>
                <a:latin typeface="Times New Roman"/>
                <a:ea typeface="Times New Roman"/>
                <a:cs typeface="Times New Roman"/>
              </a:rPr>
              <a:t> River' as '</a:t>
            </a:r>
            <a:r>
              <a:rPr lang="en-US" sz="2000" b="1" dirty="0" err="1">
                <a:effectLst/>
                <a:latin typeface="Times New Roman"/>
                <a:ea typeface="Times New Roman"/>
                <a:cs typeface="Times New Roman"/>
              </a:rPr>
              <a:t>Weynadega</a:t>
            </a:r>
            <a:r>
              <a:rPr lang="en-US" sz="2000" dirty="0">
                <a:effectLst/>
                <a:latin typeface="Times New Roman"/>
                <a:ea typeface="Times New Roman"/>
                <a:cs typeface="Times New Roman"/>
              </a:rPr>
              <a:t>' (Bruce, 1790).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cs typeface="Times New Roman"/>
              </a:rPr>
              <a:t>Before James Bruce, no indication of altitudinal belts could be screened from secondary literature,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cs typeface="Times New Roman"/>
              </a:rPr>
              <a:t>Later travellers like </a:t>
            </a:r>
            <a:r>
              <a:rPr lang="en-US" sz="2000" dirty="0" err="1">
                <a:solidFill>
                  <a:srgbClr val="00B0F0"/>
                </a:solidFill>
                <a:effectLst/>
                <a:latin typeface="Times New Roman"/>
                <a:ea typeface="Times New Roman"/>
                <a:cs typeface="Times New Roman"/>
              </a:rPr>
              <a:t>Rohlfs</a:t>
            </a:r>
            <a:r>
              <a:rPr lang="en-US" sz="2000" dirty="0">
                <a:solidFill>
                  <a:srgbClr val="00B0F0"/>
                </a:solidFill>
                <a:effectLst/>
                <a:latin typeface="Times New Roman"/>
                <a:ea typeface="Times New Roman"/>
                <a:cs typeface="Times New Roman"/>
              </a:rPr>
              <a:t> (</a:t>
            </a:r>
            <a:r>
              <a:rPr lang="en-US" sz="2000" dirty="0">
                <a:effectLst/>
                <a:latin typeface="Times New Roman"/>
                <a:ea typeface="Times New Roman"/>
                <a:cs typeface="Times New Roman"/>
              </a:rPr>
              <a:t>1883) quotes that 'the Abyssinians divide their country into: (a) </a:t>
            </a:r>
            <a:r>
              <a:rPr lang="en-US" sz="2000" b="1" dirty="0" err="1">
                <a:effectLst/>
                <a:latin typeface="Times New Roman"/>
                <a:ea typeface="Times New Roman"/>
                <a:cs typeface="Times New Roman"/>
              </a:rPr>
              <a:t>Kolla</a:t>
            </a:r>
            <a:r>
              <a:rPr lang="en-US" sz="2000" dirty="0">
                <a:effectLst/>
                <a:latin typeface="Times New Roman"/>
                <a:ea typeface="Times New Roman"/>
                <a:cs typeface="Times New Roman"/>
              </a:rPr>
              <a:t>, the lowlands, (b) </a:t>
            </a:r>
            <a:r>
              <a:rPr lang="en-US" sz="2000" b="1" dirty="0" err="1">
                <a:effectLst/>
                <a:latin typeface="Times New Roman"/>
                <a:ea typeface="Times New Roman"/>
                <a:cs typeface="Times New Roman"/>
              </a:rPr>
              <a:t>Deka</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Woina</a:t>
            </a:r>
            <a:r>
              <a:rPr lang="en-US" sz="2000" dirty="0">
                <a:effectLst/>
                <a:latin typeface="Times New Roman"/>
                <a:ea typeface="Times New Roman"/>
                <a:cs typeface="Times New Roman"/>
              </a:rPr>
              <a:t> (1,500-3,000 m </a:t>
            </a:r>
            <a:r>
              <a:rPr lang="en-US" sz="2000" dirty="0" err="1">
                <a:effectLst/>
                <a:latin typeface="Times New Roman"/>
                <a:ea typeface="Times New Roman"/>
                <a:cs typeface="Times New Roman"/>
              </a:rPr>
              <a:t>a.s.l</a:t>
            </a:r>
            <a:r>
              <a:rPr lang="en-US" sz="2000" dirty="0">
                <a:effectLst/>
                <a:latin typeface="Times New Roman"/>
                <a:ea typeface="Times New Roman"/>
                <a:cs typeface="Times New Roman"/>
              </a:rPr>
              <a:t>.), and </a:t>
            </a:r>
            <a:r>
              <a:rPr lang="en-US" sz="2000" b="1" dirty="0" err="1">
                <a:effectLst/>
                <a:latin typeface="Times New Roman"/>
                <a:ea typeface="Times New Roman"/>
                <a:cs typeface="Times New Roman"/>
              </a:rPr>
              <a:t>Deka</a:t>
            </a:r>
            <a:r>
              <a:rPr lang="en-US" sz="2000" dirty="0">
                <a:effectLst/>
                <a:latin typeface="Times New Roman"/>
                <a:ea typeface="Times New Roman"/>
                <a:cs typeface="Times New Roman"/>
              </a:rPr>
              <a:t> (above 3,000 m </a:t>
            </a:r>
            <a:r>
              <a:rPr lang="en-US" sz="2000" dirty="0" err="1">
                <a:effectLst/>
                <a:latin typeface="Times New Roman"/>
                <a:ea typeface="Times New Roman"/>
                <a:cs typeface="Times New Roman"/>
              </a:rPr>
              <a:t>a.s.l</a:t>
            </a:r>
            <a:r>
              <a:rPr lang="en-US" sz="2000" dirty="0">
                <a:effectLst/>
                <a:latin typeface="Times New Roman"/>
                <a:ea typeface="Times New Roman"/>
                <a:cs typeface="Times New Roman"/>
              </a:rPr>
              <a:t>.)'.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cs typeface="Times New Roman"/>
              </a:rPr>
              <a:t>Likewise, </a:t>
            </a:r>
            <a:r>
              <a:rPr lang="en-US" sz="2000" u="sng" dirty="0">
                <a:solidFill>
                  <a:srgbClr val="00B0F0"/>
                </a:solidFill>
                <a:effectLst/>
                <a:latin typeface="Times New Roman"/>
                <a:ea typeface="Times New Roman"/>
                <a:cs typeface="Times New Roman"/>
              </a:rPr>
              <a:t>Dove</a:t>
            </a:r>
            <a:r>
              <a:rPr lang="en-US" sz="2000" u="sng" dirty="0">
                <a:effectLst/>
                <a:latin typeface="Times New Roman"/>
                <a:ea typeface="Times New Roman"/>
                <a:cs typeface="Times New Roman"/>
              </a:rPr>
              <a:t> (1890)</a:t>
            </a:r>
            <a:r>
              <a:rPr lang="en-US" sz="2000" dirty="0">
                <a:effectLst/>
                <a:latin typeface="Times New Roman"/>
                <a:ea typeface="Times New Roman"/>
                <a:cs typeface="Times New Roman"/>
              </a:rPr>
              <a:t> described major agricultural zones in northern Ethiopia more precisely as being ‘</a:t>
            </a:r>
            <a:r>
              <a:rPr lang="en-US" sz="2000" b="1" dirty="0" err="1">
                <a:effectLst/>
                <a:latin typeface="Times New Roman"/>
                <a:ea typeface="Times New Roman"/>
                <a:cs typeface="Times New Roman"/>
              </a:rPr>
              <a:t>Kolla</a:t>
            </a:r>
            <a:r>
              <a:rPr lang="en-US" sz="2000" b="1" dirty="0">
                <a:effectLst/>
                <a:latin typeface="Times New Roman"/>
                <a:ea typeface="Times New Roman"/>
                <a:cs typeface="Times New Roman"/>
              </a:rPr>
              <a:t>’</a:t>
            </a:r>
            <a:r>
              <a:rPr lang="en-US" sz="2000" dirty="0">
                <a:effectLst/>
                <a:latin typeface="Times New Roman"/>
                <a:ea typeface="Times New Roman"/>
                <a:cs typeface="Times New Roman"/>
              </a:rPr>
              <a:t> at altitudes below 1800 m </a:t>
            </a:r>
            <a:r>
              <a:rPr lang="en-US" sz="2000" dirty="0" err="1">
                <a:effectLst/>
                <a:latin typeface="Times New Roman"/>
                <a:ea typeface="Times New Roman"/>
                <a:cs typeface="Times New Roman"/>
              </a:rPr>
              <a:t>a.s.l</a:t>
            </a:r>
            <a:r>
              <a:rPr lang="en-US" sz="2000" dirty="0">
                <a:effectLst/>
                <a:latin typeface="Times New Roman"/>
                <a:ea typeface="Times New Roman"/>
                <a:cs typeface="Times New Roman"/>
              </a:rPr>
              <a:t>., ‘</a:t>
            </a:r>
            <a:r>
              <a:rPr lang="en-US" sz="2000" b="1" dirty="0" err="1">
                <a:effectLst/>
                <a:latin typeface="Times New Roman"/>
                <a:ea typeface="Times New Roman"/>
                <a:cs typeface="Times New Roman"/>
              </a:rPr>
              <a:t>Weyna</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Dega</a:t>
            </a:r>
            <a:r>
              <a:rPr lang="en-US" sz="2000" b="1" dirty="0">
                <a:effectLst/>
                <a:latin typeface="Times New Roman"/>
                <a:ea typeface="Times New Roman"/>
                <a:cs typeface="Times New Roman"/>
              </a:rPr>
              <a:t>’</a:t>
            </a:r>
            <a:r>
              <a:rPr lang="en-US" sz="2000" dirty="0">
                <a:effectLst/>
                <a:latin typeface="Times New Roman"/>
                <a:ea typeface="Times New Roman"/>
                <a:cs typeface="Times New Roman"/>
              </a:rPr>
              <a:t> for altitudes between 1800 – 2400 m, and ‘</a:t>
            </a:r>
            <a:r>
              <a:rPr lang="en-US" sz="2000" b="1" dirty="0" err="1">
                <a:effectLst/>
                <a:latin typeface="Times New Roman"/>
                <a:ea typeface="Times New Roman"/>
                <a:cs typeface="Times New Roman"/>
              </a:rPr>
              <a:t>Dega</a:t>
            </a:r>
            <a:r>
              <a:rPr lang="en-US" sz="2000" dirty="0">
                <a:effectLst/>
                <a:latin typeface="Times New Roman"/>
                <a:ea typeface="Times New Roman"/>
                <a:cs typeface="Times New Roman"/>
              </a:rPr>
              <a:t>’ for areas above 2400 m. </a:t>
            </a:r>
            <a:endParaRPr lang="en-US" sz="2000" dirty="0">
              <a:ea typeface="Times New Roman"/>
              <a:cs typeface="Times New Roman"/>
            </a:endParaRPr>
          </a:p>
        </p:txBody>
      </p:sp>
    </p:spTree>
    <p:extLst>
      <p:ext uri="{BB962C8B-B14F-4D97-AF65-F5344CB8AC3E}">
        <p14:creationId xmlns:p14="http://schemas.microsoft.com/office/powerpoint/2010/main" val="3529581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542" y="152400"/>
            <a:ext cx="8689258" cy="5632311"/>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Later on, scientists like </a:t>
            </a:r>
            <a:r>
              <a:rPr lang="en-US" sz="2400" dirty="0" err="1">
                <a:effectLst/>
                <a:latin typeface="Times New Roman"/>
                <a:ea typeface="Times New Roman"/>
                <a:cs typeface="Times New Roman"/>
              </a:rPr>
              <a:t>Huffnagel</a:t>
            </a:r>
            <a:r>
              <a:rPr lang="en-US" sz="2400" dirty="0">
                <a:effectLst/>
                <a:latin typeface="Times New Roman"/>
                <a:ea typeface="Times New Roman"/>
                <a:cs typeface="Times New Roman"/>
              </a:rPr>
              <a:t> (1961) confirmed this traditional Ethiopian zonation and added a further zone at high altitudes, called ‘</a:t>
            </a:r>
            <a:r>
              <a:rPr lang="en-US" sz="2400" b="1" dirty="0" err="1">
                <a:effectLst/>
                <a:latin typeface="Times New Roman"/>
                <a:ea typeface="Times New Roman"/>
                <a:cs typeface="Times New Roman"/>
              </a:rPr>
              <a:t>Wurch</a:t>
            </a:r>
            <a:r>
              <a:rPr lang="en-US" sz="2400" dirty="0">
                <a:effectLst/>
                <a:latin typeface="Times New Roman"/>
                <a:ea typeface="Times New Roman"/>
                <a:cs typeface="Times New Roman"/>
              </a:rPr>
              <a:t>’, for areas higher than 3800 m </a:t>
            </a:r>
            <a:r>
              <a:rPr lang="en-US" sz="2400" dirty="0" err="1">
                <a:effectLst/>
                <a:latin typeface="Times New Roman"/>
                <a:ea typeface="Times New Roman"/>
                <a:cs typeface="Times New Roman"/>
              </a:rPr>
              <a:t>a.s.l</a:t>
            </a:r>
            <a:r>
              <a:rPr lang="en-US" sz="2400" dirty="0">
                <a:effectLst/>
                <a:latin typeface="Times New Roman"/>
                <a:ea typeface="Times New Roman"/>
                <a:cs typeface="Times New Roman"/>
              </a:rPr>
              <a:t>. </a:t>
            </a:r>
          </a:p>
          <a:p>
            <a:pPr marL="342900" indent="-342900" algn="just">
              <a:lnSpc>
                <a:spcPct val="150000"/>
              </a:lnSpc>
              <a:buFont typeface="Symbol"/>
              <a:buChar char=""/>
            </a:pPr>
            <a:r>
              <a:rPr lang="en-US" sz="2400" dirty="0">
                <a:latin typeface="Times New Roman"/>
                <a:ea typeface="Times New Roman"/>
                <a:cs typeface="Times New Roman"/>
              </a:rPr>
              <a:t>Currently, </a:t>
            </a:r>
            <a:r>
              <a:rPr lang="en-US" sz="2400" dirty="0"/>
              <a:t>major agro-ecological zones of Ethiopia include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Ejiga</a:t>
            </a:r>
            <a:r>
              <a:rPr lang="en-US" sz="2400" dirty="0">
                <a:latin typeface="Times New Roman" pitchFamily="18" charset="0"/>
                <a:cs typeface="Times New Roman" pitchFamily="18" charset="0"/>
              </a:rPr>
              <a:t>, 2006)</a:t>
            </a:r>
          </a:p>
          <a:p>
            <a:pPr marL="342900" marR="0" lvl="0" indent="-342900" algn="just">
              <a:lnSpc>
                <a:spcPct val="150000"/>
              </a:lnSpc>
              <a:spcBef>
                <a:spcPts val="0"/>
              </a:spcBef>
              <a:spcAft>
                <a:spcPts val="0"/>
              </a:spcAft>
              <a:buFont typeface="Symbol"/>
              <a:buChar char=""/>
            </a:pPr>
            <a:r>
              <a:rPr lang="en-US" sz="2400" b="1" i="1" dirty="0" err="1">
                <a:latin typeface="Times New Roman" pitchFamily="18" charset="0"/>
                <a:cs typeface="Times New Roman" pitchFamily="18" charset="0"/>
              </a:rPr>
              <a:t>Kolla</a:t>
            </a:r>
            <a:r>
              <a:rPr lang="en-US" sz="2400" dirty="0">
                <a:latin typeface="Times New Roman" pitchFamily="18" charset="0"/>
                <a:cs typeface="Times New Roman" pitchFamily="18" charset="0"/>
              </a:rPr>
              <a:t>, lowland (500-1500 m </a:t>
            </a:r>
            <a:r>
              <a:rPr lang="en-US" sz="2400" dirty="0" err="1">
                <a:latin typeface="Times New Roman" pitchFamily="18" charset="0"/>
                <a:cs typeface="Times New Roman" pitchFamily="18" charset="0"/>
              </a:rPr>
              <a:t>asl</a:t>
            </a:r>
            <a:r>
              <a:rPr lang="en-US" sz="2400" dirty="0">
                <a:latin typeface="Times New Roman" pitchFamily="18" charset="0"/>
                <a:cs typeface="Times New Roman" pitchFamily="18" charset="0"/>
              </a:rPr>
              <a:t>) </a:t>
            </a:r>
            <a:r>
              <a:rPr lang="en-US" sz="2400" b="1" i="1" dirty="0">
                <a:latin typeface="Times New Roman" pitchFamily="18" charset="0"/>
                <a:cs typeface="Times New Roman" pitchFamily="18" charset="0"/>
              </a:rPr>
              <a:t>Woina-Dega</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mid-highland and 1500-2300 m </a:t>
            </a:r>
            <a:r>
              <a:rPr lang="en-US" sz="2400" dirty="0" err="1">
                <a:latin typeface="Times New Roman" pitchFamily="18" charset="0"/>
                <a:cs typeface="Times New Roman" pitchFamily="18" charset="0"/>
              </a:rPr>
              <a:t>asl</a:t>
            </a:r>
            <a:r>
              <a:rPr lang="en-US" sz="2400" dirty="0">
                <a:latin typeface="Times New Roman" pitchFamily="18" charset="0"/>
                <a:cs typeface="Times New Roman" pitchFamily="18" charset="0"/>
              </a:rPr>
              <a:t> </a:t>
            </a:r>
          </a:p>
          <a:p>
            <a:pPr marL="342900" marR="0" lvl="0" indent="-342900" algn="just">
              <a:lnSpc>
                <a:spcPct val="150000"/>
              </a:lnSpc>
              <a:spcBef>
                <a:spcPts val="0"/>
              </a:spcBef>
              <a:spcAft>
                <a:spcPts val="0"/>
              </a:spcAft>
              <a:buFont typeface="Symbol"/>
              <a:buChar char=""/>
            </a:pPr>
            <a:r>
              <a:rPr lang="en-US" sz="2400" b="1" i="1" dirty="0" err="1">
                <a:latin typeface="Times New Roman" pitchFamily="18" charset="0"/>
                <a:cs typeface="Times New Roman" pitchFamily="18" charset="0"/>
              </a:rPr>
              <a:t>Dega</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highland, with respective elevations above 2300 </a:t>
            </a:r>
            <a:r>
              <a:rPr lang="en-US" sz="2400" dirty="0" err="1">
                <a:latin typeface="Times New Roman" pitchFamily="18" charset="0"/>
                <a:cs typeface="Times New Roman" pitchFamily="18" charset="0"/>
              </a:rPr>
              <a:t>masl</a:t>
            </a:r>
            <a:endParaRPr lang="en-US" sz="2400" dirty="0">
              <a:latin typeface="Times New Roman" pitchFamily="18" charset="0"/>
              <a:cs typeface="Times New Roman" pitchFamily="18" charset="0"/>
            </a:endParaRPr>
          </a:p>
          <a:p>
            <a:pPr marL="342900" marR="0" lvl="0" indent="-342900" algn="just">
              <a:lnSpc>
                <a:spcPct val="150000"/>
              </a:lnSpc>
              <a:spcBef>
                <a:spcPts val="0"/>
              </a:spcBef>
              <a:spcAft>
                <a:spcPts val="0"/>
              </a:spcAft>
              <a:buFont typeface="Symbol"/>
              <a:buChar char=""/>
            </a:pPr>
            <a:r>
              <a:rPr lang="en-US" sz="2400" b="1" i="1" dirty="0" err="1">
                <a:effectLst/>
                <a:latin typeface="Times New Roman" pitchFamily="18" charset="0"/>
                <a:ea typeface="Times New Roman"/>
                <a:cs typeface="Times New Roman" pitchFamily="18" charset="0"/>
              </a:rPr>
              <a:t>Wurch</a:t>
            </a:r>
            <a:r>
              <a:rPr lang="en-US" sz="2400" dirty="0">
                <a:effectLst/>
                <a:latin typeface="Times New Roman" pitchFamily="18" charset="0"/>
                <a:ea typeface="Times New Roman"/>
                <a:cs typeface="Times New Roman" pitchFamily="18" charset="0"/>
              </a:rPr>
              <a:t> very cold above 3700 </a:t>
            </a:r>
            <a:r>
              <a:rPr lang="en-US" sz="2400" dirty="0"/>
              <a:t>m </a:t>
            </a:r>
            <a:r>
              <a:rPr lang="en-US" sz="2400" dirty="0" err="1"/>
              <a:t>asl</a:t>
            </a:r>
            <a:endParaRPr lang="en-US" sz="2400" dirty="0">
              <a:effectLst/>
              <a:latin typeface="Times New Roman" pitchFamily="18" charset="0"/>
              <a:ea typeface="Times New Roman"/>
              <a:cs typeface="Times New Roman" pitchFamily="18" charset="0"/>
            </a:endParaRPr>
          </a:p>
          <a:p>
            <a:pPr marL="342900" marR="0" lvl="0" indent="-342900" algn="just">
              <a:lnSpc>
                <a:spcPct val="150000"/>
              </a:lnSpc>
              <a:spcBef>
                <a:spcPts val="0"/>
              </a:spcBef>
              <a:spcAft>
                <a:spcPts val="0"/>
              </a:spcAft>
              <a:buFont typeface="Symbol"/>
              <a:buChar char=""/>
            </a:pPr>
            <a:endParaRPr lang="en-US" sz="2400" dirty="0">
              <a:ea typeface="Times New Roman"/>
              <a:cs typeface="Times New Roman"/>
            </a:endParaRPr>
          </a:p>
        </p:txBody>
      </p:sp>
    </p:spTree>
    <p:extLst>
      <p:ext uri="{BB962C8B-B14F-4D97-AF65-F5344CB8AC3E}">
        <p14:creationId xmlns:p14="http://schemas.microsoft.com/office/powerpoint/2010/main" val="1952945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884" y="47913"/>
            <a:ext cx="8691716" cy="4893647"/>
          </a:xfrm>
          <a:prstGeom prst="rect">
            <a:avLst/>
          </a:prstGeom>
        </p:spPr>
        <p:txBody>
          <a:bodyPr wrap="square">
            <a:spAutoFit/>
          </a:bodyPr>
          <a:lstStyle/>
          <a:p>
            <a:pPr marR="0" lvl="0" algn="just">
              <a:lnSpc>
                <a:spcPct val="150000"/>
              </a:lnSpc>
              <a:spcBef>
                <a:spcPts val="0"/>
              </a:spcBef>
              <a:spcAft>
                <a:spcPts val="0"/>
              </a:spcAft>
            </a:pPr>
            <a:r>
              <a:rPr lang="en-US" sz="2400" b="1" dirty="0">
                <a:effectLst/>
                <a:latin typeface="Times New Roman"/>
                <a:ea typeface="Times New Roman"/>
                <a:cs typeface="Times New Roman"/>
              </a:rPr>
              <a:t>Characteristics of each agro-ecology</a:t>
            </a:r>
          </a:p>
          <a:p>
            <a:pPr marR="0" lvl="0" algn="just">
              <a:spcBef>
                <a:spcPts val="0"/>
              </a:spcBef>
              <a:spcAft>
                <a:spcPts val="0"/>
              </a:spcAft>
            </a:pPr>
            <a:endParaRPr lang="en-US" sz="2400" b="1" dirty="0">
              <a:effectLst/>
              <a:latin typeface="Times New Roman"/>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Despite the above flexibility in the traditional altitudinal classification, there are certain characteristics, which most Ethiopian land users would agree to.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In the </a:t>
            </a:r>
            <a:r>
              <a:rPr lang="en-US" sz="2400" b="1" dirty="0" err="1">
                <a:effectLst/>
                <a:latin typeface="Times New Roman"/>
                <a:ea typeface="Times New Roman"/>
                <a:cs typeface="Times New Roman"/>
              </a:rPr>
              <a:t>Wurch</a:t>
            </a:r>
            <a:r>
              <a:rPr lang="en-US" sz="2400" b="1" dirty="0">
                <a:effectLst/>
                <a:latin typeface="Times New Roman"/>
                <a:ea typeface="Times New Roman"/>
                <a:cs typeface="Times New Roman"/>
              </a:rPr>
              <a:t> zone</a:t>
            </a:r>
            <a:r>
              <a:rPr lang="en-US" sz="2400" dirty="0">
                <a:effectLst/>
                <a:latin typeface="Times New Roman"/>
                <a:ea typeface="Times New Roman"/>
                <a:cs typeface="Times New Roman"/>
              </a:rPr>
              <a:t>, usually </a:t>
            </a:r>
            <a:r>
              <a:rPr lang="en-US" sz="2400" u="sng" dirty="0">
                <a:effectLst/>
                <a:latin typeface="Times New Roman"/>
                <a:ea typeface="Times New Roman"/>
                <a:cs typeface="Times New Roman"/>
              </a:rPr>
              <a:t>no rain-fed crops</a:t>
            </a:r>
            <a:r>
              <a:rPr lang="en-US" sz="2400" dirty="0">
                <a:effectLst/>
                <a:latin typeface="Times New Roman"/>
                <a:ea typeface="Times New Roman"/>
                <a:cs typeface="Times New Roman"/>
              </a:rPr>
              <a:t> would be expected to grow.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In this zone, </a:t>
            </a:r>
            <a:r>
              <a:rPr lang="en-US" sz="2400" b="1" dirty="0">
                <a:effectLst/>
                <a:latin typeface="Times New Roman"/>
                <a:ea typeface="Times New Roman"/>
                <a:cs typeface="Times New Roman"/>
              </a:rPr>
              <a:t>frost </a:t>
            </a:r>
            <a:r>
              <a:rPr lang="en-US" sz="2400" dirty="0">
                <a:effectLst/>
                <a:latin typeface="Times New Roman"/>
                <a:ea typeface="Times New Roman"/>
                <a:cs typeface="Times New Roman"/>
              </a:rPr>
              <a:t>is a frequent phenomenon, and afro-alpine grasslands are the dominant land use type. </a:t>
            </a:r>
            <a:endParaRPr lang="en-US" sz="2400" dirty="0">
              <a:ea typeface="Times New Roman"/>
              <a:cs typeface="Times New Roman"/>
            </a:endParaRPr>
          </a:p>
        </p:txBody>
      </p:sp>
    </p:spTree>
    <p:extLst>
      <p:ext uri="{BB962C8B-B14F-4D97-AF65-F5344CB8AC3E}">
        <p14:creationId xmlns:p14="http://schemas.microsoft.com/office/powerpoint/2010/main" val="2344611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983"/>
            <a:ext cx="8382000" cy="6093976"/>
          </a:xfrm>
          <a:prstGeom prst="rect">
            <a:avLst/>
          </a:prstGeom>
        </p:spPr>
        <p:txBody>
          <a:bodyPr wrap="square">
            <a:spAutoFit/>
          </a:bodyPr>
          <a:lstStyle/>
          <a:p>
            <a:pPr algn="just">
              <a:lnSpc>
                <a:spcPct val="150000"/>
              </a:lnSpc>
            </a:pPr>
            <a:r>
              <a:rPr lang="en-US" sz="2000" b="1" dirty="0">
                <a:latin typeface="Times New Roman"/>
                <a:ea typeface="Times New Roman"/>
              </a:rPr>
              <a:t> </a:t>
            </a:r>
            <a:r>
              <a:rPr lang="en-US" sz="2000" b="1" dirty="0" err="1">
                <a:latin typeface="Times New Roman"/>
                <a:ea typeface="Times New Roman"/>
              </a:rPr>
              <a:t>Dega</a:t>
            </a:r>
            <a:r>
              <a:rPr lang="en-US" sz="2000" b="1" dirty="0">
                <a:latin typeface="Times New Roman"/>
                <a:ea typeface="Times New Roman"/>
              </a:rPr>
              <a:t> agro-ecological zone </a:t>
            </a:r>
          </a:p>
          <a:p>
            <a:pPr marL="342900" indent="-342900" algn="just">
              <a:lnSpc>
                <a:spcPct val="150000"/>
              </a:lnSpc>
              <a:buFont typeface="Symbol"/>
              <a:buChar char=""/>
            </a:pPr>
            <a:r>
              <a:rPr lang="en-US" sz="2000" dirty="0">
                <a:latin typeface="Times New Roman"/>
                <a:ea typeface="Times New Roman"/>
              </a:rPr>
              <a:t>The </a:t>
            </a:r>
            <a:r>
              <a:rPr lang="en-US" sz="2000" b="1" dirty="0" err="1">
                <a:latin typeface="Times New Roman"/>
                <a:ea typeface="Times New Roman"/>
              </a:rPr>
              <a:t>Dega</a:t>
            </a:r>
            <a:r>
              <a:rPr lang="en-US" sz="2000" b="1" dirty="0">
                <a:latin typeface="Times New Roman"/>
                <a:ea typeface="Times New Roman"/>
              </a:rPr>
              <a:t> </a:t>
            </a:r>
            <a:r>
              <a:rPr lang="en-US" sz="2000" dirty="0">
                <a:latin typeface="Times New Roman"/>
                <a:ea typeface="Times New Roman"/>
              </a:rPr>
              <a:t>zone usually is a zone where crops such as barley would be expected to grow in this belt</a:t>
            </a:r>
            <a:endParaRPr lang="en-US" sz="2000" dirty="0"/>
          </a:p>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cs typeface="Times New Roman"/>
              </a:rPr>
              <a:t>Within the </a:t>
            </a:r>
            <a:r>
              <a:rPr lang="en-US" sz="2000" dirty="0" err="1">
                <a:effectLst/>
                <a:latin typeface="Times New Roman"/>
                <a:ea typeface="Times New Roman"/>
                <a:cs typeface="Times New Roman"/>
              </a:rPr>
              <a:t>Dega</a:t>
            </a:r>
            <a:r>
              <a:rPr lang="en-US" sz="2000" dirty="0">
                <a:effectLst/>
                <a:latin typeface="Times New Roman"/>
                <a:ea typeface="Times New Roman"/>
                <a:cs typeface="Times New Roman"/>
              </a:rPr>
              <a:t>, a differentiation can be made between the </a:t>
            </a:r>
            <a:r>
              <a:rPr lang="en-US" sz="2000" b="1" dirty="0">
                <a:effectLst/>
                <a:latin typeface="Times New Roman"/>
                <a:ea typeface="Times New Roman"/>
                <a:cs typeface="Times New Roman"/>
              </a:rPr>
              <a:t>High </a:t>
            </a:r>
            <a:r>
              <a:rPr lang="en-US" sz="2000" b="1" dirty="0" err="1">
                <a:effectLst/>
                <a:latin typeface="Times New Roman"/>
                <a:ea typeface="Times New Roman"/>
                <a:cs typeface="Times New Roman"/>
              </a:rPr>
              <a:t>Dega</a:t>
            </a:r>
            <a:r>
              <a:rPr lang="en-US" sz="2000" dirty="0">
                <a:effectLst/>
                <a:latin typeface="Times New Roman"/>
                <a:ea typeface="Times New Roman"/>
                <a:cs typeface="Times New Roman"/>
              </a:rPr>
              <a:t> belt, where only barley and sometimes potatoes are grown, but no wheat and pulses, and a </a:t>
            </a:r>
            <a:r>
              <a:rPr lang="en-US" sz="2000" b="1" dirty="0">
                <a:effectLst/>
                <a:latin typeface="Times New Roman"/>
                <a:ea typeface="Times New Roman"/>
                <a:cs typeface="Times New Roman"/>
              </a:rPr>
              <a:t>Lower </a:t>
            </a:r>
            <a:r>
              <a:rPr lang="en-US" sz="2000" b="1" dirty="0" err="1">
                <a:effectLst/>
                <a:latin typeface="Times New Roman"/>
                <a:ea typeface="Times New Roman"/>
                <a:cs typeface="Times New Roman"/>
              </a:rPr>
              <a:t>Dega</a:t>
            </a:r>
            <a:r>
              <a:rPr lang="en-US" sz="2000" b="1" dirty="0">
                <a:effectLst/>
                <a:latin typeface="Times New Roman"/>
                <a:ea typeface="Times New Roman"/>
                <a:cs typeface="Times New Roman"/>
              </a:rPr>
              <a:t> or "</a:t>
            </a:r>
            <a:r>
              <a:rPr lang="en-US" sz="2000" b="1" dirty="0" err="1">
                <a:effectLst/>
                <a:latin typeface="Times New Roman"/>
                <a:ea typeface="Times New Roman"/>
                <a:cs typeface="Times New Roman"/>
              </a:rPr>
              <a:t>Dega</a:t>
            </a:r>
            <a:r>
              <a:rPr lang="en-US" sz="2000" b="1" dirty="0">
                <a:effectLst/>
                <a:latin typeface="Times New Roman"/>
                <a:ea typeface="Times New Roman"/>
                <a:cs typeface="Times New Roman"/>
              </a:rPr>
              <a:t> proper" belt</a:t>
            </a:r>
            <a:r>
              <a:rPr lang="en-US" sz="2000" dirty="0">
                <a:effectLst/>
                <a:latin typeface="Times New Roman"/>
                <a:ea typeface="Times New Roman"/>
                <a:cs typeface="Times New Roman"/>
              </a:rPr>
              <a:t>, which would additionally allow for wheat and pulses, but still be an area with relatively cold climatic conditions and </a:t>
            </a:r>
            <a:r>
              <a:rPr lang="en-US" sz="2000" dirty="0">
                <a:solidFill>
                  <a:srgbClr val="FF0000"/>
                </a:solidFill>
                <a:effectLst/>
                <a:latin typeface="Times New Roman"/>
                <a:ea typeface="Times New Roman"/>
                <a:cs typeface="Times New Roman"/>
              </a:rPr>
              <a:t>no </a:t>
            </a:r>
            <a:r>
              <a:rPr lang="en-US" sz="2000" dirty="0" err="1">
                <a:solidFill>
                  <a:srgbClr val="FF0000"/>
                </a:solidFill>
                <a:effectLst/>
                <a:latin typeface="Times New Roman"/>
                <a:ea typeface="Times New Roman"/>
                <a:cs typeface="Times New Roman"/>
              </a:rPr>
              <a:t>teff</a:t>
            </a:r>
            <a:r>
              <a:rPr lang="en-US" sz="2000" dirty="0">
                <a:solidFill>
                  <a:srgbClr val="FF0000"/>
                </a:solidFill>
                <a:effectLst/>
                <a:latin typeface="Times New Roman"/>
                <a:ea typeface="Times New Roman"/>
                <a:cs typeface="Times New Roman"/>
              </a:rPr>
              <a:t> </a:t>
            </a:r>
            <a:r>
              <a:rPr lang="en-US" sz="2000" dirty="0">
                <a:effectLst/>
                <a:latin typeface="Times New Roman"/>
                <a:ea typeface="Times New Roman"/>
                <a:cs typeface="Times New Roman"/>
              </a:rPr>
              <a:t>or </a:t>
            </a:r>
            <a:r>
              <a:rPr lang="en-US" sz="2000" dirty="0">
                <a:solidFill>
                  <a:srgbClr val="FF0000"/>
                </a:solidFill>
                <a:effectLst/>
                <a:latin typeface="Times New Roman"/>
                <a:ea typeface="Times New Roman"/>
                <a:cs typeface="Times New Roman"/>
              </a:rPr>
              <a:t>maize</a:t>
            </a:r>
            <a:r>
              <a:rPr lang="en-US" sz="2000" dirty="0">
                <a:effectLst/>
                <a:latin typeface="Times New Roman"/>
                <a:ea typeface="Times New Roman"/>
                <a:cs typeface="Times New Roman"/>
              </a:rPr>
              <a:t> grown.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effectLst/>
                <a:highlight>
                  <a:srgbClr val="FFFF00"/>
                </a:highlight>
                <a:latin typeface="Times New Roman"/>
                <a:ea typeface="Times New Roman"/>
                <a:cs typeface="Times New Roman"/>
              </a:rPr>
              <a:t>The most dominant Ethiopian agricultural</a:t>
            </a:r>
            <a:r>
              <a:rPr lang="en-US" sz="2000" dirty="0">
                <a:effectLst/>
                <a:latin typeface="Times New Roman"/>
                <a:ea typeface="Times New Roman"/>
                <a:cs typeface="Times New Roman"/>
              </a:rPr>
              <a:t> belt is called </a:t>
            </a:r>
            <a:r>
              <a:rPr lang="en-US" sz="2000" b="1" dirty="0" err="1">
                <a:effectLst/>
                <a:latin typeface="Times New Roman"/>
                <a:ea typeface="Times New Roman"/>
                <a:cs typeface="Times New Roman"/>
              </a:rPr>
              <a:t>Weyna</a:t>
            </a:r>
            <a:r>
              <a:rPr lang="en-US" sz="2000" b="1" dirty="0">
                <a:effectLst/>
                <a:latin typeface="Times New Roman"/>
                <a:ea typeface="Times New Roman"/>
                <a:cs typeface="Times New Roman"/>
              </a:rPr>
              <a:t> </a:t>
            </a:r>
            <a:r>
              <a:rPr lang="en-US" sz="2000" b="1" dirty="0" err="1">
                <a:effectLst/>
                <a:latin typeface="Times New Roman"/>
                <a:ea typeface="Times New Roman"/>
                <a:cs typeface="Times New Roman"/>
              </a:rPr>
              <a:t>Dega</a:t>
            </a:r>
            <a:r>
              <a:rPr lang="en-US" sz="2000" dirty="0">
                <a:effectLst/>
                <a:latin typeface="Times New Roman"/>
                <a:ea typeface="Times New Roman"/>
                <a:cs typeface="Times New Roman"/>
              </a:rPr>
              <a:t>.</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cs typeface="Times New Roman"/>
              </a:rPr>
              <a:t>All major rain-fed crops can be grown in most parts of this belt, particularly </a:t>
            </a:r>
            <a:r>
              <a:rPr lang="en-US" sz="2000" dirty="0" err="1">
                <a:effectLst/>
                <a:latin typeface="Times New Roman"/>
                <a:ea typeface="Times New Roman"/>
                <a:cs typeface="Times New Roman"/>
              </a:rPr>
              <a:t>teff</a:t>
            </a:r>
            <a:r>
              <a:rPr lang="en-US" sz="2000" dirty="0">
                <a:effectLst/>
                <a:latin typeface="Times New Roman"/>
                <a:ea typeface="Times New Roman"/>
                <a:cs typeface="Times New Roman"/>
              </a:rPr>
              <a:t> and maize.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effectLst/>
                <a:latin typeface="Times New Roman"/>
                <a:ea typeface="Times New Roman"/>
              </a:rPr>
              <a:t>This is a belt where both agro-climatic as well as ecological conditions are highly suitable for rain-fed farming. </a:t>
            </a:r>
            <a:endParaRPr lang="en-US" sz="2000" dirty="0"/>
          </a:p>
        </p:txBody>
      </p:sp>
    </p:spTree>
    <p:extLst>
      <p:ext uri="{BB962C8B-B14F-4D97-AF65-F5344CB8AC3E}">
        <p14:creationId xmlns:p14="http://schemas.microsoft.com/office/powerpoint/2010/main" val="416627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76200"/>
            <a:ext cx="8108950" cy="653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861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6304"/>
            <a:ext cx="8763000" cy="6186309"/>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The </a:t>
            </a:r>
            <a:r>
              <a:rPr lang="en-US" sz="2400" b="1" dirty="0">
                <a:effectLst/>
                <a:latin typeface="Times New Roman"/>
                <a:ea typeface="Times New Roman"/>
                <a:cs typeface="Times New Roman"/>
              </a:rPr>
              <a:t>lower part of the </a:t>
            </a:r>
            <a:r>
              <a:rPr lang="en-US" sz="2400" b="1" dirty="0" err="1">
                <a:effectLst/>
                <a:latin typeface="Times New Roman"/>
                <a:ea typeface="Times New Roman"/>
                <a:cs typeface="Times New Roman"/>
              </a:rPr>
              <a:t>Weyna</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Dega</a:t>
            </a:r>
            <a:r>
              <a:rPr lang="en-US" sz="2400" dirty="0">
                <a:effectLst/>
                <a:latin typeface="Times New Roman"/>
                <a:ea typeface="Times New Roman"/>
                <a:cs typeface="Times New Roman"/>
              </a:rPr>
              <a:t> is also suitable for cash crops such as coffee and tea, or for Inset another major staple crop of southern Ethiopia.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Below the </a:t>
            </a:r>
            <a:r>
              <a:rPr lang="en-US" sz="2400" b="1" dirty="0" err="1">
                <a:effectLst/>
                <a:latin typeface="Times New Roman"/>
                <a:ea typeface="Times New Roman"/>
                <a:cs typeface="Times New Roman"/>
              </a:rPr>
              <a:t>Weyna</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Dega</a:t>
            </a:r>
            <a:r>
              <a:rPr lang="en-US" sz="2400" b="1" dirty="0">
                <a:effectLst/>
                <a:latin typeface="Times New Roman"/>
                <a:ea typeface="Times New Roman"/>
                <a:cs typeface="Times New Roman"/>
              </a:rPr>
              <a:t> </a:t>
            </a:r>
            <a:r>
              <a:rPr lang="en-US" sz="2400" dirty="0">
                <a:effectLst/>
                <a:latin typeface="Times New Roman"/>
                <a:ea typeface="Times New Roman"/>
                <a:cs typeface="Times New Roman"/>
              </a:rPr>
              <a:t>belt there is the </a:t>
            </a:r>
            <a:r>
              <a:rPr lang="en-US" sz="2400" b="1" dirty="0" err="1">
                <a:effectLst/>
                <a:latin typeface="Times New Roman"/>
                <a:ea typeface="Times New Roman"/>
                <a:cs typeface="Times New Roman"/>
              </a:rPr>
              <a:t>Kolla</a:t>
            </a:r>
            <a:r>
              <a:rPr lang="en-US" sz="2400" b="1" dirty="0">
                <a:effectLst/>
                <a:latin typeface="Times New Roman"/>
                <a:ea typeface="Times New Roman"/>
                <a:cs typeface="Times New Roman"/>
              </a:rPr>
              <a:t> belt</a:t>
            </a:r>
            <a:r>
              <a:rPr lang="en-US" sz="2400" dirty="0">
                <a:effectLst/>
                <a:latin typeface="Times New Roman"/>
                <a:ea typeface="Times New Roman"/>
                <a:cs typeface="Times New Roman"/>
              </a:rPr>
              <a:t>, where there are moisture limitations for crops such as potatoes, wheat and pulses.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However, </a:t>
            </a:r>
            <a:r>
              <a:rPr lang="en-US" sz="2400" b="1" dirty="0">
                <a:effectLst/>
                <a:latin typeface="Times New Roman"/>
                <a:ea typeface="Times New Roman"/>
                <a:cs typeface="Times New Roman"/>
              </a:rPr>
              <a:t>sorghum</a:t>
            </a:r>
            <a:r>
              <a:rPr lang="en-US" sz="2400" dirty="0">
                <a:effectLst/>
                <a:latin typeface="Times New Roman"/>
                <a:ea typeface="Times New Roman"/>
                <a:cs typeface="Times New Roman"/>
              </a:rPr>
              <a:t> is a dominant crop in the </a:t>
            </a:r>
            <a:r>
              <a:rPr lang="en-US" sz="2400" b="1" dirty="0" err="1">
                <a:effectLst/>
                <a:latin typeface="Times New Roman"/>
                <a:ea typeface="Times New Roman"/>
                <a:cs typeface="Times New Roman"/>
              </a:rPr>
              <a:t>Kolla</a:t>
            </a:r>
            <a:r>
              <a:rPr lang="en-US" sz="2400" b="1" dirty="0">
                <a:effectLst/>
                <a:latin typeface="Times New Roman"/>
                <a:ea typeface="Times New Roman"/>
                <a:cs typeface="Times New Roman"/>
              </a:rPr>
              <a:t> belt</a:t>
            </a:r>
            <a:r>
              <a:rPr lang="en-US" sz="2400" dirty="0">
                <a:effectLst/>
                <a:latin typeface="Times New Roman"/>
                <a:ea typeface="Times New Roman"/>
                <a:cs typeface="Times New Roman"/>
              </a:rPr>
              <a:t>, and </a:t>
            </a:r>
            <a:r>
              <a:rPr lang="en-US" sz="2400" dirty="0" err="1">
                <a:effectLst/>
                <a:latin typeface="Times New Roman"/>
                <a:ea typeface="Times New Roman"/>
                <a:cs typeface="Times New Roman"/>
              </a:rPr>
              <a:t>teff</a:t>
            </a:r>
            <a:r>
              <a:rPr lang="en-US" sz="2400" dirty="0">
                <a:effectLst/>
                <a:latin typeface="Times New Roman"/>
                <a:ea typeface="Times New Roman"/>
                <a:cs typeface="Times New Roman"/>
              </a:rPr>
              <a:t> and maize will also be grown if rainfall permits.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It is a belt where temperature conditions are </a:t>
            </a:r>
            <a:r>
              <a:rPr lang="en-US" sz="2400" dirty="0">
                <a:effectLst/>
                <a:highlight>
                  <a:srgbClr val="FFFF00"/>
                </a:highlight>
                <a:latin typeface="Times New Roman"/>
                <a:ea typeface="Times New Roman"/>
                <a:cs typeface="Times New Roman"/>
              </a:rPr>
              <a:t>much warmer</a:t>
            </a:r>
            <a:r>
              <a:rPr lang="en-US" sz="2400" dirty="0">
                <a:effectLst/>
                <a:latin typeface="Times New Roman"/>
                <a:ea typeface="Times New Roman"/>
                <a:cs typeface="Times New Roman"/>
              </a:rPr>
              <a:t> than in the highlands, and where there is also higher</a:t>
            </a:r>
            <a:r>
              <a:rPr lang="en-US" sz="2400" dirty="0">
                <a:effectLst/>
                <a:highlight>
                  <a:srgbClr val="FFFF00"/>
                </a:highlight>
                <a:latin typeface="Times New Roman"/>
                <a:ea typeface="Times New Roman"/>
                <a:cs typeface="Times New Roman"/>
              </a:rPr>
              <a:t> rainfall variability</a:t>
            </a:r>
            <a:r>
              <a:rPr lang="en-US" sz="2400" dirty="0">
                <a:effectLst/>
                <a:latin typeface="Times New Roman"/>
                <a:ea typeface="Times New Roman"/>
                <a:cs typeface="Times New Roman"/>
              </a:rPr>
              <a:t> and recurring drought conditions. </a:t>
            </a:r>
            <a:endParaRPr lang="en-US" sz="2400" dirty="0">
              <a:ea typeface="Times New Roman"/>
              <a:cs typeface="Times New Roman"/>
            </a:endParaRPr>
          </a:p>
        </p:txBody>
      </p:sp>
    </p:spTree>
    <p:extLst>
      <p:ext uri="{BB962C8B-B14F-4D97-AF65-F5344CB8AC3E}">
        <p14:creationId xmlns:p14="http://schemas.microsoft.com/office/powerpoint/2010/main" val="1908741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458200" cy="3970318"/>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Below the </a:t>
            </a:r>
            <a:r>
              <a:rPr lang="en-US" sz="2400" dirty="0" err="1">
                <a:effectLst/>
                <a:latin typeface="Times New Roman"/>
                <a:ea typeface="Times New Roman"/>
                <a:cs typeface="Times New Roman"/>
              </a:rPr>
              <a:t>Kolla</a:t>
            </a:r>
            <a:r>
              <a:rPr lang="en-US" sz="2400" dirty="0">
                <a:effectLst/>
                <a:latin typeface="Times New Roman"/>
                <a:ea typeface="Times New Roman"/>
                <a:cs typeface="Times New Roman"/>
              </a:rPr>
              <a:t> is the </a:t>
            </a:r>
            <a:r>
              <a:rPr lang="en-US" sz="2400" b="1" dirty="0" err="1">
                <a:effectLst/>
                <a:latin typeface="Times New Roman"/>
                <a:ea typeface="Times New Roman"/>
                <a:cs typeface="Times New Roman"/>
              </a:rPr>
              <a:t>Berha</a:t>
            </a:r>
            <a:r>
              <a:rPr lang="en-US" sz="2400" b="1" dirty="0">
                <a:effectLst/>
                <a:latin typeface="Times New Roman"/>
                <a:ea typeface="Times New Roman"/>
                <a:cs typeface="Times New Roman"/>
              </a:rPr>
              <a:t> Belt</a:t>
            </a:r>
            <a:r>
              <a:rPr lang="en-US" sz="2400" dirty="0">
                <a:effectLst/>
                <a:latin typeface="Times New Roman"/>
                <a:ea typeface="Times New Roman"/>
                <a:cs typeface="Times New Roman"/>
              </a:rPr>
              <a:t>, where no rain fed cultivation is normally possible.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Hot temperatures and persistent drought render the area unsuitable for rain fed agriculture, </a:t>
            </a:r>
          </a:p>
          <a:p>
            <a:pPr marL="342900" marR="0" lvl="0" indent="-342900" algn="just">
              <a:lnSpc>
                <a:spcPct val="150000"/>
              </a:lnSpc>
              <a:spcBef>
                <a:spcPts val="0"/>
              </a:spcBef>
              <a:spcAft>
                <a:spcPts val="0"/>
              </a:spcAft>
              <a:buFont typeface="Symbol"/>
              <a:buChar char=""/>
            </a:pPr>
            <a:r>
              <a:rPr lang="en-US" sz="2400" dirty="0">
                <a:effectLst/>
                <a:latin typeface="Times New Roman"/>
                <a:ea typeface="Times New Roman"/>
                <a:cs typeface="Times New Roman"/>
              </a:rPr>
              <a:t>Currently  </a:t>
            </a:r>
            <a:r>
              <a:rPr lang="en-US" sz="2400" dirty="0">
                <a:solidFill>
                  <a:srgbClr val="FF0000"/>
                </a:solidFill>
                <a:effectLst/>
                <a:latin typeface="Times New Roman"/>
                <a:ea typeface="Times New Roman"/>
                <a:cs typeface="Times New Roman"/>
              </a:rPr>
              <a:t>large-scale irrigation systems </a:t>
            </a:r>
            <a:r>
              <a:rPr lang="en-US" sz="2400" dirty="0">
                <a:effectLst/>
                <a:latin typeface="Times New Roman"/>
                <a:ea typeface="Times New Roman"/>
                <a:cs typeface="Times New Roman"/>
              </a:rPr>
              <a:t>along major rivers have been developed in some parts of Ethiopia, particularly along the Awash River. </a:t>
            </a:r>
            <a:endParaRPr lang="en-US" sz="2400" dirty="0">
              <a:ea typeface="Times New Roman"/>
              <a:cs typeface="Times New Roman"/>
            </a:endParaRPr>
          </a:p>
        </p:txBody>
      </p:sp>
    </p:spTree>
    <p:extLst>
      <p:ext uri="{BB962C8B-B14F-4D97-AF65-F5344CB8AC3E}">
        <p14:creationId xmlns:p14="http://schemas.microsoft.com/office/powerpoint/2010/main" val="4120041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5632311"/>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In most studies in the field of agro-ecology, a major attempt is  agro-ecological zonation through the application of agro-climatic models and tools.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 ‘</a:t>
            </a:r>
            <a:r>
              <a:rPr lang="en-US" sz="2400" dirty="0">
                <a:solidFill>
                  <a:srgbClr val="FF0000"/>
                </a:solidFill>
                <a:effectLst>
                  <a:outerShdw blurRad="38100" dist="38100" dir="2700000" algn="tl">
                    <a:srgbClr val="000000">
                      <a:alpha val="43137"/>
                    </a:srgbClr>
                  </a:outerShdw>
                </a:effectLst>
                <a:latin typeface="Times New Roman"/>
                <a:ea typeface="Times New Roman"/>
                <a:cs typeface="Times New Roman"/>
              </a:rPr>
              <a:t>Zones</a:t>
            </a:r>
            <a:r>
              <a:rPr lang="en-US" sz="2400" b="1" dirty="0">
                <a:solidFill>
                  <a:srgbClr val="FF0000"/>
                </a:solidFill>
                <a:effectLst>
                  <a:outerShdw blurRad="38100" dist="38100" dir="2700000" algn="tl">
                    <a:srgbClr val="000000">
                      <a:alpha val="43137"/>
                    </a:srgbClr>
                  </a:outerShdw>
                </a:effectLst>
                <a:latin typeface="Times New Roman"/>
                <a:ea typeface="Times New Roman"/>
                <a:cs typeface="Times New Roman"/>
              </a:rPr>
              <a:t>’</a:t>
            </a:r>
            <a:r>
              <a:rPr lang="en-US" sz="2400" dirty="0">
                <a:latin typeface="Times New Roman"/>
                <a:ea typeface="Times New Roman"/>
                <a:cs typeface="Times New Roman"/>
              </a:rPr>
              <a:t> are horizontal spatial units having similar properties (such as agro-ecology).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a:t>
            </a:r>
            <a:r>
              <a:rPr lang="en-US" sz="2400" dirty="0">
                <a:solidFill>
                  <a:srgbClr val="FF0000"/>
                </a:solidFill>
                <a:effectLst>
                  <a:outerShdw blurRad="38100" dist="38100" dir="2700000" algn="tl">
                    <a:srgbClr val="000000">
                      <a:alpha val="43137"/>
                    </a:srgbClr>
                  </a:outerShdw>
                </a:effectLst>
                <a:latin typeface="Times New Roman"/>
                <a:ea typeface="Times New Roman"/>
                <a:cs typeface="Times New Roman"/>
              </a:rPr>
              <a:t>Belts’</a:t>
            </a:r>
            <a:r>
              <a:rPr lang="en-US" sz="2400" dirty="0">
                <a:latin typeface="Times New Roman"/>
                <a:ea typeface="Times New Roman"/>
                <a:cs typeface="Times New Roman"/>
              </a:rPr>
              <a:t>, on the other hand, are spatial units which lie between </a:t>
            </a:r>
            <a:r>
              <a:rPr lang="en-US" sz="2400" dirty="0">
                <a:solidFill>
                  <a:srgbClr val="00B0F0"/>
                </a:solidFill>
                <a:effectLst>
                  <a:outerShdw blurRad="38100" dist="38100" dir="2700000" algn="tl">
                    <a:srgbClr val="000000">
                      <a:alpha val="43137"/>
                    </a:srgbClr>
                  </a:outerShdw>
                </a:effectLst>
                <a:latin typeface="Times New Roman"/>
                <a:ea typeface="Times New Roman"/>
                <a:cs typeface="Times New Roman"/>
              </a:rPr>
              <a:t>two defined altitudinal boundaries </a:t>
            </a:r>
            <a:r>
              <a:rPr lang="en-US" sz="2400" dirty="0">
                <a:latin typeface="Times New Roman"/>
                <a:ea typeface="Times New Roman"/>
                <a:cs typeface="Times New Roman"/>
              </a:rPr>
              <a:t>and also have specific properties, similar to the zones.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A number of </a:t>
            </a:r>
            <a:r>
              <a:rPr lang="en-US" sz="2400" b="1" dirty="0">
                <a:solidFill>
                  <a:srgbClr val="00B0F0"/>
                </a:solidFill>
                <a:latin typeface="Times New Roman"/>
                <a:ea typeface="Times New Roman"/>
                <a:cs typeface="Times New Roman"/>
              </a:rPr>
              <a:t>scientific approaches </a:t>
            </a:r>
            <a:r>
              <a:rPr lang="en-US" sz="2400" dirty="0">
                <a:latin typeface="Times New Roman"/>
                <a:ea typeface="Times New Roman"/>
                <a:cs typeface="Times New Roman"/>
              </a:rPr>
              <a:t>have been applied in Ethiopia to determine agro-ecological zones (AZs). </a:t>
            </a:r>
            <a:endParaRPr lang="en-US" sz="2400" dirty="0">
              <a:ea typeface="Times New Roman"/>
              <a:cs typeface="Times New Roman"/>
            </a:endParaRPr>
          </a:p>
        </p:txBody>
      </p:sp>
    </p:spTree>
    <p:extLst>
      <p:ext uri="{BB962C8B-B14F-4D97-AF65-F5344CB8AC3E}">
        <p14:creationId xmlns:p14="http://schemas.microsoft.com/office/powerpoint/2010/main" val="1147075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910" y="457200"/>
            <a:ext cx="8382000" cy="5909310"/>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In agro-ecological zonation </a:t>
            </a:r>
            <a:r>
              <a:rPr lang="en-US" sz="2400" b="1" dirty="0">
                <a:latin typeface="Times New Roman"/>
                <a:ea typeface="Times New Roman"/>
                <a:cs typeface="Times New Roman"/>
              </a:rPr>
              <a:t>mostly </a:t>
            </a:r>
            <a:r>
              <a:rPr lang="en-US" sz="2400" b="1" dirty="0">
                <a:solidFill>
                  <a:srgbClr val="C00000"/>
                </a:solidFill>
                <a:effectLst>
                  <a:outerShdw blurRad="38100" dist="38100" dir="2700000" algn="tl">
                    <a:srgbClr val="000000">
                      <a:alpha val="43137"/>
                    </a:srgbClr>
                  </a:outerShdw>
                </a:effectLst>
                <a:latin typeface="Times New Roman"/>
                <a:ea typeface="Times New Roman"/>
                <a:cs typeface="Times New Roman"/>
              </a:rPr>
              <a:t>temperature and rainfall </a:t>
            </a:r>
            <a:r>
              <a:rPr lang="en-US" sz="2400" dirty="0">
                <a:latin typeface="Times New Roman"/>
                <a:ea typeface="Times New Roman"/>
                <a:cs typeface="Times New Roman"/>
              </a:rPr>
              <a:t>can be taken as a criteria in relation to the growing length of crops</a:t>
            </a: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Based on </a:t>
            </a:r>
            <a:r>
              <a:rPr lang="en-US" sz="2400" b="1" dirty="0">
                <a:solidFill>
                  <a:srgbClr val="FF0000"/>
                </a:solidFill>
                <a:latin typeface="Times New Roman"/>
                <a:ea typeface="Times New Roman"/>
                <a:cs typeface="Times New Roman"/>
              </a:rPr>
              <a:t>rainfall availability and variability</a:t>
            </a:r>
            <a:r>
              <a:rPr lang="en-US" sz="2400" dirty="0">
                <a:latin typeface="Times New Roman"/>
                <a:ea typeface="Times New Roman"/>
                <a:cs typeface="Times New Roman"/>
              </a:rPr>
              <a:t>, as well as </a:t>
            </a:r>
            <a:r>
              <a:rPr lang="en-US" sz="2400" dirty="0">
                <a:solidFill>
                  <a:srgbClr val="FF0000"/>
                </a:solidFill>
                <a:latin typeface="Times New Roman"/>
                <a:ea typeface="Times New Roman"/>
                <a:cs typeface="Times New Roman"/>
              </a:rPr>
              <a:t>soil conditions</a:t>
            </a:r>
            <a:r>
              <a:rPr lang="en-US" sz="2400" dirty="0">
                <a:latin typeface="Times New Roman"/>
                <a:ea typeface="Times New Roman"/>
                <a:cs typeface="Times New Roman"/>
              </a:rPr>
              <a:t> seven moisture regimes are identified  that is, </a:t>
            </a:r>
            <a:r>
              <a:rPr lang="en-US" sz="2400" b="1" dirty="0">
                <a:solidFill>
                  <a:srgbClr val="0070C0"/>
                </a:solidFill>
                <a:latin typeface="Times New Roman"/>
                <a:ea typeface="Times New Roman"/>
                <a:cs typeface="Times New Roman"/>
              </a:rPr>
              <a:t>arid, semi-arid, sub-moist, moist, sub-humid, humid, to per-humid</a:t>
            </a:r>
            <a:r>
              <a:rPr lang="en-US" sz="2400" b="1" dirty="0">
                <a:latin typeface="Times New Roman"/>
                <a:ea typeface="Times New Roman"/>
                <a:cs typeface="Times New Roman"/>
              </a:rPr>
              <a:t> </a:t>
            </a:r>
            <a:r>
              <a:rPr lang="en-US" sz="2400" dirty="0">
                <a:latin typeface="Times New Roman"/>
                <a:ea typeface="Times New Roman"/>
                <a:cs typeface="Times New Roman"/>
              </a:rPr>
              <a:t>conditions. </a:t>
            </a: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Based </a:t>
            </a:r>
            <a:r>
              <a:rPr lang="en-US" sz="2400" b="1" dirty="0">
                <a:solidFill>
                  <a:srgbClr val="FF0000"/>
                </a:solidFill>
                <a:latin typeface="Times New Roman"/>
                <a:ea typeface="Times New Roman"/>
                <a:cs typeface="Times New Roman"/>
              </a:rPr>
              <a:t>on temperature or thermal conditions </a:t>
            </a:r>
            <a:r>
              <a:rPr lang="en-US" sz="2400" dirty="0">
                <a:latin typeface="Times New Roman"/>
                <a:ea typeface="Times New Roman"/>
                <a:cs typeface="Times New Roman"/>
              </a:rPr>
              <a:t>six agro-ecological zones are identified that is, </a:t>
            </a:r>
            <a:r>
              <a:rPr lang="en-US" sz="2400" dirty="0">
                <a:solidFill>
                  <a:srgbClr val="0070C0"/>
                </a:solidFill>
              </a:rPr>
              <a:t>hot, warm, tepid, cool, cold and  very cold</a:t>
            </a:r>
            <a:endParaRPr lang="en-US" sz="2400" dirty="0">
              <a:solidFill>
                <a:srgbClr val="0070C0"/>
              </a:solidFill>
              <a:latin typeface="Times New Roman"/>
              <a:ea typeface="Times New Roman"/>
              <a:cs typeface="Times New Roman"/>
            </a:endParaRPr>
          </a:p>
          <a:p>
            <a:pPr marL="342900" marR="0" lvl="0" indent="-342900" algn="just">
              <a:lnSpc>
                <a:spcPct val="150000"/>
              </a:lnSpc>
              <a:spcBef>
                <a:spcPts val="0"/>
              </a:spcBef>
              <a:spcAft>
                <a:spcPts val="0"/>
              </a:spcAft>
              <a:buFont typeface="Symbol"/>
              <a:buChar char=""/>
            </a:pPr>
            <a:endParaRPr lang="en-US" sz="1200" dirty="0">
              <a:ea typeface="Times New Roman"/>
              <a:cs typeface="Times New Roman"/>
            </a:endParaRPr>
          </a:p>
        </p:txBody>
      </p:sp>
    </p:spTree>
    <p:extLst>
      <p:ext uri="{BB962C8B-B14F-4D97-AF65-F5344CB8AC3E}">
        <p14:creationId xmlns:p14="http://schemas.microsoft.com/office/powerpoint/2010/main" val="38316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75"/>
            <a:ext cx="868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5823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8" y="192088"/>
            <a:ext cx="7540625"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828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42" y="0"/>
            <a:ext cx="8077200" cy="6740307"/>
          </a:xfrm>
          <a:prstGeom prst="rect">
            <a:avLst/>
          </a:prstGeom>
        </p:spPr>
        <p:txBody>
          <a:bodyPr wrap="square">
            <a:spAutoFit/>
          </a:bodyPr>
          <a:lstStyle/>
          <a:p>
            <a:pPr lvl="0" algn="just">
              <a:lnSpc>
                <a:spcPct val="150000"/>
              </a:lnSpc>
            </a:pPr>
            <a:r>
              <a:rPr lang="en-US" sz="2400" dirty="0">
                <a:latin typeface="Times New Roman"/>
                <a:ea typeface="Times New Roman"/>
                <a:cs typeface="Times New Roman"/>
              </a:rPr>
              <a:t>Based on </a:t>
            </a:r>
            <a:r>
              <a:rPr lang="en-US" sz="2400" dirty="0">
                <a:solidFill>
                  <a:srgbClr val="FF0000"/>
                </a:solidFill>
                <a:effectLst>
                  <a:outerShdw blurRad="38100" dist="38100" dir="2700000" algn="tl">
                    <a:srgbClr val="000000">
                      <a:alpha val="43137"/>
                    </a:srgbClr>
                  </a:outerShdw>
                </a:effectLst>
                <a:latin typeface="Times New Roman"/>
                <a:ea typeface="Times New Roman"/>
                <a:cs typeface="Times New Roman"/>
              </a:rPr>
              <a:t>altitude</a:t>
            </a:r>
            <a:r>
              <a:rPr lang="en-US" sz="2400" dirty="0">
                <a:latin typeface="Times New Roman"/>
                <a:ea typeface="Times New Roman"/>
                <a:cs typeface="Times New Roman"/>
              </a:rPr>
              <a:t> </a:t>
            </a:r>
            <a:r>
              <a:rPr lang="en-US" sz="2400" dirty="0" err="1">
                <a:latin typeface="Times New Roman"/>
                <a:ea typeface="Times New Roman"/>
                <a:cs typeface="Times New Roman"/>
              </a:rPr>
              <a:t>Hurni</a:t>
            </a:r>
            <a:r>
              <a:rPr lang="en-US" sz="2400" dirty="0">
                <a:latin typeface="Times New Roman"/>
                <a:ea typeface="Times New Roman"/>
                <a:cs typeface="Times New Roman"/>
              </a:rPr>
              <a:t> (1986) classified 7 agro-ecological zones</a:t>
            </a:r>
            <a:endParaRPr lang="en-US" sz="2400" dirty="0">
              <a:ea typeface="Times New Roman"/>
              <a:cs typeface="Times New Roman"/>
            </a:endParaRPr>
          </a:p>
          <a:p>
            <a:pPr algn="just">
              <a:lnSpc>
                <a:spcPct val="150000"/>
              </a:lnSpc>
            </a:pPr>
            <a:r>
              <a:rPr lang="en-US" sz="2400" b="1" dirty="0">
                <a:latin typeface="Times New Roman"/>
                <a:ea typeface="Times New Roman"/>
                <a:cs typeface="Times New Roman"/>
              </a:rPr>
              <a:t>1. High </a:t>
            </a:r>
            <a:r>
              <a:rPr lang="en-US" sz="2400" b="1" dirty="0" err="1">
                <a:latin typeface="Times New Roman"/>
                <a:ea typeface="Times New Roman"/>
                <a:cs typeface="Times New Roman"/>
              </a:rPr>
              <a:t>wurch</a:t>
            </a:r>
            <a:r>
              <a:rPr lang="en-US" sz="2400" b="1" dirty="0">
                <a:latin typeface="Times New Roman"/>
                <a:ea typeface="Times New Roman"/>
                <a:cs typeface="Times New Roman"/>
              </a:rPr>
              <a:t>  (source: </a:t>
            </a:r>
            <a:r>
              <a:rPr lang="en-US" sz="2400" dirty="0">
                <a:latin typeface="Times New Roman"/>
                <a:ea typeface="Times New Roman"/>
                <a:cs typeface="Times New Roman"/>
              </a:rPr>
              <a:t>Altitude: &gt; 3700</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Traditional conservation methods: none Dominant soils: Black soils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Vegetation types: natural trees mountain grasslands</a:t>
            </a:r>
            <a:endParaRPr lang="en-US" sz="2400" dirty="0">
              <a:ea typeface="Times New Roman"/>
              <a:cs typeface="Times New Roman"/>
            </a:endParaRPr>
          </a:p>
          <a:p>
            <a:pPr algn="just">
              <a:lnSpc>
                <a:spcPct val="150000"/>
              </a:lnSpc>
            </a:pPr>
            <a:r>
              <a:rPr lang="en-US" sz="2400" b="1" dirty="0">
                <a:latin typeface="Times New Roman"/>
                <a:ea typeface="Times New Roman"/>
                <a:cs typeface="Times New Roman"/>
              </a:rPr>
              <a:t>2. Moist </a:t>
            </a:r>
            <a:r>
              <a:rPr lang="en-US" sz="2400" b="1" dirty="0" err="1">
                <a:latin typeface="Times New Roman"/>
                <a:ea typeface="Times New Roman"/>
                <a:cs typeface="Times New Roman"/>
              </a:rPr>
              <a:t>wurch</a:t>
            </a:r>
            <a:r>
              <a:rPr lang="en-US" sz="2400" b="1" dirty="0">
                <a:latin typeface="Times New Roman"/>
                <a:ea typeface="Times New Roman"/>
                <a:cs typeface="Times New Roman"/>
              </a:rPr>
              <a:t>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crops: barely and cropping season once per year</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Altitude: 3200-3700</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Traditional conservation methods: none</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soils: Black soils, degraded</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Vegetation types: Erica, </a:t>
            </a:r>
            <a:r>
              <a:rPr lang="en-US" sz="2400" dirty="0" err="1">
                <a:latin typeface="Times New Roman"/>
                <a:ea typeface="Times New Roman"/>
                <a:cs typeface="Times New Roman"/>
              </a:rPr>
              <a:t>Hypercium</a:t>
            </a:r>
            <a:r>
              <a:rPr lang="en-US" sz="2400" dirty="0">
                <a:latin typeface="Times New Roman"/>
                <a:ea typeface="Times New Roman"/>
                <a:cs typeface="Times New Roman"/>
              </a:rPr>
              <a:t> </a:t>
            </a:r>
            <a:endParaRPr lang="en-US" sz="2400" dirty="0">
              <a:ea typeface="Times New Roman"/>
              <a:cs typeface="Times New Roman"/>
            </a:endParaRPr>
          </a:p>
        </p:txBody>
      </p:sp>
    </p:spTree>
    <p:extLst>
      <p:ext uri="{BB962C8B-B14F-4D97-AF65-F5344CB8AC3E}">
        <p14:creationId xmlns:p14="http://schemas.microsoft.com/office/powerpoint/2010/main" val="3029875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8847"/>
            <a:ext cx="8229600" cy="6681124"/>
          </a:xfrm>
          <a:prstGeom prst="rect">
            <a:avLst/>
          </a:prstGeom>
        </p:spPr>
        <p:txBody>
          <a:bodyPr wrap="square">
            <a:spAutoFit/>
          </a:bodyPr>
          <a:lstStyle/>
          <a:p>
            <a:pPr algn="just">
              <a:lnSpc>
                <a:spcPct val="150000"/>
              </a:lnSpc>
            </a:pPr>
            <a:r>
              <a:rPr lang="en-US" sz="2400" b="1" dirty="0">
                <a:latin typeface="Times New Roman"/>
                <a:ea typeface="Times New Roman"/>
                <a:cs typeface="Times New Roman"/>
              </a:rPr>
              <a:t>3. Wet </a:t>
            </a:r>
            <a:r>
              <a:rPr lang="en-US" sz="2400" b="1" dirty="0" err="1">
                <a:latin typeface="Times New Roman"/>
                <a:ea typeface="Times New Roman"/>
                <a:cs typeface="Times New Roman"/>
              </a:rPr>
              <a:t>wurch</a:t>
            </a:r>
            <a:r>
              <a:rPr lang="en-US" sz="2400" b="1" dirty="0">
                <a:latin typeface="Times New Roman"/>
                <a:ea typeface="Times New Roman"/>
                <a:cs typeface="Times New Roman"/>
              </a:rPr>
              <a:t>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crops: barely and cropping season once per year</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Altitude: 3200-3700</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Traditional conservation methods: none</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soils: Black soils, degraded</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Vegetation types: Erica, </a:t>
            </a:r>
            <a:r>
              <a:rPr lang="en-US" sz="2400" dirty="0" err="1">
                <a:latin typeface="Times New Roman"/>
                <a:ea typeface="Times New Roman"/>
                <a:cs typeface="Times New Roman"/>
              </a:rPr>
              <a:t>Hypercium</a:t>
            </a:r>
            <a:r>
              <a:rPr lang="en-US" sz="2400" dirty="0">
                <a:latin typeface="Times New Roman"/>
                <a:ea typeface="Times New Roman"/>
                <a:cs typeface="Times New Roman"/>
              </a:rPr>
              <a:t> </a:t>
            </a:r>
            <a:endParaRPr lang="en-US" sz="2400" dirty="0">
              <a:ea typeface="Times New Roman"/>
              <a:cs typeface="Times New Roman"/>
            </a:endParaRPr>
          </a:p>
          <a:p>
            <a:pPr algn="just">
              <a:lnSpc>
                <a:spcPct val="150000"/>
              </a:lnSpc>
            </a:pPr>
            <a:r>
              <a:rPr lang="en-US" sz="2400" b="1" dirty="0">
                <a:latin typeface="Times New Roman"/>
                <a:ea typeface="Times New Roman"/>
                <a:cs typeface="Times New Roman"/>
              </a:rPr>
              <a:t>4. Moist </a:t>
            </a:r>
            <a:r>
              <a:rPr lang="en-US" sz="2400" b="1" dirty="0" err="1">
                <a:latin typeface="Times New Roman"/>
                <a:ea typeface="Times New Roman"/>
                <a:cs typeface="Times New Roman"/>
              </a:rPr>
              <a:t>Dega</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crops: barely, wheat, pulses and 1 cropping per year</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Altitude: 2300-3200</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Traditional conservation methods: some traditional terracing</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soils: brown clay soils</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Vegetation types: </a:t>
            </a:r>
            <a:r>
              <a:rPr lang="en-US" sz="2400" dirty="0" err="1">
                <a:latin typeface="Times New Roman"/>
                <a:ea typeface="Times New Roman"/>
                <a:cs typeface="Times New Roman"/>
              </a:rPr>
              <a:t>Juniperus</a:t>
            </a:r>
            <a:r>
              <a:rPr lang="en-US" sz="2400" dirty="0">
                <a:latin typeface="Times New Roman"/>
                <a:ea typeface="Times New Roman"/>
                <a:cs typeface="Times New Roman"/>
              </a:rPr>
              <a:t>, </a:t>
            </a:r>
            <a:r>
              <a:rPr lang="en-US" sz="2400" dirty="0" err="1">
                <a:latin typeface="Times New Roman"/>
                <a:ea typeface="Times New Roman"/>
                <a:cs typeface="Times New Roman"/>
              </a:rPr>
              <a:t>Hagenia</a:t>
            </a:r>
            <a:r>
              <a:rPr lang="en-US" sz="2400" dirty="0">
                <a:latin typeface="Times New Roman"/>
                <a:ea typeface="Times New Roman"/>
                <a:cs typeface="Times New Roman"/>
              </a:rPr>
              <a:t>, pod carpus </a:t>
            </a:r>
            <a:endParaRPr lang="en-US" sz="2400" dirty="0">
              <a:ea typeface="Times New Roman"/>
              <a:cs typeface="Times New Roman"/>
            </a:endParaRPr>
          </a:p>
        </p:txBody>
      </p:sp>
    </p:spTree>
    <p:extLst>
      <p:ext uri="{BB962C8B-B14F-4D97-AF65-F5344CB8AC3E}">
        <p14:creationId xmlns:p14="http://schemas.microsoft.com/office/powerpoint/2010/main" val="1095462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8902"/>
            <a:ext cx="8839200" cy="5582939"/>
          </a:xfrm>
          <a:prstGeom prst="rect">
            <a:avLst/>
          </a:prstGeom>
        </p:spPr>
        <p:txBody>
          <a:bodyPr wrap="square">
            <a:spAutoFit/>
          </a:bodyPr>
          <a:lstStyle/>
          <a:p>
            <a:pPr algn="just">
              <a:lnSpc>
                <a:spcPct val="150000"/>
              </a:lnSpc>
            </a:pPr>
            <a:r>
              <a:rPr lang="en-US" sz="2000" b="1" dirty="0">
                <a:latin typeface="Times New Roman"/>
                <a:ea typeface="Times New Roman"/>
                <a:cs typeface="Times New Roman"/>
              </a:rPr>
              <a:t>5. Wet </a:t>
            </a:r>
            <a:r>
              <a:rPr lang="en-US" sz="2000" b="1" dirty="0" err="1">
                <a:latin typeface="Times New Roman"/>
                <a:ea typeface="Times New Roman"/>
                <a:cs typeface="Times New Roman"/>
              </a:rPr>
              <a:t>Dega</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Dominant crops: barely, wheat, </a:t>
            </a:r>
            <a:r>
              <a:rPr lang="en-US" sz="2000" dirty="0" err="1">
                <a:latin typeface="Times New Roman"/>
                <a:ea typeface="Times New Roman"/>
                <a:cs typeface="Times New Roman"/>
              </a:rPr>
              <a:t>nug</a:t>
            </a:r>
            <a:r>
              <a:rPr lang="en-US" sz="2000" dirty="0">
                <a:latin typeface="Times New Roman"/>
                <a:ea typeface="Times New Roman"/>
                <a:cs typeface="Times New Roman"/>
              </a:rPr>
              <a:t>, pulses and one cropping per year</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Altitude: 2300-3200</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Traditional conservation methods: some traditional terracing</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Dominant soils: dark brown clay soils</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Vegetation types: </a:t>
            </a:r>
            <a:r>
              <a:rPr lang="en-US" sz="2000" dirty="0" err="1">
                <a:latin typeface="Times New Roman"/>
                <a:ea typeface="Times New Roman"/>
                <a:cs typeface="Times New Roman"/>
              </a:rPr>
              <a:t>Juniperus</a:t>
            </a:r>
            <a:r>
              <a:rPr lang="en-US" sz="2000" dirty="0">
                <a:latin typeface="Times New Roman"/>
                <a:ea typeface="Times New Roman"/>
                <a:cs typeface="Times New Roman"/>
              </a:rPr>
              <a:t>, </a:t>
            </a:r>
            <a:r>
              <a:rPr lang="en-US" sz="2000" dirty="0" err="1">
                <a:latin typeface="Times New Roman"/>
                <a:ea typeface="Times New Roman"/>
                <a:cs typeface="Times New Roman"/>
              </a:rPr>
              <a:t>Hagenia</a:t>
            </a:r>
            <a:r>
              <a:rPr lang="en-US" sz="2000" dirty="0">
                <a:latin typeface="Times New Roman"/>
                <a:ea typeface="Times New Roman"/>
                <a:cs typeface="Times New Roman"/>
              </a:rPr>
              <a:t>, pod carpus , bamboo</a:t>
            </a:r>
            <a:endParaRPr lang="en-US" sz="2000" dirty="0">
              <a:ea typeface="Times New Roman"/>
              <a:cs typeface="Times New Roman"/>
            </a:endParaRPr>
          </a:p>
          <a:p>
            <a:pPr algn="just">
              <a:lnSpc>
                <a:spcPct val="150000"/>
              </a:lnSpc>
            </a:pPr>
            <a:r>
              <a:rPr lang="en-US" sz="2000" b="1" dirty="0">
                <a:latin typeface="Times New Roman"/>
                <a:ea typeface="Times New Roman"/>
                <a:cs typeface="Times New Roman"/>
              </a:rPr>
              <a:t>6. Dry </a:t>
            </a:r>
            <a:r>
              <a:rPr lang="en-US" sz="2000" b="1" dirty="0" err="1">
                <a:latin typeface="Times New Roman"/>
                <a:ea typeface="Times New Roman"/>
                <a:cs typeface="Times New Roman"/>
              </a:rPr>
              <a:t>weyna</a:t>
            </a:r>
            <a:r>
              <a:rPr lang="en-US" sz="2000" b="1" dirty="0">
                <a:latin typeface="Times New Roman"/>
                <a:ea typeface="Times New Roman"/>
                <a:cs typeface="Times New Roman"/>
              </a:rPr>
              <a:t>- </a:t>
            </a:r>
            <a:r>
              <a:rPr lang="en-US" sz="2000" b="1" dirty="0" err="1">
                <a:latin typeface="Times New Roman"/>
                <a:ea typeface="Times New Roman"/>
                <a:cs typeface="Times New Roman"/>
              </a:rPr>
              <a:t>Dega</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Dominant crops: barely, wheat, </a:t>
            </a:r>
            <a:r>
              <a:rPr lang="en-US" sz="2000" dirty="0" err="1">
                <a:latin typeface="Times New Roman"/>
                <a:ea typeface="Times New Roman"/>
                <a:cs typeface="Times New Roman"/>
              </a:rPr>
              <a:t>teff</a:t>
            </a:r>
            <a:r>
              <a:rPr lang="en-US" sz="2000" dirty="0">
                <a:latin typeface="Times New Roman"/>
                <a:ea typeface="Times New Roman"/>
                <a:cs typeface="Times New Roman"/>
              </a:rPr>
              <a:t>, barely, maize and one cropping per year</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Altitude: 1500-2300</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Traditional conservation methods: terracing wide spread</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Dominant soils: light brown to yellow soils</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Vegetation types: acacia trees</a:t>
            </a:r>
            <a:endParaRPr lang="en-US" sz="2000" dirty="0">
              <a:ea typeface="Times New Roman"/>
              <a:cs typeface="Times New Roman"/>
            </a:endParaRPr>
          </a:p>
        </p:txBody>
      </p:sp>
    </p:spTree>
    <p:extLst>
      <p:ext uri="{BB962C8B-B14F-4D97-AF65-F5344CB8AC3E}">
        <p14:creationId xmlns:p14="http://schemas.microsoft.com/office/powerpoint/2010/main" val="4146260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626" y="0"/>
            <a:ext cx="8534400" cy="6506268"/>
          </a:xfrm>
          <a:prstGeom prst="rect">
            <a:avLst/>
          </a:prstGeom>
        </p:spPr>
        <p:txBody>
          <a:bodyPr wrap="square">
            <a:spAutoFit/>
          </a:bodyPr>
          <a:lstStyle/>
          <a:p>
            <a:pPr algn="just">
              <a:lnSpc>
                <a:spcPct val="150000"/>
              </a:lnSpc>
            </a:pPr>
            <a:r>
              <a:rPr lang="en-US" sz="2000" b="1" dirty="0">
                <a:latin typeface="Times New Roman"/>
                <a:ea typeface="Times New Roman"/>
                <a:cs typeface="Times New Roman"/>
              </a:rPr>
              <a:t>7. Moist </a:t>
            </a:r>
            <a:r>
              <a:rPr lang="en-US" sz="2000" b="1" dirty="0" err="1">
                <a:latin typeface="Times New Roman"/>
                <a:ea typeface="Times New Roman"/>
                <a:cs typeface="Times New Roman"/>
              </a:rPr>
              <a:t>woina</a:t>
            </a:r>
            <a:r>
              <a:rPr lang="en-US" sz="2000" b="1" dirty="0">
                <a:latin typeface="Times New Roman"/>
                <a:ea typeface="Times New Roman"/>
                <a:cs typeface="Times New Roman"/>
              </a:rPr>
              <a:t>- </a:t>
            </a:r>
            <a:r>
              <a:rPr lang="en-US" sz="2000" b="1" dirty="0" err="1">
                <a:latin typeface="Times New Roman"/>
                <a:ea typeface="Times New Roman"/>
                <a:cs typeface="Times New Roman"/>
              </a:rPr>
              <a:t>Dega</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Dominant crops: barely, wheat, </a:t>
            </a:r>
            <a:r>
              <a:rPr lang="en-US" sz="2000" dirty="0" err="1">
                <a:latin typeface="Times New Roman"/>
                <a:ea typeface="Times New Roman"/>
                <a:cs typeface="Times New Roman"/>
              </a:rPr>
              <a:t>teff</a:t>
            </a:r>
            <a:r>
              <a:rPr lang="en-US" sz="2000" dirty="0">
                <a:latin typeface="Times New Roman"/>
                <a:ea typeface="Times New Roman"/>
                <a:cs typeface="Times New Roman"/>
              </a:rPr>
              <a:t>, maize, sorghum, </a:t>
            </a:r>
            <a:r>
              <a:rPr lang="en-US" sz="2000" dirty="0" err="1">
                <a:latin typeface="Times New Roman"/>
                <a:ea typeface="Times New Roman"/>
                <a:cs typeface="Times New Roman"/>
              </a:rPr>
              <a:t>nug</a:t>
            </a:r>
            <a:r>
              <a:rPr lang="en-US" sz="2000" dirty="0">
                <a:latin typeface="Times New Roman"/>
                <a:ea typeface="Times New Roman"/>
                <a:cs typeface="Times New Roman"/>
              </a:rPr>
              <a:t>, </a:t>
            </a:r>
            <a:r>
              <a:rPr lang="en-US" sz="2000" dirty="0" err="1">
                <a:latin typeface="Times New Roman"/>
                <a:ea typeface="Times New Roman"/>
                <a:cs typeface="Times New Roman"/>
              </a:rPr>
              <a:t>dagussa</a:t>
            </a:r>
            <a:r>
              <a:rPr lang="en-US" sz="2000" dirty="0">
                <a:latin typeface="Times New Roman"/>
                <a:ea typeface="Times New Roman"/>
                <a:cs typeface="Times New Roman"/>
              </a:rPr>
              <a:t>, barely and one cropping per year</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Altitude: 1500-2300</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Traditional conservation methods: terracing wide spread</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Dominant soils: red brown soils</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Vegetation types: acacia trees, </a:t>
            </a:r>
            <a:r>
              <a:rPr lang="en-US" sz="2000" dirty="0" err="1">
                <a:latin typeface="Times New Roman"/>
                <a:ea typeface="Times New Roman"/>
                <a:cs typeface="Times New Roman"/>
              </a:rPr>
              <a:t>cordie</a:t>
            </a:r>
            <a:r>
              <a:rPr lang="en-US" sz="2000" dirty="0">
                <a:latin typeface="Times New Roman"/>
                <a:ea typeface="Times New Roman"/>
                <a:cs typeface="Times New Roman"/>
              </a:rPr>
              <a:t>, </a:t>
            </a:r>
            <a:r>
              <a:rPr lang="en-US" sz="2000" dirty="0" err="1">
                <a:latin typeface="Times New Roman"/>
                <a:ea typeface="Times New Roman"/>
                <a:cs typeface="Times New Roman"/>
              </a:rPr>
              <a:t>Ficus</a:t>
            </a:r>
            <a:endParaRPr lang="en-US" sz="2000" dirty="0">
              <a:ea typeface="Times New Roman"/>
              <a:cs typeface="Times New Roman"/>
            </a:endParaRPr>
          </a:p>
          <a:p>
            <a:pPr algn="just">
              <a:lnSpc>
                <a:spcPct val="150000"/>
              </a:lnSpc>
            </a:pPr>
            <a:r>
              <a:rPr lang="en-US" sz="2000" b="1" dirty="0">
                <a:latin typeface="Times New Roman"/>
                <a:ea typeface="Times New Roman"/>
                <a:cs typeface="Times New Roman"/>
              </a:rPr>
              <a:t>8. Wet </a:t>
            </a:r>
            <a:r>
              <a:rPr lang="en-US" sz="2000" b="1" dirty="0" err="1">
                <a:latin typeface="Times New Roman"/>
                <a:ea typeface="Times New Roman"/>
                <a:cs typeface="Times New Roman"/>
              </a:rPr>
              <a:t>woina</a:t>
            </a:r>
            <a:r>
              <a:rPr lang="en-US" sz="2000" b="1" dirty="0">
                <a:latin typeface="Times New Roman"/>
                <a:ea typeface="Times New Roman"/>
                <a:cs typeface="Times New Roman"/>
              </a:rPr>
              <a:t>- </a:t>
            </a:r>
            <a:r>
              <a:rPr lang="en-US" sz="2000" b="1" dirty="0" err="1">
                <a:latin typeface="Times New Roman"/>
                <a:ea typeface="Times New Roman"/>
                <a:cs typeface="Times New Roman"/>
              </a:rPr>
              <a:t>Dega</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Dominant crops: barely, wheat, </a:t>
            </a:r>
            <a:r>
              <a:rPr lang="en-US" sz="2000" dirty="0" err="1">
                <a:latin typeface="Times New Roman"/>
                <a:ea typeface="Times New Roman"/>
                <a:cs typeface="Times New Roman"/>
              </a:rPr>
              <a:t>teff</a:t>
            </a:r>
            <a:r>
              <a:rPr lang="en-US" sz="2000" dirty="0">
                <a:latin typeface="Times New Roman"/>
                <a:ea typeface="Times New Roman"/>
                <a:cs typeface="Times New Roman"/>
              </a:rPr>
              <a:t>, maize, sorghum, </a:t>
            </a:r>
            <a:r>
              <a:rPr lang="en-US" sz="2000" dirty="0" err="1">
                <a:latin typeface="Times New Roman"/>
                <a:ea typeface="Times New Roman"/>
                <a:cs typeface="Times New Roman"/>
              </a:rPr>
              <a:t>nug</a:t>
            </a:r>
            <a:r>
              <a:rPr lang="en-US" sz="2000" dirty="0">
                <a:latin typeface="Times New Roman"/>
                <a:ea typeface="Times New Roman"/>
                <a:cs typeface="Times New Roman"/>
              </a:rPr>
              <a:t>, </a:t>
            </a:r>
            <a:r>
              <a:rPr lang="en-US" sz="2000" dirty="0" err="1">
                <a:latin typeface="Times New Roman"/>
                <a:ea typeface="Times New Roman"/>
                <a:cs typeface="Times New Roman"/>
              </a:rPr>
              <a:t>dagussa</a:t>
            </a:r>
            <a:r>
              <a:rPr lang="en-US" sz="2000" dirty="0">
                <a:latin typeface="Times New Roman"/>
                <a:ea typeface="Times New Roman"/>
                <a:cs typeface="Times New Roman"/>
              </a:rPr>
              <a:t>, barely, inset in some areas and one cropping per year</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Altitude: 1500-2300</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Traditional conservation methods: drainage wide spread</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Dominant soils: red soils, deep weathered, gullies are frequent</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Times New Roman"/>
                <a:ea typeface="Times New Roman"/>
                <a:cs typeface="Times New Roman"/>
              </a:rPr>
              <a:t>Vegetation types: acacia trees, </a:t>
            </a:r>
            <a:r>
              <a:rPr lang="en-US" sz="2000" dirty="0" err="1">
                <a:latin typeface="Times New Roman"/>
                <a:ea typeface="Times New Roman"/>
                <a:cs typeface="Times New Roman"/>
              </a:rPr>
              <a:t>cordie</a:t>
            </a:r>
            <a:r>
              <a:rPr lang="en-US" sz="2000" dirty="0">
                <a:latin typeface="Times New Roman"/>
                <a:ea typeface="Times New Roman"/>
                <a:cs typeface="Times New Roman"/>
              </a:rPr>
              <a:t>, </a:t>
            </a:r>
            <a:r>
              <a:rPr lang="en-US" sz="2000" dirty="0" err="1">
                <a:latin typeface="Times New Roman"/>
                <a:ea typeface="Times New Roman"/>
                <a:cs typeface="Times New Roman"/>
              </a:rPr>
              <a:t>Ficus</a:t>
            </a:r>
            <a:endParaRPr lang="en-US" sz="2000" dirty="0">
              <a:ea typeface="Times New Roman"/>
              <a:cs typeface="Times New Roman"/>
            </a:endParaRPr>
          </a:p>
        </p:txBody>
      </p:sp>
    </p:spTree>
    <p:extLst>
      <p:ext uri="{BB962C8B-B14F-4D97-AF65-F5344CB8AC3E}">
        <p14:creationId xmlns:p14="http://schemas.microsoft.com/office/powerpoint/2010/main" val="420066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21771"/>
            <a:ext cx="8763000" cy="7017306"/>
          </a:xfrm>
          <a:prstGeom prst="rect">
            <a:avLst/>
          </a:prstGeom>
        </p:spPr>
        <p:txBody>
          <a:bodyPr wrap="square">
            <a:spAutoFit/>
          </a:bodyPr>
          <a:lstStyle/>
          <a:p>
            <a:pPr marL="457200" lvl="0" algn="just">
              <a:lnSpc>
                <a:spcPct val="150000"/>
              </a:lnSpc>
            </a:pPr>
            <a:r>
              <a:rPr lang="en-US" sz="2400" b="1" dirty="0">
                <a:solidFill>
                  <a:srgbClr val="FF0000"/>
                </a:solidFill>
                <a:latin typeface="Times New Roman"/>
                <a:ea typeface="Times New Roman"/>
                <a:cs typeface="Times New Roman"/>
              </a:rPr>
              <a:t>Climate change</a:t>
            </a:r>
            <a:endParaRPr lang="en-US" sz="2400" b="1" dirty="0">
              <a:solidFill>
                <a:srgbClr val="FF0000"/>
              </a:solidFill>
              <a:ea typeface="Times New Roman"/>
              <a:cs typeface="Times New Roman"/>
            </a:endParaRPr>
          </a:p>
          <a:p>
            <a:pPr marL="342900" lvl="0" indent="-342900" algn="just">
              <a:lnSpc>
                <a:spcPct val="150000"/>
              </a:lnSpc>
              <a:buFont typeface="Symbol"/>
              <a:buChar char=""/>
            </a:pPr>
            <a:r>
              <a:rPr lang="en-US" sz="2000" dirty="0">
                <a:solidFill>
                  <a:prstClr val="black"/>
                </a:solidFill>
                <a:latin typeface="Arial" pitchFamily="34" charset="0"/>
                <a:ea typeface="Times New Roman"/>
                <a:cs typeface="Arial" pitchFamily="34" charset="0"/>
              </a:rPr>
              <a:t>In popular usage, </a:t>
            </a:r>
            <a:r>
              <a:rPr lang="en-US" sz="2000" b="1" u="sng" dirty="0">
                <a:solidFill>
                  <a:prstClr val="black"/>
                </a:solidFill>
                <a:latin typeface="Arial" pitchFamily="34" charset="0"/>
                <a:ea typeface="Times New Roman"/>
                <a:cs typeface="Arial" pitchFamily="34" charset="0"/>
              </a:rPr>
              <a:t>it is the average weather conditions for longer periods</a:t>
            </a:r>
            <a:r>
              <a:rPr lang="en-US" sz="2000" dirty="0">
                <a:solidFill>
                  <a:prstClr val="black"/>
                </a:solidFill>
                <a:latin typeface="Arial" pitchFamily="34" charset="0"/>
                <a:ea typeface="Times New Roman"/>
                <a:cs typeface="Arial" pitchFamily="34" charset="0"/>
              </a:rPr>
              <a:t> or the average weather pattern </a:t>
            </a:r>
            <a:r>
              <a:rPr lang="en-US" sz="2000" b="1" dirty="0">
                <a:solidFill>
                  <a:prstClr val="black"/>
                </a:solidFill>
                <a:latin typeface="Arial" pitchFamily="34" charset="0"/>
                <a:ea typeface="Times New Roman"/>
                <a:cs typeface="Arial" pitchFamily="34" charset="0"/>
              </a:rPr>
              <a:t>over many years</a:t>
            </a:r>
            <a:r>
              <a:rPr lang="en-US" sz="2000" dirty="0">
                <a:solidFill>
                  <a:prstClr val="black"/>
                </a:solidFill>
                <a:latin typeface="Arial" pitchFamily="34" charset="0"/>
                <a:ea typeface="Times New Roman"/>
                <a:cs typeface="Arial" pitchFamily="34" charset="0"/>
              </a:rPr>
              <a:t>.</a:t>
            </a:r>
          </a:p>
          <a:p>
            <a:pPr>
              <a:lnSpc>
                <a:spcPct val="150000"/>
              </a:lnSpc>
            </a:pPr>
            <a:r>
              <a:rPr lang="en-US" sz="2000" dirty="0">
                <a:solidFill>
                  <a:prstClr val="black"/>
                </a:solidFill>
                <a:latin typeface="Arial" pitchFamily="34" charset="0"/>
                <a:cs typeface="Arial" pitchFamily="34" charset="0"/>
              </a:rPr>
              <a:t> According to </a:t>
            </a:r>
            <a:r>
              <a:rPr lang="en-US" sz="2000" dirty="0" err="1">
                <a:solidFill>
                  <a:prstClr val="black"/>
                </a:solidFill>
                <a:latin typeface="Arial" pitchFamily="34" charset="0"/>
                <a:cs typeface="Arial" pitchFamily="34" charset="0"/>
              </a:rPr>
              <a:t>Winstanley</a:t>
            </a:r>
            <a:r>
              <a:rPr lang="en-US" sz="2000" dirty="0">
                <a:solidFill>
                  <a:prstClr val="black"/>
                </a:solidFill>
                <a:latin typeface="Arial" pitchFamily="34" charset="0"/>
                <a:cs typeface="Arial" pitchFamily="34" charset="0"/>
              </a:rPr>
              <a:t> (2007) climate change is defined as; </a:t>
            </a:r>
          </a:p>
          <a:p>
            <a:pPr marL="342900" lvl="0" indent="-342900">
              <a:lnSpc>
                <a:spcPct val="150000"/>
              </a:lnSpc>
              <a:buFont typeface="Wingdings" pitchFamily="2" charset="2"/>
              <a:buChar char="§"/>
            </a:pPr>
            <a:r>
              <a:rPr lang="en-US" sz="2000" dirty="0">
                <a:solidFill>
                  <a:prstClr val="black"/>
                </a:solidFill>
                <a:latin typeface="Arial" pitchFamily="34" charset="0"/>
                <a:cs typeface="Arial" pitchFamily="34" charset="0"/>
              </a:rPr>
              <a:t>From one 30-year period to another 30 years</a:t>
            </a:r>
          </a:p>
          <a:p>
            <a:pPr lvl="0">
              <a:lnSpc>
                <a:spcPct val="150000"/>
              </a:lnSpc>
            </a:pPr>
            <a:r>
              <a:rPr lang="en-US" sz="2000" dirty="0">
                <a:solidFill>
                  <a:prstClr val="black"/>
                </a:solidFill>
                <a:latin typeface="Arial" pitchFamily="34" charset="0"/>
                <a:cs typeface="Arial" pitchFamily="34" charset="0"/>
              </a:rPr>
              <a:t>– From one century to another</a:t>
            </a:r>
          </a:p>
          <a:p>
            <a:pPr lvl="0">
              <a:lnSpc>
                <a:spcPct val="150000"/>
              </a:lnSpc>
            </a:pPr>
            <a:r>
              <a:rPr lang="en-US" sz="2000" dirty="0">
                <a:solidFill>
                  <a:prstClr val="black"/>
                </a:solidFill>
                <a:latin typeface="Arial" pitchFamily="34" charset="0"/>
                <a:cs typeface="Arial" pitchFamily="34" charset="0"/>
              </a:rPr>
              <a:t>– From one millennium to another</a:t>
            </a:r>
          </a:p>
          <a:p>
            <a:pPr lvl="0">
              <a:lnSpc>
                <a:spcPct val="150000"/>
              </a:lnSpc>
            </a:pPr>
            <a:r>
              <a:rPr lang="en-US" sz="2000" dirty="0">
                <a:solidFill>
                  <a:prstClr val="black"/>
                </a:solidFill>
                <a:latin typeface="Arial" pitchFamily="34" charset="0"/>
                <a:cs typeface="Arial" pitchFamily="34" charset="0"/>
              </a:rPr>
              <a:t>• You can’t have climate change less than 30-years period of time </a:t>
            </a:r>
          </a:p>
          <a:p>
            <a:pPr marL="342900" lvl="0" indent="-342900">
              <a:lnSpc>
                <a:spcPct val="150000"/>
              </a:lnSpc>
              <a:buFont typeface="Wingdings" pitchFamily="2" charset="2"/>
              <a:buChar char="§"/>
            </a:pPr>
            <a:r>
              <a:rPr lang="en-US" sz="2400" dirty="0"/>
              <a:t>The World Meteorological Organization (WMO) requires the calculation of averages for consecutive periods of 30 years, with the latest being from </a:t>
            </a:r>
            <a:r>
              <a:rPr lang="en-US" sz="2400" b="1" dirty="0"/>
              <a:t>1961 to 1990</a:t>
            </a:r>
            <a:r>
              <a:rPr lang="en-US" sz="2400" dirty="0"/>
              <a:t>. </a:t>
            </a:r>
            <a:endParaRPr lang="en-US" sz="2400" dirty="0">
              <a:solidFill>
                <a:prstClr val="black"/>
              </a:solidFill>
              <a:latin typeface="Arial" pitchFamily="34" charset="0"/>
              <a:cs typeface="Arial" pitchFamily="34" charset="0"/>
            </a:endParaRPr>
          </a:p>
          <a:p>
            <a:pPr marL="342900" lvl="0" indent="-342900">
              <a:lnSpc>
                <a:spcPct val="150000"/>
              </a:lnSpc>
              <a:buFont typeface="Wingdings" pitchFamily="2" charset="2"/>
              <a:buChar char="§"/>
            </a:pPr>
            <a:r>
              <a:rPr lang="en-US" sz="2000" dirty="0">
                <a:solidFill>
                  <a:prstClr val="black"/>
                </a:solidFill>
                <a:latin typeface="Arial" pitchFamily="34" charset="0"/>
                <a:ea typeface="Times New Roman"/>
                <a:cs typeface="Arial" pitchFamily="34" charset="0"/>
              </a:rPr>
              <a:t>Climate is </a:t>
            </a:r>
            <a:r>
              <a:rPr lang="en-US" sz="2000" dirty="0">
                <a:solidFill>
                  <a:srgbClr val="FF0000"/>
                </a:solidFill>
                <a:latin typeface="Arial" pitchFamily="34" charset="0"/>
                <a:ea typeface="Times New Roman"/>
                <a:cs typeface="Arial" pitchFamily="34" charset="0"/>
              </a:rPr>
              <a:t>changing</a:t>
            </a:r>
            <a:r>
              <a:rPr lang="en-US" sz="2000" dirty="0">
                <a:solidFill>
                  <a:prstClr val="black"/>
                </a:solidFill>
                <a:latin typeface="Arial" pitchFamily="34" charset="0"/>
                <a:ea typeface="Times New Roman"/>
                <a:cs typeface="Arial" pitchFamily="34" charset="0"/>
              </a:rPr>
              <a:t> because of many factors such as </a:t>
            </a:r>
            <a:r>
              <a:rPr lang="en-US" sz="2000" dirty="0">
                <a:solidFill>
                  <a:srgbClr val="FF0000"/>
                </a:solidFill>
                <a:latin typeface="Arial" pitchFamily="34" charset="0"/>
                <a:ea typeface="Times New Roman"/>
                <a:cs typeface="Arial" pitchFamily="34" charset="0"/>
              </a:rPr>
              <a:t>global warming, or greenhouse effect </a:t>
            </a:r>
          </a:p>
          <a:p>
            <a:pPr marL="342900" lvl="0" indent="-342900">
              <a:lnSpc>
                <a:spcPct val="150000"/>
              </a:lnSpc>
              <a:buFont typeface="Symbol"/>
              <a:buChar char=""/>
            </a:pPr>
            <a:endParaRPr lang="en-US" sz="2400" dirty="0">
              <a:solidFill>
                <a:prstClr val="black"/>
              </a:solidFill>
              <a:latin typeface="Times New Roman"/>
              <a:ea typeface="Times New Roman"/>
            </a:endParaRPr>
          </a:p>
        </p:txBody>
      </p:sp>
    </p:spTree>
    <p:extLst>
      <p:ext uri="{BB962C8B-B14F-4D97-AF65-F5344CB8AC3E}">
        <p14:creationId xmlns:p14="http://schemas.microsoft.com/office/powerpoint/2010/main" val="3264839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8847"/>
            <a:ext cx="8534400" cy="6740307"/>
          </a:xfrm>
          <a:prstGeom prst="rect">
            <a:avLst/>
          </a:prstGeom>
        </p:spPr>
        <p:txBody>
          <a:bodyPr wrap="square">
            <a:spAutoFit/>
          </a:bodyPr>
          <a:lstStyle/>
          <a:p>
            <a:pPr algn="just">
              <a:lnSpc>
                <a:spcPct val="150000"/>
              </a:lnSpc>
            </a:pPr>
            <a:r>
              <a:rPr lang="en-US" sz="2400" b="1" dirty="0">
                <a:latin typeface="Times New Roman"/>
                <a:ea typeface="Times New Roman"/>
                <a:cs typeface="Times New Roman"/>
              </a:rPr>
              <a:t>9. Dry </a:t>
            </a:r>
            <a:r>
              <a:rPr lang="en-US" sz="2400" b="1" dirty="0" err="1">
                <a:latin typeface="Times New Roman"/>
                <a:ea typeface="Times New Roman"/>
                <a:cs typeface="Times New Roman"/>
              </a:rPr>
              <a:t>Kolla</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crops: sorghum, </a:t>
            </a:r>
            <a:r>
              <a:rPr lang="en-US" sz="2400" dirty="0" err="1">
                <a:latin typeface="Times New Roman"/>
                <a:ea typeface="Times New Roman"/>
                <a:cs typeface="Times New Roman"/>
              </a:rPr>
              <a:t>teff</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Altitude: 500-1500</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Traditional conservation methods: water retention terraces</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soils: yellow sandy soils</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Vegetation types: acacia bushes</a:t>
            </a:r>
            <a:endParaRPr lang="en-US" sz="2400" dirty="0">
              <a:ea typeface="Times New Roman"/>
              <a:cs typeface="Times New Roman"/>
            </a:endParaRPr>
          </a:p>
          <a:p>
            <a:pPr algn="just">
              <a:lnSpc>
                <a:spcPct val="150000"/>
              </a:lnSpc>
            </a:pPr>
            <a:r>
              <a:rPr lang="en-US" sz="2400" b="1" dirty="0">
                <a:latin typeface="Times New Roman"/>
                <a:ea typeface="Times New Roman"/>
                <a:cs typeface="Times New Roman"/>
              </a:rPr>
              <a:t>10. Moist </a:t>
            </a:r>
            <a:r>
              <a:rPr lang="en-US" sz="2400" b="1" dirty="0" err="1">
                <a:latin typeface="Times New Roman"/>
                <a:ea typeface="Times New Roman"/>
                <a:cs typeface="Times New Roman"/>
              </a:rPr>
              <a:t>Kolla</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crops: sorghum, rarely </a:t>
            </a:r>
            <a:r>
              <a:rPr lang="en-US" sz="2400" dirty="0" err="1">
                <a:latin typeface="Times New Roman"/>
                <a:ea typeface="Times New Roman"/>
                <a:cs typeface="Times New Roman"/>
              </a:rPr>
              <a:t>teff</a:t>
            </a:r>
            <a:r>
              <a:rPr lang="en-US" sz="2400" dirty="0">
                <a:latin typeface="Times New Roman"/>
                <a:ea typeface="Times New Roman"/>
                <a:cs typeface="Times New Roman"/>
              </a:rPr>
              <a:t>, </a:t>
            </a:r>
            <a:r>
              <a:rPr lang="en-US" sz="2400" dirty="0" err="1">
                <a:latin typeface="Times New Roman"/>
                <a:ea typeface="Times New Roman"/>
                <a:cs typeface="Times New Roman"/>
              </a:rPr>
              <a:t>nug</a:t>
            </a:r>
            <a:r>
              <a:rPr lang="en-US" sz="2400" dirty="0">
                <a:latin typeface="Times New Roman"/>
                <a:ea typeface="Times New Roman"/>
                <a:cs typeface="Times New Roman"/>
              </a:rPr>
              <a:t>, </a:t>
            </a:r>
            <a:r>
              <a:rPr lang="en-US" sz="2400" dirty="0" err="1">
                <a:latin typeface="Times New Roman"/>
                <a:ea typeface="Times New Roman"/>
                <a:cs typeface="Times New Roman"/>
              </a:rPr>
              <a:t>dagussa</a:t>
            </a:r>
            <a:r>
              <a:rPr lang="en-US" sz="2400" dirty="0">
                <a:latin typeface="Times New Roman"/>
                <a:ea typeface="Times New Roman"/>
                <a:cs typeface="Times New Roman"/>
              </a:rPr>
              <a:t>, ground nuts,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Altitude: 500-1500</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Traditional conservation methods: terracing widespread</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soils: yellow silt soils</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Vegetation types: acacia bushes, </a:t>
            </a:r>
            <a:r>
              <a:rPr lang="en-US" sz="2400" dirty="0" err="1">
                <a:latin typeface="Times New Roman"/>
                <a:ea typeface="Times New Roman"/>
                <a:cs typeface="Times New Roman"/>
              </a:rPr>
              <a:t>Erythrina</a:t>
            </a:r>
            <a:r>
              <a:rPr lang="en-US" sz="2400" dirty="0">
                <a:latin typeface="Times New Roman"/>
                <a:ea typeface="Times New Roman"/>
                <a:cs typeface="Times New Roman"/>
              </a:rPr>
              <a:t>, </a:t>
            </a:r>
            <a:r>
              <a:rPr lang="en-US" sz="2400" dirty="0" err="1">
                <a:latin typeface="Times New Roman"/>
                <a:ea typeface="Times New Roman"/>
                <a:cs typeface="Times New Roman"/>
              </a:rPr>
              <a:t>Cordia</a:t>
            </a:r>
            <a:r>
              <a:rPr lang="en-US" sz="2400" dirty="0">
                <a:latin typeface="Times New Roman"/>
                <a:ea typeface="Times New Roman"/>
                <a:cs typeface="Times New Roman"/>
              </a:rPr>
              <a:t>, </a:t>
            </a:r>
            <a:r>
              <a:rPr lang="en-US" sz="2400" dirty="0" err="1">
                <a:latin typeface="Times New Roman"/>
                <a:ea typeface="Times New Roman"/>
                <a:cs typeface="Times New Roman"/>
              </a:rPr>
              <a:t>Ficus</a:t>
            </a:r>
            <a:endParaRPr lang="en-US" sz="2400" dirty="0">
              <a:ea typeface="Times New Roman"/>
              <a:cs typeface="Times New Roman"/>
            </a:endParaRPr>
          </a:p>
        </p:txBody>
      </p:sp>
    </p:spTree>
    <p:extLst>
      <p:ext uri="{BB962C8B-B14F-4D97-AF65-F5344CB8AC3E}">
        <p14:creationId xmlns:p14="http://schemas.microsoft.com/office/powerpoint/2010/main" val="7764429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4524315"/>
          </a:xfrm>
          <a:prstGeom prst="rect">
            <a:avLst/>
          </a:prstGeom>
        </p:spPr>
        <p:txBody>
          <a:bodyPr wrap="square">
            <a:spAutoFit/>
          </a:bodyPr>
          <a:lstStyle/>
          <a:p>
            <a:pPr algn="just">
              <a:lnSpc>
                <a:spcPct val="150000"/>
              </a:lnSpc>
            </a:pPr>
            <a:r>
              <a:rPr lang="en-US" sz="2400" b="1" dirty="0">
                <a:latin typeface="Times New Roman"/>
                <a:ea typeface="Times New Roman"/>
                <a:cs typeface="Times New Roman"/>
              </a:rPr>
              <a:t>11. </a:t>
            </a:r>
            <a:r>
              <a:rPr lang="en-US" sz="2400" b="1" dirty="0" err="1">
                <a:latin typeface="Times New Roman"/>
                <a:ea typeface="Times New Roman"/>
                <a:cs typeface="Times New Roman"/>
              </a:rPr>
              <a:t>Bereha</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crops: none except irrigation</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Altitude: &lt; 500</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Traditional conservation methods: no land management practices</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Dominant soils: yellow sandy soils</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Vegetation types: acacia bushes</a:t>
            </a:r>
          </a:p>
          <a:p>
            <a:pPr marR="0" lvl="0" algn="just">
              <a:lnSpc>
                <a:spcPct val="150000"/>
              </a:lnSpc>
              <a:spcBef>
                <a:spcPts val="0"/>
              </a:spcBef>
              <a:spcAft>
                <a:spcPts val="0"/>
              </a:spcAft>
            </a:pPr>
            <a:endParaRPr lang="en-US" sz="2400" b="1" dirty="0">
              <a:latin typeface="Times New Roman"/>
              <a:ea typeface="Times New Roman"/>
              <a:cs typeface="Times New Roman"/>
            </a:endParaRPr>
          </a:p>
        </p:txBody>
      </p:sp>
    </p:spTree>
    <p:extLst>
      <p:ext uri="{BB962C8B-B14F-4D97-AF65-F5344CB8AC3E}">
        <p14:creationId xmlns:p14="http://schemas.microsoft.com/office/powerpoint/2010/main" val="151197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48902"/>
            <a:ext cx="8763000" cy="5632311"/>
          </a:xfrm>
          <a:prstGeom prst="rect">
            <a:avLst/>
          </a:prstGeom>
        </p:spPr>
        <p:txBody>
          <a:bodyPr wrap="square">
            <a:spAutoFit/>
          </a:bodyPr>
          <a:lstStyle/>
          <a:p>
            <a:pPr marR="0" lvl="0" algn="just">
              <a:lnSpc>
                <a:spcPct val="150000"/>
              </a:lnSpc>
              <a:spcBef>
                <a:spcPts val="0"/>
              </a:spcBef>
              <a:spcAft>
                <a:spcPts val="0"/>
              </a:spcAft>
            </a:pPr>
            <a:r>
              <a:rPr lang="en-US" sz="2400" dirty="0">
                <a:latin typeface="Times New Roman"/>
                <a:ea typeface="Times New Roman"/>
                <a:cs typeface="Times New Roman"/>
              </a:rPr>
              <a:t>                  </a:t>
            </a:r>
            <a:r>
              <a:rPr lang="en-US" sz="2400" b="1" dirty="0">
                <a:latin typeface="Times New Roman"/>
                <a:ea typeface="Times New Roman"/>
                <a:cs typeface="Times New Roman"/>
              </a:rPr>
              <a:t>Climate classification systems </a:t>
            </a: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The Ethiopian traditional system uses </a:t>
            </a:r>
            <a:r>
              <a:rPr lang="en-US" sz="2400" dirty="0">
                <a:solidFill>
                  <a:srgbClr val="FF0000"/>
                </a:solidFill>
                <a:latin typeface="Times New Roman"/>
                <a:ea typeface="Times New Roman"/>
                <a:cs typeface="Times New Roman"/>
              </a:rPr>
              <a:t>altitude</a:t>
            </a:r>
            <a:r>
              <a:rPr lang="en-US" sz="2400" dirty="0">
                <a:latin typeface="Times New Roman"/>
                <a:ea typeface="Times New Roman"/>
                <a:cs typeface="Times New Roman"/>
              </a:rPr>
              <a:t> and </a:t>
            </a:r>
            <a:r>
              <a:rPr lang="en-US" sz="2400" dirty="0">
                <a:solidFill>
                  <a:srgbClr val="FF0000"/>
                </a:solidFill>
                <a:latin typeface="Times New Roman"/>
                <a:ea typeface="Times New Roman"/>
                <a:cs typeface="Times New Roman"/>
              </a:rPr>
              <a:t>mean daily temperature</a:t>
            </a:r>
            <a:r>
              <a:rPr lang="en-US" sz="2400" dirty="0">
                <a:latin typeface="Times New Roman"/>
                <a:ea typeface="Times New Roman"/>
                <a:cs typeface="Times New Roman"/>
              </a:rPr>
              <a:t> to divide the country into 5 climate zones (</a:t>
            </a:r>
            <a:r>
              <a:rPr lang="en-US" sz="2400" dirty="0" err="1">
                <a:latin typeface="Times New Roman"/>
                <a:ea typeface="Times New Roman"/>
                <a:cs typeface="Times New Roman"/>
              </a:rPr>
              <a:t>Gemechu</a:t>
            </a:r>
            <a:r>
              <a:rPr lang="en-US" sz="2400" dirty="0">
                <a:latin typeface="Times New Roman"/>
                <a:ea typeface="Times New Roman"/>
                <a:cs typeface="Times New Roman"/>
              </a:rPr>
              <a:t>, 1977).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Both the </a:t>
            </a:r>
            <a:r>
              <a:rPr lang="en-US" sz="2400" dirty="0" err="1">
                <a:latin typeface="Times New Roman"/>
                <a:ea typeface="Times New Roman"/>
                <a:cs typeface="Times New Roman"/>
              </a:rPr>
              <a:t>Köppen</a:t>
            </a:r>
            <a:r>
              <a:rPr lang="en-US" sz="2400" dirty="0">
                <a:latin typeface="Times New Roman"/>
                <a:ea typeface="Times New Roman"/>
                <a:cs typeface="Times New Roman"/>
              </a:rPr>
              <a:t> and the </a:t>
            </a:r>
            <a:r>
              <a:rPr lang="en-US" sz="2400" dirty="0" err="1">
                <a:latin typeface="Times New Roman"/>
                <a:ea typeface="Times New Roman"/>
                <a:cs typeface="Times New Roman"/>
              </a:rPr>
              <a:t>Thornthwaite</a:t>
            </a:r>
            <a:r>
              <a:rPr lang="en-US" sz="2400" dirty="0">
                <a:latin typeface="Times New Roman"/>
                <a:ea typeface="Times New Roman"/>
                <a:cs typeface="Times New Roman"/>
              </a:rPr>
              <a:t> classification systems have also been applied (</a:t>
            </a:r>
            <a:r>
              <a:rPr lang="en-US" sz="2400" dirty="0" err="1">
                <a:latin typeface="Times New Roman"/>
                <a:ea typeface="Times New Roman"/>
                <a:cs typeface="Times New Roman"/>
              </a:rPr>
              <a:t>Gonfa</a:t>
            </a:r>
            <a:r>
              <a:rPr lang="en-US" sz="2400" dirty="0">
                <a:latin typeface="Times New Roman"/>
                <a:ea typeface="Times New Roman"/>
                <a:cs typeface="Times New Roman"/>
              </a:rPr>
              <a:t>, 1996).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Times New Roman"/>
                <a:cs typeface="Times New Roman"/>
              </a:rPr>
              <a:t>Another broad classification can be made using the </a:t>
            </a:r>
            <a:r>
              <a:rPr lang="en-US" sz="2400" dirty="0">
                <a:solidFill>
                  <a:srgbClr val="FF0000"/>
                </a:solidFill>
                <a:latin typeface="Times New Roman"/>
                <a:ea typeface="Times New Roman"/>
                <a:cs typeface="Times New Roman"/>
              </a:rPr>
              <a:t>rainfall distribution</a:t>
            </a:r>
            <a:r>
              <a:rPr lang="en-US" sz="2400" dirty="0">
                <a:latin typeface="Times New Roman"/>
                <a:ea typeface="Times New Roman"/>
                <a:cs typeface="Times New Roman"/>
              </a:rPr>
              <a:t> taking into consideration the distinction between the </a:t>
            </a:r>
            <a:r>
              <a:rPr lang="en-US" sz="2400" b="1" dirty="0" err="1">
                <a:latin typeface="Times New Roman"/>
                <a:ea typeface="Times New Roman"/>
                <a:cs typeface="Times New Roman"/>
              </a:rPr>
              <a:t>monomodal</a:t>
            </a:r>
            <a:r>
              <a:rPr lang="en-US" sz="2400" dirty="0">
                <a:latin typeface="Times New Roman"/>
                <a:ea typeface="Times New Roman"/>
                <a:cs typeface="Times New Roman"/>
              </a:rPr>
              <a:t>, the </a:t>
            </a:r>
            <a:r>
              <a:rPr lang="en-US" sz="2400" b="1" dirty="0">
                <a:latin typeface="Times New Roman"/>
                <a:ea typeface="Times New Roman"/>
                <a:cs typeface="Times New Roman"/>
              </a:rPr>
              <a:t>bi-modal</a:t>
            </a:r>
            <a:r>
              <a:rPr lang="en-US" sz="2400" dirty="0">
                <a:latin typeface="Times New Roman"/>
                <a:ea typeface="Times New Roman"/>
                <a:cs typeface="Times New Roman"/>
              </a:rPr>
              <a:t> and </a:t>
            </a:r>
            <a:r>
              <a:rPr lang="en-US" sz="2400" b="1" dirty="0">
                <a:latin typeface="Times New Roman"/>
                <a:ea typeface="Times New Roman"/>
                <a:cs typeface="Times New Roman"/>
              </a:rPr>
              <a:t>diffuse </a:t>
            </a:r>
            <a:r>
              <a:rPr lang="en-US" sz="2400" dirty="0">
                <a:latin typeface="Times New Roman"/>
                <a:ea typeface="Times New Roman"/>
                <a:cs typeface="Times New Roman"/>
              </a:rPr>
              <a:t>rainfall region (Haile &amp; </a:t>
            </a:r>
            <a:r>
              <a:rPr lang="en-US" sz="2400" dirty="0" err="1">
                <a:latin typeface="Times New Roman"/>
                <a:ea typeface="Times New Roman"/>
                <a:cs typeface="Times New Roman"/>
              </a:rPr>
              <a:t>Yarotskaya</a:t>
            </a:r>
            <a:r>
              <a:rPr lang="en-US" sz="2400" dirty="0">
                <a:latin typeface="Times New Roman"/>
                <a:ea typeface="Times New Roman"/>
                <a:cs typeface="Times New Roman"/>
              </a:rPr>
              <a:t>, 1987). </a:t>
            </a:r>
            <a:endParaRPr lang="en-US" sz="2400" dirty="0">
              <a:ea typeface="Times New Roman"/>
              <a:cs typeface="Times New Roman"/>
            </a:endParaRPr>
          </a:p>
        </p:txBody>
      </p:sp>
    </p:spTree>
    <p:extLst>
      <p:ext uri="{BB962C8B-B14F-4D97-AF65-F5344CB8AC3E}">
        <p14:creationId xmlns:p14="http://schemas.microsoft.com/office/powerpoint/2010/main" val="1184215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5078313"/>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latin typeface="Times New Roman" pitchFamily="18" charset="0"/>
                <a:ea typeface="Times New Roman"/>
                <a:cs typeface="Times New Roman" pitchFamily="18" charset="0"/>
              </a:rPr>
              <a:t>However, the most useful for agricultural purposes is the </a:t>
            </a:r>
            <a:r>
              <a:rPr lang="en-US" sz="2400" dirty="0">
                <a:solidFill>
                  <a:srgbClr val="FF000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agro-climatic zones</a:t>
            </a:r>
            <a:r>
              <a:rPr lang="en-US" sz="2400" dirty="0">
                <a:latin typeface="Times New Roman" pitchFamily="18" charset="0"/>
                <a:ea typeface="Times New Roman"/>
                <a:cs typeface="Times New Roman" pitchFamily="18" charset="0"/>
              </a:rPr>
              <a:t>, which used the </a:t>
            </a:r>
            <a:r>
              <a:rPr lang="en-US" sz="2400" b="1" dirty="0">
                <a:solidFill>
                  <a:srgbClr val="0070C0"/>
                </a:solidFill>
                <a:effectLst>
                  <a:outerShdw blurRad="38100" dist="38100" dir="2700000" algn="tl">
                    <a:srgbClr val="000000">
                      <a:alpha val="43137"/>
                    </a:srgbClr>
                  </a:outerShdw>
                </a:effectLst>
                <a:latin typeface="Times New Roman" pitchFamily="18" charset="0"/>
                <a:ea typeface="Times New Roman"/>
                <a:cs typeface="Times New Roman" pitchFamily="18" charset="0"/>
              </a:rPr>
              <a:t>water balance concept</a:t>
            </a:r>
            <a:r>
              <a:rPr lang="en-US" sz="2400" dirty="0">
                <a:latin typeface="Times New Roman" pitchFamily="18" charset="0"/>
                <a:ea typeface="Times New Roman"/>
                <a:cs typeface="Times New Roman" pitchFamily="18" charset="0"/>
              </a:rPr>
              <a:t>, </a:t>
            </a:r>
            <a:r>
              <a:rPr lang="en-US" sz="2400" dirty="0">
                <a:highlight>
                  <a:srgbClr val="FFFF00"/>
                </a:highlight>
                <a:latin typeface="Times New Roman" pitchFamily="18" charset="0"/>
                <a:ea typeface="Times New Roman"/>
                <a:cs typeface="Times New Roman" pitchFamily="18" charset="0"/>
              </a:rPr>
              <a:t>the length of the growing season</a:t>
            </a:r>
            <a:r>
              <a:rPr lang="en-US" sz="2400" dirty="0">
                <a:latin typeface="Times New Roman" pitchFamily="18" charset="0"/>
                <a:ea typeface="Times New Roman"/>
                <a:cs typeface="Times New Roman" pitchFamily="18" charset="0"/>
              </a:rPr>
              <a:t> (including onset dates) at certain probability levels (NMSA, 1996).</a:t>
            </a:r>
          </a:p>
          <a:p>
            <a:pPr marL="342900" marR="0" lvl="0" indent="-342900" algn="just">
              <a:lnSpc>
                <a:spcPct val="150000"/>
              </a:lnSpc>
              <a:spcBef>
                <a:spcPts val="0"/>
              </a:spcBef>
              <a:spcAft>
                <a:spcPts val="0"/>
              </a:spcAft>
              <a:buFont typeface="Symbol"/>
              <a:buChar char=""/>
            </a:pPr>
            <a:r>
              <a:rPr lang="en-US" sz="2400" dirty="0">
                <a:latin typeface="Times New Roman" pitchFamily="18" charset="0"/>
                <a:ea typeface="Times New Roman"/>
                <a:cs typeface="Times New Roman" pitchFamily="18" charset="0"/>
              </a:rPr>
              <a:t>In this way three distinct zones can be identified namely the area </a:t>
            </a:r>
            <a:r>
              <a:rPr lang="en-US" sz="2400" dirty="0">
                <a:highlight>
                  <a:srgbClr val="FFFF00"/>
                </a:highlight>
                <a:latin typeface="Times New Roman" pitchFamily="18" charset="0"/>
                <a:ea typeface="Times New Roman"/>
                <a:cs typeface="Times New Roman" pitchFamily="18" charset="0"/>
              </a:rPr>
              <a:t>without a significant growing period</a:t>
            </a:r>
            <a:r>
              <a:rPr lang="en-US" sz="2400" dirty="0">
                <a:latin typeface="Times New Roman" pitchFamily="18" charset="0"/>
                <a:ea typeface="Times New Roman"/>
                <a:cs typeface="Times New Roman" pitchFamily="18" charset="0"/>
              </a:rPr>
              <a:t> (</a:t>
            </a:r>
            <a:r>
              <a:rPr lang="en-US" sz="2400" b="1" dirty="0">
                <a:solidFill>
                  <a:srgbClr val="FF0000"/>
                </a:solidFill>
                <a:latin typeface="Times New Roman" pitchFamily="18" charset="0"/>
                <a:ea typeface="Times New Roman"/>
                <a:cs typeface="Times New Roman" pitchFamily="18" charset="0"/>
              </a:rPr>
              <a:t>N</a:t>
            </a:r>
            <a:r>
              <a:rPr lang="en-US" sz="2400" dirty="0">
                <a:latin typeface="Times New Roman" pitchFamily="18" charset="0"/>
                <a:ea typeface="Times New Roman"/>
                <a:cs typeface="Times New Roman" pitchFamily="18" charset="0"/>
              </a:rPr>
              <a:t>), areas with a </a:t>
            </a:r>
            <a:r>
              <a:rPr lang="en-US" sz="2400" dirty="0">
                <a:highlight>
                  <a:srgbClr val="FFFF00"/>
                </a:highlight>
                <a:latin typeface="Times New Roman" pitchFamily="18" charset="0"/>
                <a:ea typeface="Times New Roman"/>
                <a:cs typeface="Times New Roman" pitchFamily="18" charset="0"/>
              </a:rPr>
              <a:t>single growing period</a:t>
            </a:r>
            <a:r>
              <a:rPr lang="en-US" sz="2400" dirty="0">
                <a:latin typeface="Times New Roman" pitchFamily="18" charset="0"/>
                <a:ea typeface="Times New Roman"/>
                <a:cs typeface="Times New Roman" pitchFamily="18" charset="0"/>
              </a:rPr>
              <a:t> (</a:t>
            </a:r>
            <a:r>
              <a:rPr lang="en-US" sz="2400" b="1" dirty="0">
                <a:solidFill>
                  <a:srgbClr val="FF0000"/>
                </a:solidFill>
                <a:latin typeface="Times New Roman" pitchFamily="18" charset="0"/>
                <a:ea typeface="Times New Roman"/>
                <a:cs typeface="Times New Roman" pitchFamily="18" charset="0"/>
              </a:rPr>
              <a:t>S</a:t>
            </a:r>
            <a:r>
              <a:rPr lang="en-US" sz="2400" dirty="0">
                <a:latin typeface="Times New Roman" pitchFamily="18" charset="0"/>
                <a:ea typeface="Times New Roman"/>
                <a:cs typeface="Times New Roman" pitchFamily="18" charset="0"/>
              </a:rPr>
              <a:t>) and area with a </a:t>
            </a:r>
            <a:r>
              <a:rPr lang="en-US" sz="2400" dirty="0">
                <a:highlight>
                  <a:srgbClr val="FFFF00"/>
                </a:highlight>
                <a:latin typeface="Times New Roman" pitchFamily="18" charset="0"/>
                <a:ea typeface="Times New Roman"/>
                <a:cs typeface="Times New Roman" pitchFamily="18" charset="0"/>
              </a:rPr>
              <a:t>double growing period</a:t>
            </a:r>
            <a:r>
              <a:rPr lang="en-US" sz="2400" dirty="0">
                <a:latin typeface="Times New Roman" pitchFamily="18" charset="0"/>
                <a:ea typeface="Times New Roman"/>
                <a:cs typeface="Times New Roman" pitchFamily="18" charset="0"/>
              </a:rPr>
              <a:t> </a:t>
            </a:r>
            <a:r>
              <a:rPr lang="en-US" sz="2400" b="1" dirty="0">
                <a:solidFill>
                  <a:srgbClr val="FF0000"/>
                </a:solidFill>
                <a:latin typeface="Times New Roman" pitchFamily="18" charset="0"/>
                <a:ea typeface="Times New Roman"/>
                <a:cs typeface="Times New Roman" pitchFamily="18" charset="0"/>
              </a:rPr>
              <a:t>(D</a:t>
            </a:r>
            <a:r>
              <a:rPr lang="en-US" sz="2400" dirty="0">
                <a:latin typeface="Times New Roman" pitchFamily="18" charset="0"/>
                <a:ea typeface="Times New Roman"/>
                <a:cs typeface="Times New Roman" pitchFamily="18" charset="0"/>
              </a:rPr>
              <a:t>) (look the Figure below and name the single, double and no growing periods). </a:t>
            </a:r>
          </a:p>
        </p:txBody>
      </p:sp>
    </p:spTree>
    <p:extLst>
      <p:ext uri="{BB962C8B-B14F-4D97-AF65-F5344CB8AC3E}">
        <p14:creationId xmlns:p14="http://schemas.microsoft.com/office/powerpoint/2010/main" val="2575254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6477000" cy="5791200"/>
          </a:xfrm>
          <a:prstGeom prst="rect">
            <a:avLst/>
          </a:prstGeom>
          <a:noFill/>
          <a:ln>
            <a:noFill/>
          </a:ln>
        </p:spPr>
      </p:pic>
      <p:sp>
        <p:nvSpPr>
          <p:cNvPr id="3" name="Rectangle 2"/>
          <p:cNvSpPr/>
          <p:nvPr/>
        </p:nvSpPr>
        <p:spPr>
          <a:xfrm>
            <a:off x="381000" y="6019800"/>
            <a:ext cx="8229600" cy="410882"/>
          </a:xfrm>
          <a:prstGeom prst="rect">
            <a:avLst/>
          </a:prstGeom>
        </p:spPr>
        <p:txBody>
          <a:bodyPr wrap="square">
            <a:spAutoFit/>
          </a:bodyPr>
          <a:lstStyle/>
          <a:p>
            <a:pPr marL="342900" marR="0" lvl="0" indent="-342900">
              <a:lnSpc>
                <a:spcPct val="115000"/>
              </a:lnSpc>
              <a:spcBef>
                <a:spcPts val="0"/>
              </a:spcBef>
              <a:spcAft>
                <a:spcPts val="0"/>
              </a:spcAft>
              <a:buFont typeface="Symbol"/>
              <a:buChar char=""/>
            </a:pPr>
            <a:r>
              <a:rPr lang="en-US" dirty="0">
                <a:latin typeface="TimesNewRoman"/>
                <a:ea typeface="Times New Roman"/>
                <a:cs typeface="TimesNewRoman"/>
              </a:rPr>
              <a:t>Fig.  Agro-climatic classification of Ethiopia (NMSA, 1996)</a:t>
            </a:r>
            <a:endParaRPr lang="en-US" sz="1600" dirty="0">
              <a:ea typeface="Times New Roman"/>
              <a:cs typeface="Times New Roman"/>
            </a:endParaRPr>
          </a:p>
        </p:txBody>
      </p:sp>
    </p:spTree>
    <p:extLst>
      <p:ext uri="{BB962C8B-B14F-4D97-AF65-F5344CB8AC3E}">
        <p14:creationId xmlns:p14="http://schemas.microsoft.com/office/powerpoint/2010/main" val="2743349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946"/>
            <a:ext cx="8839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9060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60" y="0"/>
            <a:ext cx="8790039" cy="6555641"/>
          </a:xfrm>
          <a:prstGeom prst="rect">
            <a:avLst/>
          </a:prstGeom>
        </p:spPr>
        <p:txBody>
          <a:bodyPr wrap="square">
            <a:spAutoFit/>
          </a:bodyPr>
          <a:lstStyle/>
          <a:p>
            <a:pPr>
              <a:lnSpc>
                <a:spcPct val="150000"/>
              </a:lnSpc>
            </a:pPr>
            <a:r>
              <a:rPr lang="en-US" sz="2000" b="1" dirty="0">
                <a:solidFill>
                  <a:srgbClr val="C00000"/>
                </a:solidFill>
                <a:effectLst>
                  <a:outerShdw blurRad="38100" dist="38100" dir="2700000" algn="tl">
                    <a:srgbClr val="000000">
                      <a:alpha val="43137"/>
                    </a:srgbClr>
                  </a:outerShdw>
                </a:effectLst>
                <a:latin typeface="Arial"/>
                <a:ea typeface="Times New Roman"/>
                <a:cs typeface="Times New Roman"/>
              </a:rPr>
              <a:t>UNIT 4</a:t>
            </a:r>
          </a:p>
          <a:p>
            <a:pPr>
              <a:lnSpc>
                <a:spcPct val="150000"/>
              </a:lnSpc>
            </a:pPr>
            <a:r>
              <a:rPr lang="en-US" sz="2000" b="1" dirty="0">
                <a:solidFill>
                  <a:srgbClr val="C00000"/>
                </a:solidFill>
                <a:effectLst>
                  <a:outerShdw blurRad="38100" dist="38100" dir="2700000" algn="tl">
                    <a:srgbClr val="000000">
                      <a:alpha val="43137"/>
                    </a:srgbClr>
                  </a:outerShdw>
                </a:effectLst>
                <a:latin typeface="Arial"/>
                <a:ea typeface="Times New Roman"/>
                <a:cs typeface="Times New Roman"/>
              </a:rPr>
              <a:t>RELATIONSHIPS BETWEEN CLIMATE AND CROPS</a:t>
            </a:r>
            <a:endParaRPr lang="en-US" sz="2000" b="1" dirty="0">
              <a:solidFill>
                <a:srgbClr val="C00000"/>
              </a:solidFill>
              <a:effectLst>
                <a:outerShdw blurRad="38100" dist="38100" dir="2700000" algn="tl">
                  <a:srgbClr val="000000">
                    <a:alpha val="43137"/>
                  </a:srgbClr>
                </a:outerShdw>
              </a:effectLst>
              <a:ea typeface="Times New Roman"/>
              <a:cs typeface="Times New Roman"/>
            </a:endParaRPr>
          </a:p>
          <a:p>
            <a:pPr marL="342900" marR="0" lvl="0" indent="-342900">
              <a:lnSpc>
                <a:spcPct val="150000"/>
              </a:lnSpc>
              <a:buFont typeface="Symbol"/>
              <a:buChar char=""/>
            </a:pPr>
            <a:r>
              <a:rPr lang="en-US" sz="2400" dirty="0">
                <a:solidFill>
                  <a:srgbClr val="0070C0"/>
                </a:solidFill>
                <a:latin typeface="Times New Roman"/>
                <a:ea typeface="Times New Roman"/>
              </a:rPr>
              <a:t>Rainfall, snowfall, surface temperatures</a:t>
            </a:r>
            <a:r>
              <a:rPr lang="en-US" sz="2400" dirty="0">
                <a:latin typeface="Times New Roman"/>
                <a:ea typeface="Times New Roman"/>
              </a:rPr>
              <a:t>—all these directly affect the ability of small and large-scale farmers around the world to grow crops and rare livestock. </a:t>
            </a:r>
          </a:p>
          <a:p>
            <a:pPr marL="342900" marR="0" lvl="0" indent="-342900">
              <a:lnSpc>
                <a:spcPct val="150000"/>
              </a:lnSpc>
              <a:buFont typeface="Symbol"/>
              <a:buChar char=""/>
            </a:pPr>
            <a:r>
              <a:rPr lang="en-US" sz="2400" dirty="0">
                <a:latin typeface="Times New Roman"/>
                <a:ea typeface="Times New Roman"/>
              </a:rPr>
              <a:t>While food security depends on a great complexity of factors, perhaps none is more consistently influential than the impact of weather and climate</a:t>
            </a:r>
          </a:p>
          <a:p>
            <a:pPr marL="342900" marR="0" lvl="0" indent="-342900">
              <a:lnSpc>
                <a:spcPct val="150000"/>
              </a:lnSpc>
              <a:buFont typeface="Symbol"/>
              <a:buChar char=""/>
            </a:pPr>
            <a:r>
              <a:rPr lang="en-US" sz="2400" dirty="0">
                <a:latin typeface="Times New Roman"/>
                <a:ea typeface="Times New Roman"/>
              </a:rPr>
              <a:t>In this regard, </a:t>
            </a:r>
            <a:r>
              <a:rPr lang="en-US" sz="2400" b="1" dirty="0">
                <a:solidFill>
                  <a:srgbClr val="FF0000"/>
                </a:solidFill>
                <a:latin typeface="Times New Roman"/>
                <a:ea typeface="Times New Roman"/>
              </a:rPr>
              <a:t>Climate</a:t>
            </a:r>
            <a:r>
              <a:rPr lang="en-US" sz="2400" dirty="0">
                <a:latin typeface="Times New Roman"/>
                <a:ea typeface="Times New Roman"/>
              </a:rPr>
              <a:t> plays a crucial role in the distribution and growing of crops  and animal species, </a:t>
            </a:r>
          </a:p>
          <a:p>
            <a:pPr marL="342900" marR="0" lvl="0" indent="-342900">
              <a:lnSpc>
                <a:spcPct val="150000"/>
              </a:lnSpc>
              <a:buFont typeface="Symbol"/>
              <a:buChar char=""/>
            </a:pPr>
            <a:r>
              <a:rPr lang="en-US" sz="2400" dirty="0">
                <a:latin typeface="Times New Roman"/>
                <a:ea typeface="Times New Roman"/>
              </a:rPr>
              <a:t>It also determines the </a:t>
            </a:r>
            <a:r>
              <a:rPr lang="en-US" sz="2400" b="1" dirty="0">
                <a:latin typeface="Times New Roman"/>
                <a:ea typeface="Times New Roman"/>
              </a:rPr>
              <a:t>timing and/or length </a:t>
            </a:r>
            <a:r>
              <a:rPr lang="en-US" sz="2400" dirty="0">
                <a:latin typeface="Times New Roman"/>
                <a:ea typeface="Times New Roman"/>
              </a:rPr>
              <a:t>of the crop-growing season. </a:t>
            </a:r>
            <a:endParaRPr lang="en-US" sz="2400" dirty="0">
              <a:effectLst/>
              <a:latin typeface="Times New Roman"/>
              <a:ea typeface="Times New Roman"/>
            </a:endParaRPr>
          </a:p>
        </p:txBody>
      </p:sp>
    </p:spTree>
    <p:extLst>
      <p:ext uri="{BB962C8B-B14F-4D97-AF65-F5344CB8AC3E}">
        <p14:creationId xmlns:p14="http://schemas.microsoft.com/office/powerpoint/2010/main" val="3388902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657" y="32948"/>
            <a:ext cx="8382000" cy="5170646"/>
          </a:xfrm>
          <a:prstGeom prst="rect">
            <a:avLst/>
          </a:prstGeom>
        </p:spPr>
        <p:txBody>
          <a:bodyPr wrap="square">
            <a:spAutoFit/>
          </a:bodyPr>
          <a:lstStyle/>
          <a:p>
            <a:pPr lvl="0" algn="just">
              <a:lnSpc>
                <a:spcPct val="150000"/>
              </a:lnSpc>
            </a:pPr>
            <a:r>
              <a:rPr lang="en-US" sz="2800" b="1" dirty="0">
                <a:solidFill>
                  <a:prstClr val="black"/>
                </a:solidFill>
                <a:latin typeface="GillSans-Bold"/>
              </a:rPr>
              <a:t>Crop Response to Weather Variables</a:t>
            </a:r>
          </a:p>
          <a:p>
            <a:pPr marL="285750" lvl="0" indent="-285750" algn="just">
              <a:lnSpc>
                <a:spcPct val="150000"/>
              </a:lnSpc>
              <a:buFont typeface="Wingdings" pitchFamily="2" charset="2"/>
              <a:buChar char="§"/>
            </a:pPr>
            <a:r>
              <a:rPr lang="en-US" sz="2400" dirty="0">
                <a:solidFill>
                  <a:prstClr val="black"/>
                </a:solidFill>
                <a:latin typeface="Times-Roman"/>
              </a:rPr>
              <a:t>The response of crops to the different weather variables is quite complex and difficult to describe. If one of the variables is limiting (for example, temperatures that are too hot or too cold), then the effects of solar radiation or precipitation do not greatly affect the crop. </a:t>
            </a:r>
          </a:p>
          <a:p>
            <a:pPr marL="285750" lvl="0" indent="-285750" algn="just">
              <a:lnSpc>
                <a:spcPct val="150000"/>
              </a:lnSpc>
              <a:buFont typeface="Wingdings" pitchFamily="2" charset="2"/>
              <a:buChar char="§"/>
            </a:pPr>
            <a:r>
              <a:rPr lang="en-US" sz="2400" dirty="0">
                <a:solidFill>
                  <a:prstClr val="black"/>
                </a:solidFill>
                <a:latin typeface="Times-Roman"/>
              </a:rPr>
              <a:t>When none of the variables is limiting, the crop will respond to the variable that is farthest from the optimum for that variable</a:t>
            </a:r>
            <a:endParaRPr lang="en-US" sz="2400" dirty="0">
              <a:solidFill>
                <a:prstClr val="black"/>
              </a:solidFill>
            </a:endParaRPr>
          </a:p>
        </p:txBody>
      </p:sp>
    </p:spTree>
    <p:extLst>
      <p:ext uri="{BB962C8B-B14F-4D97-AF65-F5344CB8AC3E}">
        <p14:creationId xmlns:p14="http://schemas.microsoft.com/office/powerpoint/2010/main" val="38263115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6" y="0"/>
            <a:ext cx="8686800" cy="6986528"/>
          </a:xfrm>
          <a:prstGeom prst="rect">
            <a:avLst/>
          </a:prstGeom>
        </p:spPr>
        <p:txBody>
          <a:bodyPr wrap="square">
            <a:spAutoFit/>
          </a:bodyPr>
          <a:lstStyle/>
          <a:p>
            <a:pPr lvl="0"/>
            <a:r>
              <a:rPr lang="en-US" sz="2800" b="1" dirty="0">
                <a:solidFill>
                  <a:prstClr val="black"/>
                </a:solidFill>
                <a:latin typeface="GillSans-Bold"/>
              </a:rPr>
              <a:t>Temperature</a:t>
            </a:r>
          </a:p>
          <a:p>
            <a:pPr marL="285750" lvl="0" indent="-285750" algn="just">
              <a:lnSpc>
                <a:spcPct val="150000"/>
              </a:lnSpc>
              <a:buFont typeface="Wingdings" pitchFamily="2" charset="2"/>
              <a:buChar char="§"/>
            </a:pPr>
            <a:r>
              <a:rPr lang="en-US" sz="2000" dirty="0">
                <a:solidFill>
                  <a:prstClr val="black"/>
                </a:solidFill>
                <a:latin typeface="Arial" pitchFamily="34" charset="0"/>
                <a:cs typeface="Arial" pitchFamily="34" charset="0"/>
              </a:rPr>
              <a:t>Other than planting, temperature is the main variable that determines when a crop will grow. </a:t>
            </a:r>
          </a:p>
          <a:p>
            <a:pPr marL="285750" lvl="0" indent="-285750" algn="just">
              <a:lnSpc>
                <a:spcPct val="150000"/>
              </a:lnSpc>
              <a:buFont typeface="Wingdings" pitchFamily="2" charset="2"/>
              <a:buChar char="§"/>
            </a:pPr>
            <a:r>
              <a:rPr lang="en-US" sz="2000" dirty="0">
                <a:solidFill>
                  <a:prstClr val="black"/>
                </a:solidFill>
                <a:latin typeface="Arial" pitchFamily="34" charset="0"/>
                <a:cs typeface="Arial" pitchFamily="34" charset="0"/>
              </a:rPr>
              <a:t>It also determines, along with precipitation and solar radiation, how well a crop will grow and how fast it will develop. </a:t>
            </a:r>
          </a:p>
          <a:p>
            <a:pPr marL="285750" lvl="0" indent="-285750" algn="just">
              <a:lnSpc>
                <a:spcPct val="150000"/>
              </a:lnSpc>
              <a:buFont typeface="Wingdings" pitchFamily="2" charset="2"/>
              <a:buChar char="§"/>
            </a:pPr>
            <a:r>
              <a:rPr lang="en-US" sz="2000" dirty="0">
                <a:solidFill>
                  <a:prstClr val="black"/>
                </a:solidFill>
                <a:latin typeface="Arial" pitchFamily="34" charset="0"/>
                <a:cs typeface="Arial" pitchFamily="34" charset="0"/>
              </a:rPr>
              <a:t>There are four temperature thresholds, called the cardinal temperatures, that define the growth of a crop: the absolute minimum, the optimum minimum, the optimum maximum, and the absolute maximum. </a:t>
            </a:r>
          </a:p>
          <a:p>
            <a:pPr marL="285750" lvl="0" indent="-285750" algn="just">
              <a:lnSpc>
                <a:spcPct val="150000"/>
              </a:lnSpc>
              <a:buFont typeface="Wingdings" pitchFamily="2" charset="2"/>
              <a:buChar char="§"/>
            </a:pPr>
            <a:r>
              <a:rPr lang="en-US" sz="2000" dirty="0">
                <a:solidFill>
                  <a:prstClr val="black"/>
                </a:solidFill>
                <a:latin typeface="Arial" pitchFamily="34" charset="0"/>
                <a:cs typeface="Arial" pitchFamily="34" charset="0"/>
              </a:rPr>
              <a:t>The absolute minimum and maximum temperatures define the coldest and hottest temperatures at which a crop will grow. </a:t>
            </a:r>
          </a:p>
          <a:p>
            <a:pPr marL="285750" lvl="0" indent="-285750" algn="just">
              <a:lnSpc>
                <a:spcPct val="150000"/>
              </a:lnSpc>
              <a:buFont typeface="Wingdings" pitchFamily="2" charset="2"/>
              <a:buChar char="§"/>
            </a:pPr>
            <a:r>
              <a:rPr lang="en-US" sz="2000" dirty="0">
                <a:solidFill>
                  <a:prstClr val="black"/>
                </a:solidFill>
                <a:latin typeface="Arial" pitchFamily="34" charset="0"/>
                <a:cs typeface="Arial" pitchFamily="34" charset="0"/>
              </a:rPr>
              <a:t>Temperatures between the optimum minimum and maximum define the range of temperature where the crop performs the best. </a:t>
            </a:r>
          </a:p>
          <a:p>
            <a:pPr marL="285750" lvl="0" indent="-285750" algn="just">
              <a:lnSpc>
                <a:spcPct val="150000"/>
              </a:lnSpc>
              <a:buFont typeface="Wingdings" pitchFamily="2" charset="2"/>
              <a:buChar char="§"/>
            </a:pPr>
            <a:r>
              <a:rPr lang="en-US" sz="2000" dirty="0">
                <a:solidFill>
                  <a:prstClr val="black"/>
                </a:solidFill>
                <a:latin typeface="Arial" pitchFamily="34" charset="0"/>
                <a:cs typeface="Arial" pitchFamily="34" charset="0"/>
              </a:rPr>
              <a:t>Corn, for example, has an absolute minimum temperature of 10°C, an optimum minimum of 18°C, an optimum maximum of 33 °C, and an absolute maximum of 47°C.</a:t>
            </a:r>
          </a:p>
        </p:txBody>
      </p:sp>
    </p:spTree>
    <p:extLst>
      <p:ext uri="{BB962C8B-B14F-4D97-AF65-F5344CB8AC3E}">
        <p14:creationId xmlns:p14="http://schemas.microsoft.com/office/powerpoint/2010/main" val="21036828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9027"/>
            <a:ext cx="8534400" cy="5632311"/>
          </a:xfrm>
          <a:prstGeom prst="rect">
            <a:avLst/>
          </a:prstGeom>
        </p:spPr>
        <p:txBody>
          <a:bodyPr wrap="square">
            <a:spAutoFit/>
          </a:bodyPr>
          <a:lstStyle/>
          <a:p>
            <a:pPr marL="342900" lvl="0" indent="-342900" algn="just">
              <a:lnSpc>
                <a:spcPct val="150000"/>
              </a:lnSpc>
              <a:buFont typeface="Wingdings" pitchFamily="2" charset="2"/>
              <a:buChar char="§"/>
            </a:pPr>
            <a:r>
              <a:rPr lang="pt-BR" sz="2400" dirty="0">
                <a:solidFill>
                  <a:prstClr val="black"/>
                </a:solidFill>
                <a:latin typeface="Times-Roman"/>
              </a:rPr>
              <a:t>sorghum (</a:t>
            </a:r>
            <a:r>
              <a:rPr lang="pt-BR" sz="2400" i="1" dirty="0">
                <a:solidFill>
                  <a:prstClr val="black"/>
                </a:solidFill>
                <a:latin typeface="Times-Italic"/>
              </a:rPr>
              <a:t>Sorghum bicolor</a:t>
            </a:r>
            <a:r>
              <a:rPr lang="pt-BR" sz="2400" dirty="0">
                <a:solidFill>
                  <a:prstClr val="black"/>
                </a:solidFill>
                <a:latin typeface="Times-Roman"/>
              </a:rPr>
              <a:t>), have absolute </a:t>
            </a:r>
            <a:r>
              <a:rPr lang="en-US" sz="2400" dirty="0">
                <a:solidFill>
                  <a:prstClr val="black"/>
                </a:solidFill>
                <a:latin typeface="Times-Roman"/>
              </a:rPr>
              <a:t>minimum temperatures ranging from 7 to 10 °C, optimum minimums from 15 to 27 °C, optimum maximums from 33 to 40 °C, and absolute maximums from 40 to 47 °C. </a:t>
            </a:r>
          </a:p>
          <a:p>
            <a:pPr marL="342900" lvl="0" indent="-342900" algn="just">
              <a:lnSpc>
                <a:spcPct val="150000"/>
              </a:lnSpc>
              <a:buFont typeface="Wingdings" pitchFamily="2" charset="2"/>
              <a:buChar char="§"/>
            </a:pPr>
            <a:r>
              <a:rPr lang="en-US" sz="2400" dirty="0">
                <a:solidFill>
                  <a:prstClr val="black"/>
                </a:solidFill>
                <a:latin typeface="Times-Roman"/>
              </a:rPr>
              <a:t>wheat (</a:t>
            </a:r>
            <a:r>
              <a:rPr lang="en-US" sz="2400" i="1" dirty="0" err="1">
                <a:solidFill>
                  <a:prstClr val="black"/>
                </a:solidFill>
                <a:latin typeface="Times-Italic"/>
              </a:rPr>
              <a:t>Triticum</a:t>
            </a:r>
            <a:r>
              <a:rPr lang="en-US" sz="2400" i="1" dirty="0">
                <a:solidFill>
                  <a:prstClr val="black"/>
                </a:solidFill>
                <a:latin typeface="Times-Italic"/>
              </a:rPr>
              <a:t> </a:t>
            </a:r>
            <a:r>
              <a:rPr lang="en-US" sz="2400" i="1" dirty="0" err="1">
                <a:solidFill>
                  <a:prstClr val="black"/>
                </a:solidFill>
                <a:latin typeface="Times-Italic"/>
              </a:rPr>
              <a:t>aestivum</a:t>
            </a:r>
            <a:r>
              <a:rPr lang="en-US" sz="2400" dirty="0">
                <a:solidFill>
                  <a:prstClr val="black"/>
                </a:solidFill>
                <a:latin typeface="Times-Roman"/>
              </a:rPr>
              <a:t>), soybean (</a:t>
            </a:r>
            <a:r>
              <a:rPr lang="en-US" sz="2400" i="1" dirty="0">
                <a:solidFill>
                  <a:prstClr val="black"/>
                </a:solidFill>
                <a:latin typeface="Times-Italic"/>
              </a:rPr>
              <a:t>Glycine max</a:t>
            </a:r>
            <a:r>
              <a:rPr lang="en-US" sz="2400" dirty="0">
                <a:solidFill>
                  <a:prstClr val="black"/>
                </a:solidFill>
                <a:latin typeface="Times-Roman"/>
              </a:rPr>
              <a:t>, Merrill), and alfalfa (</a:t>
            </a:r>
            <a:r>
              <a:rPr lang="en-US" sz="2400" i="1" dirty="0" err="1">
                <a:solidFill>
                  <a:prstClr val="black"/>
                </a:solidFill>
                <a:latin typeface="Times-Italic"/>
              </a:rPr>
              <a:t>Medicago</a:t>
            </a:r>
            <a:r>
              <a:rPr lang="en-US" sz="2400" i="1" dirty="0">
                <a:solidFill>
                  <a:prstClr val="black"/>
                </a:solidFill>
                <a:latin typeface="Times-Italic"/>
              </a:rPr>
              <a:t> sativa</a:t>
            </a:r>
            <a:r>
              <a:rPr lang="en-US" sz="2400" dirty="0">
                <a:solidFill>
                  <a:prstClr val="black"/>
                </a:solidFill>
                <a:latin typeface="Times-Roman"/>
              </a:rPr>
              <a:t>), have absolute minimum temperatures ranging from 2 to 5 °C, optimum minimums from 15 to 20 °C, optimum maximums from 23 to 33 °C, and absolute maximums from (27 to 38 °C. (</a:t>
            </a:r>
            <a:r>
              <a:rPr lang="en-US" sz="2400" b="1" dirty="0">
                <a:solidFill>
                  <a:prstClr val="black"/>
                </a:solidFill>
              </a:rPr>
              <a:t>Hollinger and Angel, No date)</a:t>
            </a:r>
            <a:endParaRPr lang="en-US" dirty="0"/>
          </a:p>
        </p:txBody>
      </p:sp>
    </p:spTree>
    <p:extLst>
      <p:ext uri="{BB962C8B-B14F-4D97-AF65-F5344CB8AC3E}">
        <p14:creationId xmlns:p14="http://schemas.microsoft.com/office/powerpoint/2010/main" val="312153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610600" cy="6186309"/>
          </a:xfrm>
          <a:prstGeom prst="rect">
            <a:avLst/>
          </a:prstGeom>
        </p:spPr>
        <p:txBody>
          <a:bodyPr wrap="square">
            <a:spAutoFit/>
          </a:bodyPr>
          <a:lstStyle/>
          <a:p>
            <a:pPr>
              <a:lnSpc>
                <a:spcPct val="150000"/>
              </a:lnSpc>
            </a:pPr>
            <a:r>
              <a:rPr lang="en-US" sz="2400" b="1" dirty="0">
                <a:solidFill>
                  <a:srgbClr val="FF0000"/>
                </a:solidFill>
                <a:latin typeface="Times New Roman"/>
                <a:ea typeface="Calibri"/>
              </a:rPr>
              <a:t>Climate can be described at different scales. </a:t>
            </a:r>
          </a:p>
          <a:p>
            <a:pPr>
              <a:lnSpc>
                <a:spcPct val="150000"/>
              </a:lnSpc>
            </a:pPr>
            <a:r>
              <a:rPr lang="en-US" sz="2400" b="1" dirty="0">
                <a:latin typeface="Times New Roman"/>
                <a:ea typeface="Calibri"/>
              </a:rPr>
              <a:t> 1. Global climate </a:t>
            </a:r>
            <a:r>
              <a:rPr lang="en-US" sz="2400" dirty="0">
                <a:latin typeface="Times New Roman"/>
                <a:ea typeface="Calibri"/>
              </a:rPr>
              <a:t>is the average temperature of the earth’s surface and is measured by analyzing </a:t>
            </a:r>
            <a:r>
              <a:rPr lang="en-US" sz="2400" b="1" dirty="0">
                <a:latin typeface="Times New Roman"/>
                <a:ea typeface="Calibri"/>
              </a:rPr>
              <a:t>temperatures recorded from thousands of stations all over the world</a:t>
            </a:r>
            <a:r>
              <a:rPr lang="en-US" sz="2400" dirty="0">
                <a:latin typeface="Times New Roman"/>
                <a:ea typeface="Calibri"/>
              </a:rPr>
              <a:t>, both on land and at sea</a:t>
            </a:r>
          </a:p>
          <a:p>
            <a:pPr marL="342900" indent="-342900">
              <a:lnSpc>
                <a:spcPct val="150000"/>
              </a:lnSpc>
              <a:buFont typeface="Wingdings" pitchFamily="2" charset="2"/>
              <a:buChar char="§"/>
            </a:pPr>
            <a:r>
              <a:rPr lang="en-US" sz="2400" dirty="0"/>
              <a:t>Though most current projections of </a:t>
            </a:r>
            <a:r>
              <a:rPr lang="en-US" sz="2400" b="1" dirty="0">
                <a:effectLst>
                  <a:outerShdw blurRad="38100" dist="38100" dir="2700000" algn="tl">
                    <a:srgbClr val="000000">
                      <a:alpha val="43137"/>
                    </a:srgbClr>
                  </a:outerShdw>
                </a:effectLst>
              </a:rPr>
              <a:t>climate change </a:t>
            </a:r>
            <a:r>
              <a:rPr lang="en-US" sz="2400" dirty="0"/>
              <a:t>refer to </a:t>
            </a:r>
            <a:r>
              <a:rPr lang="en-US" sz="2400" b="1" dirty="0"/>
              <a:t>global climate, </a:t>
            </a:r>
            <a:r>
              <a:rPr lang="en-US" sz="2400" dirty="0"/>
              <a:t>there is also </a:t>
            </a:r>
            <a:r>
              <a:rPr lang="en-US" sz="2400" b="1" dirty="0">
                <a:solidFill>
                  <a:srgbClr val="FF0000"/>
                </a:solidFill>
              </a:rPr>
              <a:t>zonal climates </a:t>
            </a:r>
            <a:r>
              <a:rPr lang="en-US" sz="2400" dirty="0"/>
              <a:t>which include </a:t>
            </a:r>
          </a:p>
          <a:p>
            <a:pPr>
              <a:lnSpc>
                <a:spcPct val="150000"/>
              </a:lnSpc>
            </a:pPr>
            <a:r>
              <a:rPr lang="en-US" sz="2400" i="1" dirty="0"/>
              <a:t> </a:t>
            </a:r>
            <a:r>
              <a:rPr lang="en-US" sz="2400" b="1" dirty="0"/>
              <a:t>2. Latitudinal climates </a:t>
            </a:r>
            <a:r>
              <a:rPr lang="en-US" sz="2400" dirty="0"/>
              <a:t>are temperature regimes determined by the location north or south of the equator. </a:t>
            </a:r>
          </a:p>
          <a:p>
            <a:pPr marL="342900" indent="-342900">
              <a:lnSpc>
                <a:spcPct val="150000"/>
              </a:lnSpc>
              <a:buFont typeface="Wingdings" pitchFamily="2" charset="2"/>
              <a:buChar char="§"/>
            </a:pPr>
            <a:r>
              <a:rPr lang="en-US" sz="2400" dirty="0"/>
              <a:t>They include </a:t>
            </a:r>
            <a:r>
              <a:rPr lang="en-US" sz="2400" b="1" dirty="0"/>
              <a:t>polar climate, temperate climate, sub-tropical climate and tropical climate.</a:t>
            </a:r>
          </a:p>
          <a:p>
            <a:pPr marL="342900" indent="-342900">
              <a:lnSpc>
                <a:spcPct val="150000"/>
              </a:lnSpc>
              <a:buFont typeface="Wingdings" pitchFamily="2" charset="2"/>
              <a:buChar char="§"/>
            </a:pPr>
            <a:endParaRPr lang="en-US" sz="2400" dirty="0"/>
          </a:p>
        </p:txBody>
      </p:sp>
    </p:spTree>
    <p:extLst>
      <p:ext uri="{BB962C8B-B14F-4D97-AF65-F5344CB8AC3E}">
        <p14:creationId xmlns:p14="http://schemas.microsoft.com/office/powerpoint/2010/main" val="29955527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1552"/>
            <a:ext cx="8763000" cy="5078313"/>
          </a:xfrm>
          <a:prstGeom prst="rect">
            <a:avLst/>
          </a:prstGeom>
        </p:spPr>
        <p:txBody>
          <a:bodyPr wrap="square">
            <a:spAutoFit/>
          </a:bodyPr>
          <a:lstStyle/>
          <a:p>
            <a:pPr lvl="0" algn="just">
              <a:lnSpc>
                <a:spcPct val="150000"/>
              </a:lnSpc>
            </a:pPr>
            <a:r>
              <a:rPr lang="en-US" b="1" dirty="0">
                <a:solidFill>
                  <a:prstClr val="black"/>
                </a:solidFill>
                <a:latin typeface="Times-Bold"/>
                <a:ea typeface="Calibri"/>
                <a:cs typeface="Times-Bold"/>
              </a:rPr>
              <a:t>Temperature stress</a:t>
            </a:r>
            <a:endParaRPr lang="en-US" sz="1600" dirty="0">
              <a:solidFill>
                <a:prstClr val="black"/>
              </a:solidFill>
              <a:ea typeface="Calibri"/>
              <a:cs typeface="Times New Roman"/>
            </a:endParaRPr>
          </a:p>
          <a:p>
            <a:pPr marL="285750" lvl="0" indent="-285750" algn="just">
              <a:lnSpc>
                <a:spcPct val="150000"/>
              </a:lnSpc>
              <a:buFont typeface="Wingdings" pitchFamily="2" charset="2"/>
              <a:buChar char="§"/>
            </a:pPr>
            <a:r>
              <a:rPr lang="en-US" b="1" dirty="0">
                <a:solidFill>
                  <a:prstClr val="black"/>
                </a:solidFill>
                <a:latin typeface="Times-Bold"/>
                <a:ea typeface="Calibri"/>
                <a:cs typeface="Times-Bold"/>
              </a:rPr>
              <a:t> </a:t>
            </a:r>
            <a:r>
              <a:rPr lang="en-US" dirty="0">
                <a:solidFill>
                  <a:prstClr val="black"/>
                </a:solidFill>
                <a:latin typeface="Times-Roman"/>
                <a:ea typeface="Calibri"/>
                <a:cs typeface="Times-Roman"/>
              </a:rPr>
              <a:t>Crops experience stress from both heat and cold. </a:t>
            </a:r>
          </a:p>
          <a:p>
            <a:pPr marL="285750" lvl="0" indent="-285750" algn="just">
              <a:lnSpc>
                <a:spcPct val="150000"/>
              </a:lnSpc>
              <a:buFont typeface="Wingdings" pitchFamily="2" charset="2"/>
              <a:buChar char="§"/>
            </a:pPr>
            <a:r>
              <a:rPr lang="en-US" dirty="0">
                <a:solidFill>
                  <a:prstClr val="black"/>
                </a:solidFill>
                <a:latin typeface="Times-Roman"/>
                <a:ea typeface="Calibri"/>
                <a:cs typeface="Times-Roman"/>
              </a:rPr>
              <a:t>Heat stress mostly occurs in the summer, while cold stress occurs in the spring and fall, usually when crops are being established or maturing. </a:t>
            </a:r>
          </a:p>
          <a:p>
            <a:pPr marL="285750" lvl="0" indent="-285750" algn="just">
              <a:lnSpc>
                <a:spcPct val="150000"/>
              </a:lnSpc>
              <a:buFont typeface="Wingdings" pitchFamily="2" charset="2"/>
              <a:buChar char="§"/>
            </a:pPr>
            <a:r>
              <a:rPr lang="en-US" dirty="0">
                <a:solidFill>
                  <a:prstClr val="black"/>
                </a:solidFill>
                <a:latin typeface="Times-Roman"/>
                <a:ea typeface="Calibri"/>
                <a:cs typeface="Times-Roman"/>
              </a:rPr>
              <a:t>When temperature exceeds a crop’s optimum maximum, the crop experiences heat stress. </a:t>
            </a:r>
          </a:p>
          <a:p>
            <a:pPr marL="285750" lvl="0" indent="-285750" algn="just">
              <a:lnSpc>
                <a:spcPct val="150000"/>
              </a:lnSpc>
              <a:buFont typeface="Wingdings" pitchFamily="2" charset="2"/>
              <a:buChar char="§"/>
            </a:pPr>
            <a:r>
              <a:rPr lang="en-US" dirty="0">
                <a:solidFill>
                  <a:prstClr val="black"/>
                </a:solidFill>
                <a:latin typeface="Times-Roman"/>
                <a:ea typeface="Calibri"/>
                <a:cs typeface="Times-Roman"/>
              </a:rPr>
              <a:t>A heat stress unit (HSU) is defined as the number of degrees the maximum daily air temperature is above the heat stress threshold times the number of days. </a:t>
            </a:r>
          </a:p>
          <a:p>
            <a:pPr marL="285750" lvl="0" indent="-285750" algn="just">
              <a:lnSpc>
                <a:spcPct val="150000"/>
              </a:lnSpc>
              <a:buFont typeface="Wingdings" pitchFamily="2" charset="2"/>
              <a:buChar char="§"/>
            </a:pPr>
            <a:r>
              <a:rPr lang="en-US" dirty="0">
                <a:solidFill>
                  <a:prstClr val="black"/>
                </a:solidFill>
                <a:latin typeface="Times-Roman"/>
                <a:ea typeface="Calibri"/>
                <a:cs typeface="Times-Roman"/>
              </a:rPr>
              <a:t>For example, if the heat stress threshold is 32 °C, and the maximum temperature is 34 °C, then the number of heat stress units equals 4 F (2 C) HSU. </a:t>
            </a:r>
          </a:p>
          <a:p>
            <a:pPr marL="285750" lvl="0" indent="-285750" algn="just">
              <a:lnSpc>
                <a:spcPct val="150000"/>
              </a:lnSpc>
              <a:buFont typeface="Wingdings" pitchFamily="2" charset="2"/>
              <a:buChar char="§"/>
            </a:pPr>
            <a:r>
              <a:rPr lang="en-US" dirty="0">
                <a:solidFill>
                  <a:prstClr val="black"/>
                </a:solidFill>
                <a:latin typeface="Times-Roman"/>
                <a:ea typeface="Calibri"/>
                <a:cs typeface="Times-Roman"/>
              </a:rPr>
              <a:t>Each day the maximum temperature reaches 34 °C, an additional 2 C HSUs are accumulated.</a:t>
            </a:r>
            <a:endParaRPr lang="en-US" sz="1600" dirty="0">
              <a:solidFill>
                <a:prstClr val="black"/>
              </a:solidFill>
              <a:ea typeface="Calibri"/>
              <a:cs typeface="Times New Roman"/>
            </a:endParaRPr>
          </a:p>
        </p:txBody>
      </p:sp>
    </p:spTree>
    <p:extLst>
      <p:ext uri="{BB962C8B-B14F-4D97-AF65-F5344CB8AC3E}">
        <p14:creationId xmlns:p14="http://schemas.microsoft.com/office/powerpoint/2010/main" val="30906889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6186309"/>
          </a:xfrm>
          <a:prstGeom prst="rect">
            <a:avLst/>
          </a:prstGeom>
        </p:spPr>
        <p:txBody>
          <a:bodyPr wrap="square">
            <a:spAutoFit/>
          </a:bodyPr>
          <a:lstStyle/>
          <a:p>
            <a:pPr lvl="0" algn="just">
              <a:lnSpc>
                <a:spcPct val="150000"/>
              </a:lnSpc>
            </a:pPr>
            <a:r>
              <a:rPr lang="en-US" sz="2400" b="1" dirty="0">
                <a:solidFill>
                  <a:prstClr val="black"/>
                </a:solidFill>
                <a:latin typeface="GillSans-Bold"/>
                <a:ea typeface="Calibri"/>
                <a:cs typeface="GillSans-Bold"/>
              </a:rPr>
              <a:t>Precipitation</a:t>
            </a:r>
            <a:endParaRPr lang="en-US" sz="2400" dirty="0">
              <a:solidFill>
                <a:prstClr val="black"/>
              </a:solidFill>
              <a:ea typeface="Calibri"/>
              <a:cs typeface="Times New Roman"/>
            </a:endParaRPr>
          </a:p>
          <a:p>
            <a:pPr marL="285750" lvl="0" indent="-285750" algn="just">
              <a:lnSpc>
                <a:spcPct val="150000"/>
              </a:lnSpc>
              <a:buFont typeface="Wingdings" pitchFamily="2" charset="2"/>
              <a:buChar char="§"/>
            </a:pPr>
            <a:r>
              <a:rPr lang="en-US" sz="2000" dirty="0">
                <a:solidFill>
                  <a:prstClr val="black"/>
                </a:solidFill>
                <a:latin typeface="Times-Roman"/>
                <a:ea typeface="Calibri"/>
                <a:cs typeface="Times-Roman"/>
              </a:rPr>
              <a:t>The type, timing, and amount of precipitation received during the year play critical roles in crop productivity. </a:t>
            </a:r>
          </a:p>
          <a:p>
            <a:pPr marL="285750" lvl="0" indent="-285750" algn="just">
              <a:lnSpc>
                <a:spcPct val="150000"/>
              </a:lnSpc>
              <a:buFont typeface="Wingdings" pitchFamily="2" charset="2"/>
              <a:buChar char="§"/>
            </a:pPr>
            <a:r>
              <a:rPr lang="en-US" sz="2000" dirty="0">
                <a:solidFill>
                  <a:prstClr val="black"/>
                </a:solidFill>
                <a:latin typeface="Times-Roman"/>
                <a:ea typeface="Calibri"/>
                <a:cs typeface="Times-Roman"/>
              </a:rPr>
              <a:t>Precipitation types include unfrozen (rain) and frozen (snow, sleet, and hail).</a:t>
            </a:r>
          </a:p>
          <a:p>
            <a:pPr marL="285750" lvl="0" indent="-285750" algn="just">
              <a:lnSpc>
                <a:spcPct val="150000"/>
              </a:lnSpc>
              <a:buFont typeface="Wingdings" pitchFamily="2" charset="2"/>
              <a:buChar char="§"/>
            </a:pPr>
            <a:r>
              <a:rPr lang="en-US" sz="2000" dirty="0">
                <a:solidFill>
                  <a:prstClr val="black"/>
                </a:solidFill>
                <a:latin typeface="Times-Roman"/>
                <a:ea typeface="Calibri"/>
                <a:cs typeface="Times-Roman"/>
              </a:rPr>
              <a:t>Snow and sleet occur in the winter and hail in the warmer seasons. In the winter, frozen precipitation is less efficient than unfrozen in recharging the soil profile due to its accumulating on the soil surface, which is quite often frozen. </a:t>
            </a:r>
          </a:p>
          <a:p>
            <a:pPr marL="285750" lvl="0" indent="-285750" algn="just">
              <a:lnSpc>
                <a:spcPct val="150000"/>
              </a:lnSpc>
              <a:buFont typeface="Wingdings" pitchFamily="2" charset="2"/>
              <a:buChar char="§"/>
            </a:pPr>
            <a:r>
              <a:rPr lang="en-US" sz="2000" dirty="0">
                <a:solidFill>
                  <a:prstClr val="black"/>
                </a:solidFill>
                <a:latin typeface="Times-Roman"/>
                <a:ea typeface="Calibri"/>
                <a:cs typeface="Times-Roman"/>
              </a:rPr>
              <a:t>As the snow melts on a frozen soil surface, the water tends to run off rather than move down into the soil. </a:t>
            </a:r>
          </a:p>
          <a:p>
            <a:pPr marL="285750" lvl="0" indent="-285750" algn="just">
              <a:lnSpc>
                <a:spcPct val="150000"/>
              </a:lnSpc>
              <a:buFont typeface="Wingdings" pitchFamily="2" charset="2"/>
              <a:buChar char="§"/>
            </a:pPr>
            <a:r>
              <a:rPr lang="en-US" sz="2000" dirty="0">
                <a:solidFill>
                  <a:prstClr val="black"/>
                </a:solidFill>
                <a:latin typeface="Times-Roman"/>
                <a:ea typeface="Calibri"/>
                <a:cs typeface="Times-Roman"/>
              </a:rPr>
              <a:t>Also, snow on the surface will sublimate (</a:t>
            </a:r>
            <a:r>
              <a:rPr lang="en-US" sz="2000" dirty="0" err="1">
                <a:solidFill>
                  <a:prstClr val="black"/>
                </a:solidFill>
                <a:latin typeface="Times-Roman"/>
                <a:ea typeface="Calibri"/>
                <a:cs typeface="Times-Roman"/>
              </a:rPr>
              <a:t>i.e.,be</a:t>
            </a:r>
            <a:r>
              <a:rPr lang="en-US" sz="2000" dirty="0">
                <a:solidFill>
                  <a:prstClr val="black"/>
                </a:solidFill>
                <a:latin typeface="Times-Roman"/>
                <a:ea typeface="Calibri"/>
                <a:cs typeface="Times-Roman"/>
              </a:rPr>
              <a:t> transformed directly from snow to water vapor) and be carried away from the soil surface. </a:t>
            </a:r>
            <a:endParaRPr lang="en-US" dirty="0"/>
          </a:p>
        </p:txBody>
      </p:sp>
    </p:spTree>
    <p:extLst>
      <p:ext uri="{BB962C8B-B14F-4D97-AF65-F5344CB8AC3E}">
        <p14:creationId xmlns:p14="http://schemas.microsoft.com/office/powerpoint/2010/main" val="24015999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4524315"/>
          </a:xfrm>
          <a:prstGeom prst="rect">
            <a:avLst/>
          </a:prstGeom>
        </p:spPr>
        <p:txBody>
          <a:bodyPr wrap="square">
            <a:spAutoFit/>
          </a:bodyPr>
          <a:lstStyle/>
          <a:p>
            <a:pPr marL="285750" lvl="0" indent="-285750" algn="just">
              <a:lnSpc>
                <a:spcPct val="150000"/>
              </a:lnSpc>
              <a:buFont typeface="Wingdings" pitchFamily="2" charset="2"/>
              <a:buChar char="§"/>
            </a:pPr>
            <a:r>
              <a:rPr lang="en-US" sz="2400" dirty="0">
                <a:solidFill>
                  <a:prstClr val="black"/>
                </a:solidFill>
              </a:rPr>
              <a:t>Rain is generally more efficient in recharging the soil profile and thus is more available for crops. </a:t>
            </a:r>
          </a:p>
          <a:p>
            <a:pPr marL="285750" lvl="0" indent="-285750" algn="just">
              <a:lnSpc>
                <a:spcPct val="150000"/>
              </a:lnSpc>
              <a:buFont typeface="Wingdings" pitchFamily="2" charset="2"/>
              <a:buChar char="§"/>
            </a:pPr>
            <a:r>
              <a:rPr lang="en-US" sz="2400" dirty="0">
                <a:solidFill>
                  <a:prstClr val="black"/>
                </a:solidFill>
              </a:rPr>
              <a:t>The efficiency of  rain in recharging the soil depends on the rate or intensity with which the rain falls.</a:t>
            </a:r>
          </a:p>
          <a:p>
            <a:pPr marL="285750" lvl="0" indent="-285750" algn="just">
              <a:lnSpc>
                <a:spcPct val="150000"/>
              </a:lnSpc>
              <a:buFont typeface="Wingdings" pitchFamily="2" charset="2"/>
              <a:buChar char="§"/>
            </a:pPr>
            <a:r>
              <a:rPr lang="en-US" sz="2400" dirty="0">
                <a:solidFill>
                  <a:prstClr val="black"/>
                </a:solidFill>
              </a:rPr>
              <a:t> Rain showers or storms that fall at rates greater than 0.5 inches an hour (12.7 cm/</a:t>
            </a:r>
            <a:r>
              <a:rPr lang="en-US" sz="2400" dirty="0" err="1">
                <a:solidFill>
                  <a:prstClr val="black"/>
                </a:solidFill>
              </a:rPr>
              <a:t>hr</a:t>
            </a:r>
            <a:r>
              <a:rPr lang="en-US" sz="2400" dirty="0">
                <a:solidFill>
                  <a:prstClr val="black"/>
                </a:solidFill>
              </a:rPr>
              <a:t>) are less efficient than lighter showers because the water forms ponds on the surface and runs off the fields into ditches and rivers, carrying along precious topsoil.</a:t>
            </a:r>
          </a:p>
        </p:txBody>
      </p:sp>
    </p:spTree>
    <p:extLst>
      <p:ext uri="{BB962C8B-B14F-4D97-AF65-F5344CB8AC3E}">
        <p14:creationId xmlns:p14="http://schemas.microsoft.com/office/powerpoint/2010/main" val="3157737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610600" cy="3970318"/>
          </a:xfrm>
          <a:prstGeom prst="rect">
            <a:avLst/>
          </a:prstGeom>
        </p:spPr>
        <p:txBody>
          <a:bodyPr wrap="square">
            <a:spAutoFit/>
          </a:bodyPr>
          <a:lstStyle/>
          <a:p>
            <a:pPr lvl="0" algn="just">
              <a:lnSpc>
                <a:spcPct val="150000"/>
              </a:lnSpc>
            </a:pPr>
            <a:r>
              <a:rPr lang="en-US" sz="2400" b="1" dirty="0">
                <a:solidFill>
                  <a:prstClr val="black"/>
                </a:solidFill>
                <a:latin typeface="GillSans-Bold"/>
                <a:ea typeface="Calibri"/>
                <a:cs typeface="GillSans-Bold"/>
              </a:rPr>
              <a:t>Potential Evapotranspiration</a:t>
            </a:r>
            <a:endParaRPr lang="en-US" sz="2400" b="1" dirty="0">
              <a:solidFill>
                <a:prstClr val="black"/>
              </a:solidFill>
              <a:ea typeface="Calibri"/>
              <a:cs typeface="Times New Roman"/>
            </a:endParaRPr>
          </a:p>
          <a:p>
            <a:pPr marL="285750" lvl="0" indent="-285750" algn="just">
              <a:lnSpc>
                <a:spcPct val="150000"/>
              </a:lnSpc>
              <a:buFont typeface="Wingdings" pitchFamily="2" charset="2"/>
              <a:buChar char="§"/>
            </a:pPr>
            <a:r>
              <a:rPr lang="en-US" sz="2400" dirty="0">
                <a:solidFill>
                  <a:prstClr val="black"/>
                </a:solidFill>
                <a:latin typeface="Times-Roman"/>
                <a:ea typeface="Calibri"/>
                <a:cs typeface="Times-Roman"/>
              </a:rPr>
              <a:t>Evapotranspiration is the removal of water from soil by a combination of evaporation from the soil surface and transpiration (loss of water vapor) from plant leaves.</a:t>
            </a:r>
          </a:p>
          <a:p>
            <a:pPr marL="285750" lvl="0" indent="-285750" algn="just">
              <a:lnSpc>
                <a:spcPct val="150000"/>
              </a:lnSpc>
              <a:buFont typeface="Wingdings" pitchFamily="2" charset="2"/>
              <a:buChar char="§"/>
            </a:pPr>
            <a:r>
              <a:rPr lang="en-US" sz="2400" dirty="0">
                <a:solidFill>
                  <a:prstClr val="black"/>
                </a:solidFill>
                <a:latin typeface="Times-Roman"/>
                <a:ea typeface="Calibri"/>
                <a:cs typeface="Times-Roman"/>
              </a:rPr>
              <a:t>Surface evaporation is limited to the top 2 to 4 inches of soil, while transpiration results in removal of water from the soil to a depth equal to the deepest roots</a:t>
            </a:r>
            <a:endParaRPr lang="en-US" dirty="0"/>
          </a:p>
        </p:txBody>
      </p:sp>
    </p:spTree>
    <p:extLst>
      <p:ext uri="{BB962C8B-B14F-4D97-AF65-F5344CB8AC3E}">
        <p14:creationId xmlns:p14="http://schemas.microsoft.com/office/powerpoint/2010/main" val="17017346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7305"/>
            <a:ext cx="8534400" cy="6647974"/>
          </a:xfrm>
          <a:prstGeom prst="rect">
            <a:avLst/>
          </a:prstGeom>
        </p:spPr>
        <p:txBody>
          <a:bodyPr wrap="square">
            <a:spAutoFit/>
          </a:bodyPr>
          <a:lstStyle/>
          <a:p>
            <a:pPr marL="285750" lvl="0" indent="-285750" algn="just">
              <a:lnSpc>
                <a:spcPct val="150000"/>
              </a:lnSpc>
              <a:buFont typeface="Wingdings" pitchFamily="2" charset="2"/>
              <a:buChar char="§"/>
            </a:pPr>
            <a:r>
              <a:rPr lang="en-US" sz="2400" dirty="0">
                <a:solidFill>
                  <a:prstClr val="black"/>
                </a:solidFill>
                <a:latin typeface="Times-Roman"/>
                <a:ea typeface="Calibri"/>
                <a:cs typeface="Times-Roman"/>
              </a:rPr>
              <a:t>Potential evapotranspiration is the amount of water that would evaporate from the soil surface and from plants when the soil is at field capacity.</a:t>
            </a:r>
          </a:p>
          <a:p>
            <a:pPr marL="285750" lvl="0" indent="-285750" algn="just">
              <a:lnSpc>
                <a:spcPct val="150000"/>
              </a:lnSpc>
              <a:buFont typeface="Wingdings" pitchFamily="2" charset="2"/>
              <a:buChar char="§"/>
            </a:pPr>
            <a:r>
              <a:rPr lang="en-US" sz="2400" dirty="0">
                <a:solidFill>
                  <a:prstClr val="black"/>
                </a:solidFill>
                <a:latin typeface="Times-Roman"/>
                <a:ea typeface="Calibri"/>
                <a:cs typeface="Times-Roman"/>
              </a:rPr>
              <a:t>Field capacity defines the amount of water the soil holds after it has been saturated and then drained, until drainage virtually ceases. </a:t>
            </a:r>
          </a:p>
          <a:p>
            <a:pPr marL="285750" lvl="0" indent="-285750" algn="just">
              <a:lnSpc>
                <a:spcPct val="150000"/>
              </a:lnSpc>
              <a:buFont typeface="Wingdings" pitchFamily="2" charset="2"/>
              <a:buChar char="§"/>
            </a:pPr>
            <a:r>
              <a:rPr lang="en-US" sz="2000" dirty="0">
                <a:solidFill>
                  <a:prstClr val="black"/>
                </a:solidFill>
                <a:latin typeface="Times-Roman"/>
                <a:ea typeface="Calibri"/>
                <a:cs typeface="Times-Roman"/>
              </a:rPr>
              <a:t>Soil that</a:t>
            </a:r>
            <a:r>
              <a:rPr lang="en-US" sz="2000" dirty="0">
                <a:solidFill>
                  <a:prstClr val="black"/>
                </a:solidFill>
                <a:ea typeface="Calibri"/>
                <a:cs typeface="Times New Roman"/>
              </a:rPr>
              <a:t> </a:t>
            </a:r>
            <a:r>
              <a:rPr lang="en-US" sz="2000" dirty="0">
                <a:solidFill>
                  <a:prstClr val="black"/>
                </a:solidFill>
                <a:latin typeface="Times-Roman"/>
                <a:ea typeface="Calibri"/>
                <a:cs typeface="Times-Roman"/>
              </a:rPr>
              <a:t>is drier than field capacity will experience actual evapotranspiration less than potential evapotranspiration. </a:t>
            </a:r>
          </a:p>
          <a:p>
            <a:pPr marL="285750" lvl="0" indent="-285750" algn="just">
              <a:lnSpc>
                <a:spcPct val="150000"/>
              </a:lnSpc>
              <a:buFont typeface="Wingdings" pitchFamily="2" charset="2"/>
              <a:buChar char="§"/>
            </a:pPr>
            <a:r>
              <a:rPr lang="en-US" sz="2000" dirty="0">
                <a:solidFill>
                  <a:prstClr val="black"/>
                </a:solidFill>
                <a:latin typeface="Times-Roman"/>
                <a:ea typeface="Calibri"/>
                <a:cs typeface="Times-Roman"/>
              </a:rPr>
              <a:t>Actual evapotranspiration will also be less than potential evapotranspiration when plant canopies do not totally cover the soil.</a:t>
            </a:r>
            <a:endParaRPr lang="en-US" sz="2000" dirty="0">
              <a:solidFill>
                <a:prstClr val="black"/>
              </a:solidFill>
            </a:endParaRPr>
          </a:p>
          <a:p>
            <a:pPr marL="285750" lvl="0" indent="-285750" algn="just">
              <a:lnSpc>
                <a:spcPct val="150000"/>
              </a:lnSpc>
              <a:buFont typeface="Wingdings" pitchFamily="2" charset="2"/>
              <a:buChar char="§"/>
            </a:pPr>
            <a:r>
              <a:rPr lang="en-US" sz="2000" dirty="0">
                <a:solidFill>
                  <a:prstClr val="black"/>
                </a:solidFill>
              </a:rPr>
              <a:t>Potential evapotranspiration is greatest in dry years with low humidity and predominantly clear skies and least in wet years with high humidity and cloudier-than-normal skies.</a:t>
            </a:r>
            <a:endParaRPr lang="en-US" dirty="0"/>
          </a:p>
        </p:txBody>
      </p:sp>
    </p:spTree>
    <p:extLst>
      <p:ext uri="{BB962C8B-B14F-4D97-AF65-F5344CB8AC3E}">
        <p14:creationId xmlns:p14="http://schemas.microsoft.com/office/powerpoint/2010/main" val="2787173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t="378"/>
          <a:stretch>
            <a:fillRect/>
          </a:stretch>
        </p:blipFill>
        <p:spPr bwMode="auto">
          <a:xfrm>
            <a:off x="152399" y="685800"/>
            <a:ext cx="8763001" cy="5181600"/>
          </a:xfrm>
          <a:prstGeom prst="rect">
            <a:avLst/>
          </a:prstGeom>
          <a:noFill/>
          <a:ln>
            <a:noFill/>
          </a:ln>
          <a:effectLst/>
          <a:extLst>
            <a:ext uri="{909E8E84-426E-40DD-AFC4-6F175D3DCCD1}">
              <a14:hiddenFill xmlns:a14="http://schemas.microsoft.com/office/drawing/2010/main">
                <a:blipFill dpi="0" rotWithShape="0">
                  <a:blip/>
                  <a:srcRect t="37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304800" y="103950"/>
            <a:ext cx="9065302" cy="400110"/>
          </a:xfrm>
          <a:prstGeom prst="rect">
            <a:avLst/>
          </a:prstGeom>
        </p:spPr>
        <p:txBody>
          <a:bodyPr wrap="none">
            <a:spAutoFit/>
          </a:bodyPr>
          <a:lstStyle/>
          <a:p>
            <a:r>
              <a:rPr lang="en-US" sz="2000" b="1" dirty="0">
                <a:effectLst>
                  <a:outerShdw blurRad="38100" dist="38100" dir="2700000" algn="tl">
                    <a:srgbClr val="000000">
                      <a:alpha val="43137"/>
                    </a:srgbClr>
                  </a:outerShdw>
                </a:effectLst>
                <a:latin typeface="Arial"/>
                <a:ea typeface="Times New Roman"/>
                <a:cs typeface="Times New Roman"/>
              </a:rPr>
              <a:t>Look the diagram and write a short not  about crop/climate relationships</a:t>
            </a:r>
            <a:r>
              <a:rPr lang="en-US" sz="2000" dirty="0">
                <a:solidFill>
                  <a:prstClr val="black"/>
                </a:solidFill>
                <a:latin typeface="Arial"/>
                <a:ea typeface="Times New Roman"/>
                <a:cs typeface="Times New Roman"/>
              </a:rPr>
              <a:t>,</a:t>
            </a:r>
            <a:endParaRPr lang="en-US" dirty="0"/>
          </a:p>
        </p:txBody>
      </p:sp>
    </p:spTree>
    <p:extLst>
      <p:ext uri="{BB962C8B-B14F-4D97-AF65-F5344CB8AC3E}">
        <p14:creationId xmlns:p14="http://schemas.microsoft.com/office/powerpoint/2010/main" val="27447323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823" y="34638"/>
            <a:ext cx="7239000" cy="461665"/>
          </a:xfrm>
          <a:prstGeom prst="rect">
            <a:avLst/>
          </a:prstGeom>
        </p:spPr>
        <p:txBody>
          <a:bodyPr wrap="square">
            <a:spAutoFit/>
          </a:bodyPr>
          <a:lstStyle/>
          <a:p>
            <a:pPr lvl="0" algn="ctr" defTabSz="457200" fontAlgn="base">
              <a:spcBef>
                <a:spcPts val="175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000000"/>
                </a:solidFill>
                <a:latin typeface="Arial" charset="0"/>
              </a:rPr>
              <a:t>Crop / climate interactions in the TROPICS</a:t>
            </a:r>
          </a:p>
        </p:txBody>
      </p:sp>
      <p:sp>
        <p:nvSpPr>
          <p:cNvPr id="3" name="Rectangle 2"/>
          <p:cNvSpPr/>
          <p:nvPr/>
        </p:nvSpPr>
        <p:spPr>
          <a:xfrm>
            <a:off x="512506" y="496303"/>
            <a:ext cx="8305800" cy="1515800"/>
          </a:xfrm>
          <a:prstGeom prst="rect">
            <a:avLst/>
          </a:prstGeom>
        </p:spPr>
        <p:txBody>
          <a:bodyPr wrap="square">
            <a:spAutoFit/>
          </a:bodyPr>
          <a:lstStyle/>
          <a:p>
            <a:pPr lvl="0" defTabSz="457200" fontAlgn="base">
              <a:spcBef>
                <a:spcPts val="450"/>
              </a:spcBef>
              <a:spcAft>
                <a:spcPct val="0"/>
              </a:spcAft>
              <a:buClr>
                <a:srgbClr val="000000"/>
              </a:buClr>
              <a:buSzPct val="100000"/>
              <a:buFont typeface="Arial" charset="0"/>
              <a:buChar char="•"/>
            </a:pPr>
            <a:r>
              <a:rPr lang="en-GB" sz="2000" dirty="0">
                <a:solidFill>
                  <a:srgbClr val="000000"/>
                </a:solidFill>
                <a:latin typeface="Arial" charset="0"/>
              </a:rPr>
              <a:t>Tropical regions (</a:t>
            </a:r>
            <a:r>
              <a:rPr lang="en-GB" sz="2000" dirty="0">
                <a:solidFill>
                  <a:srgbClr val="FF0000"/>
                </a:solidFill>
                <a:latin typeface="Arial" charset="0"/>
              </a:rPr>
              <a:t>Africa</a:t>
            </a:r>
            <a:r>
              <a:rPr lang="en-GB" sz="2000" dirty="0">
                <a:solidFill>
                  <a:srgbClr val="000000"/>
                </a:solidFill>
                <a:latin typeface="Arial" charset="0"/>
              </a:rPr>
              <a:t>): </a:t>
            </a:r>
            <a:r>
              <a:rPr lang="en-GB" sz="2000" b="1" u="sng" dirty="0">
                <a:solidFill>
                  <a:srgbClr val="000000"/>
                </a:solidFill>
                <a:latin typeface="Arial" charset="0"/>
              </a:rPr>
              <a:t>vulnerable to climate change</a:t>
            </a:r>
          </a:p>
          <a:p>
            <a:pPr marL="742950" lvl="1" indent="-285750" defTabSz="457200" fontAlgn="base">
              <a:spcBef>
                <a:spcPts val="450"/>
              </a:spcBef>
              <a:spcAft>
                <a:spcPct val="0"/>
              </a:spcAft>
              <a:buClr>
                <a:srgbClr val="000000"/>
              </a:buClr>
              <a:buSzPct val="100000"/>
              <a:buFont typeface="Arial" charset="0"/>
              <a:buChar char="–"/>
            </a:pPr>
            <a:r>
              <a:rPr lang="en-GB" sz="2000" dirty="0">
                <a:solidFill>
                  <a:srgbClr val="000000"/>
                </a:solidFill>
                <a:latin typeface="Arial" charset="0"/>
              </a:rPr>
              <a:t>dependence on climate</a:t>
            </a:r>
          </a:p>
          <a:p>
            <a:pPr marL="742950" lvl="1" indent="-285750" defTabSz="457200" fontAlgn="base">
              <a:spcBef>
                <a:spcPts val="450"/>
              </a:spcBef>
              <a:spcAft>
                <a:spcPct val="0"/>
              </a:spcAft>
              <a:buClr>
                <a:srgbClr val="000000"/>
              </a:buClr>
              <a:buSzPct val="100000"/>
              <a:buFont typeface="Arial" charset="0"/>
              <a:buChar char="–"/>
            </a:pPr>
            <a:r>
              <a:rPr lang="en-GB" sz="2000" dirty="0">
                <a:solidFill>
                  <a:srgbClr val="000000"/>
                </a:solidFill>
                <a:latin typeface="Arial" charset="0"/>
              </a:rPr>
              <a:t>poverty</a:t>
            </a:r>
          </a:p>
          <a:p>
            <a:pPr marL="742950" lvl="1" indent="-285750" defTabSz="457200" fontAlgn="base">
              <a:spcBef>
                <a:spcPts val="450"/>
              </a:spcBef>
              <a:spcAft>
                <a:spcPct val="0"/>
              </a:spcAft>
              <a:buClr>
                <a:srgbClr val="000000"/>
              </a:buClr>
              <a:buSzPct val="100000"/>
              <a:buFont typeface="Arial" charset="0"/>
              <a:buChar char="–"/>
            </a:pPr>
            <a:r>
              <a:rPr lang="en-GB" sz="2000" dirty="0">
                <a:solidFill>
                  <a:srgbClr val="000000"/>
                </a:solidFill>
                <a:latin typeface="Arial" charset="0"/>
              </a:rPr>
              <a:t>demographic pressure</a:t>
            </a:r>
          </a:p>
        </p:txBody>
      </p:sp>
      <p:sp>
        <p:nvSpPr>
          <p:cNvPr id="4" name="Line 32"/>
          <p:cNvSpPr>
            <a:spLocks noChangeShapeType="1"/>
          </p:cNvSpPr>
          <p:nvPr/>
        </p:nvSpPr>
        <p:spPr bwMode="auto">
          <a:xfrm>
            <a:off x="3909858" y="1831529"/>
            <a:ext cx="504825" cy="2159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 name="AutoShape 31"/>
          <p:cNvSpPr>
            <a:spLocks/>
          </p:cNvSpPr>
          <p:nvPr/>
        </p:nvSpPr>
        <p:spPr bwMode="auto">
          <a:xfrm rot="16200000">
            <a:off x="4319587" y="-1768920"/>
            <a:ext cx="360363" cy="7993063"/>
          </a:xfrm>
          <a:prstGeom prst="rightBrace">
            <a:avLst>
              <a:gd name="adj1" fmla="val 184838"/>
              <a:gd name="adj2" fmla="val 5000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Text Box 28"/>
          <p:cNvSpPr txBox="1">
            <a:spLocks noChangeArrowheads="1"/>
          </p:cNvSpPr>
          <p:nvPr/>
        </p:nvSpPr>
        <p:spPr bwMode="auto">
          <a:xfrm>
            <a:off x="240123" y="2322563"/>
            <a:ext cx="1295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11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0" i="0" u="sng" strike="noStrike" kern="0" cap="none" spc="0" normalizeH="0" baseline="0" noProof="0" dirty="0">
                <a:ln>
                  <a:noFill/>
                </a:ln>
                <a:solidFill>
                  <a:srgbClr val="000000"/>
                </a:solidFill>
                <a:effectLst/>
                <a:uLnTx/>
                <a:uFillTx/>
                <a:latin typeface="Arial" charset="0"/>
              </a:rPr>
              <a:t>Present</a:t>
            </a:r>
          </a:p>
        </p:txBody>
      </p:sp>
      <p:sp>
        <p:nvSpPr>
          <p:cNvPr id="7" name="Text Box 29"/>
          <p:cNvSpPr txBox="1">
            <a:spLocks noChangeArrowheads="1"/>
          </p:cNvSpPr>
          <p:nvPr/>
        </p:nvSpPr>
        <p:spPr bwMode="auto">
          <a:xfrm>
            <a:off x="7848600" y="2506713"/>
            <a:ext cx="1295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112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0" i="0" u="sng" strike="noStrike" kern="0" cap="none" spc="0" normalizeH="0" baseline="0" noProof="0" dirty="0">
                <a:ln>
                  <a:noFill/>
                </a:ln>
                <a:solidFill>
                  <a:srgbClr val="000000"/>
                </a:solidFill>
                <a:effectLst/>
                <a:uLnTx/>
                <a:uFillTx/>
                <a:latin typeface="Arial" charset="0"/>
              </a:rPr>
              <a:t>Future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5725" t="13947" r="10268" b="25925"/>
          <a:stretch>
            <a:fillRect/>
          </a:stretch>
        </p:blipFill>
        <p:spPr bwMode="auto">
          <a:xfrm>
            <a:off x="201459" y="2738255"/>
            <a:ext cx="3960812" cy="2720975"/>
          </a:xfrm>
          <a:prstGeom prst="rect">
            <a:avLst/>
          </a:prstGeom>
          <a:noFill/>
          <a:ln>
            <a:noFill/>
          </a:ln>
          <a:effectLst/>
          <a:extLst>
            <a:ext uri="{909E8E84-426E-40DD-AFC4-6F175D3DCCD1}">
              <a14:hiddenFill xmlns:a14="http://schemas.microsoft.com/office/drawing/2010/main">
                <a:blipFill dpi="0" rotWithShape="0">
                  <a:blip/>
                  <a:srcRect l="5725" t="13947" r="10268" b="2592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
          <p:cNvSpPr txBox="1">
            <a:spLocks noChangeArrowheads="1"/>
          </p:cNvSpPr>
          <p:nvPr/>
        </p:nvSpPr>
        <p:spPr bwMode="auto">
          <a:xfrm>
            <a:off x="5293237" y="2910636"/>
            <a:ext cx="3816350" cy="1320800"/>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b="1" i="0" u="none" strike="noStrike" kern="0" cap="none" spc="0" normalizeH="0" baseline="0" noProof="0" dirty="0">
                <a:ln>
                  <a:noFill/>
                </a:ln>
                <a:solidFill>
                  <a:srgbClr val="000000"/>
                </a:solidFill>
                <a:effectLst/>
                <a:uLnTx/>
                <a:uFillTx/>
                <a:latin typeface="Arial" charset="0"/>
              </a:rPr>
              <a:t>Estimates ~ by 2050, food production demand</a:t>
            </a:r>
          </a:p>
          <a:p>
            <a:pPr marL="0" marR="0" lvl="0" indent="0" defTabSz="914400" eaLnBrk="1" fontAlgn="auto" latinLnBrk="0" hangingPunct="1">
              <a:lnSpc>
                <a:spcPct val="10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b="1" i="0" u="none" strike="noStrike" kern="0" cap="none" spc="0" normalizeH="0" baseline="0" noProof="0" dirty="0">
                <a:ln>
                  <a:noFill/>
                </a:ln>
                <a:solidFill>
                  <a:srgbClr val="000000"/>
                </a:solidFill>
                <a:effectLst/>
                <a:uLnTx/>
                <a:uFillTx/>
                <a:latin typeface="Arial" charset="0"/>
              </a:rPr>
              <a:t>x 2 </a:t>
            </a:r>
            <a:r>
              <a:rPr kumimoji="0" lang="en-GB" sz="1600" b="0" i="0" u="none" strike="noStrike" kern="0" cap="none" spc="0" normalizeH="0" baseline="0" noProof="0" dirty="0">
                <a:ln>
                  <a:noFill/>
                </a:ln>
                <a:solidFill>
                  <a:srgbClr val="000000"/>
                </a:solidFill>
                <a:effectLst/>
                <a:uLnTx/>
                <a:uFillTx/>
                <a:latin typeface="Arial" charset="0"/>
              </a:rPr>
              <a:t>in</a:t>
            </a:r>
            <a:r>
              <a:rPr kumimoji="0" lang="en-GB" sz="1600" b="1" i="0" u="none" strike="noStrike" kern="0" cap="none" spc="0" normalizeH="0" baseline="0" noProof="0" dirty="0">
                <a:ln>
                  <a:noFill/>
                </a:ln>
                <a:solidFill>
                  <a:srgbClr val="000000"/>
                </a:solidFill>
                <a:effectLst/>
                <a:uLnTx/>
                <a:uFillTx/>
                <a:latin typeface="Arial" charset="0"/>
              </a:rPr>
              <a:t> Asia </a:t>
            </a:r>
            <a:r>
              <a:rPr kumimoji="0" lang="en-GB" sz="1600" b="0" i="0" u="none" strike="noStrike" kern="0" cap="none" spc="0" normalizeH="0" baseline="0" noProof="0" dirty="0">
                <a:ln>
                  <a:noFill/>
                </a:ln>
                <a:solidFill>
                  <a:srgbClr val="000000"/>
                </a:solidFill>
                <a:effectLst/>
                <a:uLnTx/>
                <a:uFillTx/>
                <a:latin typeface="Arial" charset="0"/>
              </a:rPr>
              <a:t>and</a:t>
            </a:r>
            <a:r>
              <a:rPr kumimoji="0" lang="en-GB" sz="1600" b="1" i="0" u="none" strike="noStrike" kern="0" cap="none" spc="0" normalizeH="0" baseline="0" noProof="0" dirty="0">
                <a:ln>
                  <a:noFill/>
                </a:ln>
                <a:solidFill>
                  <a:srgbClr val="000000"/>
                </a:solidFill>
                <a:effectLst/>
                <a:uLnTx/>
                <a:uFillTx/>
                <a:latin typeface="Arial" charset="0"/>
              </a:rPr>
              <a:t> Latin America</a:t>
            </a:r>
          </a:p>
          <a:p>
            <a:pPr marL="0" marR="0" lvl="0" indent="0" defTabSz="914400" eaLnBrk="1" fontAlgn="auto" latinLnBrk="0" hangingPunct="1">
              <a:lnSpc>
                <a:spcPct val="10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b="1" i="0" u="none" strike="noStrike" kern="0" cap="none" spc="0" normalizeH="0" baseline="0" noProof="0" dirty="0">
                <a:ln>
                  <a:noFill/>
                </a:ln>
                <a:solidFill>
                  <a:srgbClr val="000000"/>
                </a:solidFill>
                <a:effectLst/>
                <a:uLnTx/>
                <a:uFillTx/>
                <a:latin typeface="Arial" charset="0"/>
              </a:rPr>
              <a:t>x 5 </a:t>
            </a:r>
            <a:r>
              <a:rPr kumimoji="0" lang="en-GB" sz="1600" b="0" i="0" u="none" strike="noStrike" kern="0" cap="none" spc="0" normalizeH="0" baseline="0" noProof="0" dirty="0">
                <a:ln>
                  <a:noFill/>
                </a:ln>
                <a:solidFill>
                  <a:srgbClr val="000000"/>
                </a:solidFill>
                <a:effectLst/>
                <a:uLnTx/>
                <a:uFillTx/>
                <a:latin typeface="Arial" charset="0"/>
              </a:rPr>
              <a:t>in</a:t>
            </a:r>
            <a:r>
              <a:rPr kumimoji="0" lang="en-GB" sz="1600" b="1" i="0" u="none" strike="noStrike" kern="0" cap="none" spc="0" normalizeH="0" baseline="0" noProof="0" dirty="0">
                <a:ln>
                  <a:noFill/>
                </a:ln>
                <a:solidFill>
                  <a:srgbClr val="000000"/>
                </a:solidFill>
                <a:effectLst/>
                <a:uLnTx/>
                <a:uFillTx/>
                <a:latin typeface="Arial" charset="0"/>
              </a:rPr>
              <a:t> Africa</a:t>
            </a:r>
            <a:r>
              <a:rPr kumimoji="0" lang="en-GB" sz="1600" b="0" i="0" u="none" strike="noStrike" kern="0" cap="none" spc="0" normalizeH="0" baseline="0" noProof="0" dirty="0">
                <a:ln>
                  <a:noFill/>
                </a:ln>
                <a:solidFill>
                  <a:srgbClr val="000000"/>
                </a:solidFill>
                <a:effectLst/>
                <a:uLnTx/>
                <a:uFillTx/>
                <a:latin typeface="Arial" charset="0"/>
              </a:rPr>
              <a:t> </a:t>
            </a:r>
          </a:p>
        </p:txBody>
      </p:sp>
      <p:sp>
        <p:nvSpPr>
          <p:cNvPr id="10" name="Text Box 26"/>
          <p:cNvSpPr txBox="1">
            <a:spLocks noChangeArrowheads="1"/>
          </p:cNvSpPr>
          <p:nvPr/>
        </p:nvSpPr>
        <p:spPr bwMode="auto">
          <a:xfrm>
            <a:off x="5076825" y="5328673"/>
            <a:ext cx="360045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45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0" cap="none" spc="0" normalizeH="0" baseline="0" noProof="0" dirty="0">
                <a:ln>
                  <a:noFill/>
                </a:ln>
                <a:solidFill>
                  <a:srgbClr val="000000"/>
                </a:solidFill>
                <a:effectLst/>
                <a:uLnTx/>
                <a:uFillTx/>
                <a:latin typeface="Arial" charset="0"/>
              </a:rPr>
              <a:t>Importance of climate change impacts on crop yields in the TROPICS </a:t>
            </a:r>
            <a:r>
              <a:rPr kumimoji="0" lang="en-GB" sz="1800" b="1" i="0" u="none" strike="noStrike" kern="0" cap="none" spc="0" normalizeH="0" baseline="0" noProof="0" dirty="0">
                <a:ln>
                  <a:noFill/>
                </a:ln>
                <a:solidFill>
                  <a:srgbClr val="FF0000"/>
                </a:solidFill>
                <a:effectLst/>
                <a:uLnTx/>
                <a:uFillTx/>
                <a:latin typeface="Arial" charset="0"/>
              </a:rPr>
              <a:t>(</a:t>
            </a:r>
            <a:r>
              <a:rPr kumimoji="0" lang="en-GB" sz="1800" b="0" i="0" u="none" strike="noStrike" kern="0" cap="none" spc="0" normalizeH="0" baseline="0" noProof="0" dirty="0">
                <a:ln>
                  <a:noFill/>
                </a:ln>
                <a:solidFill>
                  <a:srgbClr val="FF0000"/>
                </a:solidFill>
                <a:effectLst/>
                <a:uLnTx/>
                <a:uFillTx/>
                <a:latin typeface="Arial" charset="0"/>
              </a:rPr>
              <a:t>AFRICA</a:t>
            </a:r>
            <a:r>
              <a:rPr kumimoji="0" lang="en-GB" sz="1800" b="1" i="0" u="none" strike="noStrike" kern="0" cap="none" spc="0" normalizeH="0" baseline="0" noProof="0" dirty="0">
                <a:ln>
                  <a:noFill/>
                </a:ln>
                <a:solidFill>
                  <a:srgbClr val="FF0000"/>
                </a:solidFill>
                <a:effectLst/>
                <a:uLnTx/>
                <a:uFillTx/>
                <a:latin typeface="Arial" charset="0"/>
              </a:rPr>
              <a:t>)</a:t>
            </a:r>
          </a:p>
        </p:txBody>
      </p:sp>
      <p:sp>
        <p:nvSpPr>
          <p:cNvPr id="11" name="Text Box 20"/>
          <p:cNvSpPr txBox="1">
            <a:spLocks noChangeArrowheads="1"/>
          </p:cNvSpPr>
          <p:nvPr/>
        </p:nvSpPr>
        <p:spPr bwMode="auto">
          <a:xfrm>
            <a:off x="1676400" y="5459230"/>
            <a:ext cx="12239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lvl="0" defTabSz="457200" eaLnBrk="1" fontAlgn="base" hangingPunct="1">
              <a:spcBef>
                <a:spcPts val="1125"/>
              </a:spcBef>
              <a:spcAft>
                <a:spcPct val="0"/>
              </a:spcAft>
              <a:buClr>
                <a:srgbClr val="000000"/>
              </a:buClr>
              <a:buSzPct val="100000"/>
              <a:tabLst/>
            </a:pPr>
            <a:r>
              <a:rPr lang="en-GB" dirty="0">
                <a:solidFill>
                  <a:srgbClr val="000000"/>
                </a:solidFill>
              </a:rPr>
              <a:t>1980</a:t>
            </a:r>
          </a:p>
        </p:txBody>
      </p:sp>
      <p:sp>
        <p:nvSpPr>
          <p:cNvPr id="12" name="Rectangle 11"/>
          <p:cNvSpPr/>
          <p:nvPr/>
        </p:nvSpPr>
        <p:spPr>
          <a:xfrm>
            <a:off x="240123" y="5473667"/>
            <a:ext cx="697627" cy="369332"/>
          </a:xfrm>
          <a:prstGeom prst="rect">
            <a:avLst/>
          </a:prstGeom>
        </p:spPr>
        <p:txBody>
          <a:bodyPr wrap="none">
            <a:spAutoFit/>
          </a:bodyPr>
          <a:lstStyle/>
          <a:p>
            <a:pPr lvl="0" defTabSz="457200" fontAlgn="base">
              <a:spcBef>
                <a:spcPts val="1125"/>
              </a:spcBef>
              <a:spcAft>
                <a:spcPct val="0"/>
              </a:spcAft>
              <a:buClr>
                <a:srgbClr val="000000"/>
              </a:buClr>
              <a:buSzPct val="100000"/>
            </a:pPr>
            <a:r>
              <a:rPr lang="en-GB" dirty="0">
                <a:solidFill>
                  <a:srgbClr val="000000"/>
                </a:solidFill>
                <a:latin typeface="Arial" charset="0"/>
              </a:rPr>
              <a:t>1960</a:t>
            </a:r>
          </a:p>
        </p:txBody>
      </p:sp>
      <p:sp>
        <p:nvSpPr>
          <p:cNvPr id="13" name="Rectangle 12"/>
          <p:cNvSpPr/>
          <p:nvPr/>
        </p:nvSpPr>
        <p:spPr>
          <a:xfrm>
            <a:off x="3464643" y="5473667"/>
            <a:ext cx="697627" cy="369332"/>
          </a:xfrm>
          <a:prstGeom prst="rect">
            <a:avLst/>
          </a:prstGeom>
        </p:spPr>
        <p:txBody>
          <a:bodyPr wrap="none">
            <a:spAutoFit/>
          </a:bodyPr>
          <a:lstStyle/>
          <a:p>
            <a:pPr lvl="0" defTabSz="457200" fontAlgn="base">
              <a:spcBef>
                <a:spcPts val="1125"/>
              </a:spcBef>
              <a:spcAft>
                <a:spcPct val="0"/>
              </a:spcAft>
              <a:buClr>
                <a:srgbClr val="000000"/>
              </a:buClr>
              <a:buSzPct val="100000"/>
            </a:pPr>
            <a:r>
              <a:rPr lang="en-GB" dirty="0">
                <a:solidFill>
                  <a:srgbClr val="000000"/>
                </a:solidFill>
                <a:latin typeface="Arial" charset="0"/>
              </a:rPr>
              <a:t>2000</a:t>
            </a:r>
          </a:p>
        </p:txBody>
      </p:sp>
      <p:sp>
        <p:nvSpPr>
          <p:cNvPr id="14" name="Line 4"/>
          <p:cNvSpPr>
            <a:spLocks noChangeShapeType="1"/>
          </p:cNvSpPr>
          <p:nvPr/>
        </p:nvSpPr>
        <p:spPr bwMode="auto">
          <a:xfrm>
            <a:off x="106363" y="5878513"/>
            <a:ext cx="288925" cy="1587"/>
          </a:xfrm>
          <a:prstGeom prst="line">
            <a:avLst/>
          </a:prstGeom>
          <a:noFill/>
          <a:ln w="57240">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Line 6"/>
          <p:cNvSpPr>
            <a:spLocks noChangeShapeType="1"/>
          </p:cNvSpPr>
          <p:nvPr/>
        </p:nvSpPr>
        <p:spPr bwMode="auto">
          <a:xfrm>
            <a:off x="106363" y="6076950"/>
            <a:ext cx="288925" cy="1588"/>
          </a:xfrm>
          <a:prstGeom prst="line">
            <a:avLst/>
          </a:prstGeom>
          <a:noFill/>
          <a:ln w="5724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Line 8"/>
          <p:cNvSpPr>
            <a:spLocks noChangeShapeType="1"/>
          </p:cNvSpPr>
          <p:nvPr/>
        </p:nvSpPr>
        <p:spPr bwMode="auto">
          <a:xfrm>
            <a:off x="106363" y="6292850"/>
            <a:ext cx="288925" cy="1588"/>
          </a:xfrm>
          <a:prstGeom prst="line">
            <a:avLst/>
          </a:prstGeom>
          <a:noFill/>
          <a:ln w="57240">
            <a:solidFill>
              <a:srgbClr val="FF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Text Box 5"/>
          <p:cNvSpPr txBox="1">
            <a:spLocks noChangeArrowheads="1"/>
          </p:cNvSpPr>
          <p:nvPr/>
        </p:nvSpPr>
        <p:spPr bwMode="auto">
          <a:xfrm>
            <a:off x="395288" y="5716588"/>
            <a:ext cx="237490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87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0" i="0" u="none" strike="noStrike" kern="0" cap="none" spc="0" normalizeH="0" baseline="0" noProof="0" dirty="0">
                <a:ln>
                  <a:noFill/>
                </a:ln>
                <a:solidFill>
                  <a:srgbClr val="000000"/>
                </a:solidFill>
                <a:effectLst/>
                <a:uLnTx/>
                <a:uFillTx/>
                <a:latin typeface="Arial" charset="0"/>
              </a:rPr>
              <a:t>Developed countries</a:t>
            </a:r>
          </a:p>
        </p:txBody>
      </p:sp>
      <p:sp>
        <p:nvSpPr>
          <p:cNvPr id="18" name="Text Box 7"/>
          <p:cNvSpPr txBox="1">
            <a:spLocks noChangeArrowheads="1"/>
          </p:cNvSpPr>
          <p:nvPr/>
        </p:nvSpPr>
        <p:spPr bwMode="auto">
          <a:xfrm>
            <a:off x="396875" y="5932488"/>
            <a:ext cx="237490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87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0" i="0" u="none" strike="noStrike" kern="0" cap="none" spc="0" normalizeH="0" baseline="0" noProof="0" dirty="0">
                <a:ln>
                  <a:noFill/>
                </a:ln>
                <a:solidFill>
                  <a:srgbClr val="000000"/>
                </a:solidFill>
                <a:effectLst/>
                <a:uLnTx/>
                <a:uFillTx/>
                <a:latin typeface="Arial" charset="0"/>
              </a:rPr>
              <a:t>World</a:t>
            </a:r>
          </a:p>
        </p:txBody>
      </p:sp>
      <p:sp>
        <p:nvSpPr>
          <p:cNvPr id="19" name="Text Box 9"/>
          <p:cNvSpPr txBox="1">
            <a:spLocks noChangeArrowheads="1"/>
          </p:cNvSpPr>
          <p:nvPr/>
        </p:nvSpPr>
        <p:spPr bwMode="auto">
          <a:xfrm>
            <a:off x="395288" y="6148388"/>
            <a:ext cx="237490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87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0" i="0" u="none" strike="noStrike" kern="0" cap="none" spc="0" normalizeH="0" baseline="0" noProof="0" dirty="0">
                <a:ln>
                  <a:noFill/>
                </a:ln>
                <a:solidFill>
                  <a:srgbClr val="000000"/>
                </a:solidFill>
                <a:effectLst/>
                <a:uLnTx/>
                <a:uFillTx/>
                <a:latin typeface="Arial" charset="0"/>
              </a:rPr>
              <a:t>Latin / Caribbean</a:t>
            </a:r>
          </a:p>
        </p:txBody>
      </p:sp>
      <p:sp>
        <p:nvSpPr>
          <p:cNvPr id="21" name="AutoShape 19"/>
          <p:cNvSpPr>
            <a:spLocks noChangeArrowheads="1"/>
          </p:cNvSpPr>
          <p:nvPr/>
        </p:nvSpPr>
        <p:spPr bwMode="auto">
          <a:xfrm>
            <a:off x="2411413" y="5983288"/>
            <a:ext cx="73025" cy="71437"/>
          </a:xfrm>
          <a:prstGeom prst="diamond">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AutoShape 19"/>
          <p:cNvSpPr>
            <a:spLocks noChangeArrowheads="1"/>
          </p:cNvSpPr>
          <p:nvPr/>
        </p:nvSpPr>
        <p:spPr bwMode="auto">
          <a:xfrm>
            <a:off x="2698750" y="6049962"/>
            <a:ext cx="73025" cy="71437"/>
          </a:xfrm>
          <a:prstGeom prst="diamond">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3" name="AutoShape 19"/>
          <p:cNvSpPr>
            <a:spLocks noChangeArrowheads="1"/>
          </p:cNvSpPr>
          <p:nvPr/>
        </p:nvSpPr>
        <p:spPr bwMode="auto">
          <a:xfrm flipV="1">
            <a:off x="2563813" y="6076951"/>
            <a:ext cx="45719" cy="58738"/>
          </a:xfrm>
          <a:prstGeom prst="diamond">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Line 10"/>
          <p:cNvSpPr>
            <a:spLocks noChangeShapeType="1"/>
          </p:cNvSpPr>
          <p:nvPr/>
        </p:nvSpPr>
        <p:spPr bwMode="auto">
          <a:xfrm>
            <a:off x="2339975" y="6237288"/>
            <a:ext cx="288925" cy="1587"/>
          </a:xfrm>
          <a:prstGeom prst="line">
            <a:avLst/>
          </a:prstGeom>
          <a:noFill/>
          <a:ln w="57240">
            <a:solidFill>
              <a:srgbClr val="3333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Text Box 13"/>
          <p:cNvSpPr txBox="1">
            <a:spLocks noChangeArrowheads="1"/>
          </p:cNvSpPr>
          <p:nvPr/>
        </p:nvSpPr>
        <p:spPr bwMode="auto">
          <a:xfrm>
            <a:off x="2960612" y="5827530"/>
            <a:ext cx="100806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b="1" i="0" u="none" strike="noStrike" kern="0" cap="none" spc="0" normalizeH="0" baseline="0" noProof="0" dirty="0">
                <a:ln>
                  <a:noFill/>
                </a:ln>
                <a:solidFill>
                  <a:srgbClr val="FF0000"/>
                </a:solidFill>
                <a:effectLst/>
                <a:uLnTx/>
                <a:uFillTx/>
                <a:latin typeface="Arial" charset="0"/>
              </a:rPr>
              <a:t>Africa</a:t>
            </a:r>
          </a:p>
        </p:txBody>
      </p:sp>
      <p:sp>
        <p:nvSpPr>
          <p:cNvPr id="26" name="Text Box 11"/>
          <p:cNvSpPr txBox="1">
            <a:spLocks noChangeArrowheads="1"/>
          </p:cNvSpPr>
          <p:nvPr/>
        </p:nvSpPr>
        <p:spPr bwMode="auto">
          <a:xfrm>
            <a:off x="2628900" y="6075363"/>
            <a:ext cx="158273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875"/>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0" i="0" u="none" strike="noStrike" kern="0" cap="none" spc="0" normalizeH="0" baseline="0" noProof="0" dirty="0">
                <a:ln>
                  <a:noFill/>
                </a:ln>
                <a:solidFill>
                  <a:srgbClr val="000000"/>
                </a:solidFill>
                <a:effectLst/>
                <a:uLnTx/>
                <a:uFillTx/>
                <a:latin typeface="Arial" charset="0"/>
              </a:rPr>
              <a:t>Asia developing</a:t>
            </a:r>
          </a:p>
        </p:txBody>
      </p:sp>
      <p:sp>
        <p:nvSpPr>
          <p:cNvPr id="28" name="Text Box 14"/>
          <p:cNvSpPr txBox="1">
            <a:spLocks noChangeArrowheads="1"/>
          </p:cNvSpPr>
          <p:nvPr/>
        </p:nvSpPr>
        <p:spPr bwMode="auto">
          <a:xfrm>
            <a:off x="0" y="6521450"/>
            <a:ext cx="50768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b="1" i="0" u="none" strike="noStrike" kern="0" cap="none" spc="0" normalizeH="0" baseline="0" noProof="0" dirty="0">
                <a:ln>
                  <a:noFill/>
                </a:ln>
                <a:solidFill>
                  <a:srgbClr val="FF0000"/>
                </a:solidFill>
                <a:effectLst/>
                <a:uLnTx/>
                <a:uFillTx/>
                <a:latin typeface="Arial" charset="0"/>
              </a:rPr>
              <a:t>Population increase &gt; food supply increase</a:t>
            </a:r>
          </a:p>
        </p:txBody>
      </p:sp>
      <p:sp>
        <p:nvSpPr>
          <p:cNvPr id="29" name="AutoShape 25"/>
          <p:cNvSpPr>
            <a:spLocks noChangeArrowheads="1"/>
          </p:cNvSpPr>
          <p:nvPr/>
        </p:nvSpPr>
        <p:spPr bwMode="auto">
          <a:xfrm rot="5400000">
            <a:off x="6132538" y="4689066"/>
            <a:ext cx="792162" cy="215900"/>
          </a:xfrm>
          <a:prstGeom prst="rightArrow">
            <a:avLst>
              <a:gd name="adj1" fmla="val 50000"/>
              <a:gd name="adj2" fmla="val 91728"/>
            </a:avLst>
          </a:prstGeom>
          <a:solidFill>
            <a:srgbClr val="00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Text Box 3"/>
          <p:cNvSpPr txBox="1">
            <a:spLocks noChangeArrowheads="1"/>
          </p:cNvSpPr>
          <p:nvPr/>
        </p:nvSpPr>
        <p:spPr bwMode="auto">
          <a:xfrm>
            <a:off x="1042988" y="2638425"/>
            <a:ext cx="32400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b="0" i="1" u="none" strike="noStrike" kern="0" cap="none" spc="0" normalizeH="0" baseline="0" noProof="0" dirty="0">
                <a:ln>
                  <a:noFill/>
                </a:ln>
                <a:solidFill>
                  <a:srgbClr val="000000"/>
                </a:solidFill>
                <a:effectLst/>
                <a:uLnTx/>
                <a:uFillTx/>
                <a:latin typeface="Arial" charset="0"/>
              </a:rPr>
              <a:t>Cereals per capita</a:t>
            </a:r>
          </a:p>
        </p:txBody>
      </p:sp>
      <p:sp>
        <p:nvSpPr>
          <p:cNvPr id="31" name="Text Box 23"/>
          <p:cNvSpPr txBox="1">
            <a:spLocks noChangeArrowheads="1"/>
          </p:cNvSpPr>
          <p:nvPr/>
        </p:nvSpPr>
        <p:spPr bwMode="auto">
          <a:xfrm rot="16200000">
            <a:off x="-516731" y="3783806"/>
            <a:ext cx="1296987" cy="336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Bitstream Vera Sans" charset="0"/>
                <a:cs typeface="Bitstream Vera Sans" charset="0"/>
              </a:defRPr>
            </a:lvl9pPr>
          </a:lstStyle>
          <a:p>
            <a:pPr marL="0" marR="0" lvl="0" indent="0" defTabSz="914400" eaLnBrk="1" fontAlgn="auto" latinLnBrk="0" hangingPunct="1">
              <a:lnSpc>
                <a:spcPct val="100000"/>
              </a:lnSpc>
              <a:spcBef>
                <a:spcPts val="100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b="0" i="0" u="none" strike="noStrike" kern="0" cap="none" spc="0" normalizeH="0" baseline="0" noProof="0" dirty="0">
                <a:ln>
                  <a:noFill/>
                </a:ln>
                <a:solidFill>
                  <a:srgbClr val="000000"/>
                </a:solidFill>
                <a:effectLst/>
                <a:uLnTx/>
                <a:uFillTx/>
                <a:latin typeface="Arial" charset="0"/>
              </a:rPr>
              <a:t>Kg/capita</a:t>
            </a:r>
          </a:p>
        </p:txBody>
      </p:sp>
    </p:spTree>
    <p:extLst>
      <p:ext uri="{BB962C8B-B14F-4D97-AF65-F5344CB8AC3E}">
        <p14:creationId xmlns:p14="http://schemas.microsoft.com/office/powerpoint/2010/main" val="584152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226" y="0"/>
            <a:ext cx="8610600" cy="7017306"/>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000" dirty="0">
                <a:latin typeface="Arial"/>
                <a:ea typeface="Times New Roman"/>
                <a:cs typeface="Times New Roman"/>
              </a:rPr>
              <a:t>All crops differ in </a:t>
            </a:r>
            <a:r>
              <a:rPr lang="en-US" sz="2000" dirty="0">
                <a:solidFill>
                  <a:srgbClr val="0070C0"/>
                </a:solidFill>
                <a:latin typeface="Arial"/>
                <a:ea typeface="Times New Roman"/>
                <a:cs typeface="Times New Roman"/>
              </a:rPr>
              <a:t>their biological characteristics</a:t>
            </a:r>
            <a:r>
              <a:rPr lang="en-US" sz="2000" dirty="0">
                <a:latin typeface="Arial"/>
                <a:ea typeface="Times New Roman"/>
                <a:cs typeface="Times New Roman"/>
              </a:rPr>
              <a:t> and their </a:t>
            </a:r>
            <a:r>
              <a:rPr lang="en-US" sz="2000" dirty="0">
                <a:solidFill>
                  <a:srgbClr val="0070C0"/>
                </a:solidFill>
                <a:latin typeface="Arial"/>
                <a:ea typeface="Times New Roman"/>
                <a:cs typeface="Times New Roman"/>
              </a:rPr>
              <a:t>environmental requirements</a:t>
            </a:r>
            <a:r>
              <a:rPr lang="en-US" sz="2000" dirty="0">
                <a:latin typeface="Arial"/>
                <a:ea typeface="Times New Roman"/>
                <a:cs typeface="Times New Roman"/>
              </a:rPr>
              <a:t>,</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Arial"/>
                <a:ea typeface="Times New Roman"/>
                <a:cs typeface="Times New Roman"/>
              </a:rPr>
              <a:t>While the </a:t>
            </a:r>
            <a:r>
              <a:rPr lang="en-US" sz="2000" dirty="0">
                <a:solidFill>
                  <a:srgbClr val="0070C0"/>
                </a:solidFill>
                <a:latin typeface="Arial"/>
                <a:ea typeface="Times New Roman"/>
                <a:cs typeface="Times New Roman"/>
              </a:rPr>
              <a:t>physical character of the earth’s surface varies</a:t>
            </a:r>
            <a:r>
              <a:rPr lang="en-US" sz="2000" dirty="0">
                <a:latin typeface="Arial"/>
                <a:ea typeface="Times New Roman"/>
                <a:cs typeface="Times New Roman"/>
              </a:rPr>
              <a:t> greatly from place to place.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Arial"/>
                <a:ea typeface="Times New Roman"/>
                <a:cs typeface="Times New Roman"/>
              </a:rPr>
              <a:t>A great many variables influence crop growth and development, including </a:t>
            </a:r>
            <a:r>
              <a:rPr lang="en-US" sz="2000" b="1" dirty="0">
                <a:solidFill>
                  <a:srgbClr val="FF0000"/>
                </a:solidFill>
                <a:effectLst>
                  <a:outerShdw blurRad="38100" dist="38100" dir="2700000" algn="tl">
                    <a:srgbClr val="000000">
                      <a:alpha val="43137"/>
                    </a:srgbClr>
                  </a:outerShdw>
                </a:effectLst>
                <a:latin typeface="Arial"/>
                <a:ea typeface="Times New Roman"/>
                <a:cs typeface="Times New Roman"/>
              </a:rPr>
              <a:t>day-length, the amount of solar energy received, the amount of precipitation available for transpiration, temperature during the growing season and the level of mineral plant nutrients in the soil</a:t>
            </a:r>
            <a:r>
              <a:rPr lang="en-US" sz="2000" b="1" dirty="0">
                <a:effectLst>
                  <a:outerShdw blurRad="38100" dist="38100" dir="2700000" algn="tl">
                    <a:srgbClr val="000000">
                      <a:alpha val="43137"/>
                    </a:srgbClr>
                  </a:outerShdw>
                </a:effectLst>
                <a:latin typeface="Arial"/>
                <a:ea typeface="Times New Roman"/>
                <a:cs typeface="Times New Roman"/>
              </a:rPr>
              <a:t>.</a:t>
            </a:r>
            <a:endParaRPr lang="en-US" sz="2000" b="1" dirty="0">
              <a:effectLst>
                <a:outerShdw blurRad="38100" dist="38100" dir="2700000" algn="tl">
                  <a:srgbClr val="000000">
                    <a:alpha val="43137"/>
                  </a:srgbClr>
                </a:outerShdw>
              </a:effectLst>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Arial"/>
                <a:ea typeface="Times New Roman"/>
                <a:cs typeface="Times New Roman"/>
              </a:rPr>
              <a:t> Many of these variables </a:t>
            </a:r>
            <a:r>
              <a:rPr lang="en-US" sz="2000" dirty="0">
                <a:solidFill>
                  <a:srgbClr val="0070C0"/>
                </a:solidFill>
                <a:latin typeface="Arial"/>
                <a:ea typeface="Times New Roman"/>
                <a:cs typeface="Times New Roman"/>
              </a:rPr>
              <a:t>all critical </a:t>
            </a:r>
            <a:r>
              <a:rPr lang="en-US" sz="2000" dirty="0">
                <a:latin typeface="Arial"/>
                <a:ea typeface="Times New Roman"/>
                <a:cs typeface="Times New Roman"/>
              </a:rPr>
              <a:t>for successful plant growth, however, can </a:t>
            </a:r>
            <a:r>
              <a:rPr lang="en-US" sz="2000" u="sng" dirty="0">
                <a:solidFill>
                  <a:srgbClr val="FF0000"/>
                </a:solidFill>
                <a:latin typeface="Arial"/>
                <a:ea typeface="Times New Roman"/>
                <a:cs typeface="Times New Roman"/>
              </a:rPr>
              <a:t>be modified by the farmer</a:t>
            </a:r>
            <a:r>
              <a:rPr lang="en-US" sz="2000" dirty="0">
                <a:latin typeface="Arial"/>
                <a:ea typeface="Times New Roman"/>
                <a:cs typeface="Times New Roman"/>
              </a:rPr>
              <a:t>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Arial"/>
                <a:ea typeface="Times New Roman"/>
                <a:cs typeface="Times New Roman"/>
              </a:rPr>
              <a:t>For example, in dry regions </a:t>
            </a:r>
            <a:r>
              <a:rPr lang="en-US" sz="2000" b="1" dirty="0">
                <a:solidFill>
                  <a:srgbClr val="FF0000"/>
                </a:solidFill>
                <a:effectLst>
                  <a:outerShdw blurRad="38100" dist="38100" dir="2700000" algn="tl">
                    <a:srgbClr val="000000">
                      <a:alpha val="43137"/>
                    </a:srgbClr>
                  </a:outerShdw>
                </a:effectLst>
                <a:latin typeface="Arial"/>
                <a:ea typeface="Times New Roman"/>
                <a:cs typeface="Times New Roman"/>
              </a:rPr>
              <a:t>irrigation can supplement precipitation, fertilizers</a:t>
            </a:r>
            <a:r>
              <a:rPr lang="en-US" sz="2000" dirty="0">
                <a:solidFill>
                  <a:srgbClr val="0070C0"/>
                </a:solidFill>
                <a:latin typeface="Arial"/>
                <a:ea typeface="Times New Roman"/>
                <a:cs typeface="Times New Roman"/>
              </a:rPr>
              <a:t> can add </a:t>
            </a:r>
            <a:r>
              <a:rPr lang="en-US" sz="2000" u="sng" dirty="0">
                <a:solidFill>
                  <a:srgbClr val="0070C0"/>
                </a:solidFill>
                <a:latin typeface="Arial"/>
                <a:ea typeface="Times New Roman"/>
                <a:cs typeface="Times New Roman"/>
              </a:rPr>
              <a:t>plant nutrients</a:t>
            </a:r>
            <a:r>
              <a:rPr lang="en-US" sz="2000" u="sng" dirty="0">
                <a:latin typeface="Arial"/>
                <a:ea typeface="Times New Roman"/>
                <a:cs typeface="Times New Roman"/>
              </a:rPr>
              <a:t> </a:t>
            </a:r>
            <a:r>
              <a:rPr lang="en-US" sz="2000" dirty="0">
                <a:latin typeface="Arial"/>
                <a:ea typeface="Times New Roman"/>
                <a:cs typeface="Times New Roman"/>
              </a:rPr>
              <a:t>and </a:t>
            </a:r>
            <a:r>
              <a:rPr lang="en-US" sz="2000" dirty="0">
                <a:solidFill>
                  <a:srgbClr val="0070C0"/>
                </a:solidFill>
                <a:latin typeface="Arial"/>
                <a:ea typeface="Times New Roman"/>
                <a:cs typeface="Times New Roman"/>
              </a:rPr>
              <a:t>temperature and day-length can be modified by </a:t>
            </a:r>
            <a:r>
              <a:rPr lang="en-US" sz="2000" b="1" dirty="0">
                <a:solidFill>
                  <a:srgbClr val="0070C0"/>
                </a:solidFill>
                <a:effectLst>
                  <a:outerShdw blurRad="38100" dist="38100" dir="2700000" algn="tl">
                    <a:srgbClr val="000000">
                      <a:alpha val="43137"/>
                    </a:srgbClr>
                  </a:outerShdw>
                </a:effectLst>
                <a:latin typeface="Arial"/>
                <a:ea typeface="Times New Roman"/>
                <a:cs typeface="Times New Roman"/>
              </a:rPr>
              <a:t>growing crops indoors </a:t>
            </a:r>
            <a:r>
              <a:rPr lang="en-US" sz="2000" dirty="0">
                <a:solidFill>
                  <a:srgbClr val="0070C0"/>
                </a:solidFill>
                <a:latin typeface="Arial"/>
                <a:ea typeface="Times New Roman"/>
                <a:cs typeface="Times New Roman"/>
              </a:rPr>
              <a:t>with heating and controlled lighting</a:t>
            </a:r>
            <a:r>
              <a:rPr lang="en-US" sz="2000" dirty="0">
                <a:latin typeface="Arial"/>
                <a:ea typeface="Times New Roman"/>
                <a:cs typeface="Times New Roman"/>
              </a:rPr>
              <a:t>.</a:t>
            </a:r>
            <a:endParaRPr lang="en-US" sz="2000" dirty="0">
              <a:ea typeface="Times New Roman"/>
              <a:cs typeface="Times New Roman"/>
            </a:endParaRPr>
          </a:p>
        </p:txBody>
      </p:sp>
    </p:spTree>
    <p:extLst>
      <p:ext uri="{BB962C8B-B14F-4D97-AF65-F5344CB8AC3E}">
        <p14:creationId xmlns:p14="http://schemas.microsoft.com/office/powerpoint/2010/main" val="8895805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8382000" cy="6611041"/>
          </a:xfrm>
          <a:prstGeom prst="rect">
            <a:avLst/>
          </a:prstGeom>
        </p:spPr>
        <p:txBody>
          <a:bodyPr wrap="square">
            <a:spAutoFit/>
          </a:bodyPr>
          <a:lstStyle/>
          <a:p>
            <a:pPr>
              <a:lnSpc>
                <a:spcPct val="115000"/>
              </a:lnSpc>
            </a:pPr>
            <a:r>
              <a:rPr lang="en-US" sz="2400" b="1" dirty="0">
                <a:solidFill>
                  <a:srgbClr val="000000"/>
                </a:solidFill>
                <a:latin typeface="Arial"/>
                <a:ea typeface="Times New Roman"/>
                <a:cs typeface="Times New Roman"/>
              </a:rPr>
              <a:t>Optimum Growth</a:t>
            </a:r>
          </a:p>
          <a:p>
            <a:pPr>
              <a:lnSpc>
                <a:spcPct val="150000"/>
              </a:lnSpc>
            </a:pPr>
            <a:r>
              <a:rPr lang="en-US" sz="2400" b="1" dirty="0">
                <a:solidFill>
                  <a:srgbClr val="000000"/>
                </a:solidFill>
                <a:latin typeface="Arial"/>
                <a:ea typeface="Times New Roman"/>
                <a:cs typeface="Times New Roman"/>
              </a:rPr>
              <a:t> </a:t>
            </a:r>
            <a:r>
              <a:rPr lang="en-US" sz="2400" dirty="0">
                <a:solidFill>
                  <a:srgbClr val="000000"/>
                </a:solidFill>
                <a:latin typeface="Arial"/>
                <a:ea typeface="Times New Roman"/>
                <a:cs typeface="Times New Roman"/>
              </a:rPr>
              <a:t>Plant requirements in terms of temperature, moisture and plant nutrients are rarely linear.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For any plant there are (i) </a:t>
            </a:r>
            <a:r>
              <a:rPr lang="en-US" sz="2400" dirty="0">
                <a:solidFill>
                  <a:srgbClr val="FF0000"/>
                </a:solidFill>
                <a:latin typeface="Arial"/>
                <a:ea typeface="Times New Roman"/>
                <a:cs typeface="Times New Roman"/>
              </a:rPr>
              <a:t>minimum requirements </a:t>
            </a:r>
            <a:r>
              <a:rPr lang="en-US" sz="2400" dirty="0">
                <a:solidFill>
                  <a:srgbClr val="000000"/>
                </a:solidFill>
                <a:latin typeface="Arial"/>
                <a:ea typeface="Times New Roman"/>
                <a:cs typeface="Times New Roman"/>
              </a:rPr>
              <a:t>of </a:t>
            </a:r>
            <a:r>
              <a:rPr lang="en-US" sz="2400" dirty="0">
                <a:solidFill>
                  <a:srgbClr val="000000"/>
                </a:solidFill>
                <a:latin typeface="Times New Roman" pitchFamily="18" charset="0"/>
                <a:ea typeface="Times New Roman"/>
                <a:cs typeface="Times New Roman" pitchFamily="18" charset="0"/>
              </a:rPr>
              <a:t>temperature or moisture without which no growth will take place; (ii) </a:t>
            </a:r>
            <a:r>
              <a:rPr lang="en-US" sz="2400" dirty="0">
                <a:solidFill>
                  <a:srgbClr val="FF0000"/>
                </a:solidFill>
                <a:latin typeface="Times New Roman" pitchFamily="18" charset="0"/>
                <a:ea typeface="Times New Roman"/>
                <a:cs typeface="Times New Roman" pitchFamily="18" charset="0"/>
              </a:rPr>
              <a:t>maximum limits</a:t>
            </a:r>
            <a:r>
              <a:rPr lang="en-US" sz="2400" dirty="0">
                <a:solidFill>
                  <a:srgbClr val="000000"/>
                </a:solidFill>
                <a:latin typeface="Times New Roman" pitchFamily="18" charset="0"/>
                <a:ea typeface="Times New Roman"/>
                <a:cs typeface="Times New Roman" pitchFamily="18" charset="0"/>
              </a:rPr>
              <a:t>, beyond which growth ceases.</a:t>
            </a:r>
            <a:endParaRPr lang="en-US" sz="2400" dirty="0">
              <a:latin typeface="Times New Roman" pitchFamily="18" charset="0"/>
              <a:ea typeface="Times New Roman"/>
              <a:cs typeface="Times New Roman" pitchFamily="18" charset="0"/>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Times New Roman" pitchFamily="18" charset="0"/>
                <a:ea typeface="Times New Roman"/>
                <a:cs typeface="Times New Roman" pitchFamily="18" charset="0"/>
              </a:rPr>
              <a:t>Between these limits are (iii) environmental characteristics which give </a:t>
            </a:r>
            <a:r>
              <a:rPr lang="en-US" sz="2400" b="1" dirty="0">
                <a:solidFill>
                  <a:srgbClr val="0070C0"/>
                </a:solidFill>
                <a:latin typeface="Times New Roman" pitchFamily="18" charset="0"/>
                <a:ea typeface="Times New Roman"/>
                <a:cs typeface="Times New Roman" pitchFamily="18" charset="0"/>
              </a:rPr>
              <a:t>optimum growth and development</a:t>
            </a:r>
            <a:r>
              <a:rPr lang="en-US" sz="2400" dirty="0">
                <a:solidFill>
                  <a:srgbClr val="000000"/>
                </a:solidFill>
                <a:latin typeface="Times New Roman" pitchFamily="18" charset="0"/>
                <a:ea typeface="Times New Roman"/>
                <a:cs typeface="Times New Roman" pitchFamily="18" charset="0"/>
              </a:rPr>
              <a:t>; here are found the </a:t>
            </a:r>
            <a:r>
              <a:rPr lang="en-US" sz="2400" dirty="0">
                <a:solidFill>
                  <a:srgbClr val="000000"/>
                </a:solidFill>
                <a:highlight>
                  <a:srgbClr val="FFFF00"/>
                </a:highlight>
                <a:latin typeface="Times New Roman" pitchFamily="18" charset="0"/>
                <a:ea typeface="Times New Roman"/>
                <a:cs typeface="Times New Roman" pitchFamily="18" charset="0"/>
              </a:rPr>
              <a:t>highest </a:t>
            </a:r>
            <a:r>
              <a:rPr lang="en-US" sz="2400" i="1" dirty="0">
                <a:solidFill>
                  <a:srgbClr val="000000"/>
                </a:solidFill>
                <a:highlight>
                  <a:srgbClr val="FFFF00"/>
                </a:highlight>
                <a:latin typeface="Times New Roman" pitchFamily="18" charset="0"/>
                <a:ea typeface="Times New Roman"/>
                <a:cs typeface="Times New Roman" pitchFamily="18" charset="0"/>
              </a:rPr>
              <a:t>yields</a:t>
            </a:r>
            <a:r>
              <a:rPr lang="en-US" sz="2400" dirty="0">
                <a:solidFill>
                  <a:srgbClr val="000000"/>
                </a:solidFill>
                <a:latin typeface="Times New Roman" pitchFamily="18" charset="0"/>
                <a:ea typeface="Times New Roman"/>
                <a:cs typeface="Times New Roman" pitchFamily="18" charset="0"/>
              </a:rPr>
              <a:t>. </a:t>
            </a:r>
          </a:p>
          <a:p>
            <a:pPr marL="342900" indent="-342900" algn="just">
              <a:lnSpc>
                <a:spcPct val="150000"/>
              </a:lnSpc>
              <a:buFont typeface="Symbol"/>
              <a:buChar char=""/>
            </a:pPr>
            <a:r>
              <a:rPr lang="en-US" sz="2400" dirty="0">
                <a:latin typeface="Times New Roman" pitchFamily="18" charset="0"/>
                <a:cs typeface="Times New Roman" pitchFamily="18" charset="0"/>
              </a:rPr>
              <a:t>For example, when little fertilizer is used and with small amounts of rainfall ,  crops like wheat did not give better yield</a:t>
            </a:r>
          </a:p>
          <a:p>
            <a:pPr marL="342900" marR="0" lvl="0" indent="-342900" algn="just">
              <a:lnSpc>
                <a:spcPct val="150000"/>
              </a:lnSpc>
              <a:spcBef>
                <a:spcPts val="0"/>
              </a:spcBef>
              <a:spcAft>
                <a:spcPts val="0"/>
              </a:spcAft>
              <a:buFont typeface="Symbol"/>
              <a:buChar char=""/>
            </a:pPr>
            <a:endParaRPr lang="en-US" sz="2400" dirty="0">
              <a:ea typeface="Times New Roman"/>
              <a:cs typeface="Times New Roman"/>
            </a:endParaRPr>
          </a:p>
        </p:txBody>
      </p:sp>
    </p:spTree>
    <p:extLst>
      <p:ext uri="{BB962C8B-B14F-4D97-AF65-F5344CB8AC3E}">
        <p14:creationId xmlns:p14="http://schemas.microsoft.com/office/powerpoint/2010/main" val="3603073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5078313"/>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Then, as annual rainfall increased so did yields however, </a:t>
            </a:r>
            <a:r>
              <a:rPr lang="en-US" sz="2400" dirty="0">
                <a:solidFill>
                  <a:srgbClr val="0070C0"/>
                </a:solidFill>
                <a:highlight>
                  <a:srgbClr val="FFFF00"/>
                </a:highlight>
                <a:latin typeface="Arial"/>
                <a:ea typeface="Times New Roman"/>
                <a:cs typeface="Times New Roman"/>
              </a:rPr>
              <a:t>further increases in rainfall</a:t>
            </a:r>
            <a:r>
              <a:rPr lang="en-US" sz="2400" dirty="0">
                <a:solidFill>
                  <a:srgbClr val="0070C0"/>
                </a:solidFill>
                <a:latin typeface="Arial"/>
                <a:ea typeface="Times New Roman"/>
                <a:cs typeface="Times New Roman"/>
              </a:rPr>
              <a:t> led, however, to a decline in yields</a:t>
            </a:r>
            <a:r>
              <a:rPr lang="en-US" sz="2400" dirty="0">
                <a:solidFill>
                  <a:srgbClr val="000000"/>
                </a:solidFill>
                <a:latin typeface="Arial"/>
                <a:ea typeface="Times New Roman"/>
                <a:cs typeface="Times New Roman"/>
              </a:rPr>
              <a:t>.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It follows that one might expect there to be for any one crop areas of the earth’s surface where </a:t>
            </a:r>
            <a:r>
              <a:rPr lang="en-US" sz="2400" dirty="0">
                <a:solidFill>
                  <a:srgbClr val="0070C0"/>
                </a:solidFill>
                <a:latin typeface="Arial"/>
                <a:ea typeface="Times New Roman"/>
                <a:cs typeface="Times New Roman"/>
              </a:rPr>
              <a:t>yields are highest and </a:t>
            </a:r>
            <a:r>
              <a:rPr lang="en-US" sz="2400" dirty="0">
                <a:solidFill>
                  <a:srgbClr val="FF0000"/>
                </a:solidFill>
                <a:latin typeface="Arial"/>
                <a:ea typeface="Times New Roman"/>
                <a:cs typeface="Times New Roman"/>
              </a:rPr>
              <a:t>variability is lowest                 </a:t>
            </a:r>
            <a:r>
              <a:rPr lang="en-US" sz="2400" dirty="0">
                <a:solidFill>
                  <a:srgbClr val="000000"/>
                </a:solidFill>
                <a:latin typeface="Arial"/>
                <a:ea typeface="Times New Roman"/>
                <a:cs typeface="Times New Roman"/>
              </a:rPr>
              <a:t>  </a:t>
            </a:r>
            <a:r>
              <a:rPr lang="en-US" sz="2400" dirty="0">
                <a:solidFill>
                  <a:srgbClr val="0070C0"/>
                </a:solidFill>
                <a:highlight>
                  <a:srgbClr val="FFFF00"/>
                </a:highlight>
                <a:latin typeface="Arial"/>
                <a:ea typeface="Times New Roman"/>
                <a:cs typeface="Times New Roman"/>
              </a:rPr>
              <a:t>This is the </a:t>
            </a:r>
            <a:r>
              <a:rPr lang="en-US" sz="2400" i="1" dirty="0">
                <a:solidFill>
                  <a:srgbClr val="0070C0"/>
                </a:solidFill>
                <a:highlight>
                  <a:srgbClr val="FFFF00"/>
                </a:highlight>
                <a:latin typeface="Arial"/>
                <a:ea typeface="Times New Roman"/>
                <a:cs typeface="Times New Roman"/>
              </a:rPr>
              <a:t>ecological optimum</a:t>
            </a:r>
            <a:r>
              <a:rPr lang="en-US" sz="2400" i="1" dirty="0">
                <a:solidFill>
                  <a:srgbClr val="0070C0"/>
                </a:solidFill>
                <a:latin typeface="Arial"/>
                <a:ea typeface="Times New Roman"/>
                <a:cs typeface="Times New Roman"/>
              </a:rPr>
              <a:t>.</a:t>
            </a:r>
            <a:r>
              <a:rPr lang="en-US" sz="2400" dirty="0">
                <a:solidFill>
                  <a:srgbClr val="0070C0"/>
                </a:solidFill>
                <a:latin typeface="Arial"/>
                <a:ea typeface="Times New Roman"/>
                <a:cs typeface="Times New Roman"/>
              </a:rPr>
              <a:t>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Arial"/>
                <a:ea typeface="Times New Roman"/>
                <a:cs typeface="Times New Roman"/>
              </a:rPr>
              <a:t>Away from the </a:t>
            </a:r>
            <a:r>
              <a:rPr lang="en-US" sz="2400" u="sng" dirty="0">
                <a:latin typeface="Arial"/>
                <a:ea typeface="Times New Roman"/>
                <a:cs typeface="Times New Roman"/>
              </a:rPr>
              <a:t>optimum area</a:t>
            </a:r>
            <a:r>
              <a:rPr lang="en-US" sz="2400" dirty="0">
                <a:latin typeface="Arial"/>
                <a:ea typeface="Times New Roman"/>
                <a:cs typeface="Times New Roman"/>
              </a:rPr>
              <a:t>,</a:t>
            </a:r>
            <a:r>
              <a:rPr lang="en-US" sz="2400" dirty="0">
                <a:solidFill>
                  <a:srgbClr val="000000"/>
                </a:solidFill>
                <a:latin typeface="Arial"/>
                <a:ea typeface="Times New Roman"/>
                <a:cs typeface="Times New Roman"/>
              </a:rPr>
              <a:t> </a:t>
            </a:r>
            <a:r>
              <a:rPr lang="en-US" sz="2400" dirty="0">
                <a:solidFill>
                  <a:srgbClr val="0070C0"/>
                </a:solidFill>
                <a:latin typeface="Arial"/>
                <a:ea typeface="Times New Roman"/>
                <a:cs typeface="Times New Roman"/>
              </a:rPr>
              <a:t>environmental conditions deteriorate so that yields fall and </a:t>
            </a:r>
            <a:r>
              <a:rPr lang="en-US" sz="2400" dirty="0">
                <a:solidFill>
                  <a:srgbClr val="FF0000"/>
                </a:solidFill>
                <a:latin typeface="Arial"/>
                <a:ea typeface="Times New Roman"/>
                <a:cs typeface="Times New Roman"/>
              </a:rPr>
              <a:t>variability increases</a:t>
            </a:r>
            <a:r>
              <a:rPr lang="en-US" sz="2400" dirty="0">
                <a:latin typeface="Arial"/>
                <a:ea typeface="Times New Roman"/>
                <a:cs typeface="Times New Roman"/>
              </a:rPr>
              <a:t>, until the point of minimum requirements is reached                     This is the </a:t>
            </a:r>
            <a:r>
              <a:rPr lang="en-US" sz="2400" i="1" u="sng" dirty="0">
                <a:latin typeface="Arial"/>
                <a:ea typeface="Times New Roman"/>
                <a:cs typeface="Times New Roman"/>
              </a:rPr>
              <a:t>absolute </a:t>
            </a:r>
            <a:r>
              <a:rPr lang="en-US" sz="2400" u="sng" dirty="0">
                <a:latin typeface="Arial"/>
                <a:ea typeface="Times New Roman"/>
                <a:cs typeface="Times New Roman"/>
              </a:rPr>
              <a:t>limit</a:t>
            </a:r>
            <a:r>
              <a:rPr lang="en-US" sz="2400" dirty="0">
                <a:latin typeface="Arial"/>
                <a:ea typeface="Times New Roman"/>
                <a:cs typeface="Times New Roman"/>
              </a:rPr>
              <a:t> to growth.</a:t>
            </a:r>
            <a:r>
              <a:rPr lang="en-US" sz="2400" dirty="0">
                <a:solidFill>
                  <a:srgbClr val="000000"/>
                </a:solidFill>
                <a:latin typeface="Arial"/>
                <a:ea typeface="Times New Roman"/>
                <a:cs typeface="Times New Roman"/>
              </a:rPr>
              <a:t> </a:t>
            </a:r>
            <a:endParaRPr lang="en-US" sz="2400" dirty="0">
              <a:ea typeface="Times New Roman"/>
              <a:cs typeface="Times New Roman"/>
            </a:endParaRPr>
          </a:p>
        </p:txBody>
      </p:sp>
      <p:cxnSp>
        <p:nvCxnSpPr>
          <p:cNvPr id="4" name="Straight Arrow Connector 3"/>
          <p:cNvCxnSpPr/>
          <p:nvPr/>
        </p:nvCxnSpPr>
        <p:spPr>
          <a:xfrm>
            <a:off x="3276600" y="2661741"/>
            <a:ext cx="14097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6553200" y="4419600"/>
            <a:ext cx="14097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9904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0"/>
            <a:ext cx="8679543" cy="7017306"/>
          </a:xfrm>
          <a:prstGeom prst="rect">
            <a:avLst/>
          </a:prstGeom>
        </p:spPr>
        <p:txBody>
          <a:bodyPr wrap="square">
            <a:spAutoFit/>
          </a:bodyPr>
          <a:lstStyle/>
          <a:p>
            <a:pPr marL="508000" indent="-508000" algn="just">
              <a:lnSpc>
                <a:spcPct val="150000"/>
              </a:lnSpc>
            </a:pPr>
            <a:r>
              <a:rPr lang="en-US" sz="2400" b="1" dirty="0">
                <a:latin typeface="Times New Roman"/>
                <a:ea typeface="Calibri"/>
                <a:cs typeface="Times New Roman"/>
              </a:rPr>
              <a:t>2. Regional climates </a:t>
            </a:r>
            <a:r>
              <a:rPr lang="en-US" sz="2400" dirty="0">
                <a:latin typeface="Times New Roman"/>
                <a:ea typeface="Calibri"/>
                <a:cs typeface="Times New Roman"/>
              </a:rPr>
              <a:t>are patterns of weather that affect a significant geographical area.</a:t>
            </a:r>
          </a:p>
          <a:p>
            <a:pPr marL="285750" indent="-285750" algn="just">
              <a:lnSpc>
                <a:spcPct val="150000"/>
              </a:lnSpc>
              <a:buFont typeface="Wingdings" pitchFamily="2" charset="2"/>
              <a:buChar char="§"/>
            </a:pPr>
            <a:r>
              <a:rPr lang="en-US" sz="2400" b="1" dirty="0">
                <a:latin typeface="Times New Roman"/>
                <a:ea typeface="Calibri"/>
                <a:cs typeface="Times New Roman"/>
              </a:rPr>
              <a:t>The main factors determining regional climate are:</a:t>
            </a:r>
          </a:p>
          <a:p>
            <a:pPr marL="406400" indent="-406400" algn="just">
              <a:lnSpc>
                <a:spcPct val="150000"/>
              </a:lnSpc>
            </a:pPr>
            <a:r>
              <a:rPr lang="en-US" sz="2400" dirty="0">
                <a:latin typeface="Times New Roman"/>
                <a:ea typeface="Calibri"/>
                <a:cs typeface="Times New Roman"/>
              </a:rPr>
              <a:t>  (i) </a:t>
            </a:r>
            <a:r>
              <a:rPr lang="en-US" sz="2400" dirty="0">
                <a:solidFill>
                  <a:srgbClr val="FF0000"/>
                </a:solidFill>
                <a:latin typeface="Times New Roman"/>
                <a:ea typeface="Calibri"/>
                <a:cs typeface="Times New Roman"/>
              </a:rPr>
              <a:t>differences in temperature </a:t>
            </a:r>
            <a:r>
              <a:rPr lang="en-US" sz="2400" dirty="0">
                <a:latin typeface="Times New Roman"/>
                <a:ea typeface="Calibri"/>
                <a:cs typeface="Times New Roman"/>
              </a:rPr>
              <a:t>caused by distance from the equator and seasonal changes in the angle of the sun’s rays as the earth rotates; </a:t>
            </a:r>
          </a:p>
          <a:p>
            <a:pPr algn="just">
              <a:lnSpc>
                <a:spcPct val="150000"/>
              </a:lnSpc>
            </a:pPr>
            <a:r>
              <a:rPr lang="en-US" sz="2400" dirty="0">
                <a:latin typeface="Times New Roman"/>
                <a:ea typeface="Calibri"/>
                <a:cs typeface="Times New Roman"/>
              </a:rPr>
              <a:t>(ii) Global distribution of land and sea masses; and</a:t>
            </a:r>
          </a:p>
          <a:p>
            <a:pPr marL="347663" indent="-347663" algn="just">
              <a:lnSpc>
                <a:spcPct val="150000"/>
              </a:lnSpc>
            </a:pPr>
            <a:r>
              <a:rPr lang="en-US" sz="2400" dirty="0">
                <a:latin typeface="Times New Roman"/>
                <a:ea typeface="Calibri"/>
                <a:cs typeface="Times New Roman"/>
              </a:rPr>
              <a:t> (iii) the worldwide system of winds, called the </a:t>
            </a:r>
            <a:r>
              <a:rPr lang="en-US" sz="2400" b="1" dirty="0">
                <a:solidFill>
                  <a:srgbClr val="FF0000"/>
                </a:solidFill>
                <a:latin typeface="Times New Roman"/>
                <a:ea typeface="Calibri"/>
                <a:cs typeface="Times New Roman"/>
              </a:rPr>
              <a:t>general circulation</a:t>
            </a:r>
            <a:r>
              <a:rPr lang="en-US" sz="2400" dirty="0">
                <a:latin typeface="Times New Roman"/>
                <a:ea typeface="Calibri"/>
                <a:cs typeface="Times New Roman"/>
              </a:rPr>
              <a:t>, which arises as a result of temperature difference between the equator and the poles.</a:t>
            </a:r>
          </a:p>
          <a:p>
            <a:pPr marL="285750" indent="-285750" algn="just">
              <a:lnSpc>
                <a:spcPct val="150000"/>
              </a:lnSpc>
              <a:buFont typeface="Wingdings" pitchFamily="2" charset="2"/>
              <a:buChar char="§"/>
            </a:pPr>
            <a:r>
              <a:rPr lang="en-US" sz="2000" dirty="0">
                <a:latin typeface="Times New Roman"/>
                <a:ea typeface="Calibri"/>
                <a:cs typeface="Times New Roman"/>
              </a:rPr>
              <a:t> Examples of regional climates are </a:t>
            </a:r>
            <a:r>
              <a:rPr lang="en-US" sz="2000" b="1" dirty="0">
                <a:latin typeface="Times New Roman"/>
                <a:ea typeface="Calibri"/>
                <a:cs typeface="Times New Roman"/>
              </a:rPr>
              <a:t>maritime climate, continental climate, monsoon climate, Mediterranean climate, </a:t>
            </a:r>
            <a:r>
              <a:rPr lang="en-US" sz="2000" b="1" dirty="0" err="1">
                <a:latin typeface="Times New Roman"/>
                <a:ea typeface="Calibri"/>
                <a:cs typeface="Times New Roman"/>
              </a:rPr>
              <a:t>Sahelian</a:t>
            </a:r>
            <a:r>
              <a:rPr lang="en-US" sz="2000" b="1" dirty="0">
                <a:latin typeface="Times New Roman"/>
                <a:ea typeface="Calibri"/>
                <a:cs typeface="Times New Roman"/>
              </a:rPr>
              <a:t> climate and desert climate.</a:t>
            </a:r>
            <a:endParaRPr lang="en-US" sz="2000" b="1" dirty="0">
              <a:ea typeface="Calibri"/>
              <a:cs typeface="Times New Roman"/>
            </a:endParaRPr>
          </a:p>
        </p:txBody>
      </p:sp>
    </p:spTree>
    <p:extLst>
      <p:ext uri="{BB962C8B-B14F-4D97-AF65-F5344CB8AC3E}">
        <p14:creationId xmlns:p14="http://schemas.microsoft.com/office/powerpoint/2010/main" val="19471603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345"/>
            <a:ext cx="8382000" cy="5078313"/>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In an imaginary continent, the optimum conditions for a given crop are in the center (</a:t>
            </a:r>
            <a:r>
              <a:rPr lang="en-US" sz="2400" dirty="0">
                <a:solidFill>
                  <a:srgbClr val="0000FF"/>
                </a:solidFill>
                <a:latin typeface="Arial"/>
                <a:ea typeface="Times New Roman"/>
                <a:cs typeface="Times New Roman"/>
              </a:rPr>
              <a:t>Figure</a:t>
            </a:r>
            <a:r>
              <a:rPr lang="en-US" sz="2400" dirty="0">
                <a:solidFill>
                  <a:srgbClr val="000000"/>
                </a:solidFill>
                <a:latin typeface="Arial"/>
                <a:ea typeface="Times New Roman"/>
                <a:cs typeface="Times New Roman"/>
              </a:rPr>
              <a:t>).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Yields are 5 tones per hectare, but they </a:t>
            </a:r>
            <a:r>
              <a:rPr lang="en-US" sz="2400" dirty="0">
                <a:solidFill>
                  <a:srgbClr val="FF0000"/>
                </a:solidFill>
                <a:latin typeface="Arial"/>
                <a:ea typeface="Times New Roman"/>
                <a:cs typeface="Times New Roman"/>
              </a:rPr>
              <a:t>decline</a:t>
            </a:r>
            <a:r>
              <a:rPr lang="en-US" sz="2400" dirty="0">
                <a:solidFill>
                  <a:srgbClr val="000000"/>
                </a:solidFill>
                <a:latin typeface="Arial"/>
                <a:ea typeface="Times New Roman"/>
                <a:cs typeface="Times New Roman"/>
              </a:rPr>
              <a:t> away from this zone, and eventually climate conditions are so adverse that no growth occurs and the yield is </a:t>
            </a:r>
            <a:r>
              <a:rPr lang="en-US" sz="2400" dirty="0">
                <a:solidFill>
                  <a:srgbClr val="FF0000"/>
                </a:solidFill>
                <a:latin typeface="Arial"/>
                <a:ea typeface="Times New Roman"/>
                <a:cs typeface="Times New Roman"/>
              </a:rPr>
              <a:t>zero</a:t>
            </a:r>
            <a:r>
              <a:rPr lang="en-US" sz="2400" dirty="0">
                <a:solidFill>
                  <a:srgbClr val="000000"/>
                </a:solidFill>
                <a:latin typeface="Arial"/>
                <a:ea typeface="Times New Roman"/>
                <a:cs typeface="Times New Roman"/>
              </a:rPr>
              <a:t>.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70C0"/>
                </a:solidFill>
                <a:latin typeface="Arial"/>
                <a:ea typeface="Times New Roman"/>
                <a:cs typeface="Times New Roman"/>
              </a:rPr>
              <a:t>This is the absolute limit of cultivation.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However, farmers are not likely to cultivate the crop near the absolute limit, for economic as well as ecological factors determine where a crop is grown.</a:t>
            </a:r>
            <a:endParaRPr lang="en-US" sz="2400" dirty="0">
              <a:ea typeface="Times New Roman"/>
              <a:cs typeface="Times New Roman"/>
            </a:endParaRPr>
          </a:p>
        </p:txBody>
      </p:sp>
    </p:spTree>
    <p:extLst>
      <p:ext uri="{BB962C8B-B14F-4D97-AF65-F5344CB8AC3E}">
        <p14:creationId xmlns:p14="http://schemas.microsoft.com/office/powerpoint/2010/main" val="1803026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676400" y="66368"/>
            <a:ext cx="6324600" cy="6231255"/>
          </a:xfrm>
          <a:prstGeom prst="rect">
            <a:avLst/>
          </a:prstGeom>
          <a:noFill/>
          <a:ln w="9525">
            <a:noFill/>
            <a:miter lim="800000"/>
            <a:headEnd/>
            <a:tailEnd/>
          </a:ln>
        </p:spPr>
      </p:pic>
    </p:spTree>
    <p:extLst>
      <p:ext uri="{BB962C8B-B14F-4D97-AF65-F5344CB8AC3E}">
        <p14:creationId xmlns:p14="http://schemas.microsoft.com/office/powerpoint/2010/main" val="10110082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832"/>
            <a:ext cx="8763000" cy="5909310"/>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800" dirty="0">
                <a:solidFill>
                  <a:srgbClr val="000000"/>
                </a:solidFill>
                <a:latin typeface="Arial"/>
                <a:ea typeface="Times New Roman"/>
                <a:cs typeface="Times New Roman"/>
              </a:rPr>
              <a:t>Suppose the price received for the crop is £100 per </a:t>
            </a:r>
            <a:r>
              <a:rPr lang="en-US" sz="2800" dirty="0" err="1">
                <a:solidFill>
                  <a:srgbClr val="000000"/>
                </a:solidFill>
                <a:latin typeface="Arial"/>
                <a:ea typeface="Times New Roman"/>
                <a:cs typeface="Times New Roman"/>
              </a:rPr>
              <a:t>tonne</a:t>
            </a:r>
            <a:r>
              <a:rPr lang="en-US" sz="2800" dirty="0">
                <a:solidFill>
                  <a:srgbClr val="000000"/>
                </a:solidFill>
                <a:latin typeface="Arial"/>
                <a:ea typeface="Times New Roman"/>
                <a:cs typeface="Times New Roman"/>
              </a:rPr>
              <a:t>, and the cost of production (the same everywhere) is £150 per hectare.</a:t>
            </a:r>
            <a:endParaRPr lang="en-US" sz="28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800" dirty="0">
                <a:solidFill>
                  <a:srgbClr val="000000"/>
                </a:solidFill>
                <a:latin typeface="Arial"/>
                <a:ea typeface="Times New Roman"/>
                <a:cs typeface="Times New Roman"/>
              </a:rPr>
              <a:t> </a:t>
            </a:r>
            <a:r>
              <a:rPr lang="en-US" sz="2800" dirty="0">
                <a:solidFill>
                  <a:srgbClr val="FF0000"/>
                </a:solidFill>
                <a:effectLst>
                  <a:outerShdw blurRad="38100" dist="38100" dir="2700000" algn="tl">
                    <a:srgbClr val="000000">
                      <a:alpha val="43137"/>
                    </a:srgbClr>
                  </a:outerShdw>
                </a:effectLst>
                <a:latin typeface="Arial"/>
                <a:ea typeface="Times New Roman"/>
                <a:cs typeface="Times New Roman"/>
              </a:rPr>
              <a:t>Under these conditions </a:t>
            </a:r>
            <a:r>
              <a:rPr lang="en-US" sz="2800" dirty="0">
                <a:solidFill>
                  <a:srgbClr val="00B0F0"/>
                </a:solidFill>
                <a:effectLst>
                  <a:outerShdw blurRad="38100" dist="38100" dir="2700000" algn="tl">
                    <a:srgbClr val="000000">
                      <a:alpha val="43137"/>
                    </a:srgbClr>
                  </a:outerShdw>
                </a:effectLst>
                <a:latin typeface="Arial"/>
                <a:ea typeface="Times New Roman"/>
                <a:cs typeface="Times New Roman"/>
              </a:rPr>
              <a:t>production cost </a:t>
            </a:r>
            <a:r>
              <a:rPr lang="en-US" sz="2800" dirty="0">
                <a:solidFill>
                  <a:srgbClr val="FF0000"/>
                </a:solidFill>
                <a:effectLst>
                  <a:outerShdw blurRad="38100" dist="38100" dir="2700000" algn="tl">
                    <a:srgbClr val="000000">
                      <a:alpha val="43137"/>
                    </a:srgbClr>
                  </a:outerShdw>
                </a:effectLst>
                <a:latin typeface="Arial"/>
                <a:ea typeface="Times New Roman"/>
                <a:cs typeface="Times New Roman"/>
              </a:rPr>
              <a:t>per </a:t>
            </a:r>
            <a:r>
              <a:rPr lang="en-US" sz="2800" dirty="0" err="1">
                <a:solidFill>
                  <a:srgbClr val="FF0000"/>
                </a:solidFill>
                <a:effectLst>
                  <a:outerShdw blurRad="38100" dist="38100" dir="2700000" algn="tl">
                    <a:srgbClr val="000000">
                      <a:alpha val="43137"/>
                    </a:srgbClr>
                  </a:outerShdw>
                </a:effectLst>
                <a:latin typeface="Arial"/>
                <a:ea typeface="Times New Roman"/>
                <a:cs typeface="Times New Roman"/>
              </a:rPr>
              <a:t>tonne</a:t>
            </a:r>
            <a:r>
              <a:rPr lang="en-US" sz="2800" dirty="0">
                <a:solidFill>
                  <a:srgbClr val="FF0000"/>
                </a:solidFill>
                <a:effectLst>
                  <a:outerShdw blurRad="38100" dist="38100" dir="2700000" algn="tl">
                    <a:srgbClr val="000000">
                      <a:alpha val="43137"/>
                    </a:srgbClr>
                  </a:outerShdw>
                </a:effectLst>
                <a:latin typeface="Arial"/>
                <a:ea typeface="Times New Roman"/>
                <a:cs typeface="Times New Roman"/>
              </a:rPr>
              <a:t> will increase with increasingly adverse climatic conditions (</a:t>
            </a:r>
            <a:r>
              <a:rPr lang="en-US" sz="2800" dirty="0">
                <a:effectLst>
                  <a:outerShdw blurRad="38100" dist="38100" dir="2700000" algn="tl">
                    <a:srgbClr val="000000">
                      <a:alpha val="43137"/>
                    </a:srgbClr>
                  </a:outerShdw>
                </a:effectLst>
                <a:latin typeface="Arial"/>
                <a:ea typeface="Times New Roman"/>
                <a:cs typeface="Times New Roman"/>
              </a:rPr>
              <a:t>Figure</a:t>
            </a:r>
            <a:r>
              <a:rPr lang="en-US" sz="2800" dirty="0">
                <a:solidFill>
                  <a:srgbClr val="FF0000"/>
                </a:solidFill>
                <a:effectLst>
                  <a:outerShdw blurRad="38100" dist="38100" dir="2700000" algn="tl">
                    <a:srgbClr val="000000">
                      <a:alpha val="43137"/>
                    </a:srgbClr>
                  </a:outerShdw>
                </a:effectLst>
                <a:latin typeface="Arial"/>
                <a:ea typeface="Times New Roman"/>
                <a:cs typeface="Times New Roman"/>
              </a:rPr>
              <a:t>), and </a:t>
            </a:r>
            <a:r>
              <a:rPr lang="en-US" sz="2800" dirty="0">
                <a:solidFill>
                  <a:srgbClr val="00B0F0"/>
                </a:solidFill>
                <a:effectLst>
                  <a:outerShdw blurRad="38100" dist="38100" dir="2700000" algn="tl">
                    <a:srgbClr val="000000">
                      <a:alpha val="43137"/>
                    </a:srgbClr>
                  </a:outerShdw>
                </a:effectLst>
                <a:latin typeface="Arial"/>
                <a:ea typeface="Times New Roman"/>
                <a:cs typeface="Times New Roman"/>
              </a:rPr>
              <a:t>profit per hectare </a:t>
            </a:r>
            <a:r>
              <a:rPr lang="en-US" sz="2800" dirty="0">
                <a:solidFill>
                  <a:srgbClr val="FF0000"/>
                </a:solidFill>
                <a:effectLst>
                  <a:outerShdw blurRad="38100" dist="38100" dir="2700000" algn="tl">
                    <a:srgbClr val="000000">
                      <a:alpha val="43137"/>
                    </a:srgbClr>
                  </a:outerShdw>
                </a:effectLst>
                <a:latin typeface="Arial"/>
                <a:ea typeface="Times New Roman"/>
                <a:cs typeface="Times New Roman"/>
              </a:rPr>
              <a:t>will also decline away from the optimum zone. </a:t>
            </a:r>
            <a:endParaRPr lang="en-US" sz="2800" dirty="0">
              <a:solidFill>
                <a:srgbClr val="FF0000"/>
              </a:solidFill>
              <a:effectLst>
                <a:outerShdw blurRad="38100" dist="38100" dir="2700000" algn="tl">
                  <a:srgbClr val="000000">
                    <a:alpha val="43137"/>
                  </a:srgbClr>
                </a:outerShdw>
              </a:effectLst>
              <a:ea typeface="Times New Roman"/>
              <a:cs typeface="Times New Roman"/>
            </a:endParaRPr>
          </a:p>
          <a:p>
            <a:pPr marL="342900" marR="0" lvl="0" indent="-342900" algn="just">
              <a:lnSpc>
                <a:spcPct val="150000"/>
              </a:lnSpc>
              <a:spcBef>
                <a:spcPts val="0"/>
              </a:spcBef>
              <a:spcAft>
                <a:spcPts val="0"/>
              </a:spcAft>
              <a:buFont typeface="Symbol"/>
              <a:buChar char=""/>
            </a:pPr>
            <a:r>
              <a:rPr lang="en-US" sz="2800" dirty="0">
                <a:solidFill>
                  <a:srgbClr val="000000"/>
                </a:solidFill>
                <a:latin typeface="Arial"/>
                <a:ea typeface="Times New Roman"/>
                <a:cs typeface="Times New Roman"/>
              </a:rPr>
              <a:t>Farmers will clearly cultivate the crop only within this economic limit. </a:t>
            </a:r>
          </a:p>
        </p:txBody>
      </p:sp>
    </p:spTree>
    <p:extLst>
      <p:ext uri="{BB962C8B-B14F-4D97-AF65-F5344CB8AC3E}">
        <p14:creationId xmlns:p14="http://schemas.microsoft.com/office/powerpoint/2010/main" val="42926633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873"/>
            <a:ext cx="8382000" cy="5632311"/>
          </a:xfrm>
          <a:prstGeom prst="rect">
            <a:avLst/>
          </a:prstGeom>
        </p:spPr>
        <p:txBody>
          <a:bodyPr wrap="square">
            <a:spAutoFit/>
          </a:bodyPr>
          <a:lstStyle/>
          <a:p>
            <a:pPr algn="just">
              <a:lnSpc>
                <a:spcPct val="150000"/>
              </a:lnSpc>
            </a:pPr>
            <a:r>
              <a:rPr lang="en-US" sz="2400" b="1" dirty="0">
                <a:solidFill>
                  <a:srgbClr val="000000"/>
                </a:solidFill>
                <a:latin typeface="Arial"/>
                <a:ea typeface="Times New Roman"/>
                <a:cs typeface="Times New Roman"/>
              </a:rPr>
              <a:t>Optimum Areas and Competing Crops</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So far it has been assumed that only one crop is grown by farmers, but obviously this is not always so.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Now, not only does the earth’s surface vary greatly in the opportunities it affords for plant growth,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However, </a:t>
            </a:r>
            <a:r>
              <a:rPr lang="en-US" sz="2400" dirty="0">
                <a:solidFill>
                  <a:srgbClr val="00B0F0"/>
                </a:solidFill>
                <a:latin typeface="Arial"/>
                <a:ea typeface="Times New Roman"/>
                <a:cs typeface="Times New Roman"/>
              </a:rPr>
              <a:t>the environmental requirements of crops differ </a:t>
            </a:r>
            <a:r>
              <a:rPr lang="en-US" sz="2400" dirty="0">
                <a:solidFill>
                  <a:srgbClr val="000000"/>
                </a:solidFill>
                <a:latin typeface="Arial"/>
                <a:ea typeface="Times New Roman"/>
                <a:cs typeface="Times New Roman"/>
              </a:rPr>
              <a:t>a great deal, so that the </a:t>
            </a:r>
            <a:r>
              <a:rPr lang="en-US" sz="2400" u="sng" dirty="0">
                <a:solidFill>
                  <a:srgbClr val="000000"/>
                </a:solidFill>
                <a:latin typeface="Arial"/>
                <a:ea typeface="Times New Roman"/>
                <a:cs typeface="Times New Roman"/>
              </a:rPr>
              <a:t>optimum areas </a:t>
            </a:r>
            <a:r>
              <a:rPr lang="en-US" sz="2400" dirty="0">
                <a:solidFill>
                  <a:srgbClr val="000000"/>
                </a:solidFill>
                <a:latin typeface="Arial"/>
                <a:ea typeface="Times New Roman"/>
                <a:cs typeface="Times New Roman"/>
              </a:rPr>
              <a:t>and the </a:t>
            </a:r>
            <a:r>
              <a:rPr lang="en-US" sz="2400" u="sng" dirty="0">
                <a:solidFill>
                  <a:srgbClr val="000000"/>
                </a:solidFill>
                <a:latin typeface="Arial"/>
                <a:ea typeface="Times New Roman"/>
                <a:cs typeface="Times New Roman"/>
              </a:rPr>
              <a:t>absolute limits</a:t>
            </a:r>
            <a:r>
              <a:rPr lang="en-US" sz="2400" dirty="0">
                <a:solidFill>
                  <a:srgbClr val="000000"/>
                </a:solidFill>
                <a:latin typeface="Arial"/>
                <a:ea typeface="Times New Roman"/>
                <a:cs typeface="Times New Roman"/>
              </a:rPr>
              <a:t> will vary as well.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In some cases </a:t>
            </a:r>
            <a:r>
              <a:rPr lang="en-US" sz="2400" u="sng" dirty="0">
                <a:solidFill>
                  <a:srgbClr val="000000"/>
                </a:solidFill>
                <a:latin typeface="Arial"/>
                <a:ea typeface="Times New Roman"/>
                <a:cs typeface="Times New Roman"/>
              </a:rPr>
              <a:t>the optimum areas </a:t>
            </a:r>
            <a:r>
              <a:rPr lang="en-US" sz="2400" dirty="0">
                <a:solidFill>
                  <a:srgbClr val="000000"/>
                </a:solidFill>
                <a:latin typeface="Arial"/>
                <a:ea typeface="Times New Roman"/>
                <a:cs typeface="Times New Roman"/>
              </a:rPr>
              <a:t>of two crops—or two groups of crops—are </a:t>
            </a:r>
            <a:r>
              <a:rPr lang="en-US" sz="2400" b="1" dirty="0">
                <a:solidFill>
                  <a:srgbClr val="000000"/>
                </a:solidFill>
                <a:latin typeface="Arial"/>
                <a:ea typeface="Times New Roman"/>
                <a:cs typeface="Times New Roman"/>
              </a:rPr>
              <a:t>mutually exclusive</a:t>
            </a:r>
            <a:r>
              <a:rPr lang="en-US" sz="2400" dirty="0">
                <a:solidFill>
                  <a:srgbClr val="000000"/>
                </a:solidFill>
                <a:latin typeface="Arial"/>
                <a:ea typeface="Times New Roman"/>
                <a:cs typeface="Times New Roman"/>
              </a:rPr>
              <a:t>. </a:t>
            </a:r>
            <a:endParaRPr lang="en-US" sz="2400" dirty="0">
              <a:ea typeface="Times New Roman"/>
              <a:cs typeface="Times New Roman"/>
            </a:endParaRPr>
          </a:p>
        </p:txBody>
      </p:sp>
    </p:spTree>
    <p:extLst>
      <p:ext uri="{BB962C8B-B14F-4D97-AF65-F5344CB8AC3E}">
        <p14:creationId xmlns:p14="http://schemas.microsoft.com/office/powerpoint/2010/main" val="38179250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252" y="41555"/>
            <a:ext cx="7696200" cy="6044283"/>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000" dirty="0">
                <a:solidFill>
                  <a:srgbClr val="000000"/>
                </a:solidFill>
                <a:latin typeface="Arial"/>
                <a:ea typeface="Times New Roman"/>
                <a:cs typeface="Times New Roman"/>
              </a:rPr>
              <a:t>For example, </a:t>
            </a:r>
            <a:r>
              <a:rPr lang="en-US" sz="2000" dirty="0">
                <a:solidFill>
                  <a:srgbClr val="000000"/>
                </a:solidFill>
                <a:highlight>
                  <a:srgbClr val="FFFF00"/>
                </a:highlight>
                <a:latin typeface="Arial"/>
                <a:ea typeface="Times New Roman"/>
                <a:cs typeface="Times New Roman"/>
              </a:rPr>
              <a:t>tea and rubber</a:t>
            </a:r>
            <a:r>
              <a:rPr lang="en-US" sz="2000" dirty="0">
                <a:solidFill>
                  <a:srgbClr val="000000"/>
                </a:solidFill>
                <a:latin typeface="Arial"/>
                <a:ea typeface="Times New Roman"/>
                <a:cs typeface="Times New Roman"/>
              </a:rPr>
              <a:t> are confined to the </a:t>
            </a:r>
            <a:r>
              <a:rPr lang="en-US" sz="2000" dirty="0">
                <a:solidFill>
                  <a:srgbClr val="FF0000"/>
                </a:solidFill>
                <a:effectLst>
                  <a:outerShdw blurRad="38100" dist="38100" dir="2700000" algn="tl">
                    <a:srgbClr val="000000">
                      <a:alpha val="43137"/>
                    </a:srgbClr>
                  </a:outerShdw>
                </a:effectLst>
                <a:latin typeface="Arial"/>
                <a:ea typeface="Times New Roman"/>
                <a:cs typeface="Times New Roman"/>
              </a:rPr>
              <a:t>tropics</a:t>
            </a:r>
            <a:r>
              <a:rPr lang="en-US" sz="2000" dirty="0">
                <a:solidFill>
                  <a:srgbClr val="000000"/>
                </a:solidFill>
                <a:latin typeface="Arial"/>
                <a:ea typeface="Times New Roman"/>
                <a:cs typeface="Times New Roman"/>
              </a:rPr>
              <a:t> because they require </a:t>
            </a:r>
            <a:r>
              <a:rPr lang="en-US" sz="2000" b="1" dirty="0">
                <a:solidFill>
                  <a:srgbClr val="000000"/>
                </a:solidFill>
                <a:latin typeface="Arial"/>
                <a:ea typeface="Times New Roman"/>
                <a:cs typeface="Times New Roman"/>
              </a:rPr>
              <a:t>high temperatures </a:t>
            </a:r>
            <a:r>
              <a:rPr lang="en-US" sz="2000" dirty="0">
                <a:solidFill>
                  <a:srgbClr val="000000"/>
                </a:solidFill>
                <a:latin typeface="Arial"/>
                <a:ea typeface="Times New Roman"/>
                <a:cs typeface="Times New Roman"/>
              </a:rPr>
              <a:t>and </a:t>
            </a:r>
            <a:r>
              <a:rPr lang="en-US" sz="2000" dirty="0">
                <a:solidFill>
                  <a:srgbClr val="00B0F0"/>
                </a:solidFill>
                <a:latin typeface="Arial"/>
                <a:ea typeface="Times New Roman"/>
                <a:cs typeface="Times New Roman"/>
              </a:rPr>
              <a:t>large amounts of rainfall throughout the year</a:t>
            </a:r>
            <a:r>
              <a:rPr lang="en-US" sz="2000" dirty="0">
                <a:solidFill>
                  <a:srgbClr val="000000"/>
                </a:solidFill>
                <a:latin typeface="Arial"/>
                <a:ea typeface="Times New Roman"/>
                <a:cs typeface="Times New Roman"/>
              </a:rPr>
              <a:t>; Thus, they cannot be grown in the temperate regions.</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solidFill>
                  <a:srgbClr val="000000"/>
                </a:solidFill>
                <a:latin typeface="Arial"/>
                <a:ea typeface="Times New Roman"/>
                <a:cs typeface="Times New Roman"/>
              </a:rPr>
              <a:t>Conversely, some cereal crops such as wheat and temperate potatoes can be grown at the pole ward limits, but their successful development needs a period of </a:t>
            </a:r>
            <a:r>
              <a:rPr lang="en-US" sz="2000" b="1" dirty="0">
                <a:solidFill>
                  <a:srgbClr val="000000"/>
                </a:solidFill>
                <a:latin typeface="Arial"/>
                <a:ea typeface="Times New Roman"/>
                <a:cs typeface="Times New Roman"/>
              </a:rPr>
              <a:t>low temperature</a:t>
            </a:r>
            <a:r>
              <a:rPr lang="en-US" sz="2000" dirty="0">
                <a:solidFill>
                  <a:srgbClr val="000000"/>
                </a:solidFill>
                <a:latin typeface="Arial"/>
                <a:ea typeface="Times New Roman"/>
                <a:cs typeface="Times New Roman"/>
              </a:rPr>
              <a:t> that never occurs in the</a:t>
            </a:r>
            <a:r>
              <a:rPr lang="en-US" sz="2000" dirty="0">
                <a:latin typeface="Arial"/>
                <a:ea typeface="Times New Roman"/>
                <a:cs typeface="Times New Roman"/>
              </a:rPr>
              <a:t> tropics. </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highlight>
                  <a:srgbClr val="FFFF00"/>
                </a:highlight>
                <a:latin typeface="Arial"/>
                <a:ea typeface="Times New Roman"/>
                <a:cs typeface="Times New Roman"/>
              </a:rPr>
              <a:t>Sugar-cane and sugar-beet</a:t>
            </a:r>
            <a:r>
              <a:rPr lang="en-US" sz="2000" dirty="0">
                <a:latin typeface="Arial"/>
                <a:ea typeface="Times New Roman"/>
                <a:cs typeface="Times New Roman"/>
              </a:rPr>
              <a:t> well illustrate this mutual exclusiveness.</a:t>
            </a:r>
            <a:endParaRPr lang="en-US" sz="20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000" dirty="0">
                <a:latin typeface="Arial"/>
                <a:ea typeface="Times New Roman"/>
                <a:cs typeface="Times New Roman"/>
              </a:rPr>
              <a:t>Both require periods of high temperatures for sucrose to form in the plant, and both ideally require rainfall during the growing season, but a dry period at harvest. </a:t>
            </a:r>
            <a:endParaRPr lang="en-US" sz="2000" dirty="0">
              <a:ea typeface="Times New Roman"/>
              <a:cs typeface="Times New Roman"/>
            </a:endParaRPr>
          </a:p>
        </p:txBody>
      </p:sp>
    </p:spTree>
    <p:extLst>
      <p:ext uri="{BB962C8B-B14F-4D97-AF65-F5344CB8AC3E}">
        <p14:creationId xmlns:p14="http://schemas.microsoft.com/office/powerpoint/2010/main" val="29101067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8847"/>
            <a:ext cx="8763000" cy="5078313"/>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latin typeface="Arial"/>
                <a:ea typeface="Times New Roman"/>
                <a:cs typeface="Times New Roman"/>
              </a:rPr>
              <a:t>However, </a:t>
            </a:r>
            <a:r>
              <a:rPr lang="en-US" sz="2400" dirty="0">
                <a:solidFill>
                  <a:srgbClr val="00B0F0"/>
                </a:solidFill>
                <a:latin typeface="Arial"/>
                <a:ea typeface="Times New Roman"/>
                <a:cs typeface="Times New Roman"/>
              </a:rPr>
              <a:t>the risk of frost limits the northward expansion </a:t>
            </a:r>
            <a:r>
              <a:rPr lang="en-US" sz="2400" dirty="0">
                <a:latin typeface="Arial"/>
                <a:ea typeface="Times New Roman"/>
                <a:cs typeface="Times New Roman"/>
              </a:rPr>
              <a:t>of </a:t>
            </a:r>
            <a:r>
              <a:rPr lang="en-US" sz="2400" u="sng" dirty="0">
                <a:latin typeface="Arial"/>
                <a:ea typeface="Times New Roman"/>
                <a:cs typeface="Times New Roman"/>
              </a:rPr>
              <a:t>sugar cane</a:t>
            </a:r>
            <a:r>
              <a:rPr lang="en-US" sz="2400" dirty="0">
                <a:latin typeface="Arial"/>
                <a:ea typeface="Times New Roman"/>
                <a:cs typeface="Times New Roman"/>
              </a:rPr>
              <a:t>, and the </a:t>
            </a:r>
            <a:r>
              <a:rPr lang="en-US" sz="2400" dirty="0">
                <a:highlight>
                  <a:srgbClr val="FFFF00"/>
                </a:highlight>
                <a:latin typeface="Arial"/>
                <a:ea typeface="Times New Roman"/>
                <a:cs typeface="Times New Roman"/>
              </a:rPr>
              <a:t>absence of a cold period prevents</a:t>
            </a:r>
            <a:r>
              <a:rPr lang="en-US" sz="2400" dirty="0">
                <a:latin typeface="Arial"/>
                <a:ea typeface="Times New Roman"/>
                <a:cs typeface="Times New Roman"/>
              </a:rPr>
              <a:t> the growth of </a:t>
            </a:r>
            <a:r>
              <a:rPr lang="en-US" sz="2400" u="sng" dirty="0">
                <a:latin typeface="Arial"/>
                <a:ea typeface="Times New Roman"/>
                <a:cs typeface="Times New Roman"/>
              </a:rPr>
              <a:t>sugar beet </a:t>
            </a:r>
            <a:r>
              <a:rPr lang="en-US" sz="2400" dirty="0">
                <a:latin typeface="Arial"/>
                <a:ea typeface="Times New Roman"/>
                <a:cs typeface="Times New Roman"/>
              </a:rPr>
              <a:t>in the tropics.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latin typeface="Arial"/>
                <a:ea typeface="Times New Roman"/>
                <a:cs typeface="Times New Roman"/>
              </a:rPr>
              <a:t>Exception is southern Spain where sugar-cane and sugar-beet are grown together.</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A more common situation occurs where two or more crops have a similar optimum area and compete for the zone where both crops give their highest yields, which diminish with increasing distance from the optimum area (</a:t>
            </a:r>
            <a:r>
              <a:rPr lang="en-US" sz="2400" dirty="0">
                <a:solidFill>
                  <a:srgbClr val="0000FF"/>
                </a:solidFill>
                <a:latin typeface="Arial"/>
                <a:ea typeface="Times New Roman"/>
                <a:cs typeface="Times New Roman"/>
              </a:rPr>
              <a:t>Figure</a:t>
            </a:r>
            <a:r>
              <a:rPr lang="en-US" sz="2400" dirty="0">
                <a:solidFill>
                  <a:srgbClr val="000000"/>
                </a:solidFill>
                <a:latin typeface="Arial"/>
                <a:ea typeface="Times New Roman"/>
                <a:cs typeface="Times New Roman"/>
              </a:rPr>
              <a:t>). </a:t>
            </a:r>
            <a:endParaRPr lang="en-US" sz="2400" dirty="0">
              <a:ea typeface="Times New Roman"/>
              <a:cs typeface="Times New Roman"/>
            </a:endParaRPr>
          </a:p>
        </p:txBody>
      </p:sp>
    </p:spTree>
    <p:extLst>
      <p:ext uri="{BB962C8B-B14F-4D97-AF65-F5344CB8AC3E}">
        <p14:creationId xmlns:p14="http://schemas.microsoft.com/office/powerpoint/2010/main" val="20786178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marL="342900" marR="0" lvl="0" indent="-342900" algn="just">
              <a:lnSpc>
                <a:spcPct val="150000"/>
              </a:lnSpc>
              <a:spcBef>
                <a:spcPts val="0"/>
              </a:spcBef>
              <a:spcAft>
                <a:spcPts val="0"/>
              </a:spcAft>
              <a:buFont typeface="Wingdings" pitchFamily="2" charset="2"/>
              <a:buChar char="§"/>
            </a:pPr>
            <a:r>
              <a:rPr lang="en-US" sz="2400" dirty="0">
                <a:solidFill>
                  <a:srgbClr val="000000"/>
                </a:solidFill>
                <a:latin typeface="Arial"/>
                <a:ea typeface="Times New Roman"/>
                <a:cs typeface="Times New Roman"/>
              </a:rPr>
              <a:t>As it is shown in Figure,  </a:t>
            </a:r>
            <a:r>
              <a:rPr lang="en-US" sz="2400" dirty="0">
                <a:solidFill>
                  <a:srgbClr val="00B0F0"/>
                </a:solidFill>
                <a:latin typeface="Arial"/>
                <a:ea typeface="Times New Roman"/>
                <a:cs typeface="Times New Roman"/>
              </a:rPr>
              <a:t>both maize and wheat </a:t>
            </a:r>
            <a:r>
              <a:rPr lang="en-US" sz="2400" dirty="0">
                <a:solidFill>
                  <a:srgbClr val="000000"/>
                </a:solidFill>
                <a:latin typeface="Arial"/>
                <a:ea typeface="Times New Roman"/>
                <a:cs typeface="Times New Roman"/>
              </a:rPr>
              <a:t>give their highest yields in an area to the west of Buenos Aires, but </a:t>
            </a:r>
            <a:r>
              <a:rPr lang="en-US" sz="2400" dirty="0">
                <a:solidFill>
                  <a:srgbClr val="00B0F0"/>
                </a:solidFill>
                <a:latin typeface="Arial"/>
                <a:ea typeface="Times New Roman"/>
                <a:cs typeface="Times New Roman"/>
              </a:rPr>
              <a:t>maize is the predominant </a:t>
            </a:r>
            <a:r>
              <a:rPr lang="en-US" sz="2400" dirty="0">
                <a:solidFill>
                  <a:srgbClr val="000000"/>
                </a:solidFill>
                <a:latin typeface="Arial"/>
                <a:ea typeface="Times New Roman"/>
                <a:cs typeface="Times New Roman"/>
              </a:rPr>
              <a:t>crop in this zone, because, with equal inputs, it gives higher yields than wheat. </a:t>
            </a:r>
            <a:r>
              <a:rPr lang="en-US" sz="2400" dirty="0">
                <a:solidFill>
                  <a:srgbClr val="FF0000"/>
                </a:solidFill>
                <a:effectLst>
                  <a:outerShdw blurRad="38100" dist="38100" dir="2700000" algn="tl">
                    <a:srgbClr val="000000">
                      <a:alpha val="43137"/>
                    </a:srgbClr>
                  </a:outerShdw>
                </a:effectLst>
                <a:latin typeface="Arial"/>
                <a:ea typeface="Times New Roman"/>
                <a:cs typeface="Times New Roman"/>
              </a:rPr>
              <a:t>Why?</a:t>
            </a:r>
            <a:endParaRPr lang="en-US" sz="2400" dirty="0">
              <a:solidFill>
                <a:srgbClr val="FF0000"/>
              </a:solidFill>
              <a:effectLst>
                <a:outerShdw blurRad="38100" dist="38100" dir="2700000" algn="tl">
                  <a:srgbClr val="000000">
                    <a:alpha val="43137"/>
                  </a:srgbClr>
                </a:outerShdw>
              </a:effectLst>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Southwards rainfall declines, and so does the proportion of the cropland in maize, until wheat becomes the dominant crop.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This is because maize yields fall off more rapidly than wheat yields </a:t>
            </a:r>
            <a:r>
              <a:rPr lang="en-US" sz="2400" dirty="0">
                <a:solidFill>
                  <a:srgbClr val="FF0000"/>
                </a:solidFill>
                <a:latin typeface="Arial"/>
                <a:ea typeface="Times New Roman"/>
                <a:cs typeface="Times New Roman"/>
              </a:rPr>
              <a:t>as rainfall diminishes</a:t>
            </a:r>
            <a:r>
              <a:rPr lang="en-US" sz="2400" dirty="0">
                <a:solidFill>
                  <a:srgbClr val="000000"/>
                </a:solidFill>
                <a:latin typeface="Arial"/>
                <a:ea typeface="Times New Roman"/>
                <a:cs typeface="Times New Roman"/>
              </a:rPr>
              <a:t>, for </a:t>
            </a:r>
            <a:r>
              <a:rPr lang="en-US" sz="2400" u="sng" dirty="0">
                <a:solidFill>
                  <a:srgbClr val="000000"/>
                </a:solidFill>
                <a:latin typeface="Arial"/>
                <a:ea typeface="Times New Roman"/>
                <a:cs typeface="Times New Roman"/>
              </a:rPr>
              <a:t>wheat is more drought-resistant</a:t>
            </a:r>
            <a:r>
              <a:rPr lang="en-US" sz="2400" dirty="0">
                <a:solidFill>
                  <a:srgbClr val="000000"/>
                </a:solidFill>
                <a:latin typeface="Arial"/>
                <a:ea typeface="Times New Roman"/>
                <a:cs typeface="Times New Roman"/>
              </a:rPr>
              <a:t> than maize.</a:t>
            </a:r>
            <a:endParaRPr lang="en-US" sz="2400" dirty="0">
              <a:ea typeface="Times New Roman"/>
              <a:cs typeface="Times New Roman"/>
            </a:endParaRPr>
          </a:p>
        </p:txBody>
      </p:sp>
    </p:spTree>
    <p:extLst>
      <p:ext uri="{BB962C8B-B14F-4D97-AF65-F5344CB8AC3E}">
        <p14:creationId xmlns:p14="http://schemas.microsoft.com/office/powerpoint/2010/main" val="16159576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901461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732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8847"/>
            <a:ext cx="8686800" cy="6740307"/>
          </a:xfrm>
          <a:prstGeom prst="rect">
            <a:avLst/>
          </a:prstGeom>
        </p:spPr>
        <p:txBody>
          <a:bodyPr wrap="square">
            <a:spAutoFit/>
          </a:bodyPr>
          <a:lstStyle/>
          <a:p>
            <a:pPr marL="342900" indent="-342900" algn="just">
              <a:lnSpc>
                <a:spcPct val="150000"/>
              </a:lnSpc>
              <a:buFont typeface="Symbol"/>
              <a:buChar char=""/>
            </a:pPr>
            <a:r>
              <a:rPr lang="en-US" sz="2400" b="1" dirty="0">
                <a:solidFill>
                  <a:srgbClr val="00B0F0"/>
                </a:solidFill>
                <a:effectLst>
                  <a:outerShdw blurRad="38100" dist="38100" dir="2700000" algn="tl">
                    <a:srgbClr val="000000">
                      <a:alpha val="43137"/>
                    </a:srgbClr>
                  </a:outerShdw>
                </a:effectLst>
                <a:latin typeface="Arial"/>
                <a:ea typeface="Times New Roman"/>
                <a:cs typeface="Times New Roman"/>
              </a:rPr>
              <a:t>The Influence of Temperature and Moisture for the Growth Crops</a:t>
            </a: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Most </a:t>
            </a:r>
            <a:r>
              <a:rPr lang="en-US" sz="2400" dirty="0">
                <a:solidFill>
                  <a:srgbClr val="FF0000"/>
                </a:solidFill>
                <a:latin typeface="Arial"/>
                <a:ea typeface="Times New Roman"/>
                <a:cs typeface="Times New Roman"/>
              </a:rPr>
              <a:t>temperate</a:t>
            </a:r>
            <a:r>
              <a:rPr lang="en-US" sz="2400" dirty="0">
                <a:solidFill>
                  <a:srgbClr val="000000"/>
                </a:solidFill>
                <a:latin typeface="Arial"/>
                <a:ea typeface="Times New Roman"/>
                <a:cs typeface="Times New Roman"/>
              </a:rPr>
              <a:t> crops will not grow until temperatures are </a:t>
            </a:r>
            <a:r>
              <a:rPr lang="en-US" sz="2400" dirty="0">
                <a:solidFill>
                  <a:srgbClr val="FF0000"/>
                </a:solidFill>
                <a:latin typeface="Arial"/>
                <a:ea typeface="Times New Roman"/>
                <a:cs typeface="Times New Roman"/>
              </a:rPr>
              <a:t>above 6°C</a:t>
            </a:r>
            <a:endParaRPr lang="en-US" sz="2400" dirty="0">
              <a:solidFill>
                <a:srgbClr val="000000"/>
              </a:solidFill>
              <a:latin typeface="Arial"/>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For tropical crops this threshold is higher.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in spring they can retard germination, and </a:t>
            </a:r>
            <a:r>
              <a:rPr lang="en-US" sz="2400" dirty="0">
                <a:solidFill>
                  <a:srgbClr val="FF0000"/>
                </a:solidFill>
                <a:latin typeface="Arial"/>
                <a:ea typeface="Times New Roman"/>
                <a:cs typeface="Times New Roman"/>
              </a:rPr>
              <a:t>severe frosts may destroy a planting</a:t>
            </a:r>
            <a:r>
              <a:rPr lang="en-US" sz="2400" dirty="0">
                <a:solidFill>
                  <a:srgbClr val="000000"/>
                </a:solidFill>
                <a:latin typeface="Arial"/>
                <a:ea typeface="Times New Roman"/>
                <a:cs typeface="Times New Roman"/>
              </a:rPr>
              <a:t> crop, whilst </a:t>
            </a:r>
            <a:r>
              <a:rPr lang="en-US" sz="2400" dirty="0">
                <a:solidFill>
                  <a:srgbClr val="FF0000"/>
                </a:solidFill>
                <a:latin typeface="Arial"/>
                <a:ea typeface="Times New Roman"/>
                <a:cs typeface="Times New Roman"/>
              </a:rPr>
              <a:t>early frosts in late summer may damage</a:t>
            </a:r>
            <a:r>
              <a:rPr lang="en-US" sz="2400" dirty="0">
                <a:solidFill>
                  <a:srgbClr val="000000"/>
                </a:solidFill>
                <a:latin typeface="Arial"/>
                <a:ea typeface="Times New Roman"/>
                <a:cs typeface="Times New Roman"/>
              </a:rPr>
              <a:t> the mature crop in temperate areas. </a:t>
            </a: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This is also true to Ethiopian highlands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A number of crops such as the p</a:t>
            </a:r>
            <a:r>
              <a:rPr lang="en-US" sz="2400" dirty="0">
                <a:solidFill>
                  <a:srgbClr val="FF0000"/>
                </a:solidFill>
                <a:latin typeface="Arial"/>
                <a:ea typeface="Times New Roman"/>
                <a:cs typeface="Times New Roman"/>
              </a:rPr>
              <a:t>alm oil and cacao need high temperatures and high rainfall throughout the year</a:t>
            </a:r>
            <a:r>
              <a:rPr lang="en-US" sz="2400" dirty="0">
                <a:solidFill>
                  <a:srgbClr val="000000"/>
                </a:solidFill>
                <a:latin typeface="Arial"/>
                <a:ea typeface="Times New Roman"/>
                <a:cs typeface="Times New Roman"/>
              </a:rPr>
              <a:t>, and this limits their cultivation to the tropics. </a:t>
            </a:r>
            <a:endParaRPr lang="en-US" sz="2400" dirty="0">
              <a:ea typeface="Times New Roman"/>
              <a:cs typeface="Times New Roman"/>
            </a:endParaRPr>
          </a:p>
        </p:txBody>
      </p:sp>
    </p:spTree>
    <p:extLst>
      <p:ext uri="{BB962C8B-B14F-4D97-AF65-F5344CB8AC3E}">
        <p14:creationId xmlns:p14="http://schemas.microsoft.com/office/powerpoint/2010/main" val="18074803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059"/>
            <a:ext cx="8534400" cy="6740307"/>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On the other hand, </a:t>
            </a:r>
            <a:r>
              <a:rPr lang="en-US" sz="2400" dirty="0">
                <a:solidFill>
                  <a:srgbClr val="FF0000"/>
                </a:solidFill>
                <a:latin typeface="Arial"/>
                <a:ea typeface="Times New Roman"/>
                <a:cs typeface="Times New Roman"/>
              </a:rPr>
              <a:t>barley, potatoes and some grasses</a:t>
            </a:r>
            <a:r>
              <a:rPr lang="en-US" sz="2400" dirty="0">
                <a:solidFill>
                  <a:srgbClr val="000000"/>
                </a:solidFill>
                <a:latin typeface="Arial"/>
                <a:ea typeface="Times New Roman"/>
                <a:cs typeface="Times New Roman"/>
              </a:rPr>
              <a:t> can be grown in </a:t>
            </a:r>
            <a:r>
              <a:rPr lang="en-US" sz="2400" u="sng" dirty="0">
                <a:solidFill>
                  <a:srgbClr val="000000"/>
                </a:solidFill>
                <a:latin typeface="Arial"/>
                <a:ea typeface="Times New Roman"/>
                <a:cs typeface="Times New Roman"/>
              </a:rPr>
              <a:t>cool short summers</a:t>
            </a:r>
            <a:r>
              <a:rPr lang="en-US" sz="2400" dirty="0">
                <a:solidFill>
                  <a:srgbClr val="000000"/>
                </a:solidFill>
                <a:latin typeface="Arial"/>
                <a:ea typeface="Times New Roman"/>
                <a:cs typeface="Times New Roman"/>
              </a:rPr>
              <a:t> as far north as the subarctic.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u="sng" dirty="0">
                <a:solidFill>
                  <a:srgbClr val="000000"/>
                </a:solidFill>
                <a:latin typeface="Arial"/>
                <a:ea typeface="Times New Roman"/>
                <a:cs typeface="Times New Roman"/>
              </a:rPr>
              <a:t>Some crops have a remarkable latitudinal range;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Of the cereals </a:t>
            </a:r>
            <a:r>
              <a:rPr lang="en-US" sz="2400" dirty="0">
                <a:solidFill>
                  <a:srgbClr val="FF0000"/>
                </a:solidFill>
                <a:latin typeface="Arial"/>
                <a:ea typeface="Times New Roman"/>
                <a:cs typeface="Times New Roman"/>
              </a:rPr>
              <a:t>rice and maize</a:t>
            </a:r>
            <a:r>
              <a:rPr lang="en-US" sz="2400" dirty="0">
                <a:solidFill>
                  <a:srgbClr val="000000"/>
                </a:solidFill>
                <a:latin typeface="Arial"/>
                <a:ea typeface="Times New Roman"/>
                <a:cs typeface="Times New Roman"/>
              </a:rPr>
              <a:t> can be grown in lowland areas near the equator, but also north of 50° in the northern hemisphere.</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 </a:t>
            </a:r>
            <a:r>
              <a:rPr lang="en-US" sz="2400" dirty="0">
                <a:solidFill>
                  <a:srgbClr val="FF0000"/>
                </a:solidFill>
                <a:latin typeface="Arial"/>
                <a:ea typeface="Times New Roman"/>
                <a:cs typeface="Times New Roman"/>
              </a:rPr>
              <a:t>Rye, oats, sugar-beet and potatoes</a:t>
            </a:r>
            <a:r>
              <a:rPr lang="en-US" sz="2400" dirty="0">
                <a:solidFill>
                  <a:srgbClr val="000000"/>
                </a:solidFill>
                <a:latin typeface="Arial"/>
                <a:ea typeface="Times New Roman"/>
                <a:cs typeface="Times New Roman"/>
              </a:rPr>
              <a:t> are grown north of </a:t>
            </a:r>
            <a:r>
              <a:rPr lang="en-US" sz="2400" u="sng" dirty="0">
                <a:solidFill>
                  <a:srgbClr val="000000"/>
                </a:solidFill>
                <a:latin typeface="Arial"/>
                <a:ea typeface="Times New Roman"/>
                <a:cs typeface="Times New Roman"/>
              </a:rPr>
              <a:t>50° latitude</a:t>
            </a:r>
            <a:r>
              <a:rPr lang="en-US" sz="2400" dirty="0">
                <a:solidFill>
                  <a:srgbClr val="000000"/>
                </a:solidFill>
                <a:latin typeface="Arial"/>
                <a:ea typeface="Times New Roman"/>
                <a:cs typeface="Times New Roman"/>
              </a:rPr>
              <a:t>- in the northern hemisphere, </a:t>
            </a: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However, these and other temperate crops can be grown in equatorial regions </a:t>
            </a:r>
            <a:r>
              <a:rPr lang="en-US" sz="2400" dirty="0">
                <a:solidFill>
                  <a:srgbClr val="FF0000"/>
                </a:solidFill>
                <a:latin typeface="Arial"/>
                <a:ea typeface="Times New Roman"/>
                <a:cs typeface="Times New Roman"/>
              </a:rPr>
              <a:t>at high altitudes</a:t>
            </a:r>
            <a:r>
              <a:rPr lang="en-US" sz="2400" dirty="0">
                <a:solidFill>
                  <a:srgbClr val="000000"/>
                </a:solidFill>
                <a:latin typeface="Arial"/>
                <a:ea typeface="Times New Roman"/>
                <a:cs typeface="Times New Roman"/>
              </a:rPr>
              <a:t>, where temperatures are lower (Ethiopia is an example)</a:t>
            </a:r>
            <a:endParaRPr lang="en-US" sz="2400" dirty="0">
              <a:ea typeface="Times New Roman"/>
              <a:cs typeface="Times New Roman"/>
            </a:endParaRPr>
          </a:p>
        </p:txBody>
      </p:sp>
    </p:spTree>
    <p:extLst>
      <p:ext uri="{BB962C8B-B14F-4D97-AF65-F5344CB8AC3E}">
        <p14:creationId xmlns:p14="http://schemas.microsoft.com/office/powerpoint/2010/main" val="411712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3970318"/>
          </a:xfrm>
          <a:prstGeom prst="rect">
            <a:avLst/>
          </a:prstGeom>
        </p:spPr>
        <p:txBody>
          <a:bodyPr wrap="square">
            <a:spAutoFit/>
          </a:bodyPr>
          <a:lstStyle/>
          <a:p>
            <a:pPr marL="231775" indent="-231775" algn="just">
              <a:lnSpc>
                <a:spcPct val="150000"/>
              </a:lnSpc>
            </a:pPr>
            <a:r>
              <a:rPr lang="en-US" b="1" dirty="0">
                <a:latin typeface="Times New Roman"/>
                <a:ea typeface="Calibri"/>
                <a:cs typeface="Times New Roman"/>
              </a:rPr>
              <a:t>3. </a:t>
            </a:r>
            <a:r>
              <a:rPr lang="en-US" sz="2400" b="1" dirty="0">
                <a:latin typeface="Times New Roman"/>
                <a:ea typeface="Calibri"/>
                <a:cs typeface="Times New Roman"/>
              </a:rPr>
              <a:t>Local climate</a:t>
            </a:r>
            <a:r>
              <a:rPr lang="en-US" sz="2400" i="1" dirty="0">
                <a:latin typeface="Times New Roman"/>
                <a:ea typeface="Calibri"/>
                <a:cs typeface="Times New Roman"/>
              </a:rPr>
              <a:t>s </a:t>
            </a:r>
            <a:r>
              <a:rPr lang="en-US" sz="2400" dirty="0">
                <a:latin typeface="Times New Roman"/>
                <a:ea typeface="Calibri"/>
                <a:cs typeface="Times New Roman"/>
              </a:rPr>
              <a:t>have influence over very </a:t>
            </a:r>
            <a:r>
              <a:rPr lang="en-US" sz="2400" dirty="0">
                <a:solidFill>
                  <a:srgbClr val="FF0000"/>
                </a:solidFill>
                <a:latin typeface="Times New Roman"/>
                <a:ea typeface="Calibri"/>
                <a:cs typeface="Times New Roman"/>
              </a:rPr>
              <a:t>small geographical </a:t>
            </a:r>
            <a:r>
              <a:rPr lang="en-US" sz="2400" dirty="0">
                <a:latin typeface="Times New Roman"/>
                <a:ea typeface="Calibri"/>
                <a:cs typeface="Times New Roman"/>
              </a:rPr>
              <a:t>areas, of only a few kilometers or tens of kilometers across. </a:t>
            </a:r>
          </a:p>
          <a:p>
            <a:pPr marL="285750" indent="-285750" algn="just">
              <a:lnSpc>
                <a:spcPct val="150000"/>
              </a:lnSpc>
              <a:buFont typeface="Wingdings" pitchFamily="2" charset="2"/>
              <a:buChar char="§"/>
            </a:pPr>
            <a:r>
              <a:rPr lang="en-US" sz="2400" dirty="0">
                <a:latin typeface="Times New Roman"/>
                <a:ea typeface="Calibri"/>
                <a:cs typeface="Times New Roman"/>
              </a:rPr>
              <a:t>They include </a:t>
            </a:r>
            <a:r>
              <a:rPr lang="en-US" sz="2400" dirty="0">
                <a:solidFill>
                  <a:srgbClr val="FF0000"/>
                </a:solidFill>
                <a:latin typeface="Times New Roman"/>
                <a:ea typeface="Calibri"/>
                <a:cs typeface="Times New Roman"/>
              </a:rPr>
              <a:t>land and sea breezes</a:t>
            </a:r>
            <a:r>
              <a:rPr lang="en-US" sz="2400" dirty="0">
                <a:latin typeface="Times New Roman"/>
                <a:ea typeface="Calibri"/>
                <a:cs typeface="Times New Roman"/>
              </a:rPr>
              <a:t>, the </a:t>
            </a:r>
            <a:r>
              <a:rPr lang="en-US" sz="2400" b="1" dirty="0">
                <a:latin typeface="Times New Roman"/>
                <a:ea typeface="Calibri"/>
                <a:cs typeface="Times New Roman"/>
              </a:rPr>
              <a:t>orographic lifting </a:t>
            </a:r>
            <a:r>
              <a:rPr lang="en-US" sz="2400" dirty="0">
                <a:latin typeface="Times New Roman"/>
                <a:ea typeface="Calibri"/>
                <a:cs typeface="Times New Roman"/>
              </a:rPr>
              <a:t>of air masses and formation of clouds on the windward side of mountains, and the heat island effects of cities. </a:t>
            </a:r>
          </a:p>
          <a:p>
            <a:pPr marL="285750" indent="-285750" algn="just">
              <a:lnSpc>
                <a:spcPct val="150000"/>
              </a:lnSpc>
              <a:buFont typeface="Wingdings" pitchFamily="2" charset="2"/>
              <a:buChar char="§"/>
            </a:pPr>
            <a:r>
              <a:rPr lang="en-US" sz="2400" dirty="0">
                <a:latin typeface="Times New Roman"/>
                <a:ea typeface="Calibri"/>
                <a:cs typeface="Times New Roman"/>
              </a:rPr>
              <a:t>If the area involved is very small it may be referred to as a </a:t>
            </a:r>
            <a:r>
              <a:rPr lang="en-US" sz="2400" dirty="0">
                <a:solidFill>
                  <a:srgbClr val="FF0000"/>
                </a:solidFill>
                <a:latin typeface="Times New Roman"/>
                <a:ea typeface="Calibri"/>
                <a:cs typeface="Times New Roman"/>
              </a:rPr>
              <a:t>microclimate.</a:t>
            </a:r>
            <a:endParaRPr lang="en-US" sz="2400" dirty="0">
              <a:solidFill>
                <a:srgbClr val="FF0000"/>
              </a:solidFill>
              <a:ea typeface="Calibri"/>
              <a:cs typeface="Times New Roman"/>
            </a:endParaRPr>
          </a:p>
        </p:txBody>
      </p:sp>
    </p:spTree>
    <p:extLst>
      <p:ext uri="{BB962C8B-B14F-4D97-AF65-F5344CB8AC3E}">
        <p14:creationId xmlns:p14="http://schemas.microsoft.com/office/powerpoint/2010/main" val="28507482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1721"/>
            <a:ext cx="8839200" cy="5632311"/>
          </a:xfrm>
          <a:prstGeom prst="rect">
            <a:avLst/>
          </a:prstGeom>
        </p:spPr>
        <p:txBody>
          <a:bodyPr wrap="square">
            <a:spAutoFit/>
          </a:bodyPr>
          <a:lstStyle/>
          <a:p>
            <a:pPr marL="342900" marR="0" lvl="0" indent="-342900">
              <a:lnSpc>
                <a:spcPct val="150000"/>
              </a:lnSpc>
              <a:spcBef>
                <a:spcPts val="0"/>
              </a:spcBef>
              <a:spcAft>
                <a:spcPts val="0"/>
              </a:spcAft>
              <a:buFont typeface="Symbol"/>
              <a:buChar char=""/>
            </a:pPr>
            <a:r>
              <a:rPr lang="en-US" sz="2400" dirty="0">
                <a:latin typeface="Times New Roman"/>
                <a:ea typeface="Times New Roman"/>
                <a:cs typeface="Times New Roman"/>
              </a:rPr>
              <a:t>The relationship between the seasonal evolution of temperature and precipitation determines crop cultivation (Bunting, 1974). </a:t>
            </a:r>
            <a:endParaRPr lang="en-US" sz="2400" dirty="0">
              <a:ea typeface="Times New Roman"/>
              <a:cs typeface="Times New Roman"/>
            </a:endParaRPr>
          </a:p>
          <a:p>
            <a:pPr marL="342900" marR="0" lvl="0" indent="-342900">
              <a:lnSpc>
                <a:spcPct val="150000"/>
              </a:lnSpc>
              <a:spcBef>
                <a:spcPts val="0"/>
              </a:spcBef>
              <a:spcAft>
                <a:spcPts val="0"/>
              </a:spcAft>
              <a:buFont typeface="Symbol"/>
              <a:buChar char=""/>
            </a:pPr>
            <a:r>
              <a:rPr lang="en-US" sz="2400" dirty="0">
                <a:latin typeface="Times New Roman"/>
                <a:ea typeface="Times New Roman"/>
                <a:cs typeface="Times New Roman"/>
              </a:rPr>
              <a:t>In the humid tropics, </a:t>
            </a:r>
            <a:r>
              <a:rPr lang="en-US" sz="2400" b="1" dirty="0">
                <a:solidFill>
                  <a:srgbClr val="00B0F0"/>
                </a:solidFill>
                <a:latin typeface="Times New Roman"/>
                <a:ea typeface="Times New Roman"/>
                <a:cs typeface="Times New Roman"/>
              </a:rPr>
              <a:t>warm temperatures </a:t>
            </a:r>
            <a:r>
              <a:rPr lang="en-US" sz="2400" dirty="0">
                <a:latin typeface="Times New Roman"/>
                <a:ea typeface="Times New Roman"/>
                <a:cs typeface="Times New Roman"/>
              </a:rPr>
              <a:t>and </a:t>
            </a:r>
            <a:r>
              <a:rPr lang="en-US" sz="2400" b="1" dirty="0">
                <a:solidFill>
                  <a:srgbClr val="00B0F0"/>
                </a:solidFill>
                <a:latin typeface="Times New Roman"/>
                <a:ea typeface="Times New Roman"/>
                <a:cs typeface="Times New Roman"/>
              </a:rPr>
              <a:t>consistent rainfall </a:t>
            </a:r>
            <a:r>
              <a:rPr lang="en-US" sz="2400" dirty="0">
                <a:latin typeface="Times New Roman"/>
                <a:ea typeface="Times New Roman"/>
                <a:cs typeface="Times New Roman"/>
              </a:rPr>
              <a:t>allow </a:t>
            </a:r>
            <a:r>
              <a:rPr lang="en-US" sz="2400" b="1" u="sng" dirty="0">
                <a:latin typeface="Times New Roman"/>
                <a:ea typeface="Times New Roman"/>
                <a:cs typeface="Times New Roman"/>
              </a:rPr>
              <a:t>multiple harvests </a:t>
            </a:r>
            <a:r>
              <a:rPr lang="en-US" sz="2400" dirty="0">
                <a:latin typeface="Times New Roman"/>
                <a:ea typeface="Times New Roman"/>
                <a:cs typeface="Times New Roman"/>
              </a:rPr>
              <a:t>of a crop in a year. </a:t>
            </a:r>
            <a:endParaRPr lang="en-US" sz="2400" dirty="0">
              <a:ea typeface="Times New Roman"/>
              <a:cs typeface="Times New Roman"/>
            </a:endParaRPr>
          </a:p>
          <a:p>
            <a:pPr marL="342900" marR="0" lvl="0" indent="-342900">
              <a:lnSpc>
                <a:spcPct val="150000"/>
              </a:lnSpc>
              <a:spcBef>
                <a:spcPts val="0"/>
              </a:spcBef>
              <a:spcAft>
                <a:spcPts val="0"/>
              </a:spcAft>
              <a:buFont typeface="Symbol"/>
              <a:buChar char=""/>
            </a:pPr>
            <a:r>
              <a:rPr lang="en-US" sz="2400" dirty="0">
                <a:latin typeface="Times New Roman"/>
                <a:ea typeface="Times New Roman"/>
                <a:cs typeface="Times New Roman"/>
              </a:rPr>
              <a:t>However, </a:t>
            </a:r>
            <a:r>
              <a:rPr lang="en-US" sz="2400" b="1" u="sng" dirty="0">
                <a:latin typeface="Times New Roman"/>
                <a:ea typeface="Times New Roman"/>
                <a:cs typeface="Times New Roman"/>
              </a:rPr>
              <a:t>high rainfall </a:t>
            </a:r>
            <a:r>
              <a:rPr lang="en-US" sz="2400" dirty="0">
                <a:latin typeface="Times New Roman"/>
                <a:ea typeface="Times New Roman"/>
                <a:cs typeface="Times New Roman"/>
              </a:rPr>
              <a:t>may be harmful to crop growth as it may </a:t>
            </a:r>
            <a:r>
              <a:rPr lang="en-US" sz="2400" u="sng" dirty="0">
                <a:solidFill>
                  <a:srgbClr val="00B0F0"/>
                </a:solidFill>
                <a:latin typeface="Times New Roman"/>
                <a:ea typeface="Times New Roman"/>
                <a:cs typeface="Times New Roman"/>
              </a:rPr>
              <a:t>lead to leaching </a:t>
            </a:r>
            <a:r>
              <a:rPr lang="en-US" sz="2400" dirty="0">
                <a:latin typeface="Times New Roman"/>
                <a:ea typeface="Times New Roman"/>
                <a:cs typeface="Times New Roman"/>
              </a:rPr>
              <a:t>of essential nutrients from the soil. </a:t>
            </a:r>
            <a:endParaRPr lang="en-US" sz="2400" dirty="0">
              <a:ea typeface="Times New Roman"/>
              <a:cs typeface="Times New Roman"/>
            </a:endParaRPr>
          </a:p>
          <a:p>
            <a:pPr marL="342900" marR="0" lvl="0" indent="-342900">
              <a:lnSpc>
                <a:spcPct val="150000"/>
              </a:lnSpc>
              <a:spcBef>
                <a:spcPts val="0"/>
              </a:spcBef>
              <a:spcAft>
                <a:spcPts val="0"/>
              </a:spcAft>
              <a:buFont typeface="Symbol"/>
              <a:buChar char=""/>
            </a:pPr>
            <a:r>
              <a:rPr lang="en-US" sz="2400" dirty="0">
                <a:latin typeface="Times New Roman"/>
                <a:ea typeface="Times New Roman"/>
                <a:cs typeface="Times New Roman"/>
              </a:rPr>
              <a:t>Away from the equator, the temporal </a:t>
            </a:r>
            <a:r>
              <a:rPr lang="en-US" sz="2400" dirty="0">
                <a:solidFill>
                  <a:srgbClr val="00B0F0"/>
                </a:solidFill>
                <a:latin typeface="Times New Roman"/>
                <a:ea typeface="Times New Roman"/>
                <a:cs typeface="Times New Roman"/>
              </a:rPr>
              <a:t>distribution of rainfall </a:t>
            </a:r>
            <a:r>
              <a:rPr lang="en-US" sz="2400" dirty="0">
                <a:latin typeface="Times New Roman"/>
                <a:ea typeface="Times New Roman"/>
                <a:cs typeface="Times New Roman"/>
              </a:rPr>
              <a:t>becomes more </a:t>
            </a:r>
            <a:r>
              <a:rPr lang="en-US" sz="2400" dirty="0">
                <a:solidFill>
                  <a:srgbClr val="00B0F0"/>
                </a:solidFill>
                <a:latin typeface="Times New Roman"/>
                <a:ea typeface="Times New Roman"/>
                <a:cs typeface="Times New Roman"/>
              </a:rPr>
              <a:t>seasonal and variable</a:t>
            </a:r>
            <a:r>
              <a:rPr lang="en-US" sz="2400" dirty="0">
                <a:latin typeface="Times New Roman"/>
                <a:ea typeface="Times New Roman"/>
                <a:cs typeface="Times New Roman"/>
              </a:rPr>
              <a:t>.</a:t>
            </a:r>
            <a:endParaRPr lang="en-US" sz="2400" dirty="0">
              <a:ea typeface="Times New Roman"/>
              <a:cs typeface="Times New Roman"/>
            </a:endParaRPr>
          </a:p>
          <a:p>
            <a:pPr marL="342900" marR="0" lvl="0" indent="-342900">
              <a:lnSpc>
                <a:spcPct val="150000"/>
              </a:lnSpc>
              <a:spcBef>
                <a:spcPts val="0"/>
              </a:spcBef>
              <a:spcAft>
                <a:spcPts val="0"/>
              </a:spcAft>
              <a:buFont typeface="Symbol"/>
              <a:buChar char=""/>
            </a:pPr>
            <a:r>
              <a:rPr lang="en-US" sz="2400" dirty="0">
                <a:latin typeface="Times New Roman"/>
                <a:ea typeface="Times New Roman"/>
                <a:cs typeface="Times New Roman"/>
              </a:rPr>
              <a:t>The timing of crop cultivation is highly dependent on the arrival (late or early)  and duration of the rains (lengthy of rainy)</a:t>
            </a:r>
            <a:endParaRPr lang="en-US" sz="2400" dirty="0">
              <a:ea typeface="Times New Roman"/>
              <a:cs typeface="Times New Roman"/>
            </a:endParaRPr>
          </a:p>
        </p:txBody>
      </p:sp>
    </p:spTree>
    <p:extLst>
      <p:ext uri="{BB962C8B-B14F-4D97-AF65-F5344CB8AC3E}">
        <p14:creationId xmlns:p14="http://schemas.microsoft.com/office/powerpoint/2010/main" val="38700272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
            <a:ext cx="8610600" cy="5185522"/>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800" dirty="0">
                <a:latin typeface="Times New Roman"/>
                <a:ea typeface="Times New Roman"/>
                <a:cs typeface="Times New Roman"/>
              </a:rPr>
              <a:t>At greater latitudes, the seasonal cycle of temperature increases in amplitude while the distribution of rainfall can vary between regions. </a:t>
            </a:r>
            <a:endParaRPr lang="en-US" sz="28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800" dirty="0">
                <a:latin typeface="Times New Roman"/>
                <a:ea typeface="Times New Roman"/>
                <a:cs typeface="Times New Roman"/>
              </a:rPr>
              <a:t>At </a:t>
            </a:r>
            <a:r>
              <a:rPr lang="en-US" sz="2800" dirty="0">
                <a:solidFill>
                  <a:srgbClr val="00B0F0"/>
                </a:solidFill>
                <a:latin typeface="Times New Roman"/>
                <a:ea typeface="Times New Roman"/>
                <a:cs typeface="Times New Roman"/>
              </a:rPr>
              <a:t>temperate latitudes </a:t>
            </a:r>
            <a:r>
              <a:rPr lang="en-US" sz="2800" dirty="0">
                <a:latin typeface="Times New Roman"/>
                <a:ea typeface="Times New Roman"/>
                <a:cs typeface="Times New Roman"/>
              </a:rPr>
              <a:t>crop growing seasons are controlled more by </a:t>
            </a:r>
            <a:r>
              <a:rPr lang="en-US" sz="2800" b="1" dirty="0">
                <a:solidFill>
                  <a:srgbClr val="00B0F0"/>
                </a:solidFill>
                <a:latin typeface="Times New Roman"/>
                <a:ea typeface="Times New Roman"/>
                <a:cs typeface="Times New Roman"/>
              </a:rPr>
              <a:t>temperature than rainfall</a:t>
            </a:r>
            <a:r>
              <a:rPr lang="en-US" sz="2800" dirty="0">
                <a:latin typeface="Times New Roman"/>
                <a:ea typeface="Times New Roman"/>
                <a:cs typeface="Times New Roman"/>
              </a:rPr>
              <a:t>. </a:t>
            </a:r>
            <a:endParaRPr lang="en-US" sz="28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800" dirty="0">
                <a:latin typeface="Times New Roman"/>
                <a:ea typeface="Times New Roman"/>
                <a:cs typeface="Times New Roman"/>
              </a:rPr>
              <a:t>The large variation in climate across the globe has resulted in the evolution and breeding of many crop species varying in morphology and physiology</a:t>
            </a:r>
          </a:p>
        </p:txBody>
      </p:sp>
    </p:spTree>
    <p:extLst>
      <p:ext uri="{BB962C8B-B14F-4D97-AF65-F5344CB8AC3E}">
        <p14:creationId xmlns:p14="http://schemas.microsoft.com/office/powerpoint/2010/main" val="506689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123"/>
            <a:ext cx="8610600" cy="7294305"/>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rPr>
              <a:t>As far as moisture requirement is concerned, crop growth can be  grouped into categories.</a:t>
            </a: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rPr>
              <a:t> </a:t>
            </a:r>
            <a:r>
              <a:rPr lang="en-US" sz="2400" b="1" dirty="0">
                <a:solidFill>
                  <a:srgbClr val="FF0000"/>
                </a:solidFill>
                <a:effectLst>
                  <a:outerShdw blurRad="38100" dist="38100" dir="2700000" algn="tl">
                    <a:srgbClr val="000000">
                      <a:alpha val="43137"/>
                    </a:srgbClr>
                  </a:outerShdw>
                </a:effectLst>
                <a:latin typeface="Arial"/>
                <a:ea typeface="Times New Roman"/>
              </a:rPr>
              <a:t>First</a:t>
            </a:r>
            <a:r>
              <a:rPr lang="en-US" sz="2400" dirty="0">
                <a:solidFill>
                  <a:srgbClr val="000000"/>
                </a:solidFill>
                <a:latin typeface="Arial"/>
                <a:ea typeface="Times New Roman"/>
              </a:rPr>
              <a:t>, crops differ greatly in the amount of water needed to give optimum yields.</a:t>
            </a:r>
          </a:p>
          <a:p>
            <a:pPr marL="342900" indent="-342900" algn="just">
              <a:lnSpc>
                <a:spcPct val="150000"/>
              </a:lnSpc>
              <a:buFont typeface="Symbol"/>
              <a:buChar char=""/>
            </a:pPr>
            <a:r>
              <a:rPr lang="en-US" sz="2400" dirty="0">
                <a:effectLst>
                  <a:outerShdw blurRad="38100" dist="38100" dir="2700000" algn="tl">
                    <a:srgbClr val="000000">
                      <a:alpha val="43137"/>
                    </a:srgbClr>
                  </a:outerShdw>
                </a:effectLst>
              </a:rPr>
              <a:t>Wheat and rye</a:t>
            </a:r>
            <a:r>
              <a:rPr lang="en-US" sz="2400" dirty="0"/>
              <a:t> for example, can be grown in areas where annual rainfall is between 25 cm and 100 cm, </a:t>
            </a: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But </a:t>
            </a:r>
            <a:r>
              <a:rPr lang="en-US" sz="2400" dirty="0">
                <a:solidFill>
                  <a:srgbClr val="FF0000"/>
                </a:solidFill>
                <a:latin typeface="Arial"/>
                <a:ea typeface="Times New Roman"/>
                <a:cs typeface="Times New Roman"/>
              </a:rPr>
              <a:t>rubber </a:t>
            </a:r>
            <a:r>
              <a:rPr lang="en-US" sz="2400" dirty="0">
                <a:solidFill>
                  <a:srgbClr val="000000"/>
                </a:solidFill>
                <a:latin typeface="Arial"/>
                <a:ea typeface="Times New Roman"/>
                <a:cs typeface="Times New Roman"/>
              </a:rPr>
              <a:t>needs over 178 cm and </a:t>
            </a:r>
            <a:r>
              <a:rPr lang="en-US" sz="2400" dirty="0">
                <a:solidFill>
                  <a:srgbClr val="FF0000"/>
                </a:solidFill>
                <a:latin typeface="Arial"/>
                <a:ea typeface="Times New Roman"/>
                <a:cs typeface="Times New Roman"/>
              </a:rPr>
              <a:t>tea</a:t>
            </a:r>
            <a:r>
              <a:rPr lang="en-US" sz="2400" dirty="0">
                <a:solidFill>
                  <a:srgbClr val="000000"/>
                </a:solidFill>
                <a:latin typeface="Arial"/>
                <a:ea typeface="Times New Roman"/>
                <a:cs typeface="Times New Roman"/>
              </a:rPr>
              <a:t> over 254 cm.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As over half the earth’s surface receives between 250 and 1000 mm of rain in a year, </a:t>
            </a:r>
            <a:r>
              <a:rPr lang="en-US" sz="2400" dirty="0">
                <a:solidFill>
                  <a:srgbClr val="FF0000"/>
                </a:solidFill>
                <a:latin typeface="Arial"/>
                <a:ea typeface="Times New Roman"/>
                <a:cs typeface="Times New Roman"/>
              </a:rPr>
              <a:t>wheat can be widely grown</a:t>
            </a:r>
            <a:r>
              <a:rPr lang="en-US" sz="2400" dirty="0">
                <a:solidFill>
                  <a:srgbClr val="000000"/>
                </a:solidFill>
                <a:latin typeface="Arial"/>
                <a:ea typeface="Times New Roman"/>
                <a:cs typeface="Times New Roman"/>
              </a:rPr>
              <a:t>.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FF0000"/>
                </a:solidFill>
                <a:effectLst>
                  <a:outerShdw blurRad="38100" dist="38100" dir="2700000" algn="tl">
                    <a:srgbClr val="000000">
                      <a:alpha val="43137"/>
                    </a:srgbClr>
                  </a:outerShdw>
                </a:effectLst>
                <a:latin typeface="Arial"/>
                <a:ea typeface="Times New Roman"/>
                <a:cs typeface="Times New Roman"/>
              </a:rPr>
              <a:t>Second</a:t>
            </a:r>
            <a:r>
              <a:rPr lang="en-US" sz="2400" dirty="0">
                <a:solidFill>
                  <a:srgbClr val="000000"/>
                </a:solidFill>
                <a:latin typeface="Arial"/>
                <a:ea typeface="Times New Roman"/>
                <a:cs typeface="Times New Roman"/>
              </a:rPr>
              <a:t>, as noted earlier </a:t>
            </a:r>
            <a:r>
              <a:rPr lang="en-US" sz="2400" dirty="0">
                <a:solidFill>
                  <a:srgbClr val="FF0000"/>
                </a:solidFill>
                <a:latin typeface="Arial"/>
                <a:ea typeface="Times New Roman"/>
                <a:cs typeface="Times New Roman"/>
              </a:rPr>
              <a:t>there is a relationship</a:t>
            </a:r>
            <a:r>
              <a:rPr lang="en-US" sz="2400" dirty="0">
                <a:solidFill>
                  <a:srgbClr val="000000"/>
                </a:solidFill>
                <a:latin typeface="Arial"/>
                <a:ea typeface="Times New Roman"/>
                <a:cs typeface="Times New Roman"/>
              </a:rPr>
              <a:t> between water supply and crop yield, but it is </a:t>
            </a:r>
            <a:r>
              <a:rPr lang="en-US" sz="2400" dirty="0">
                <a:solidFill>
                  <a:srgbClr val="FF0000"/>
                </a:solidFill>
                <a:latin typeface="Arial"/>
                <a:ea typeface="Times New Roman"/>
                <a:cs typeface="Times New Roman"/>
              </a:rPr>
              <a:t>not linear</a:t>
            </a:r>
            <a:r>
              <a:rPr lang="en-US" sz="2400" dirty="0">
                <a:solidFill>
                  <a:srgbClr val="000000"/>
                </a:solidFill>
                <a:latin typeface="Arial"/>
                <a:ea typeface="Times New Roman"/>
                <a:cs typeface="Times New Roman"/>
              </a:rPr>
              <a:t>. </a:t>
            </a:r>
            <a:endParaRPr lang="en-US" sz="2400" dirty="0">
              <a:ea typeface="Times New Roman"/>
              <a:cs typeface="Times New Roman"/>
            </a:endParaRPr>
          </a:p>
          <a:p>
            <a:pPr marL="342900" indent="-342900" algn="just">
              <a:lnSpc>
                <a:spcPct val="150000"/>
              </a:lnSpc>
              <a:buFont typeface="Symbol"/>
              <a:buChar char=""/>
            </a:pPr>
            <a:endParaRPr lang="en-US" sz="2400" dirty="0"/>
          </a:p>
          <a:p>
            <a:pPr marR="0" lvl="0" algn="just">
              <a:lnSpc>
                <a:spcPct val="150000"/>
              </a:lnSpc>
              <a:spcBef>
                <a:spcPts val="0"/>
              </a:spcBef>
              <a:spcAft>
                <a:spcPts val="0"/>
              </a:spcAft>
            </a:pPr>
            <a:endParaRPr lang="en-US" sz="2400" dirty="0"/>
          </a:p>
        </p:txBody>
      </p:sp>
    </p:spTree>
    <p:extLst>
      <p:ext uri="{BB962C8B-B14F-4D97-AF65-F5344CB8AC3E}">
        <p14:creationId xmlns:p14="http://schemas.microsoft.com/office/powerpoint/2010/main" val="36142934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302" y="13330"/>
            <a:ext cx="8716297" cy="6186309"/>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solidFill>
                  <a:srgbClr val="FF0000"/>
                </a:solidFill>
                <a:latin typeface="Arial"/>
                <a:ea typeface="Times New Roman"/>
                <a:cs typeface="Times New Roman"/>
              </a:rPr>
              <a:t>The yield of wheat, oats, sugar-beet, maize and potatoes increases as water supply increases</a:t>
            </a:r>
            <a:r>
              <a:rPr lang="en-US" sz="2400" dirty="0">
                <a:solidFill>
                  <a:srgbClr val="000000"/>
                </a:solidFill>
                <a:latin typeface="Arial"/>
                <a:ea typeface="Times New Roman"/>
                <a:cs typeface="Times New Roman"/>
              </a:rPr>
              <a:t>,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but declines after an </a:t>
            </a:r>
            <a:r>
              <a:rPr lang="en-US" sz="2400" dirty="0">
                <a:solidFill>
                  <a:srgbClr val="FF0000"/>
                </a:solidFill>
                <a:latin typeface="Arial"/>
                <a:ea typeface="Times New Roman"/>
                <a:cs typeface="Times New Roman"/>
              </a:rPr>
              <a:t>optimum yield</a:t>
            </a:r>
            <a:r>
              <a:rPr lang="en-US" sz="2400" dirty="0">
                <a:solidFill>
                  <a:srgbClr val="000000"/>
                </a:solidFill>
                <a:latin typeface="Arial"/>
                <a:ea typeface="Times New Roman"/>
                <a:cs typeface="Times New Roman"/>
              </a:rPr>
              <a:t> has been reached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u="sng" dirty="0">
                <a:solidFill>
                  <a:srgbClr val="000000"/>
                </a:solidFill>
                <a:latin typeface="Arial"/>
                <a:ea typeface="Times New Roman"/>
                <a:cs typeface="Times New Roman"/>
              </a:rPr>
              <a:t>The distribution of mean annual rainfall is not a reliable guide to the possible location of crops</a:t>
            </a:r>
            <a:r>
              <a:rPr lang="en-US" sz="2400" dirty="0">
                <a:solidFill>
                  <a:srgbClr val="000000"/>
                </a:solidFill>
                <a:latin typeface="Arial"/>
                <a:ea typeface="Times New Roman"/>
                <a:cs typeface="Times New Roman"/>
              </a:rPr>
              <a:t>, because not all the water is available to the plant (some is evaporated, some come out).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FF0000"/>
                </a:solidFill>
                <a:effectLst>
                  <a:outerShdw blurRad="38100" dist="38100" dir="2700000" algn="tl">
                    <a:srgbClr val="000000">
                      <a:alpha val="43137"/>
                    </a:srgbClr>
                  </a:outerShdw>
                </a:effectLst>
                <a:latin typeface="Arial"/>
                <a:ea typeface="Times New Roman"/>
                <a:cs typeface="Times New Roman"/>
              </a:rPr>
              <a:t>Evaporation rates </a:t>
            </a:r>
            <a:r>
              <a:rPr lang="en-US" sz="2400" dirty="0">
                <a:solidFill>
                  <a:srgbClr val="000000"/>
                </a:solidFill>
                <a:latin typeface="Arial"/>
                <a:ea typeface="Times New Roman"/>
                <a:cs typeface="Times New Roman"/>
              </a:rPr>
              <a:t>in the tropics are some </a:t>
            </a:r>
            <a:r>
              <a:rPr lang="en-US" sz="2400" dirty="0">
                <a:solidFill>
                  <a:srgbClr val="FF0000"/>
                </a:solidFill>
                <a:latin typeface="Arial"/>
                <a:ea typeface="Times New Roman"/>
                <a:cs typeface="Times New Roman"/>
              </a:rPr>
              <a:t>four</a:t>
            </a:r>
            <a:r>
              <a:rPr lang="en-US" sz="2400" dirty="0">
                <a:solidFill>
                  <a:srgbClr val="000000"/>
                </a:solidFill>
                <a:latin typeface="Arial"/>
                <a:ea typeface="Times New Roman"/>
                <a:cs typeface="Times New Roman"/>
              </a:rPr>
              <a:t> times those in Europe </a:t>
            </a:r>
            <a:r>
              <a:rPr lang="en-US" sz="2400" u="sng" dirty="0">
                <a:solidFill>
                  <a:srgbClr val="000000"/>
                </a:solidFill>
                <a:latin typeface="Arial"/>
                <a:ea typeface="Times New Roman"/>
                <a:cs typeface="Times New Roman"/>
              </a:rPr>
              <a:t>because of temperature differences</a:t>
            </a:r>
            <a:r>
              <a:rPr lang="en-US" sz="2400" dirty="0">
                <a:solidFill>
                  <a:srgbClr val="000000"/>
                </a:solidFill>
                <a:latin typeface="Arial"/>
                <a:ea typeface="Times New Roman"/>
                <a:cs typeface="Times New Roman"/>
              </a:rPr>
              <a:t>, and so mean annual rainfalls in West Africa have to be above those in northern Europe to give equivalent soil moisture availability. </a:t>
            </a:r>
            <a:endParaRPr lang="en-US" sz="2400" dirty="0">
              <a:ea typeface="Times New Roman"/>
              <a:cs typeface="Times New Roman"/>
            </a:endParaRPr>
          </a:p>
        </p:txBody>
      </p:sp>
    </p:spTree>
    <p:extLst>
      <p:ext uri="{BB962C8B-B14F-4D97-AF65-F5344CB8AC3E}">
        <p14:creationId xmlns:p14="http://schemas.microsoft.com/office/powerpoint/2010/main" val="32232866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772400" cy="5078313"/>
          </a:xfrm>
          <a:prstGeom prst="rect">
            <a:avLst/>
          </a:prstGeom>
        </p:spPr>
        <p:txBody>
          <a:bodyPr wrap="square">
            <a:spAutoFit/>
          </a:bodyPr>
          <a:lstStyle/>
          <a:p>
            <a:pPr algn="just">
              <a:lnSpc>
                <a:spcPct val="150000"/>
              </a:lnSpc>
            </a:pPr>
            <a:r>
              <a:rPr lang="en-US" sz="2400" b="1" dirty="0">
                <a:solidFill>
                  <a:srgbClr val="FF0000"/>
                </a:solidFill>
                <a:latin typeface="Arial"/>
                <a:ea typeface="Times New Roman"/>
                <a:cs typeface="Times New Roman"/>
              </a:rPr>
              <a:t>Rainfall variability and the margin</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Away from the area of optimum rainfall not only do crop yields decline, but </a:t>
            </a:r>
            <a:r>
              <a:rPr lang="en-US" sz="2400" dirty="0">
                <a:solidFill>
                  <a:srgbClr val="FF0000"/>
                </a:solidFill>
                <a:latin typeface="Arial"/>
                <a:ea typeface="Times New Roman"/>
                <a:cs typeface="Times New Roman"/>
              </a:rPr>
              <a:t>variability from year to year increases</a:t>
            </a:r>
            <a:r>
              <a:rPr lang="en-US" sz="2400" dirty="0">
                <a:solidFill>
                  <a:srgbClr val="000000"/>
                </a:solidFill>
                <a:latin typeface="Arial"/>
                <a:ea typeface="Times New Roman"/>
                <a:cs typeface="Times New Roman"/>
              </a:rPr>
              <a:t>. </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This is particularly true in the </a:t>
            </a:r>
            <a:r>
              <a:rPr lang="en-US" sz="2400" dirty="0">
                <a:solidFill>
                  <a:srgbClr val="FF0000"/>
                </a:solidFill>
                <a:latin typeface="Arial"/>
                <a:ea typeface="Times New Roman"/>
                <a:cs typeface="Times New Roman"/>
              </a:rPr>
              <a:t>sub humid and semi-arid zones</a:t>
            </a:r>
            <a:r>
              <a:rPr lang="en-US" sz="2400" dirty="0">
                <a:solidFill>
                  <a:srgbClr val="000000"/>
                </a:solidFill>
                <a:latin typeface="Arial"/>
                <a:ea typeface="Times New Roman"/>
                <a:cs typeface="Times New Roman"/>
              </a:rPr>
              <a:t>,</a:t>
            </a:r>
            <a:endParaRPr lang="en-US" sz="2400" dirty="0">
              <a:ea typeface="Times New Roman"/>
              <a:cs typeface="Times New Roman"/>
            </a:endParaRPr>
          </a:p>
          <a:p>
            <a:pPr marL="342900" marR="0" lvl="0" indent="-342900" algn="just">
              <a:lnSpc>
                <a:spcPct val="150000"/>
              </a:lnSpc>
              <a:spcBef>
                <a:spcPts val="0"/>
              </a:spcBef>
              <a:spcAft>
                <a:spcPts val="0"/>
              </a:spcAft>
              <a:buFont typeface="Symbol"/>
              <a:buChar char=""/>
            </a:pPr>
            <a:r>
              <a:rPr lang="en-US" sz="2400" dirty="0">
                <a:solidFill>
                  <a:srgbClr val="000000"/>
                </a:solidFill>
                <a:latin typeface="Arial"/>
                <a:ea typeface="Times New Roman"/>
                <a:cs typeface="Times New Roman"/>
              </a:rPr>
              <a:t> Where much of the world’s commercial wheat is grown variability is high (</a:t>
            </a:r>
            <a:r>
              <a:rPr lang="en-US" sz="2400" u="sng" dirty="0">
                <a:solidFill>
                  <a:srgbClr val="000000"/>
                </a:solidFill>
                <a:latin typeface="Arial"/>
                <a:ea typeface="Times New Roman"/>
                <a:cs typeface="Times New Roman"/>
              </a:rPr>
              <a:t>Prairie provinces in Canada, the Great Plains in the USA, and southern Russia). </a:t>
            </a:r>
            <a:endParaRPr lang="en-US" sz="2400" dirty="0">
              <a:ea typeface="Times New Roman"/>
              <a:cs typeface="Times New Roman"/>
            </a:endParaRPr>
          </a:p>
        </p:txBody>
      </p:sp>
    </p:spTree>
    <p:extLst>
      <p:ext uri="{BB962C8B-B14F-4D97-AF65-F5344CB8AC3E}">
        <p14:creationId xmlns:p14="http://schemas.microsoft.com/office/powerpoint/2010/main" val="37847574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l="11577" t="1262" r="7504" b="18378"/>
          <a:stretch/>
        </p:blipFill>
        <p:spPr bwMode="auto">
          <a:xfrm>
            <a:off x="0" y="42944"/>
            <a:ext cx="8915400" cy="6815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05293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183" y="-152400"/>
            <a:ext cx="8534400" cy="1938992"/>
          </a:xfrm>
          <a:prstGeom prst="rect">
            <a:avLst/>
          </a:prstGeom>
        </p:spPr>
        <p:txBody>
          <a:bodyPr wrap="square">
            <a:spAutoFit/>
          </a:bodyPr>
          <a:lstStyle/>
          <a:p>
            <a:pPr>
              <a:lnSpc>
                <a:spcPct val="150000"/>
              </a:lnSpc>
            </a:pPr>
            <a:r>
              <a:rPr lang="en-US" sz="2800" b="1" dirty="0">
                <a:solidFill>
                  <a:srgbClr val="00B0F0"/>
                </a:solidFill>
                <a:effectLst>
                  <a:outerShdw blurRad="38100" dist="38100" dir="2700000" algn="tl">
                    <a:srgbClr val="000000">
                      <a:alpha val="43137"/>
                    </a:srgbClr>
                  </a:outerShdw>
                </a:effectLst>
                <a:latin typeface="Arial"/>
                <a:ea typeface="Times New Roman"/>
                <a:cs typeface="Times New Roman"/>
              </a:rPr>
              <a:t>Unit 5</a:t>
            </a:r>
          </a:p>
          <a:p>
            <a:pPr>
              <a:lnSpc>
                <a:spcPct val="150000"/>
              </a:lnSpc>
            </a:pPr>
            <a:r>
              <a:rPr lang="en-US" sz="2800" b="1" dirty="0">
                <a:solidFill>
                  <a:srgbClr val="00B0F0"/>
                </a:solidFill>
                <a:effectLst>
                  <a:outerShdw blurRad="38100" dist="38100" dir="2700000" algn="tl">
                    <a:srgbClr val="000000">
                      <a:alpha val="43137"/>
                    </a:srgbClr>
                  </a:outerShdw>
                </a:effectLst>
                <a:latin typeface="Arial"/>
                <a:ea typeface="Times New Roman"/>
                <a:cs typeface="Times New Roman"/>
              </a:rPr>
              <a:t>Impact of Climate change on Crop Production</a:t>
            </a:r>
            <a:endParaRPr lang="en-US" sz="2800" dirty="0">
              <a:solidFill>
                <a:srgbClr val="00B0F0"/>
              </a:solidFill>
              <a:effectLst>
                <a:outerShdw blurRad="38100" dist="38100" dir="2700000" algn="tl">
                  <a:srgbClr val="000000">
                    <a:alpha val="43137"/>
                  </a:srgbClr>
                </a:outerShdw>
              </a:effectLst>
              <a:ea typeface="Times New Roman"/>
              <a:cs typeface="Times New Roman"/>
            </a:endParaRPr>
          </a:p>
          <a:p>
            <a:pPr>
              <a:lnSpc>
                <a:spcPct val="150000"/>
              </a:lnSpc>
            </a:pPr>
            <a:r>
              <a:rPr lang="en-US" sz="2400" dirty="0">
                <a:latin typeface="Arial"/>
                <a:ea typeface="Times New Roman"/>
                <a:cs typeface="Times New Roman"/>
              </a:rPr>
              <a:t> </a:t>
            </a:r>
          </a:p>
        </p:txBody>
      </p:sp>
      <p:sp>
        <p:nvSpPr>
          <p:cNvPr id="3" name="Rectangle 2"/>
          <p:cNvSpPr/>
          <p:nvPr/>
        </p:nvSpPr>
        <p:spPr>
          <a:xfrm>
            <a:off x="324464" y="1295400"/>
            <a:ext cx="8610600" cy="4524315"/>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Climate change is not a new phenomenon in the world. </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The rise in temperature of the earth surface and in atmosphere, </a:t>
            </a:r>
            <a:r>
              <a:rPr lang="en-US" sz="2400" b="1" dirty="0">
                <a:solidFill>
                  <a:srgbClr val="00B0F0"/>
                </a:solidFill>
                <a:latin typeface="Times New Roman"/>
                <a:ea typeface="Calibri"/>
                <a:cs typeface="Times New Roman"/>
              </a:rPr>
              <a:t>fluctuation in rainfall, declining ground water, flooding due to high rainfall, drought, heavy wind, rising sea level due to melting of glacier, cyclone, wind speed, hail storm and landslide </a:t>
            </a:r>
            <a:r>
              <a:rPr lang="en-US" sz="2400" dirty="0">
                <a:latin typeface="Times New Roman"/>
                <a:ea typeface="Calibri"/>
                <a:cs typeface="Times New Roman"/>
              </a:rPr>
              <a:t>are all the clear evidence of </a:t>
            </a:r>
            <a:r>
              <a:rPr lang="en-US" sz="2400" dirty="0">
                <a:solidFill>
                  <a:srgbClr val="FF0000"/>
                </a:solidFill>
                <a:latin typeface="Times New Roman"/>
                <a:ea typeface="Calibri"/>
                <a:cs typeface="Times New Roman"/>
              </a:rPr>
              <a:t>climate change</a:t>
            </a:r>
            <a:r>
              <a:rPr lang="en-US" sz="2400" dirty="0">
                <a:latin typeface="Times New Roman"/>
                <a:ea typeface="Calibri"/>
                <a:cs typeface="Times New Roman"/>
              </a:rPr>
              <a:t>.</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Though, it is a </a:t>
            </a:r>
            <a:r>
              <a:rPr lang="en-US" sz="2400" b="1" dirty="0">
                <a:solidFill>
                  <a:srgbClr val="FF0000"/>
                </a:solidFill>
                <a:effectLst>
                  <a:outerShdw blurRad="38100" dist="38100" dir="2700000" algn="tl">
                    <a:srgbClr val="000000">
                      <a:alpha val="43137"/>
                    </a:srgbClr>
                  </a:outerShdw>
                </a:effectLst>
                <a:latin typeface="Times New Roman"/>
                <a:ea typeface="Calibri"/>
                <a:cs typeface="Times New Roman"/>
              </a:rPr>
              <a:t>natural process </a:t>
            </a:r>
            <a:r>
              <a:rPr lang="en-US" sz="2400" dirty="0">
                <a:latin typeface="Times New Roman"/>
                <a:ea typeface="Calibri"/>
                <a:cs typeface="Times New Roman"/>
              </a:rPr>
              <a:t>but in some cases </a:t>
            </a:r>
            <a:r>
              <a:rPr lang="en-US" sz="2400" dirty="0">
                <a:solidFill>
                  <a:srgbClr val="0070C0"/>
                </a:solidFill>
                <a:effectLst>
                  <a:outerShdw blurRad="38100" dist="38100" dir="2700000" algn="tl">
                    <a:srgbClr val="000000">
                      <a:alpha val="43137"/>
                    </a:srgbClr>
                  </a:outerShdw>
                </a:effectLst>
                <a:latin typeface="Times New Roman"/>
                <a:ea typeface="Calibri"/>
                <a:cs typeface="Times New Roman"/>
              </a:rPr>
              <a:t>human activities</a:t>
            </a:r>
            <a:r>
              <a:rPr lang="en-US" sz="2400" dirty="0">
                <a:latin typeface="Times New Roman"/>
                <a:ea typeface="Calibri"/>
                <a:cs typeface="Times New Roman"/>
              </a:rPr>
              <a:t> are also responsible for this change. </a:t>
            </a:r>
            <a:endParaRPr lang="en-US" sz="2400" dirty="0">
              <a:ea typeface="Calibri"/>
              <a:cs typeface="Times New Roman"/>
            </a:endParaRPr>
          </a:p>
        </p:txBody>
      </p:sp>
    </p:spTree>
    <p:extLst>
      <p:ext uri="{BB962C8B-B14F-4D97-AF65-F5344CB8AC3E}">
        <p14:creationId xmlns:p14="http://schemas.microsoft.com/office/powerpoint/2010/main" val="27677446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342" y="74009"/>
            <a:ext cx="8686800" cy="6127127"/>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Human factors responsible for climate change include </a:t>
            </a:r>
            <a:r>
              <a:rPr lang="en-US" sz="2400" b="1" dirty="0">
                <a:solidFill>
                  <a:srgbClr val="002060"/>
                </a:solidFill>
                <a:effectLst>
                  <a:outerShdw blurRad="38100" dist="38100" dir="2700000" algn="tl">
                    <a:srgbClr val="000000">
                      <a:alpha val="43137"/>
                    </a:srgbClr>
                  </a:outerShdw>
                </a:effectLst>
                <a:latin typeface="Times New Roman"/>
                <a:ea typeface="Calibri"/>
                <a:cs typeface="Times New Roman"/>
              </a:rPr>
              <a:t>growing population, rapid urbanization, higher industrialization, use of modern technology, innovation, transport, building construction and reduction in forest area </a:t>
            </a:r>
            <a:r>
              <a:rPr lang="en-US" sz="2400" dirty="0">
                <a:latin typeface="Times New Roman"/>
                <a:ea typeface="Calibri"/>
                <a:cs typeface="Times New Roman"/>
              </a:rPr>
              <a:t>(Ahmad </a:t>
            </a:r>
            <a:r>
              <a:rPr lang="en-US" sz="2400" i="1" dirty="0">
                <a:latin typeface="Times New Roman"/>
                <a:ea typeface="Calibri"/>
                <a:cs typeface="Times New Roman"/>
              </a:rPr>
              <a:t>et al.</a:t>
            </a:r>
            <a:r>
              <a:rPr lang="en-US" sz="2400" dirty="0">
                <a:latin typeface="Times New Roman"/>
                <a:ea typeface="Calibri"/>
                <a:cs typeface="Times New Roman"/>
              </a:rPr>
              <a:t>, 2011).</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Developing countries are most vulnerable compared to developed countries. </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There are many reasons which increase the </a:t>
            </a:r>
            <a:r>
              <a:rPr lang="en-US" sz="2400" b="1" dirty="0">
                <a:solidFill>
                  <a:srgbClr val="FF0000"/>
                </a:solidFill>
                <a:latin typeface="Times New Roman"/>
                <a:ea typeface="Calibri"/>
                <a:cs typeface="Times New Roman"/>
              </a:rPr>
              <a:t>vulnerabilities for developing countries</a:t>
            </a:r>
            <a:r>
              <a:rPr lang="en-US" sz="2400" dirty="0">
                <a:latin typeface="Times New Roman"/>
                <a:ea typeface="Calibri"/>
                <a:cs typeface="Times New Roman"/>
              </a:rPr>
              <a:t> like </a:t>
            </a:r>
            <a:r>
              <a:rPr lang="en-US" sz="2400" b="1" dirty="0">
                <a:solidFill>
                  <a:srgbClr val="00B0F0"/>
                </a:solidFill>
                <a:latin typeface="Times New Roman"/>
                <a:ea typeface="Calibri"/>
                <a:cs typeface="Times New Roman"/>
              </a:rPr>
              <a:t>low level of technological progress, lack of resources to mitigate the adverse effect of climate change on agriculture; and due to their greater dependence on agriculture for livelihood of large populations</a:t>
            </a:r>
            <a:endParaRPr lang="en-US" sz="2400" b="1" dirty="0">
              <a:solidFill>
                <a:srgbClr val="00B0F0"/>
              </a:solidFill>
              <a:ea typeface="Calibri"/>
              <a:cs typeface="Times New Roman"/>
            </a:endParaRPr>
          </a:p>
        </p:txBody>
      </p:sp>
    </p:spTree>
    <p:extLst>
      <p:ext uri="{BB962C8B-B14F-4D97-AF65-F5344CB8AC3E}">
        <p14:creationId xmlns:p14="http://schemas.microsoft.com/office/powerpoint/2010/main" val="41444863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458200" cy="5078313"/>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We can agree that climate and its variability impact </a:t>
            </a:r>
            <a:r>
              <a:rPr lang="en-US" sz="2400" dirty="0">
                <a:solidFill>
                  <a:srgbClr val="00B0F0"/>
                </a:solidFill>
                <a:effectLst>
                  <a:outerShdw blurRad="38100" dist="38100" dir="2700000" algn="tl">
                    <a:srgbClr val="000000">
                      <a:alpha val="43137"/>
                    </a:srgbClr>
                  </a:outerShdw>
                </a:effectLst>
                <a:latin typeface="Times New Roman"/>
                <a:ea typeface="Calibri"/>
                <a:cs typeface="Times New Roman"/>
              </a:rPr>
              <a:t>all sectors of economy </a:t>
            </a:r>
            <a:r>
              <a:rPr lang="en-US" sz="2400" dirty="0">
                <a:latin typeface="Times New Roman"/>
                <a:ea typeface="Calibri"/>
                <a:cs typeface="Times New Roman"/>
              </a:rPr>
              <a:t>in several ways</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For example, an increment in maximum temperature may increase mean sea levels and it would affect large populations in peninsular and coastal areas. </a:t>
            </a:r>
          </a:p>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It may increase 15 to 40% rainfall and raise the annual mean temperature by 3 to 6 degree. </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Climate change adversely affects the food security in all countries through agriculture production. </a:t>
            </a:r>
            <a:endParaRPr lang="en-US" sz="2400" dirty="0">
              <a:ea typeface="Calibri"/>
              <a:cs typeface="Times New Roman"/>
            </a:endParaRPr>
          </a:p>
        </p:txBody>
      </p:sp>
    </p:spTree>
    <p:extLst>
      <p:ext uri="{BB962C8B-B14F-4D97-AF65-F5344CB8AC3E}">
        <p14:creationId xmlns:p14="http://schemas.microsoft.com/office/powerpoint/2010/main" val="19181101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5632311"/>
          </a:xfrm>
          <a:prstGeom prst="rect">
            <a:avLst/>
          </a:prstGeom>
        </p:spPr>
        <p:txBody>
          <a:bodyPr wrap="square">
            <a:spAutoFit/>
          </a:bodyPr>
          <a:lstStyle/>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It affects food security in four dimensions, </a:t>
            </a:r>
            <a:r>
              <a:rPr lang="en-US" sz="2400" dirty="0">
                <a:solidFill>
                  <a:srgbClr val="00B0F0"/>
                </a:solidFill>
                <a:effectLst>
                  <a:outerShdw blurRad="38100" dist="38100" dir="2700000" algn="tl">
                    <a:srgbClr val="000000">
                      <a:alpha val="43137"/>
                    </a:srgbClr>
                  </a:outerShdw>
                </a:effectLst>
                <a:latin typeface="Times New Roman"/>
                <a:ea typeface="Calibri"/>
                <a:cs typeface="Times New Roman"/>
              </a:rPr>
              <a:t>food availability, food accessibility, food utilization and food system stability</a:t>
            </a:r>
            <a:r>
              <a:rPr lang="en-US" sz="2400" dirty="0">
                <a:latin typeface="Times New Roman"/>
                <a:ea typeface="Calibri"/>
                <a:cs typeface="Times New Roman"/>
              </a:rPr>
              <a:t>.</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 It will also have an impact on </a:t>
            </a:r>
            <a:r>
              <a:rPr lang="en-US" sz="2400" b="1" dirty="0">
                <a:solidFill>
                  <a:srgbClr val="00B0F0"/>
                </a:solidFill>
                <a:effectLst>
                  <a:outerShdw blurRad="38100" dist="38100" dir="2700000" algn="tl">
                    <a:srgbClr val="000000">
                      <a:alpha val="43137"/>
                    </a:srgbClr>
                  </a:outerShdw>
                </a:effectLst>
                <a:latin typeface="Times New Roman"/>
                <a:ea typeface="Calibri"/>
                <a:cs typeface="Times New Roman"/>
              </a:rPr>
              <a:t>human health</a:t>
            </a:r>
            <a:r>
              <a:rPr lang="en-US" sz="2400" b="1" dirty="0">
                <a:effectLst>
                  <a:outerShdw blurRad="38100" dist="38100" dir="2700000" algn="tl">
                    <a:srgbClr val="000000">
                      <a:alpha val="43137"/>
                    </a:srgbClr>
                  </a:outerShdw>
                </a:effectLst>
                <a:latin typeface="Times New Roman"/>
                <a:ea typeface="Calibri"/>
                <a:cs typeface="Times New Roman"/>
              </a:rPr>
              <a:t>, </a:t>
            </a:r>
            <a:r>
              <a:rPr lang="en-US" sz="2400" b="1" dirty="0">
                <a:solidFill>
                  <a:srgbClr val="FF0000"/>
                </a:solidFill>
                <a:effectLst>
                  <a:outerShdw blurRad="38100" dist="38100" dir="2700000" algn="tl">
                    <a:srgbClr val="000000">
                      <a:alpha val="43137"/>
                    </a:srgbClr>
                  </a:outerShdw>
                </a:effectLst>
                <a:latin typeface="Times New Roman"/>
                <a:ea typeface="Calibri"/>
                <a:cs typeface="Times New Roman"/>
              </a:rPr>
              <a:t>livelihood assets </a:t>
            </a:r>
            <a:r>
              <a:rPr lang="en-US" sz="2400" dirty="0">
                <a:latin typeface="Times New Roman"/>
                <a:ea typeface="Calibri"/>
                <a:cs typeface="Times New Roman"/>
              </a:rPr>
              <a:t>and </a:t>
            </a:r>
            <a:r>
              <a:rPr lang="en-US" sz="2400" dirty="0">
                <a:solidFill>
                  <a:srgbClr val="00B050"/>
                </a:solidFill>
                <a:effectLst>
                  <a:outerShdw blurRad="38100" dist="38100" dir="2700000" algn="tl">
                    <a:srgbClr val="000000">
                      <a:alpha val="43137"/>
                    </a:srgbClr>
                  </a:outerShdw>
                </a:effectLst>
                <a:latin typeface="Times New Roman"/>
                <a:ea typeface="Calibri"/>
                <a:cs typeface="Times New Roman"/>
              </a:rPr>
              <a:t>food production </a:t>
            </a:r>
            <a:r>
              <a:rPr lang="en-US" sz="2400" dirty="0">
                <a:latin typeface="Times New Roman"/>
                <a:ea typeface="Calibri"/>
                <a:cs typeface="Times New Roman"/>
              </a:rPr>
              <a:t>and distribution channels (FAO, 2008). </a:t>
            </a:r>
            <a:endParaRPr lang="en-US" sz="2400" dirty="0">
              <a:ea typeface="Calibri"/>
              <a:cs typeface="Times New Roman"/>
            </a:endParaRPr>
          </a:p>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Due to </a:t>
            </a:r>
            <a:r>
              <a:rPr lang="en-US" sz="2400" b="1" dirty="0">
                <a:solidFill>
                  <a:srgbClr val="00B0F0"/>
                </a:solidFill>
                <a:effectLst>
                  <a:outerShdw blurRad="38100" dist="38100" dir="2700000" algn="tl">
                    <a:srgbClr val="000000">
                      <a:alpha val="43137"/>
                    </a:srgbClr>
                  </a:outerShdw>
                </a:effectLst>
                <a:latin typeface="Times New Roman"/>
                <a:ea typeface="Calibri"/>
                <a:cs typeface="Times New Roman"/>
              </a:rPr>
              <a:t>rising global population size</a:t>
            </a:r>
            <a:r>
              <a:rPr lang="en-US" sz="2400" dirty="0">
                <a:latin typeface="Times New Roman"/>
                <a:ea typeface="Calibri"/>
                <a:cs typeface="Times New Roman"/>
              </a:rPr>
              <a:t>, climate change will challenge agricultural production and food security (location of production, supply, volume, quality) </a:t>
            </a:r>
          </a:p>
          <a:p>
            <a:pPr marL="342900" marR="0" lvl="0" indent="-342900" algn="just">
              <a:lnSpc>
                <a:spcPct val="150000"/>
              </a:lnSpc>
              <a:spcBef>
                <a:spcPts val="0"/>
              </a:spcBef>
              <a:spcAft>
                <a:spcPts val="0"/>
              </a:spcAft>
              <a:buFont typeface="Symbol"/>
              <a:buChar char=""/>
            </a:pPr>
            <a:r>
              <a:rPr lang="en-US" sz="2400" dirty="0">
                <a:latin typeface="Times New Roman"/>
                <a:ea typeface="Calibri"/>
                <a:cs typeface="Times New Roman"/>
              </a:rPr>
              <a:t>By 2080, agriculture output in Least Developed Countries (LDCs) may decline </a:t>
            </a:r>
            <a:r>
              <a:rPr lang="en-US" sz="2400" b="1" dirty="0">
                <a:solidFill>
                  <a:srgbClr val="C00000"/>
                </a:solidFill>
                <a:effectLst>
                  <a:outerShdw blurRad="38100" dist="38100" dir="2700000" algn="tl">
                    <a:srgbClr val="000000">
                      <a:alpha val="43137"/>
                    </a:srgbClr>
                  </a:outerShdw>
                </a:effectLst>
                <a:latin typeface="Times New Roman"/>
                <a:ea typeface="Calibri"/>
                <a:cs typeface="Times New Roman"/>
              </a:rPr>
              <a:t>by 20% </a:t>
            </a:r>
            <a:r>
              <a:rPr lang="en-US" sz="2400" dirty="0">
                <a:latin typeface="Times New Roman"/>
                <a:ea typeface="Calibri"/>
                <a:cs typeface="Times New Roman"/>
              </a:rPr>
              <a:t>due to climate change while output in industrial countries is expected to decrease by </a:t>
            </a:r>
            <a:r>
              <a:rPr lang="en-US" sz="2400" b="1" dirty="0">
                <a:solidFill>
                  <a:srgbClr val="C00000"/>
                </a:solidFill>
                <a:effectLst>
                  <a:outerShdw blurRad="38100" dist="38100" dir="2700000" algn="tl">
                    <a:srgbClr val="000000">
                      <a:alpha val="43137"/>
                    </a:srgbClr>
                  </a:outerShdw>
                </a:effectLst>
                <a:latin typeface="Times New Roman"/>
                <a:ea typeface="Calibri"/>
                <a:cs typeface="Times New Roman"/>
              </a:rPr>
              <a:t>6%</a:t>
            </a:r>
            <a:endParaRPr lang="en-US" sz="2400" b="1" dirty="0">
              <a:solidFill>
                <a:srgbClr val="C000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31658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2632</TotalTime>
  <Words>9711</Words>
  <Application>Microsoft Office PowerPoint</Application>
  <PresentationFormat>On-screen Show (4:3)</PresentationFormat>
  <Paragraphs>574</Paragraphs>
  <Slides>126</Slides>
  <Notes>0</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126</vt:i4>
      </vt:variant>
    </vt:vector>
  </HeadingPairs>
  <TitlesOfParts>
    <vt:vector size="141" baseType="lpstr">
      <vt:lpstr>Arial</vt:lpstr>
      <vt:lpstr>BankGothic Md BT</vt:lpstr>
      <vt:lpstr>Calibri</vt:lpstr>
      <vt:lpstr>Cambria</vt:lpstr>
      <vt:lpstr>GillSans-Bold</vt:lpstr>
      <vt:lpstr>Sabon-Roman</vt:lpstr>
      <vt:lpstr>Symbol</vt:lpstr>
      <vt:lpstr>Times New Roman</vt:lpstr>
      <vt:lpstr>Times-Bold</vt:lpstr>
      <vt:lpstr>Times-Italic</vt:lpstr>
      <vt:lpstr>TimesNewRoman</vt:lpstr>
      <vt:lpstr>TimesNewRomanPSMT</vt:lpstr>
      <vt:lpstr>Times-Roman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Arega</dc:creator>
  <cp:lastModifiedBy>user</cp:lastModifiedBy>
  <cp:revision>214</cp:revision>
  <dcterms:created xsi:type="dcterms:W3CDTF">2014-04-27T01:47:21Z</dcterms:created>
  <dcterms:modified xsi:type="dcterms:W3CDTF">2020-03-19T09:59:04Z</dcterms:modified>
</cp:coreProperties>
</file>