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36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0" r:id="rId18"/>
    <p:sldId id="273" r:id="rId19"/>
    <p:sldId id="272" r:id="rId20"/>
    <p:sldId id="274" r:id="rId21"/>
    <p:sldId id="275" r:id="rId22"/>
    <p:sldId id="276" r:id="rId23"/>
    <p:sldId id="277" r:id="rId24"/>
    <p:sldId id="278" r:id="rId25"/>
    <p:sldId id="279" r:id="rId26"/>
    <p:sldId id="362" r:id="rId27"/>
    <p:sldId id="364" r:id="rId28"/>
    <p:sldId id="363" r:id="rId29"/>
    <p:sldId id="365" r:id="rId30"/>
    <p:sldId id="366" r:id="rId31"/>
    <p:sldId id="367" r:id="rId32"/>
    <p:sldId id="368"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48" r:id="rId80"/>
    <p:sldId id="349" r:id="rId81"/>
    <p:sldId id="351" r:id="rId82"/>
    <p:sldId id="352" r:id="rId83"/>
    <p:sldId id="353" r:id="rId84"/>
    <p:sldId id="354" r:id="rId85"/>
    <p:sldId id="355" r:id="rId86"/>
    <p:sldId id="356" r:id="rId87"/>
    <p:sldId id="357" r:id="rId88"/>
    <p:sldId id="358" r:id="rId89"/>
    <p:sldId id="359" r:id="rId90"/>
    <p:sldId id="360" r:id="rId91"/>
    <p:sldId id="339" r:id="rId92"/>
    <p:sldId id="340" r:id="rId93"/>
    <p:sldId id="338" r:id="rId94"/>
    <p:sldId id="341" r:id="rId95"/>
    <p:sldId id="342" r:id="rId96"/>
    <p:sldId id="343" r:id="rId97"/>
    <p:sldId id="344" r:id="rId98"/>
    <p:sldId id="345" r:id="rId99"/>
    <p:sldId id="346" r:id="rId100"/>
    <p:sldId id="347" r:id="rId10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87" autoAdjust="0"/>
  </p:normalViewPr>
  <p:slideViewPr>
    <p:cSldViewPr>
      <p:cViewPr varScale="1">
        <p:scale>
          <a:sx n="64" d="100"/>
          <a:sy n="64" d="100"/>
        </p:scale>
        <p:origin x="-156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2F89D4-5ED3-40D5-B4E1-3167BDAC8E9A}" type="datetimeFigureOut">
              <a:rPr lang="en-GB" smtClean="0"/>
              <a:t>22/04/2020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D6BF10-7FD5-4AFB-8A85-9312FF6F7ED0}" type="slidenum">
              <a:rPr lang="en-GB" smtClean="0"/>
              <a:t>‹#›</a:t>
            </a:fld>
            <a:endParaRPr lang="en-GB"/>
          </a:p>
        </p:txBody>
      </p:sp>
    </p:spTree>
    <p:extLst>
      <p:ext uri="{BB962C8B-B14F-4D97-AF65-F5344CB8AC3E}">
        <p14:creationId xmlns:p14="http://schemas.microsoft.com/office/powerpoint/2010/main" val="266990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D6BF10-7FD5-4AFB-8A85-9312FF6F7ED0}" type="slidenum">
              <a:rPr lang="en-GB" smtClean="0"/>
              <a:t>2</a:t>
            </a:fld>
            <a:endParaRPr lang="en-GB"/>
          </a:p>
        </p:txBody>
      </p:sp>
    </p:spTree>
    <p:extLst>
      <p:ext uri="{BB962C8B-B14F-4D97-AF65-F5344CB8AC3E}">
        <p14:creationId xmlns:p14="http://schemas.microsoft.com/office/powerpoint/2010/main" val="3010106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D6BF10-7FD5-4AFB-8A85-9312FF6F7ED0}" type="slidenum">
              <a:rPr lang="en-GB" smtClean="0"/>
              <a:t>83</a:t>
            </a:fld>
            <a:endParaRPr lang="en-GB"/>
          </a:p>
        </p:txBody>
      </p:sp>
    </p:spTree>
    <p:extLst>
      <p:ext uri="{BB962C8B-B14F-4D97-AF65-F5344CB8AC3E}">
        <p14:creationId xmlns:p14="http://schemas.microsoft.com/office/powerpoint/2010/main" val="1931423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49ADAD0-4FBE-4953-B6D6-EB3A5D2EAC82}"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9D0110-AAE8-44B4-A7DD-24B395A919A4}" type="slidenum">
              <a:rPr lang="en-GB" smtClean="0"/>
              <a:t>‹#›</a:t>
            </a:fld>
            <a:endParaRPr lang="en-GB"/>
          </a:p>
        </p:txBody>
      </p:sp>
    </p:spTree>
    <p:extLst>
      <p:ext uri="{BB962C8B-B14F-4D97-AF65-F5344CB8AC3E}">
        <p14:creationId xmlns:p14="http://schemas.microsoft.com/office/powerpoint/2010/main" val="4069740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9ADAD0-4FBE-4953-B6D6-EB3A5D2EAC82}"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9D0110-AAE8-44B4-A7DD-24B395A919A4}" type="slidenum">
              <a:rPr lang="en-GB" smtClean="0"/>
              <a:t>‹#›</a:t>
            </a:fld>
            <a:endParaRPr lang="en-GB"/>
          </a:p>
        </p:txBody>
      </p:sp>
    </p:spTree>
    <p:extLst>
      <p:ext uri="{BB962C8B-B14F-4D97-AF65-F5344CB8AC3E}">
        <p14:creationId xmlns:p14="http://schemas.microsoft.com/office/powerpoint/2010/main" val="2739710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9ADAD0-4FBE-4953-B6D6-EB3A5D2EAC82}"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9D0110-AAE8-44B4-A7DD-24B395A919A4}" type="slidenum">
              <a:rPr lang="en-GB" smtClean="0"/>
              <a:t>‹#›</a:t>
            </a:fld>
            <a:endParaRPr lang="en-GB"/>
          </a:p>
        </p:txBody>
      </p:sp>
    </p:spTree>
    <p:extLst>
      <p:ext uri="{BB962C8B-B14F-4D97-AF65-F5344CB8AC3E}">
        <p14:creationId xmlns:p14="http://schemas.microsoft.com/office/powerpoint/2010/main" val="569285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9ADAD0-4FBE-4953-B6D6-EB3A5D2EAC82}"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9D0110-AAE8-44B4-A7DD-24B395A919A4}" type="slidenum">
              <a:rPr lang="en-GB" smtClean="0"/>
              <a:t>‹#›</a:t>
            </a:fld>
            <a:endParaRPr lang="en-GB"/>
          </a:p>
        </p:txBody>
      </p:sp>
    </p:spTree>
    <p:extLst>
      <p:ext uri="{BB962C8B-B14F-4D97-AF65-F5344CB8AC3E}">
        <p14:creationId xmlns:p14="http://schemas.microsoft.com/office/powerpoint/2010/main" val="105278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9ADAD0-4FBE-4953-B6D6-EB3A5D2EAC82}"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9D0110-AAE8-44B4-A7DD-24B395A919A4}" type="slidenum">
              <a:rPr lang="en-GB" smtClean="0"/>
              <a:t>‹#›</a:t>
            </a:fld>
            <a:endParaRPr lang="en-GB"/>
          </a:p>
        </p:txBody>
      </p:sp>
    </p:spTree>
    <p:extLst>
      <p:ext uri="{BB962C8B-B14F-4D97-AF65-F5344CB8AC3E}">
        <p14:creationId xmlns:p14="http://schemas.microsoft.com/office/powerpoint/2010/main" val="423841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49ADAD0-4FBE-4953-B6D6-EB3A5D2EAC82}"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9D0110-AAE8-44B4-A7DD-24B395A919A4}" type="slidenum">
              <a:rPr lang="en-GB" smtClean="0"/>
              <a:t>‹#›</a:t>
            </a:fld>
            <a:endParaRPr lang="en-GB"/>
          </a:p>
        </p:txBody>
      </p:sp>
    </p:spTree>
    <p:extLst>
      <p:ext uri="{BB962C8B-B14F-4D97-AF65-F5344CB8AC3E}">
        <p14:creationId xmlns:p14="http://schemas.microsoft.com/office/powerpoint/2010/main" val="850501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49ADAD0-4FBE-4953-B6D6-EB3A5D2EAC82}" type="datetimeFigureOut">
              <a:rPr lang="en-GB" smtClean="0"/>
              <a:t>22/04/2020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9D0110-AAE8-44B4-A7DD-24B395A919A4}" type="slidenum">
              <a:rPr lang="en-GB" smtClean="0"/>
              <a:t>‹#›</a:t>
            </a:fld>
            <a:endParaRPr lang="en-GB"/>
          </a:p>
        </p:txBody>
      </p:sp>
    </p:spTree>
    <p:extLst>
      <p:ext uri="{BB962C8B-B14F-4D97-AF65-F5344CB8AC3E}">
        <p14:creationId xmlns:p14="http://schemas.microsoft.com/office/powerpoint/2010/main" val="71737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49ADAD0-4FBE-4953-B6D6-EB3A5D2EAC82}" type="datetimeFigureOut">
              <a:rPr lang="en-GB" smtClean="0"/>
              <a:t>22/04/2020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9D0110-AAE8-44B4-A7DD-24B395A919A4}" type="slidenum">
              <a:rPr lang="en-GB" smtClean="0"/>
              <a:t>‹#›</a:t>
            </a:fld>
            <a:endParaRPr lang="en-GB"/>
          </a:p>
        </p:txBody>
      </p:sp>
    </p:spTree>
    <p:extLst>
      <p:ext uri="{BB962C8B-B14F-4D97-AF65-F5344CB8AC3E}">
        <p14:creationId xmlns:p14="http://schemas.microsoft.com/office/powerpoint/2010/main" val="2291860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ADAD0-4FBE-4953-B6D6-EB3A5D2EAC82}" type="datetimeFigureOut">
              <a:rPr lang="en-GB" smtClean="0"/>
              <a:t>22/04/2020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9D0110-AAE8-44B4-A7DD-24B395A919A4}" type="slidenum">
              <a:rPr lang="en-GB" smtClean="0"/>
              <a:t>‹#›</a:t>
            </a:fld>
            <a:endParaRPr lang="en-GB"/>
          </a:p>
        </p:txBody>
      </p:sp>
    </p:spTree>
    <p:extLst>
      <p:ext uri="{BB962C8B-B14F-4D97-AF65-F5344CB8AC3E}">
        <p14:creationId xmlns:p14="http://schemas.microsoft.com/office/powerpoint/2010/main" val="86190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9ADAD0-4FBE-4953-B6D6-EB3A5D2EAC82}"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9D0110-AAE8-44B4-A7DD-24B395A919A4}" type="slidenum">
              <a:rPr lang="en-GB" smtClean="0"/>
              <a:t>‹#›</a:t>
            </a:fld>
            <a:endParaRPr lang="en-GB"/>
          </a:p>
        </p:txBody>
      </p:sp>
    </p:spTree>
    <p:extLst>
      <p:ext uri="{BB962C8B-B14F-4D97-AF65-F5344CB8AC3E}">
        <p14:creationId xmlns:p14="http://schemas.microsoft.com/office/powerpoint/2010/main" val="2456408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9ADAD0-4FBE-4953-B6D6-EB3A5D2EAC82}"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9D0110-AAE8-44B4-A7DD-24B395A919A4}" type="slidenum">
              <a:rPr lang="en-GB" smtClean="0"/>
              <a:t>‹#›</a:t>
            </a:fld>
            <a:endParaRPr lang="en-GB"/>
          </a:p>
        </p:txBody>
      </p:sp>
    </p:spTree>
    <p:extLst>
      <p:ext uri="{BB962C8B-B14F-4D97-AF65-F5344CB8AC3E}">
        <p14:creationId xmlns:p14="http://schemas.microsoft.com/office/powerpoint/2010/main" val="1757964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ADAD0-4FBE-4953-B6D6-EB3A5D2EAC82}" type="datetimeFigureOut">
              <a:rPr lang="en-GB" smtClean="0"/>
              <a:t>22/04/2020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D0110-AAE8-44B4-A7DD-24B395A919A4}" type="slidenum">
              <a:rPr lang="en-GB" smtClean="0"/>
              <a:t>‹#›</a:t>
            </a:fld>
            <a:endParaRPr lang="en-GB"/>
          </a:p>
        </p:txBody>
      </p:sp>
    </p:spTree>
    <p:extLst>
      <p:ext uri="{BB962C8B-B14F-4D97-AF65-F5344CB8AC3E}">
        <p14:creationId xmlns:p14="http://schemas.microsoft.com/office/powerpoint/2010/main" val="192783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V="1">
            <a:off x="685800" y="-675458"/>
            <a:ext cx="7772400" cy="432049"/>
          </a:xfrm>
        </p:spPr>
        <p:txBody>
          <a:bodyPr>
            <a:normAutofit fontScale="90000"/>
          </a:bodyPr>
          <a:lstStyle/>
          <a:p>
            <a:endParaRPr lang="en-GB" dirty="0"/>
          </a:p>
        </p:txBody>
      </p:sp>
      <p:sp>
        <p:nvSpPr>
          <p:cNvPr id="3" name="Subtitle 2"/>
          <p:cNvSpPr>
            <a:spLocks noGrp="1"/>
          </p:cNvSpPr>
          <p:nvPr>
            <p:ph type="subTitle" idx="1"/>
          </p:nvPr>
        </p:nvSpPr>
        <p:spPr>
          <a:xfrm>
            <a:off x="251520" y="116632"/>
            <a:ext cx="8496944" cy="6408712"/>
          </a:xfrm>
        </p:spPr>
        <p:txBody>
          <a:bodyPr/>
          <a:lstStyle/>
          <a:p>
            <a:r>
              <a:rPr lang="en-GB" dirty="0" smtClean="0"/>
              <a:t>NATURAL RESOURCE MANAGEMENT POLICY AND LAW </a:t>
            </a:r>
          </a:p>
          <a:p>
            <a:r>
              <a:rPr lang="en-GB" dirty="0" smtClean="0"/>
              <a:t>POWER POINT FOR NATURAL RESOURCE MANAGEMNT STUDENTS </a:t>
            </a:r>
          </a:p>
          <a:p>
            <a:r>
              <a:rPr lang="en-GB" dirty="0" smtClean="0"/>
              <a:t>CREDIT HOUR OF THE COURSE……</a:t>
            </a:r>
          </a:p>
          <a:p>
            <a:endParaRPr lang="en-GB" dirty="0"/>
          </a:p>
          <a:p>
            <a:endParaRPr lang="en-GB" dirty="0" smtClean="0"/>
          </a:p>
          <a:p>
            <a:endParaRPr lang="en-GB" dirty="0"/>
          </a:p>
          <a:p>
            <a:endParaRPr lang="en-GB" dirty="0" smtClean="0"/>
          </a:p>
          <a:p>
            <a:r>
              <a:rPr lang="en-GB" dirty="0" smtClean="0"/>
              <a:t>PREPARED BY:- ANDINET G.</a:t>
            </a:r>
            <a:endParaRPr lang="en-GB" dirty="0"/>
          </a:p>
        </p:txBody>
      </p:sp>
    </p:spTree>
    <p:extLst>
      <p:ext uri="{BB962C8B-B14F-4D97-AF65-F5344CB8AC3E}">
        <p14:creationId xmlns:p14="http://schemas.microsoft.com/office/powerpoint/2010/main" val="1701446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440"/>
            <a:ext cx="8229600" cy="432048"/>
          </a:xfrm>
        </p:spPr>
        <p:txBody>
          <a:bodyPr>
            <a:normAutofit fontScale="90000"/>
          </a:bodyPr>
          <a:lstStyle/>
          <a:p>
            <a:r>
              <a:rPr lang="en-GB" dirty="0" err="1" smtClean="0"/>
              <a:t>Contd</a:t>
            </a:r>
            <a:r>
              <a:rPr lang="en-GB" dirty="0" smtClean="0"/>
              <a:t>…</a:t>
            </a:r>
            <a:endParaRPr lang="en-GB" dirty="0"/>
          </a:p>
        </p:txBody>
      </p:sp>
      <p:pic>
        <p:nvPicPr>
          <p:cNvPr id="4" name="Content Placeholder 3" descr="C:\Users\user\Documents\policy-making-process-2-6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29252" cy="7200800"/>
          </a:xfrm>
          <a:prstGeom prst="rect">
            <a:avLst/>
          </a:prstGeom>
          <a:noFill/>
          <a:ln>
            <a:noFill/>
          </a:ln>
        </p:spPr>
      </p:pic>
    </p:spTree>
    <p:extLst>
      <p:ext uri="{BB962C8B-B14F-4D97-AF65-F5344CB8AC3E}">
        <p14:creationId xmlns:p14="http://schemas.microsoft.com/office/powerpoint/2010/main" val="7645641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87424"/>
            <a:ext cx="8229600" cy="58018"/>
          </a:xfrm>
        </p:spPr>
        <p:txBody>
          <a:bodyPr>
            <a:normAutofit fontScale="90000"/>
          </a:bodyPr>
          <a:lstStyle/>
          <a:p>
            <a:endParaRPr lang="en-GB" dirty="0"/>
          </a:p>
        </p:txBody>
      </p:sp>
      <p:sp>
        <p:nvSpPr>
          <p:cNvPr id="3" name="Content Placeholder 2"/>
          <p:cNvSpPr>
            <a:spLocks noGrp="1"/>
          </p:cNvSpPr>
          <p:nvPr>
            <p:ph idx="1"/>
          </p:nvPr>
        </p:nvSpPr>
        <p:spPr>
          <a:xfrm>
            <a:off x="0" y="0"/>
            <a:ext cx="9036496" cy="6669360"/>
          </a:xfrm>
        </p:spPr>
        <p:txBody>
          <a:bodyPr/>
          <a:lstStyle/>
          <a:p>
            <a:pPr marL="514350" indent="-514350">
              <a:buAutoNum type="arabicPeriod" startAt="7"/>
            </a:pPr>
            <a:r>
              <a:rPr lang="en-US" b="1" dirty="0" smtClean="0"/>
              <a:t>Principle </a:t>
            </a:r>
            <a:r>
              <a:rPr lang="en-US" b="1" dirty="0"/>
              <a:t>of Common But Differentiated </a:t>
            </a:r>
            <a:r>
              <a:rPr lang="en-US" b="1" dirty="0" smtClean="0"/>
              <a:t>Responsibility</a:t>
            </a:r>
          </a:p>
          <a:p>
            <a:r>
              <a:rPr lang="en-US" dirty="0"/>
              <a:t>Recognition of the special needs of developing countries</a:t>
            </a:r>
          </a:p>
          <a:p>
            <a:r>
              <a:rPr lang="en-US" dirty="0"/>
              <a:t>Requires all concerned states to participate in international response </a:t>
            </a:r>
            <a:r>
              <a:rPr lang="en-US" dirty="0" smtClean="0"/>
              <a:t>measures</a:t>
            </a:r>
          </a:p>
          <a:p>
            <a:pPr marL="0" indent="0">
              <a:buNone/>
            </a:pPr>
            <a:endParaRPr lang="en-US" dirty="0" smtClean="0"/>
          </a:p>
          <a:p>
            <a:pPr marL="0" indent="0">
              <a:buNone/>
            </a:pPr>
            <a:r>
              <a:rPr lang="en-US" b="1" dirty="0" smtClean="0"/>
              <a:t>        END OF THE CLASS WITH NARM</a:t>
            </a:r>
            <a:endParaRPr lang="en-US" b="1" dirty="0"/>
          </a:p>
          <a:p>
            <a:pPr marL="0" indent="0">
              <a:buNone/>
            </a:pPr>
            <a:r>
              <a:rPr lang="en-US" b="1" dirty="0" smtClean="0"/>
              <a:t> THANK YOU FOR YOUR ATTENTION</a:t>
            </a:r>
          </a:p>
          <a:p>
            <a:pPr marL="0" indent="0">
              <a:buNone/>
            </a:pPr>
            <a:r>
              <a:rPr lang="en-US" b="1" dirty="0"/>
              <a:t> </a:t>
            </a:r>
            <a:r>
              <a:rPr lang="en-US" b="1" dirty="0" smtClean="0"/>
              <a:t>                               GOOD LUCK!</a:t>
            </a:r>
            <a:endParaRPr lang="en-US" b="1" dirty="0"/>
          </a:p>
          <a:p>
            <a:pPr marL="0" indent="0">
              <a:buNone/>
            </a:pPr>
            <a:endParaRPr lang="en-GB" dirty="0"/>
          </a:p>
        </p:txBody>
      </p:sp>
    </p:spTree>
    <p:extLst>
      <p:ext uri="{BB962C8B-B14F-4D97-AF65-F5344CB8AC3E}">
        <p14:creationId xmlns:p14="http://schemas.microsoft.com/office/powerpoint/2010/main" val="2437443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440"/>
            <a:ext cx="8229600" cy="288032"/>
          </a:xfrm>
        </p:spPr>
        <p:txBody>
          <a:bodyPr>
            <a:normAutofit fontScale="90000"/>
          </a:bodyPr>
          <a:lstStyle/>
          <a:p>
            <a:r>
              <a:rPr lang="en-GB" dirty="0" err="1" smtClean="0"/>
              <a:t>Contd</a:t>
            </a:r>
            <a:r>
              <a:rPr lang="en-GB" dirty="0" smtClean="0"/>
              <a:t>…</a:t>
            </a:r>
            <a:endParaRPr lang="en-GB" dirty="0"/>
          </a:p>
        </p:txBody>
      </p:sp>
      <p:pic>
        <p:nvPicPr>
          <p:cNvPr id="4" name="Content Placeholder 3" descr="C:\Users\user\Documents\policy-making-process-3-6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26" y="0"/>
            <a:ext cx="9120474" cy="7029400"/>
          </a:xfrm>
          <a:prstGeom prst="rect">
            <a:avLst/>
          </a:prstGeom>
          <a:noFill/>
          <a:ln>
            <a:noFill/>
          </a:ln>
        </p:spPr>
      </p:pic>
    </p:spTree>
    <p:extLst>
      <p:ext uri="{BB962C8B-B14F-4D97-AF65-F5344CB8AC3E}">
        <p14:creationId xmlns:p14="http://schemas.microsoft.com/office/powerpoint/2010/main" val="198451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456"/>
            <a:ext cx="8229600" cy="360040"/>
          </a:xfrm>
        </p:spPr>
        <p:txBody>
          <a:bodyPr>
            <a:normAutofit fontScale="90000"/>
          </a:bodyPr>
          <a:lstStyle/>
          <a:p>
            <a:r>
              <a:rPr lang="en-GB" dirty="0" err="1" smtClean="0"/>
              <a:t>Contd</a:t>
            </a:r>
            <a:r>
              <a:rPr lang="en-GB" dirty="0" smtClean="0"/>
              <a:t>…</a:t>
            </a:r>
            <a:endParaRPr lang="en-GB" dirty="0"/>
          </a:p>
        </p:txBody>
      </p:sp>
      <p:pic>
        <p:nvPicPr>
          <p:cNvPr id="4" name="Content Placeholder 3" descr="C:\Users\user\Documents\policy-making-process-4-6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01408"/>
          </a:xfrm>
          <a:prstGeom prst="rect">
            <a:avLst/>
          </a:prstGeom>
          <a:noFill/>
          <a:ln>
            <a:noFill/>
          </a:ln>
        </p:spPr>
      </p:pic>
    </p:spTree>
    <p:extLst>
      <p:ext uri="{BB962C8B-B14F-4D97-AF65-F5344CB8AC3E}">
        <p14:creationId xmlns:p14="http://schemas.microsoft.com/office/powerpoint/2010/main" val="3656781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456"/>
            <a:ext cx="8229600" cy="576064"/>
          </a:xfrm>
        </p:spPr>
        <p:txBody>
          <a:bodyPr>
            <a:normAutofit fontScale="90000"/>
          </a:bodyPr>
          <a:lstStyle/>
          <a:p>
            <a:r>
              <a:rPr lang="en-GB" dirty="0" err="1" smtClean="0"/>
              <a:t>Contd</a:t>
            </a:r>
            <a:r>
              <a:rPr lang="en-GB" dirty="0" smtClean="0"/>
              <a:t>…</a:t>
            </a:r>
            <a:endParaRPr lang="en-GB" dirty="0"/>
          </a:p>
        </p:txBody>
      </p:sp>
      <p:pic>
        <p:nvPicPr>
          <p:cNvPr id="5" name="Content Placeholder 4" descr="C:\Users\user\Documents\policy-making-process-5-6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28261" cy="6813376"/>
          </a:xfrm>
          <a:prstGeom prst="rect">
            <a:avLst/>
          </a:prstGeom>
          <a:noFill/>
          <a:ln>
            <a:noFill/>
          </a:ln>
        </p:spPr>
      </p:pic>
    </p:spTree>
    <p:extLst>
      <p:ext uri="{BB962C8B-B14F-4D97-AF65-F5344CB8AC3E}">
        <p14:creationId xmlns:p14="http://schemas.microsoft.com/office/powerpoint/2010/main" val="2084055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7464"/>
            <a:ext cx="8229600" cy="432048"/>
          </a:xfrm>
        </p:spPr>
        <p:txBody>
          <a:bodyPr>
            <a:normAutofit fontScale="90000"/>
          </a:bodyPr>
          <a:lstStyle/>
          <a:p>
            <a:r>
              <a:rPr lang="en-GB" dirty="0" smtClean="0"/>
              <a:t>Policy </a:t>
            </a:r>
            <a:r>
              <a:rPr lang="en-GB" dirty="0" err="1" smtClean="0"/>
              <a:t>contd</a:t>
            </a:r>
            <a:r>
              <a:rPr lang="en-GB" dirty="0" smtClean="0"/>
              <a:t>…</a:t>
            </a:r>
            <a:endParaRPr lang="en-GB" dirty="0"/>
          </a:p>
        </p:txBody>
      </p:sp>
      <p:pic>
        <p:nvPicPr>
          <p:cNvPr id="4" name="Content Placeholder 3" descr="C:\Users\user\Documents\im 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ln>
            <a:noFill/>
          </a:ln>
        </p:spPr>
      </p:pic>
    </p:spTree>
    <p:extLst>
      <p:ext uri="{BB962C8B-B14F-4D97-AF65-F5344CB8AC3E}">
        <p14:creationId xmlns:p14="http://schemas.microsoft.com/office/powerpoint/2010/main" val="2536435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440"/>
            <a:ext cx="8229600" cy="288032"/>
          </a:xfrm>
        </p:spPr>
        <p:txBody>
          <a:bodyPr>
            <a:normAutofit fontScale="90000"/>
          </a:bodyPr>
          <a:lstStyle/>
          <a:p>
            <a:r>
              <a:rPr lang="en-GB" dirty="0" smtClean="0"/>
              <a:t>Public policy</a:t>
            </a:r>
            <a:endParaRPr lang="en-GB" dirty="0"/>
          </a:p>
        </p:txBody>
      </p:sp>
      <p:pic>
        <p:nvPicPr>
          <p:cNvPr id="4" name="Content Placeholder 3" descr="C:\Users\user\Documents\lecture1-understanding-of-environmental-policy-4-6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156481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456"/>
            <a:ext cx="8229600" cy="144016"/>
          </a:xfrm>
        </p:spPr>
        <p:txBody>
          <a:bodyPr>
            <a:normAutofit fontScale="90000"/>
          </a:bodyPr>
          <a:lstStyle/>
          <a:p>
            <a:r>
              <a:rPr lang="en-GB" dirty="0" smtClean="0"/>
              <a:t>Public policy </a:t>
            </a:r>
            <a:r>
              <a:rPr lang="en-GB" dirty="0" err="1" smtClean="0"/>
              <a:t>cond</a:t>
            </a:r>
            <a:r>
              <a:rPr lang="en-GB" dirty="0" smtClean="0"/>
              <a:t>…</a:t>
            </a:r>
            <a:endParaRPr lang="en-GB" dirty="0"/>
          </a:p>
        </p:txBody>
      </p:sp>
      <p:pic>
        <p:nvPicPr>
          <p:cNvPr id="4" name="Content Placeholder 3" descr="C:\Users\user\Documents\im7.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4320"/>
            <a:ext cx="9144000" cy="6840760"/>
          </a:xfrm>
          <a:prstGeom prst="rect">
            <a:avLst/>
          </a:prstGeom>
          <a:noFill/>
          <a:ln>
            <a:noFill/>
          </a:ln>
        </p:spPr>
      </p:pic>
    </p:spTree>
    <p:extLst>
      <p:ext uri="{BB962C8B-B14F-4D97-AF65-F5344CB8AC3E}">
        <p14:creationId xmlns:p14="http://schemas.microsoft.com/office/powerpoint/2010/main" val="1232728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440"/>
            <a:ext cx="8229600" cy="216024"/>
          </a:xfrm>
        </p:spPr>
        <p:txBody>
          <a:bodyPr>
            <a:normAutofit fontScale="90000"/>
          </a:bodyPr>
          <a:lstStyle/>
          <a:p>
            <a:r>
              <a:rPr lang="en-GB" dirty="0" smtClean="0"/>
              <a:t>Policy </a:t>
            </a:r>
            <a:r>
              <a:rPr lang="en-GB" dirty="0" err="1" smtClean="0"/>
              <a:t>contd</a:t>
            </a:r>
            <a:r>
              <a:rPr lang="en-GB" dirty="0" smtClean="0"/>
              <a:t>…</a:t>
            </a:r>
            <a:endParaRPr lang="en-GB" dirty="0"/>
          </a:p>
        </p:txBody>
      </p:sp>
      <p:pic>
        <p:nvPicPr>
          <p:cNvPr id="4" name="Content Placeholder 3" descr="C:\Users\user\Documents\lecture1-understanding-of-environmental-policy-5-6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1716498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Policy </a:t>
            </a:r>
            <a:r>
              <a:rPr lang="en-GB" dirty="0" err="1" smtClean="0"/>
              <a:t>Vs</a:t>
            </a:r>
            <a:r>
              <a:rPr lang="en-GB" dirty="0" smtClean="0"/>
              <a:t> law</a:t>
            </a:r>
            <a:endParaRPr lang="en-GB" dirty="0"/>
          </a:p>
        </p:txBody>
      </p:sp>
      <p:sp>
        <p:nvSpPr>
          <p:cNvPr id="3" name="Content Placeholder 2"/>
          <p:cNvSpPr>
            <a:spLocks noGrp="1"/>
          </p:cNvSpPr>
          <p:nvPr>
            <p:ph idx="1"/>
          </p:nvPr>
        </p:nvSpPr>
        <p:spPr>
          <a:xfrm>
            <a:off x="107504" y="1340768"/>
            <a:ext cx="9036496" cy="5517232"/>
          </a:xfrm>
        </p:spPr>
        <p:txBody>
          <a:bodyPr>
            <a:normAutofit fontScale="77500" lnSpcReduction="20000"/>
          </a:bodyPr>
          <a:lstStyle/>
          <a:p>
            <a:r>
              <a:rPr lang="en-GB" b="1" dirty="0"/>
              <a:t>What is the difference between a law and a policy?</a:t>
            </a:r>
            <a:endParaRPr lang="en-GB" dirty="0"/>
          </a:p>
          <a:p>
            <a:r>
              <a:rPr lang="en-GB" dirty="0"/>
              <a:t>It is important to understand the difference between a policy and a law.</a:t>
            </a:r>
          </a:p>
          <a:p>
            <a:r>
              <a:rPr lang="en-GB" dirty="0"/>
              <a:t>A policy outlines what a government ministry hopes to achieve and the methods and principles it will use to achieve them.  It states the goals of the ministry. A policy document is not a law but it will often identify new laws needed to achieve its goals. </a:t>
            </a:r>
          </a:p>
          <a:p>
            <a:r>
              <a:rPr lang="en-GB" dirty="0"/>
              <a:t>Laws set out standards, procedures and principles that must be followed. If a law is not followed, those responsible for breaking them can be prosecuted in court. </a:t>
            </a:r>
          </a:p>
          <a:p>
            <a:r>
              <a:rPr lang="en-GB" dirty="0"/>
              <a:t>So, policy sets out the goals and planned activities of a ministry and department but it may be necessary to pass a law to enable government to put in place the necessary institutional and legal frameworks to achieve their aims. Laws must be guided by current government policy.</a:t>
            </a:r>
          </a:p>
          <a:p>
            <a:endParaRPr lang="en-GB" dirty="0"/>
          </a:p>
        </p:txBody>
      </p:sp>
    </p:spTree>
    <p:extLst>
      <p:ext uri="{BB962C8B-B14F-4D97-AF65-F5344CB8AC3E}">
        <p14:creationId xmlns:p14="http://schemas.microsoft.com/office/powerpoint/2010/main" val="3021508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9432"/>
            <a:ext cx="8229600" cy="505151"/>
          </a:xfrm>
        </p:spPr>
        <p:txBody>
          <a:bodyPr>
            <a:normAutofit fontScale="90000"/>
          </a:bodyPr>
          <a:lstStyle/>
          <a:p>
            <a:endParaRPr lang="en-GB" dirty="0"/>
          </a:p>
        </p:txBody>
      </p:sp>
      <p:sp>
        <p:nvSpPr>
          <p:cNvPr id="3" name="Content Placeholder 2"/>
          <p:cNvSpPr>
            <a:spLocks noGrp="1"/>
          </p:cNvSpPr>
          <p:nvPr>
            <p:ph idx="1"/>
          </p:nvPr>
        </p:nvSpPr>
        <p:spPr/>
        <p:txBody>
          <a:bodyPr/>
          <a:lstStyle/>
          <a:p>
            <a:endParaRPr lang="en-GB" dirty="0" smtClean="0"/>
          </a:p>
          <a:p>
            <a:endParaRPr lang="en-GB" dirty="0"/>
          </a:p>
        </p:txBody>
      </p:sp>
      <p:pic>
        <p:nvPicPr>
          <p:cNvPr id="5" name="Picture 4" descr="C:\Users\user\Documents\lecture1-understanding-of-environmental-policy-7-638.jpg"/>
          <p:cNvPicPr/>
          <p:nvPr/>
        </p:nvPicPr>
        <p:blipFill>
          <a:blip r:embed="rId2">
            <a:extLst>
              <a:ext uri="{28A0092B-C50C-407E-A947-70E740481C1C}">
                <a14:useLocalDpi xmlns:a14="http://schemas.microsoft.com/office/drawing/2010/main" val="0"/>
              </a:ext>
            </a:extLst>
          </a:blip>
          <a:srcRect/>
          <a:stretch>
            <a:fillRect/>
          </a:stretch>
        </p:blipFill>
        <p:spPr bwMode="auto">
          <a:xfrm>
            <a:off x="152216" y="-963488"/>
            <a:ext cx="9145016" cy="7920880"/>
          </a:xfrm>
          <a:prstGeom prst="rect">
            <a:avLst/>
          </a:prstGeom>
          <a:noFill/>
          <a:ln>
            <a:noFill/>
          </a:ln>
        </p:spPr>
      </p:pic>
    </p:spTree>
    <p:extLst>
      <p:ext uri="{BB962C8B-B14F-4D97-AF65-F5344CB8AC3E}">
        <p14:creationId xmlns:p14="http://schemas.microsoft.com/office/powerpoint/2010/main" val="346429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891481"/>
            <a:ext cx="7772400" cy="288031"/>
          </a:xfrm>
        </p:spPr>
        <p:txBody>
          <a:bodyPr>
            <a:normAutofit fontScale="90000"/>
          </a:bodyPr>
          <a:lstStyle/>
          <a:p>
            <a:r>
              <a:rPr lang="en-GB" dirty="0" smtClean="0"/>
              <a:t>Natural resource policy and law</a:t>
            </a:r>
            <a:endParaRPr lang="en-GB" dirty="0"/>
          </a:p>
        </p:txBody>
      </p:sp>
      <p:sp>
        <p:nvSpPr>
          <p:cNvPr id="3" name="Subtitle 2"/>
          <p:cNvSpPr>
            <a:spLocks noGrp="1"/>
          </p:cNvSpPr>
          <p:nvPr>
            <p:ph type="subTitle" idx="1"/>
          </p:nvPr>
        </p:nvSpPr>
        <p:spPr>
          <a:xfrm>
            <a:off x="0" y="0"/>
            <a:ext cx="9036496" cy="6957392"/>
          </a:xfrm>
        </p:spPr>
        <p:txBody>
          <a:bodyPr>
            <a:normAutofit fontScale="85000" lnSpcReduction="20000"/>
          </a:bodyPr>
          <a:lstStyle/>
          <a:p>
            <a:r>
              <a:rPr lang="en-GB" b="1" dirty="0" smtClean="0"/>
              <a:t>Chapter one</a:t>
            </a:r>
          </a:p>
          <a:p>
            <a:r>
              <a:rPr lang="en-GB" b="1" dirty="0" smtClean="0"/>
              <a:t>Natural resource put in context</a:t>
            </a:r>
          </a:p>
          <a:p>
            <a:pPr lvl="1"/>
            <a:r>
              <a:rPr lang="en-GB" b="1" dirty="0"/>
              <a:t> Definition of natural resource</a:t>
            </a:r>
            <a:endParaRPr lang="en-GB" sz="2000" dirty="0"/>
          </a:p>
          <a:p>
            <a:r>
              <a:rPr lang="en-GB" b="1" dirty="0"/>
              <a:t>Introduction</a:t>
            </a:r>
            <a:endParaRPr lang="en-GB" dirty="0"/>
          </a:p>
          <a:p>
            <a:r>
              <a:rPr lang="en-GB" dirty="0"/>
              <a:t> A natural resource is a material that comes from the Earth and in its raw or “natural” state is of value for one reason or another. Natural resource management is the taking care of natural resources such as land, water. It’s about the long-term implications of actions - thinking about the future and not just about now. </a:t>
            </a:r>
          </a:p>
          <a:p>
            <a:r>
              <a:rPr lang="en-GB" dirty="0"/>
              <a:t>The goal is sustainability - balancing social (people </a:t>
            </a:r>
            <a:r>
              <a:rPr lang="en-GB" dirty="0" smtClean="0"/>
              <a:t>and communities</a:t>
            </a:r>
            <a:r>
              <a:rPr lang="en-GB" dirty="0"/>
              <a:t>), economic (money and jobs) and environmental (land, water, air and living things) factors</a:t>
            </a:r>
            <a:r>
              <a:rPr lang="en-GB" dirty="0" smtClean="0"/>
              <a:t>.</a:t>
            </a:r>
          </a:p>
          <a:p>
            <a:r>
              <a:rPr lang="en-GB" dirty="0" smtClean="0"/>
              <a:t> Misuse of natural resources; refers to excessive use, destructive use or achieving imbalance.</a:t>
            </a:r>
          </a:p>
          <a:p>
            <a:r>
              <a:rPr lang="en-GB" dirty="0" smtClean="0"/>
              <a:t>A </a:t>
            </a:r>
            <a:r>
              <a:rPr lang="en-GB" dirty="0"/>
              <a:t>natural resource is what people can use which comes from the </a:t>
            </a:r>
            <a:r>
              <a:rPr lang="en-GB" b="1" dirty="0"/>
              <a:t>natural</a:t>
            </a:r>
            <a:r>
              <a:rPr lang="en-GB" dirty="0"/>
              <a:t> environment. Examples of </a:t>
            </a:r>
            <a:r>
              <a:rPr lang="en-GB" b="1" dirty="0"/>
              <a:t>natural resources</a:t>
            </a:r>
            <a:r>
              <a:rPr lang="en-GB" dirty="0"/>
              <a:t> are air, water, wood, oil, wind energy, </a:t>
            </a:r>
            <a:r>
              <a:rPr lang="en-GB" b="1" dirty="0"/>
              <a:t>natural</a:t>
            </a:r>
            <a:r>
              <a:rPr lang="en-GB" dirty="0"/>
              <a:t> gas, iron, and coal.</a:t>
            </a:r>
          </a:p>
          <a:p>
            <a:endParaRPr lang="en-GB" dirty="0"/>
          </a:p>
        </p:txBody>
      </p:sp>
    </p:spTree>
    <p:extLst>
      <p:ext uri="{BB962C8B-B14F-4D97-AF65-F5344CB8AC3E}">
        <p14:creationId xmlns:p14="http://schemas.microsoft.com/office/powerpoint/2010/main" val="2614684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67544" y="-1539552"/>
            <a:ext cx="8229600" cy="720080"/>
          </a:xfrm>
        </p:spPr>
        <p:txBody>
          <a:bodyPr>
            <a:normAutofit fontScale="90000"/>
          </a:bodyPr>
          <a:lstStyle/>
          <a:p>
            <a:endParaRPr lang="en-GB" dirty="0"/>
          </a:p>
        </p:txBody>
      </p:sp>
      <p:pic>
        <p:nvPicPr>
          <p:cNvPr id="4" name="Content Placeholder 3" descr="C:\Users\user\Documents\lecture1-understanding-of-environmental-policy-8-6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38" y="0"/>
            <a:ext cx="9128262" cy="8613576"/>
          </a:xfrm>
          <a:prstGeom prst="rect">
            <a:avLst/>
          </a:prstGeom>
          <a:noFill/>
          <a:ln>
            <a:noFill/>
          </a:ln>
        </p:spPr>
      </p:pic>
    </p:spTree>
    <p:extLst>
      <p:ext uri="{BB962C8B-B14F-4D97-AF65-F5344CB8AC3E}">
        <p14:creationId xmlns:p14="http://schemas.microsoft.com/office/powerpoint/2010/main" val="1543607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85335"/>
            <a:ext cx="8229600" cy="369919"/>
          </a:xfrm>
        </p:spPr>
        <p:txBody>
          <a:bodyPr>
            <a:normAutofit fontScale="90000"/>
          </a:bodyPr>
          <a:lstStyle/>
          <a:p>
            <a:endParaRPr lang="en-GB" dirty="0"/>
          </a:p>
        </p:txBody>
      </p:sp>
      <p:pic>
        <p:nvPicPr>
          <p:cNvPr id="4" name="Content Placeholder 3" descr="C:\Users\user\Documents\im9.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964488" cy="7101408"/>
          </a:xfrm>
          <a:prstGeom prst="rect">
            <a:avLst/>
          </a:prstGeom>
          <a:noFill/>
          <a:ln>
            <a:noFill/>
          </a:ln>
        </p:spPr>
      </p:pic>
    </p:spTree>
    <p:extLst>
      <p:ext uri="{BB962C8B-B14F-4D97-AF65-F5344CB8AC3E}">
        <p14:creationId xmlns:p14="http://schemas.microsoft.com/office/powerpoint/2010/main" val="1922898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13327"/>
            <a:ext cx="8229600" cy="441927"/>
          </a:xfrm>
        </p:spPr>
        <p:txBody>
          <a:bodyPr>
            <a:normAutofit fontScale="90000"/>
          </a:bodyPr>
          <a:lstStyle/>
          <a:p>
            <a:endParaRPr lang="en-GB" dirty="0"/>
          </a:p>
        </p:txBody>
      </p:sp>
      <p:pic>
        <p:nvPicPr>
          <p:cNvPr id="4" name="Content Placeholder 3" descr="C:\Users\user\Documents\im1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917832"/>
            <a:ext cx="9144000" cy="8064896"/>
          </a:xfrm>
          <a:prstGeom prst="rect">
            <a:avLst/>
          </a:prstGeom>
          <a:noFill/>
          <a:ln>
            <a:noFill/>
          </a:ln>
        </p:spPr>
      </p:pic>
      <p:pic>
        <p:nvPicPr>
          <p:cNvPr id="5" name="Picture 4" descr="C:\Users\user\Documents\im11.jpg"/>
          <p:cNvPicPr/>
          <p:nvPr/>
        </p:nvPicPr>
        <p:blipFill>
          <a:blip r:embed="rId2">
            <a:extLst>
              <a:ext uri="{28A0092B-C50C-407E-A947-70E740481C1C}">
                <a14:useLocalDpi xmlns:a14="http://schemas.microsoft.com/office/drawing/2010/main" val="0"/>
              </a:ext>
            </a:extLst>
          </a:blip>
          <a:srcRect/>
          <a:stretch>
            <a:fillRect/>
          </a:stretch>
        </p:blipFill>
        <p:spPr bwMode="auto">
          <a:xfrm>
            <a:off x="0" y="-387424"/>
            <a:ext cx="9144000" cy="7560840"/>
          </a:xfrm>
          <a:prstGeom prst="rect">
            <a:avLst/>
          </a:prstGeom>
          <a:noFill/>
          <a:ln>
            <a:noFill/>
          </a:ln>
        </p:spPr>
      </p:pic>
    </p:spTree>
    <p:extLst>
      <p:ext uri="{BB962C8B-B14F-4D97-AF65-F5344CB8AC3E}">
        <p14:creationId xmlns:p14="http://schemas.microsoft.com/office/powerpoint/2010/main" val="2373238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67544" y="-963488"/>
            <a:ext cx="8229600" cy="576064"/>
          </a:xfrm>
        </p:spPr>
        <p:txBody>
          <a:bodyPr>
            <a:normAutofit fontScale="90000"/>
          </a:bodyPr>
          <a:lstStyle/>
          <a:p>
            <a:endParaRPr lang="en-GB" dirty="0"/>
          </a:p>
        </p:txBody>
      </p:sp>
      <p:pic>
        <p:nvPicPr>
          <p:cNvPr id="4" name="Content Placeholder 3" descr="C:\Users\user\Documents\im13.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480720"/>
          </a:xfrm>
          <a:prstGeom prst="rect">
            <a:avLst/>
          </a:prstGeom>
          <a:noFill/>
          <a:ln>
            <a:noFill/>
          </a:ln>
        </p:spPr>
      </p:pic>
    </p:spTree>
    <p:extLst>
      <p:ext uri="{BB962C8B-B14F-4D97-AF65-F5344CB8AC3E}">
        <p14:creationId xmlns:p14="http://schemas.microsoft.com/office/powerpoint/2010/main" val="4275955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7464"/>
            <a:ext cx="8229600" cy="504056"/>
          </a:xfrm>
        </p:spPr>
        <p:txBody>
          <a:bodyPr>
            <a:normAutofit fontScale="90000"/>
          </a:bodyPr>
          <a:lstStyle/>
          <a:p>
            <a:endParaRPr lang="en-GB" dirty="0"/>
          </a:p>
        </p:txBody>
      </p:sp>
      <p:pic>
        <p:nvPicPr>
          <p:cNvPr id="4" name="Content Placeholder 3" descr="C:\Users\user\Documents\im14.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73416"/>
          </a:xfrm>
          <a:prstGeom prst="rect">
            <a:avLst/>
          </a:prstGeom>
          <a:noFill/>
          <a:ln>
            <a:noFill/>
          </a:ln>
        </p:spPr>
      </p:pic>
    </p:spTree>
    <p:extLst>
      <p:ext uri="{BB962C8B-B14F-4D97-AF65-F5344CB8AC3E}">
        <p14:creationId xmlns:p14="http://schemas.microsoft.com/office/powerpoint/2010/main" val="2357869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9472"/>
            <a:ext cx="8229600" cy="432048"/>
          </a:xfrm>
        </p:spPr>
        <p:txBody>
          <a:bodyPr>
            <a:normAutofit fontScale="90000"/>
          </a:bodyPr>
          <a:lstStyle/>
          <a:p>
            <a:endParaRPr lang="en-GB" dirty="0"/>
          </a:p>
        </p:txBody>
      </p:sp>
      <p:pic>
        <p:nvPicPr>
          <p:cNvPr id="4" name="Content Placeholder 3" descr="C:\Users\user\Documents\im16.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73416"/>
          </a:xfrm>
          <a:prstGeom prst="rect">
            <a:avLst/>
          </a:prstGeom>
          <a:noFill/>
          <a:ln>
            <a:noFill/>
          </a:ln>
        </p:spPr>
      </p:pic>
    </p:spTree>
    <p:extLst>
      <p:ext uri="{BB962C8B-B14F-4D97-AF65-F5344CB8AC3E}">
        <p14:creationId xmlns:p14="http://schemas.microsoft.com/office/powerpoint/2010/main" val="3635199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456"/>
            <a:ext cx="8229600" cy="675456"/>
          </a:xfrm>
        </p:spPr>
        <p:txBody>
          <a:bodyPr>
            <a:normAutofit fontScale="90000"/>
          </a:bodyPr>
          <a:lstStyle/>
          <a:p>
            <a:endParaRPr lang="en-GB" dirty="0"/>
          </a:p>
        </p:txBody>
      </p:sp>
      <p:sp>
        <p:nvSpPr>
          <p:cNvPr id="3" name="Content Placeholder 2"/>
          <p:cNvSpPr>
            <a:spLocks noGrp="1"/>
          </p:cNvSpPr>
          <p:nvPr>
            <p:ph idx="1"/>
          </p:nvPr>
        </p:nvSpPr>
        <p:spPr>
          <a:xfrm>
            <a:off x="0" y="0"/>
            <a:ext cx="8964488" cy="6126163"/>
          </a:xfrm>
        </p:spPr>
        <p:txBody>
          <a:bodyPr/>
          <a:lstStyle/>
          <a:p>
            <a:pPr marL="0" indent="0">
              <a:buNone/>
            </a:pPr>
            <a:r>
              <a:rPr lang="en-GB" b="1" dirty="0" smtClean="0"/>
              <a:t>     Policy formulation process</a:t>
            </a:r>
          </a:p>
          <a:p>
            <a:r>
              <a:rPr lang="en-GB" b="1" dirty="0" smtClean="0"/>
              <a:t>Stages in the policy process</a:t>
            </a:r>
          </a:p>
          <a:p>
            <a:r>
              <a:rPr lang="en-GB" b="1" dirty="0" smtClean="0"/>
              <a:t>Three  phases</a:t>
            </a:r>
          </a:p>
          <a:p>
            <a:r>
              <a:rPr lang="en-GB" b="1" dirty="0" smtClean="0"/>
              <a:t>Phase 1:</a:t>
            </a:r>
            <a:r>
              <a:rPr lang="en-GB" dirty="0" smtClean="0"/>
              <a:t> </a:t>
            </a:r>
            <a:r>
              <a:rPr lang="en-GB" b="1" dirty="0" smtClean="0"/>
              <a:t>Initiation</a:t>
            </a:r>
            <a:r>
              <a:rPr lang="en-GB" dirty="0" smtClean="0"/>
              <a:t>: includes problem identification, policy analysis, and stakeholders engagement</a:t>
            </a:r>
          </a:p>
          <a:p>
            <a:r>
              <a:rPr lang="en-GB" b="1" dirty="0"/>
              <a:t>Phase </a:t>
            </a:r>
            <a:r>
              <a:rPr lang="en-GB" b="1" dirty="0" smtClean="0"/>
              <a:t>2</a:t>
            </a:r>
            <a:r>
              <a:rPr lang="en-GB" dirty="0" smtClean="0"/>
              <a:t>: </a:t>
            </a:r>
            <a:r>
              <a:rPr lang="en-GB" b="1" dirty="0" smtClean="0"/>
              <a:t>Generation</a:t>
            </a:r>
            <a:r>
              <a:rPr lang="en-GB" dirty="0" smtClean="0"/>
              <a:t>: includes policy formulation, decision making and policy adoption/drafting</a:t>
            </a:r>
          </a:p>
          <a:p>
            <a:r>
              <a:rPr lang="en-GB" b="1" dirty="0" smtClean="0"/>
              <a:t>Phase 3: Implementation</a:t>
            </a:r>
          </a:p>
          <a:p>
            <a:pPr marL="0" indent="0">
              <a:buNone/>
            </a:pPr>
            <a:endParaRPr lang="en-GB" b="1" dirty="0" smtClean="0"/>
          </a:p>
          <a:p>
            <a:endParaRPr lang="en-GB" dirty="0" smtClean="0"/>
          </a:p>
          <a:p>
            <a:endParaRPr lang="en-GB" dirty="0"/>
          </a:p>
        </p:txBody>
      </p:sp>
    </p:spTree>
    <p:extLst>
      <p:ext uri="{BB962C8B-B14F-4D97-AF65-F5344CB8AC3E}">
        <p14:creationId xmlns:p14="http://schemas.microsoft.com/office/powerpoint/2010/main" val="917847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456"/>
            <a:ext cx="8229600" cy="432048"/>
          </a:xfrm>
        </p:spPr>
        <p:txBody>
          <a:bodyPr>
            <a:normAutofit fontScale="90000"/>
          </a:bodyPr>
          <a:lstStyle/>
          <a:p>
            <a:endParaRPr lang="en-GB" dirty="0"/>
          </a:p>
        </p:txBody>
      </p:sp>
      <p:sp>
        <p:nvSpPr>
          <p:cNvPr id="3" name="Content Placeholder 2"/>
          <p:cNvSpPr>
            <a:spLocks noGrp="1"/>
          </p:cNvSpPr>
          <p:nvPr>
            <p:ph idx="1"/>
          </p:nvPr>
        </p:nvSpPr>
        <p:spPr>
          <a:xfrm>
            <a:off x="107504" y="116632"/>
            <a:ext cx="8928992" cy="6624736"/>
          </a:xfrm>
        </p:spPr>
        <p:txBody>
          <a:bodyPr/>
          <a:lstStyle/>
          <a:p>
            <a:r>
              <a:rPr lang="en-GB" b="1" dirty="0" smtClean="0"/>
              <a:t>Policy formulation process</a:t>
            </a:r>
            <a:r>
              <a:rPr lang="en-GB" dirty="0" smtClean="0"/>
              <a:t> includes the following steps.</a:t>
            </a:r>
            <a:endParaRPr lang="en-GB" b="1" dirty="0" smtClean="0"/>
          </a:p>
          <a:p>
            <a:r>
              <a:rPr lang="en-GB" b="1" dirty="0" smtClean="0"/>
              <a:t>Step  1:Agenda – Setting/problem identification</a:t>
            </a:r>
          </a:p>
          <a:p>
            <a:r>
              <a:rPr lang="en-GB" dirty="0" smtClean="0"/>
              <a:t>Process  of identifying policy issues/problems which require the attention of a legislator.</a:t>
            </a:r>
          </a:p>
          <a:p>
            <a:r>
              <a:rPr lang="en-GB" dirty="0" smtClean="0"/>
              <a:t>Process wherein members of society identify their needs, desires and demands and wherein a legislator decides to place these issues on the agenda for deliberation.</a:t>
            </a:r>
          </a:p>
          <a:p>
            <a:r>
              <a:rPr lang="en-GB" dirty="0" smtClean="0"/>
              <a:t>The setting of policy agenda allows to become sensitized to some of the critical policy requirements that affect society. </a:t>
            </a:r>
            <a:endParaRPr lang="en-GB" dirty="0"/>
          </a:p>
        </p:txBody>
      </p:sp>
    </p:spTree>
    <p:extLst>
      <p:ext uri="{BB962C8B-B14F-4D97-AF65-F5344CB8AC3E}">
        <p14:creationId xmlns:p14="http://schemas.microsoft.com/office/powerpoint/2010/main" val="3956292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448"/>
            <a:ext cx="8229600" cy="603448"/>
          </a:xfrm>
        </p:spPr>
        <p:txBody>
          <a:bodyPr>
            <a:normAutofit fontScale="90000"/>
          </a:bodyPr>
          <a:lstStyle/>
          <a:p>
            <a:r>
              <a:rPr lang="en-GB" dirty="0" smtClean="0"/>
              <a:t>C </a:t>
            </a:r>
            <a:endParaRPr lang="en-GB" dirty="0"/>
          </a:p>
        </p:txBody>
      </p:sp>
      <p:sp>
        <p:nvSpPr>
          <p:cNvPr id="3" name="Content Placeholder 2"/>
          <p:cNvSpPr>
            <a:spLocks noGrp="1"/>
          </p:cNvSpPr>
          <p:nvPr>
            <p:ph idx="1"/>
          </p:nvPr>
        </p:nvSpPr>
        <p:spPr>
          <a:xfrm>
            <a:off x="457200" y="0"/>
            <a:ext cx="8229600" cy="6126163"/>
          </a:xfrm>
        </p:spPr>
        <p:txBody>
          <a:bodyPr/>
          <a:lstStyle/>
          <a:p>
            <a:r>
              <a:rPr lang="en-GB" b="1" dirty="0" smtClean="0"/>
              <a:t>Step 2: Policy analysis</a:t>
            </a:r>
          </a:p>
          <a:p>
            <a:r>
              <a:rPr lang="en-GB" dirty="0" smtClean="0"/>
              <a:t>Understanding policy choice and comparing possible outcomes</a:t>
            </a:r>
          </a:p>
          <a:p>
            <a:r>
              <a:rPr lang="en-GB" dirty="0" smtClean="0"/>
              <a:t>Exploring possible implications and outcomes of adopting policy</a:t>
            </a:r>
          </a:p>
          <a:p>
            <a:r>
              <a:rPr lang="en-GB" dirty="0" smtClean="0"/>
              <a:t>An attempt to determine the cost and benefits of various alternatives or to evaluate the validity of existing policies</a:t>
            </a:r>
          </a:p>
          <a:p>
            <a:r>
              <a:rPr lang="en-GB" dirty="0" smtClean="0"/>
              <a:t>Attempt to bring about and transform information pertinent to particular policies to resolve problems pertaining to those policies.</a:t>
            </a:r>
            <a:endParaRPr lang="en-GB" dirty="0"/>
          </a:p>
        </p:txBody>
      </p:sp>
    </p:spTree>
    <p:extLst>
      <p:ext uri="{BB962C8B-B14F-4D97-AF65-F5344CB8AC3E}">
        <p14:creationId xmlns:p14="http://schemas.microsoft.com/office/powerpoint/2010/main" val="3628461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459432"/>
            <a:ext cx="8229600" cy="360040"/>
          </a:xfrm>
        </p:spPr>
        <p:txBody>
          <a:bodyPr>
            <a:normAutofit fontScale="90000"/>
          </a:bodyPr>
          <a:lstStyle/>
          <a:p>
            <a:endParaRPr lang="en-GB" dirty="0"/>
          </a:p>
        </p:txBody>
      </p:sp>
      <p:sp>
        <p:nvSpPr>
          <p:cNvPr id="3" name="Content Placeholder 2"/>
          <p:cNvSpPr>
            <a:spLocks noGrp="1"/>
          </p:cNvSpPr>
          <p:nvPr>
            <p:ph idx="1"/>
          </p:nvPr>
        </p:nvSpPr>
        <p:spPr>
          <a:xfrm>
            <a:off x="107504" y="116632"/>
            <a:ext cx="8856984" cy="6552728"/>
          </a:xfrm>
        </p:spPr>
        <p:txBody>
          <a:bodyPr/>
          <a:lstStyle/>
          <a:p>
            <a:r>
              <a:rPr lang="en-GB" b="1" dirty="0" smtClean="0"/>
              <a:t>Benefits of policy analysis </a:t>
            </a:r>
            <a:endParaRPr lang="en-GB" dirty="0" smtClean="0"/>
          </a:p>
          <a:p>
            <a:r>
              <a:rPr lang="en-GB" dirty="0" smtClean="0"/>
              <a:t>To determine whether they are in effect contributing towards the general well- being of society and/ or serving the best interests of organizational stakeholders.</a:t>
            </a:r>
          </a:p>
          <a:p>
            <a:r>
              <a:rPr lang="en-GB" dirty="0" smtClean="0"/>
              <a:t>Provide tangible facts. </a:t>
            </a:r>
            <a:endParaRPr lang="en-GB" dirty="0"/>
          </a:p>
        </p:txBody>
      </p:sp>
    </p:spTree>
    <p:extLst>
      <p:ext uri="{BB962C8B-B14F-4D97-AF65-F5344CB8AC3E}">
        <p14:creationId xmlns:p14="http://schemas.microsoft.com/office/powerpoint/2010/main" val="520550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395536" y="-963488"/>
            <a:ext cx="8229600" cy="360040"/>
          </a:xfrm>
        </p:spPr>
        <p:txBody>
          <a:bodyPr>
            <a:normAutofit fontScale="90000"/>
          </a:bodyPr>
          <a:lstStyle/>
          <a:p>
            <a:r>
              <a:rPr lang="en-GB" b="1" dirty="0"/>
              <a:t>THE ECONOMIC SIGNIFICANCE OF NATURAL RESOURCES </a:t>
            </a:r>
            <a:endParaRPr lang="en-GB" dirty="0"/>
          </a:p>
        </p:txBody>
      </p:sp>
      <p:sp>
        <p:nvSpPr>
          <p:cNvPr id="3" name="Content Placeholder 2"/>
          <p:cNvSpPr>
            <a:spLocks noGrp="1"/>
          </p:cNvSpPr>
          <p:nvPr>
            <p:ph idx="1"/>
          </p:nvPr>
        </p:nvSpPr>
        <p:spPr>
          <a:xfrm>
            <a:off x="0" y="0"/>
            <a:ext cx="9144000" cy="7029400"/>
          </a:xfrm>
        </p:spPr>
        <p:txBody>
          <a:bodyPr>
            <a:normAutofit/>
          </a:bodyPr>
          <a:lstStyle/>
          <a:p>
            <a:pPr marL="0" indent="0">
              <a:buNone/>
            </a:pPr>
            <a:r>
              <a:rPr lang="en-GB" b="1" dirty="0" smtClean="0"/>
              <a:t>     Economic significance and sustainability of NR</a:t>
            </a:r>
          </a:p>
          <a:p>
            <a:r>
              <a:rPr lang="en-GB" dirty="0" smtClean="0"/>
              <a:t>Managing </a:t>
            </a:r>
            <a:r>
              <a:rPr lang="en-GB" dirty="0"/>
              <a:t>natural resources sustainably - </a:t>
            </a:r>
            <a:r>
              <a:rPr lang="en-GB" dirty="0" smtClean="0"/>
              <a:t>is </a:t>
            </a:r>
            <a:r>
              <a:rPr lang="en-GB" dirty="0"/>
              <a:t>as sources of revenue for investment in future </a:t>
            </a:r>
            <a:r>
              <a:rPr lang="en-GB" dirty="0" smtClean="0"/>
              <a:t>growth and allows </a:t>
            </a:r>
            <a:r>
              <a:rPr lang="en-GB" dirty="0"/>
              <a:t>resource rich countries to establish the foundation for long-term development and poverty alleviation.   Therefore, the following are the major significance of natural resources in economic development.</a:t>
            </a:r>
          </a:p>
          <a:p>
            <a:endParaRPr lang="en-GB" dirty="0"/>
          </a:p>
        </p:txBody>
      </p:sp>
    </p:spTree>
    <p:extLst>
      <p:ext uri="{BB962C8B-B14F-4D97-AF65-F5344CB8AC3E}">
        <p14:creationId xmlns:p14="http://schemas.microsoft.com/office/powerpoint/2010/main" val="3887387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
            <a:ext cx="8229600" cy="45719"/>
          </a:xfrm>
        </p:spPr>
        <p:txBody>
          <a:bodyPr>
            <a:normAutofit fontScale="90000"/>
          </a:bodyPr>
          <a:lstStyle/>
          <a:p>
            <a:endParaRPr lang="en-GB" dirty="0"/>
          </a:p>
        </p:txBody>
      </p:sp>
      <p:sp>
        <p:nvSpPr>
          <p:cNvPr id="3" name="Content Placeholder 2"/>
          <p:cNvSpPr>
            <a:spLocks noGrp="1"/>
          </p:cNvSpPr>
          <p:nvPr>
            <p:ph idx="1"/>
          </p:nvPr>
        </p:nvSpPr>
        <p:spPr>
          <a:xfrm>
            <a:off x="179512" y="116632"/>
            <a:ext cx="8784976" cy="6408712"/>
          </a:xfrm>
        </p:spPr>
        <p:txBody>
          <a:bodyPr/>
          <a:lstStyle/>
          <a:p>
            <a:r>
              <a:rPr lang="en-GB" b="1" dirty="0" smtClean="0"/>
              <a:t>Step 4: stakeholders engagement, consultation and co- ordination</a:t>
            </a:r>
            <a:endParaRPr lang="en-GB" dirty="0" smtClean="0"/>
          </a:p>
          <a:p>
            <a:r>
              <a:rPr lang="en-GB" b="1" dirty="0" smtClean="0"/>
              <a:t>Objective : </a:t>
            </a:r>
            <a:r>
              <a:rPr lang="en-GB" dirty="0" smtClean="0"/>
              <a:t>to ensure accountability, responsiveness and openness and upholding the right to access to any information held by the state.</a:t>
            </a:r>
          </a:p>
          <a:p>
            <a:r>
              <a:rPr lang="en-GB" dirty="0" smtClean="0"/>
              <a:t>Constant interaction with society.</a:t>
            </a:r>
          </a:p>
          <a:p>
            <a:r>
              <a:rPr lang="en-GB" dirty="0" smtClean="0"/>
              <a:t>Extensive consultation between the various stakeholders.</a:t>
            </a:r>
          </a:p>
          <a:p>
            <a:r>
              <a:rPr lang="en-GB" dirty="0" smtClean="0"/>
              <a:t>Interested group: civic societies associations etc.. </a:t>
            </a:r>
          </a:p>
          <a:p>
            <a:pPr marL="0" indent="0">
              <a:buNone/>
            </a:pPr>
            <a:r>
              <a:rPr lang="en-GB" dirty="0" smtClean="0"/>
              <a:t> </a:t>
            </a:r>
            <a:endParaRPr lang="en-GB" b="1" dirty="0"/>
          </a:p>
        </p:txBody>
      </p:sp>
    </p:spTree>
    <p:extLst>
      <p:ext uri="{BB962C8B-B14F-4D97-AF65-F5344CB8AC3E}">
        <p14:creationId xmlns:p14="http://schemas.microsoft.com/office/powerpoint/2010/main" val="4065846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448"/>
            <a:ext cx="8229600" cy="603448"/>
          </a:xfrm>
        </p:spPr>
        <p:txBody>
          <a:bodyPr>
            <a:normAutofit fontScale="90000"/>
          </a:bodyPr>
          <a:lstStyle/>
          <a:p>
            <a:endParaRPr lang="en-GB" dirty="0"/>
          </a:p>
        </p:txBody>
      </p:sp>
      <p:sp>
        <p:nvSpPr>
          <p:cNvPr id="3" name="Content Placeholder 2"/>
          <p:cNvSpPr>
            <a:spLocks noGrp="1"/>
          </p:cNvSpPr>
          <p:nvPr>
            <p:ph idx="1"/>
          </p:nvPr>
        </p:nvSpPr>
        <p:spPr>
          <a:xfrm>
            <a:off x="107504" y="0"/>
            <a:ext cx="9036496" cy="6597352"/>
          </a:xfrm>
        </p:spPr>
        <p:txBody>
          <a:bodyPr/>
          <a:lstStyle/>
          <a:p>
            <a:pPr marL="0" indent="0">
              <a:buNone/>
            </a:pPr>
            <a:r>
              <a:rPr lang="en-GB" b="1" dirty="0" smtClean="0"/>
              <a:t>Step 5: policy formulation, decision making and policy drafting( adoption)</a:t>
            </a:r>
          </a:p>
          <a:p>
            <a:pPr marL="0" indent="0">
              <a:buNone/>
            </a:pPr>
            <a:r>
              <a:rPr lang="en-GB" b="1" dirty="0" smtClean="0"/>
              <a:t> . </a:t>
            </a:r>
            <a:r>
              <a:rPr lang="en-GB" dirty="0" smtClean="0"/>
              <a:t>Policy recommendation are normally drafted by senior managers and then referred to higher management authorities(executive) for </a:t>
            </a:r>
            <a:r>
              <a:rPr lang="en-GB" b="1" dirty="0" smtClean="0"/>
              <a:t>deliberation</a:t>
            </a:r>
            <a:r>
              <a:rPr lang="en-GB" dirty="0" smtClean="0"/>
              <a:t>, </a:t>
            </a:r>
            <a:r>
              <a:rPr lang="en-GB" b="1" dirty="0" smtClean="0"/>
              <a:t>approval </a:t>
            </a:r>
            <a:r>
              <a:rPr lang="en-GB" dirty="0" smtClean="0"/>
              <a:t>and </a:t>
            </a:r>
            <a:r>
              <a:rPr lang="en-GB" b="1" dirty="0" smtClean="0"/>
              <a:t>adoption</a:t>
            </a:r>
            <a:r>
              <a:rPr lang="en-GB" dirty="0" smtClean="0"/>
              <a:t>.</a:t>
            </a:r>
          </a:p>
          <a:p>
            <a:pPr marL="0" indent="0">
              <a:buNone/>
            </a:pPr>
            <a:r>
              <a:rPr lang="en-GB" dirty="0" smtClean="0"/>
              <a:t>it remains the responsibility of the highest decision making authorities (executive) to approve or reject a particular policy recommendation</a:t>
            </a:r>
          </a:p>
          <a:p>
            <a:pPr marL="0" indent="0">
              <a:buNone/>
            </a:pPr>
            <a:r>
              <a:rPr lang="en-GB" dirty="0" smtClean="0"/>
              <a:t>Includes executive orders, budgets, laws, rules and regulations, administrative and court decisions that set policy direction.</a:t>
            </a:r>
            <a:endParaRPr lang="en-GB" dirty="0"/>
          </a:p>
        </p:txBody>
      </p:sp>
    </p:spTree>
    <p:extLst>
      <p:ext uri="{BB962C8B-B14F-4D97-AF65-F5344CB8AC3E}">
        <p14:creationId xmlns:p14="http://schemas.microsoft.com/office/powerpoint/2010/main" val="3868320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448"/>
            <a:ext cx="8229600" cy="360040"/>
          </a:xfrm>
        </p:spPr>
        <p:txBody>
          <a:bodyPr>
            <a:normAutofit fontScale="90000"/>
          </a:bodyPr>
          <a:lstStyle/>
          <a:p>
            <a:endParaRPr lang="en-GB" dirty="0"/>
          </a:p>
        </p:txBody>
      </p:sp>
      <p:sp>
        <p:nvSpPr>
          <p:cNvPr id="3" name="Content Placeholder 2"/>
          <p:cNvSpPr>
            <a:spLocks noGrp="1"/>
          </p:cNvSpPr>
          <p:nvPr>
            <p:ph idx="1"/>
          </p:nvPr>
        </p:nvSpPr>
        <p:spPr>
          <a:xfrm>
            <a:off x="107504" y="188640"/>
            <a:ext cx="9036496" cy="6552728"/>
          </a:xfrm>
        </p:spPr>
        <p:txBody>
          <a:bodyPr/>
          <a:lstStyle/>
          <a:p>
            <a:r>
              <a:rPr lang="en-GB" b="1" dirty="0" smtClean="0"/>
              <a:t>Step 6: policy implementation</a:t>
            </a:r>
            <a:endParaRPr lang="en-GB" dirty="0" smtClean="0"/>
          </a:p>
          <a:p>
            <a:r>
              <a:rPr lang="en-GB" dirty="0" smtClean="0"/>
              <a:t>Policy implementation includes all the activities that result from the official adoption of  a policy.</a:t>
            </a:r>
          </a:p>
          <a:p>
            <a:r>
              <a:rPr lang="en-GB" dirty="0" smtClean="0"/>
              <a:t>Policy implementation is what happen after a law is passed. </a:t>
            </a:r>
          </a:p>
          <a:p>
            <a:r>
              <a:rPr lang="en-GB" dirty="0" smtClean="0"/>
              <a:t>We should never assume that the passage of law is the end of policy making process. Sometimes the law are passed and nothing happens.  </a:t>
            </a:r>
            <a:endParaRPr lang="en-GB" dirty="0"/>
          </a:p>
        </p:txBody>
      </p:sp>
    </p:spTree>
    <p:extLst>
      <p:ext uri="{BB962C8B-B14F-4D97-AF65-F5344CB8AC3E}">
        <p14:creationId xmlns:p14="http://schemas.microsoft.com/office/powerpoint/2010/main" val="2110591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Theoretical approaches or models  to public policy</a:t>
            </a:r>
            <a:endParaRPr lang="en-GB" dirty="0"/>
          </a:p>
        </p:txBody>
      </p:sp>
      <p:pic>
        <p:nvPicPr>
          <p:cNvPr id="4" name="Content Placeholder 3" descr="C:\Users\user\Documents\theoretical-approaches-to-public-policy-2-6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84784"/>
            <a:ext cx="8964488" cy="5688632"/>
          </a:xfrm>
          <a:prstGeom prst="rect">
            <a:avLst/>
          </a:prstGeom>
          <a:noFill/>
          <a:ln>
            <a:noFill/>
          </a:ln>
        </p:spPr>
      </p:pic>
    </p:spTree>
    <p:extLst>
      <p:ext uri="{BB962C8B-B14F-4D97-AF65-F5344CB8AC3E}">
        <p14:creationId xmlns:p14="http://schemas.microsoft.com/office/powerpoint/2010/main" val="269006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456"/>
            <a:ext cx="8229600" cy="432048"/>
          </a:xfrm>
        </p:spPr>
        <p:txBody>
          <a:bodyPr>
            <a:normAutofit fontScale="90000"/>
          </a:bodyPr>
          <a:lstStyle/>
          <a:p>
            <a:endParaRPr lang="en-GB" dirty="0"/>
          </a:p>
        </p:txBody>
      </p:sp>
      <p:pic>
        <p:nvPicPr>
          <p:cNvPr id="4" name="Content Placeholder 3" descr="C:\Users\user\Documents\theoretical-approaches-to-public-policy-3-6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01408"/>
          </a:xfrm>
          <a:prstGeom prst="rect">
            <a:avLst/>
          </a:prstGeom>
          <a:noFill/>
          <a:ln>
            <a:noFill/>
          </a:ln>
        </p:spPr>
      </p:pic>
    </p:spTree>
    <p:extLst>
      <p:ext uri="{BB962C8B-B14F-4D97-AF65-F5344CB8AC3E}">
        <p14:creationId xmlns:p14="http://schemas.microsoft.com/office/powerpoint/2010/main" val="1475461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448"/>
            <a:ext cx="8229600" cy="288032"/>
          </a:xfrm>
        </p:spPr>
        <p:txBody>
          <a:bodyPr>
            <a:normAutofit fontScale="90000"/>
          </a:bodyPr>
          <a:lstStyle/>
          <a:p>
            <a:endParaRPr lang="en-GB" dirty="0"/>
          </a:p>
        </p:txBody>
      </p:sp>
      <p:pic>
        <p:nvPicPr>
          <p:cNvPr id="4" name="Content Placeholder 3" descr="C:\Users\user\Documents\theoretical-approaches-to-public-policy-5-6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0"/>
            <a:ext cx="8892480" cy="7029400"/>
          </a:xfrm>
          <a:prstGeom prst="rect">
            <a:avLst/>
          </a:prstGeom>
          <a:noFill/>
          <a:ln>
            <a:noFill/>
          </a:ln>
        </p:spPr>
      </p:pic>
    </p:spTree>
    <p:extLst>
      <p:ext uri="{BB962C8B-B14F-4D97-AF65-F5344CB8AC3E}">
        <p14:creationId xmlns:p14="http://schemas.microsoft.com/office/powerpoint/2010/main" val="528975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9432"/>
            <a:ext cx="8229600" cy="45719"/>
          </a:xfrm>
        </p:spPr>
        <p:txBody>
          <a:bodyPr>
            <a:normAutofit fontScale="90000"/>
          </a:bodyPr>
          <a:lstStyle/>
          <a:p>
            <a:endParaRPr lang="en-GB" dirty="0"/>
          </a:p>
        </p:txBody>
      </p:sp>
      <p:pic>
        <p:nvPicPr>
          <p:cNvPr id="4" name="Content Placeholder 3" descr="C:\Users\user\Documents\theoretical-approaches-to-public-policy-6-6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73416"/>
          </a:xfrm>
          <a:prstGeom prst="rect">
            <a:avLst/>
          </a:prstGeom>
          <a:noFill/>
          <a:ln>
            <a:noFill/>
          </a:ln>
        </p:spPr>
      </p:pic>
    </p:spTree>
    <p:extLst>
      <p:ext uri="{BB962C8B-B14F-4D97-AF65-F5344CB8AC3E}">
        <p14:creationId xmlns:p14="http://schemas.microsoft.com/office/powerpoint/2010/main" val="1982959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3488"/>
            <a:ext cx="8229600" cy="693791"/>
          </a:xfrm>
        </p:spPr>
        <p:txBody>
          <a:bodyPr>
            <a:normAutofit fontScale="90000"/>
          </a:bodyPr>
          <a:lstStyle/>
          <a:p>
            <a:endParaRPr lang="en-GB" dirty="0"/>
          </a:p>
        </p:txBody>
      </p:sp>
      <p:pic>
        <p:nvPicPr>
          <p:cNvPr id="4" name="Content Placeholder 3" descr="C:\Users\user\Documents\theoretical-approaches-to-public-policy-7-6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6" cy="7173416"/>
          </a:xfrm>
          <a:prstGeom prst="rect">
            <a:avLst/>
          </a:prstGeom>
          <a:noFill/>
          <a:ln>
            <a:noFill/>
          </a:ln>
        </p:spPr>
      </p:pic>
    </p:spTree>
    <p:extLst>
      <p:ext uri="{BB962C8B-B14F-4D97-AF65-F5344CB8AC3E}">
        <p14:creationId xmlns:p14="http://schemas.microsoft.com/office/powerpoint/2010/main" val="3620137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448"/>
            <a:ext cx="8229600" cy="288032"/>
          </a:xfrm>
        </p:spPr>
        <p:txBody>
          <a:bodyPr>
            <a:normAutofit fontScale="90000"/>
          </a:bodyPr>
          <a:lstStyle/>
          <a:p>
            <a:endParaRPr lang="en-GB" dirty="0"/>
          </a:p>
        </p:txBody>
      </p:sp>
      <p:pic>
        <p:nvPicPr>
          <p:cNvPr id="4" name="Content Placeholder 3" descr="C:\Users\user\Documents\theoretical-approaches-to-public-policy-8-6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520" y="0"/>
            <a:ext cx="9252520" cy="7173416"/>
          </a:xfrm>
          <a:prstGeom prst="rect">
            <a:avLst/>
          </a:prstGeom>
          <a:noFill/>
          <a:ln>
            <a:noFill/>
          </a:ln>
        </p:spPr>
      </p:pic>
    </p:spTree>
    <p:extLst>
      <p:ext uri="{BB962C8B-B14F-4D97-AF65-F5344CB8AC3E}">
        <p14:creationId xmlns:p14="http://schemas.microsoft.com/office/powerpoint/2010/main" val="35500416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448"/>
            <a:ext cx="8229600" cy="72008"/>
          </a:xfrm>
        </p:spPr>
        <p:txBody>
          <a:bodyPr>
            <a:normAutofit fontScale="90000"/>
          </a:bodyPr>
          <a:lstStyle/>
          <a:p>
            <a:endParaRPr lang="en-GB" dirty="0"/>
          </a:p>
        </p:txBody>
      </p:sp>
      <p:pic>
        <p:nvPicPr>
          <p:cNvPr id="4" name="Content Placeholder 3" descr="C:\Users\user\Documents\theoretical-approaches-to-public-policy-9-6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520" y="0"/>
            <a:ext cx="9361040" cy="7245424"/>
          </a:xfrm>
          <a:prstGeom prst="rect">
            <a:avLst/>
          </a:prstGeom>
          <a:noFill/>
          <a:ln>
            <a:noFill/>
          </a:ln>
        </p:spPr>
      </p:pic>
    </p:spTree>
    <p:extLst>
      <p:ext uri="{BB962C8B-B14F-4D97-AF65-F5344CB8AC3E}">
        <p14:creationId xmlns:p14="http://schemas.microsoft.com/office/powerpoint/2010/main" val="2663190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67544" y="-747464"/>
            <a:ext cx="8229600" cy="288032"/>
          </a:xfrm>
        </p:spPr>
        <p:txBody>
          <a:bodyPr>
            <a:normAutofit fontScale="90000"/>
          </a:bodyPr>
          <a:lstStyle/>
          <a:p>
            <a:r>
              <a:rPr lang="en-GB" dirty="0" smtClean="0"/>
              <a:t>Cont..</a:t>
            </a:r>
            <a:endParaRPr lang="en-GB" dirty="0"/>
          </a:p>
        </p:txBody>
      </p:sp>
      <p:sp>
        <p:nvSpPr>
          <p:cNvPr id="3" name="Content Placeholder 2"/>
          <p:cNvSpPr>
            <a:spLocks noGrp="1"/>
          </p:cNvSpPr>
          <p:nvPr>
            <p:ph idx="1"/>
          </p:nvPr>
        </p:nvSpPr>
        <p:spPr>
          <a:xfrm>
            <a:off x="0" y="188640"/>
            <a:ext cx="8964488" cy="6840760"/>
          </a:xfrm>
        </p:spPr>
        <p:txBody>
          <a:bodyPr/>
          <a:lstStyle/>
          <a:p>
            <a:pPr marL="0" indent="0">
              <a:buNone/>
            </a:pPr>
            <a:r>
              <a:rPr lang="en-GB" b="1" dirty="0"/>
              <a:t>1.1 Contribution towards fiscal revenue, income and poverty reduction </a:t>
            </a:r>
            <a:endParaRPr lang="en-GB" dirty="0"/>
          </a:p>
          <a:p>
            <a:r>
              <a:rPr lang="en-GB" dirty="0"/>
              <a:t>The wealth embodied in natural resources makes up a significant proportion of the wealth of most nations, often more than the wealth embodied in produced capital, therefore making natural resources management a key aspect of economic development </a:t>
            </a:r>
            <a:r>
              <a:rPr lang="en-GB" dirty="0" smtClean="0"/>
              <a:t>.</a:t>
            </a:r>
            <a:endParaRPr lang="en-GB" dirty="0"/>
          </a:p>
        </p:txBody>
      </p:sp>
    </p:spTree>
    <p:extLst>
      <p:ext uri="{BB962C8B-B14F-4D97-AF65-F5344CB8AC3E}">
        <p14:creationId xmlns:p14="http://schemas.microsoft.com/office/powerpoint/2010/main" val="1393183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448"/>
            <a:ext cx="8229600" cy="360040"/>
          </a:xfrm>
        </p:spPr>
        <p:txBody>
          <a:bodyPr>
            <a:normAutofit fontScale="90000"/>
          </a:bodyPr>
          <a:lstStyle/>
          <a:p>
            <a:endParaRPr lang="en-GB" dirty="0"/>
          </a:p>
        </p:txBody>
      </p:sp>
      <p:pic>
        <p:nvPicPr>
          <p:cNvPr id="4" name="Content Placeholder 3" descr="C:\Users\user\Documents\theoretical-approaches-to-public-policy-10-6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528" y="0"/>
            <a:ext cx="9505056" cy="7389440"/>
          </a:xfrm>
          <a:prstGeom prst="rect">
            <a:avLst/>
          </a:prstGeom>
          <a:noFill/>
          <a:ln>
            <a:noFill/>
          </a:ln>
        </p:spPr>
      </p:pic>
    </p:spTree>
    <p:extLst>
      <p:ext uri="{BB962C8B-B14F-4D97-AF65-F5344CB8AC3E}">
        <p14:creationId xmlns:p14="http://schemas.microsoft.com/office/powerpoint/2010/main" val="3614094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603448"/>
            <a:ext cx="8229600" cy="216024"/>
          </a:xfrm>
        </p:spPr>
        <p:txBody>
          <a:bodyPr>
            <a:normAutofit fontScale="90000"/>
          </a:bodyPr>
          <a:lstStyle/>
          <a:p>
            <a:endParaRPr lang="en-GB" dirty="0"/>
          </a:p>
        </p:txBody>
      </p:sp>
      <p:pic>
        <p:nvPicPr>
          <p:cNvPr id="4" name="Content Placeholder 3" descr="C:\Users\user\Documents\theoretical-approaches-to-public-policy-11-6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6632"/>
            <a:ext cx="9324528" cy="6984776"/>
          </a:xfrm>
          <a:prstGeom prst="rect">
            <a:avLst/>
          </a:prstGeom>
          <a:noFill/>
          <a:ln>
            <a:noFill/>
          </a:ln>
        </p:spPr>
      </p:pic>
    </p:spTree>
    <p:extLst>
      <p:ext uri="{BB962C8B-B14F-4D97-AF65-F5344CB8AC3E}">
        <p14:creationId xmlns:p14="http://schemas.microsoft.com/office/powerpoint/2010/main" val="34077201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531440"/>
            <a:ext cx="8229600" cy="72008"/>
          </a:xfrm>
        </p:spPr>
        <p:txBody>
          <a:bodyPr>
            <a:normAutofit fontScale="90000"/>
          </a:bodyPr>
          <a:lstStyle/>
          <a:p>
            <a:endParaRPr lang="en-GB" dirty="0"/>
          </a:p>
        </p:txBody>
      </p:sp>
      <p:pic>
        <p:nvPicPr>
          <p:cNvPr id="4" name="Content Placeholder 3" descr="C:\Users\user\Documents\theoretical-approaches-to-public-policy-13-6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4016"/>
            <a:ext cx="9144000" cy="7101408"/>
          </a:xfrm>
          <a:prstGeom prst="rect">
            <a:avLst/>
          </a:prstGeom>
          <a:noFill/>
          <a:ln>
            <a:noFill/>
          </a:ln>
        </p:spPr>
      </p:pic>
    </p:spTree>
    <p:extLst>
      <p:ext uri="{BB962C8B-B14F-4D97-AF65-F5344CB8AC3E}">
        <p14:creationId xmlns:p14="http://schemas.microsoft.com/office/powerpoint/2010/main" val="20079142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747464"/>
            <a:ext cx="8229600" cy="504056"/>
          </a:xfrm>
        </p:spPr>
        <p:txBody>
          <a:bodyPr>
            <a:normAutofit fontScale="90000"/>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descr="C:\Users\user\Documents\theoretical-approaches-to-public-policy-14-638.jpg"/>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640960" cy="6669360"/>
          </a:xfrm>
          <a:prstGeom prst="rect">
            <a:avLst/>
          </a:prstGeom>
          <a:noFill/>
          <a:ln>
            <a:noFill/>
          </a:ln>
        </p:spPr>
      </p:pic>
    </p:spTree>
    <p:extLst>
      <p:ext uri="{BB962C8B-B14F-4D97-AF65-F5344CB8AC3E}">
        <p14:creationId xmlns:p14="http://schemas.microsoft.com/office/powerpoint/2010/main" val="36544485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747464"/>
            <a:ext cx="8229600" cy="288032"/>
          </a:xfrm>
        </p:spPr>
        <p:txBody>
          <a:bodyPr>
            <a:normAutofit fontScale="90000"/>
          </a:bodyPr>
          <a:lstStyle/>
          <a:p>
            <a:endParaRPr lang="en-GB" dirty="0"/>
          </a:p>
        </p:txBody>
      </p:sp>
      <p:pic>
        <p:nvPicPr>
          <p:cNvPr id="4" name="Content Placeholder 3" descr="C:\Users\user\Documents\theoretical-approaches-to-public-policy-15-6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71400"/>
            <a:ext cx="9145016" cy="6696744"/>
          </a:xfrm>
          <a:prstGeom prst="rect">
            <a:avLst/>
          </a:prstGeom>
          <a:noFill/>
          <a:ln>
            <a:noFill/>
          </a:ln>
        </p:spPr>
      </p:pic>
    </p:spTree>
    <p:extLst>
      <p:ext uri="{BB962C8B-B14F-4D97-AF65-F5344CB8AC3E}">
        <p14:creationId xmlns:p14="http://schemas.microsoft.com/office/powerpoint/2010/main" val="38919890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7464"/>
            <a:ext cx="8229600" cy="504056"/>
          </a:xfrm>
        </p:spPr>
        <p:txBody>
          <a:bodyPr>
            <a:normAutofit fontScale="90000"/>
          </a:bodyPr>
          <a:lstStyle/>
          <a:p>
            <a:endParaRPr lang="en-GB" dirty="0"/>
          </a:p>
        </p:txBody>
      </p:sp>
      <p:pic>
        <p:nvPicPr>
          <p:cNvPr id="4" name="Content Placeholder 3" descr="C:\Users\user\Documents\theoretical-approaches-to-public-policy-16-6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73416"/>
          </a:xfrm>
          <a:prstGeom prst="rect">
            <a:avLst/>
          </a:prstGeom>
          <a:noFill/>
          <a:ln>
            <a:noFill/>
          </a:ln>
        </p:spPr>
      </p:pic>
    </p:spTree>
    <p:extLst>
      <p:ext uri="{BB962C8B-B14F-4D97-AF65-F5344CB8AC3E}">
        <p14:creationId xmlns:p14="http://schemas.microsoft.com/office/powerpoint/2010/main" val="29721335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440"/>
            <a:ext cx="8229600" cy="72008"/>
          </a:xfrm>
        </p:spPr>
        <p:txBody>
          <a:bodyPr>
            <a:normAutofit fontScale="90000"/>
          </a:bodyPr>
          <a:lstStyle/>
          <a:p>
            <a:endParaRPr lang="en-GB" dirty="0"/>
          </a:p>
        </p:txBody>
      </p:sp>
      <p:pic>
        <p:nvPicPr>
          <p:cNvPr id="4" name="Content Placeholder 3" descr="C:\Users\user\Documents\theoretical-approaches-to-public-policy-17-6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73416"/>
          </a:xfrm>
          <a:prstGeom prst="rect">
            <a:avLst/>
          </a:prstGeom>
          <a:noFill/>
          <a:ln>
            <a:noFill/>
          </a:ln>
        </p:spPr>
      </p:pic>
    </p:spTree>
    <p:extLst>
      <p:ext uri="{BB962C8B-B14F-4D97-AF65-F5344CB8AC3E}">
        <p14:creationId xmlns:p14="http://schemas.microsoft.com/office/powerpoint/2010/main" val="1906023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455"/>
            <a:ext cx="8229600" cy="504055"/>
          </a:xfrm>
        </p:spPr>
        <p:txBody>
          <a:bodyPr>
            <a:normAutofit fontScale="90000"/>
          </a:bodyPr>
          <a:lstStyle/>
          <a:p>
            <a:endParaRPr lang="en-GB" dirty="0"/>
          </a:p>
        </p:txBody>
      </p:sp>
      <p:pic>
        <p:nvPicPr>
          <p:cNvPr id="4" name="Content Placeholder 3" descr="C:\Users\user\Documents\theoretical-approaches-to-public-policy-18-6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73416"/>
          </a:xfrm>
          <a:prstGeom prst="rect">
            <a:avLst/>
          </a:prstGeom>
          <a:noFill/>
          <a:ln>
            <a:noFill/>
          </a:ln>
        </p:spPr>
      </p:pic>
    </p:spTree>
    <p:extLst>
      <p:ext uri="{BB962C8B-B14F-4D97-AF65-F5344CB8AC3E}">
        <p14:creationId xmlns:p14="http://schemas.microsoft.com/office/powerpoint/2010/main" val="39033928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7464"/>
            <a:ext cx="8229600" cy="432048"/>
          </a:xfrm>
        </p:spPr>
        <p:txBody>
          <a:bodyPr>
            <a:normAutofit fontScale="90000"/>
          </a:bodyPr>
          <a:lstStyle/>
          <a:p>
            <a:endParaRPr lang="en-GB" dirty="0"/>
          </a:p>
        </p:txBody>
      </p:sp>
      <p:pic>
        <p:nvPicPr>
          <p:cNvPr id="4" name="Content Placeholder 3" descr="C:\Users\user\Documents\theoretical-approaches-to-public-policy-19-6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01408"/>
          </a:xfrm>
          <a:prstGeom prst="rect">
            <a:avLst/>
          </a:prstGeom>
          <a:noFill/>
          <a:ln>
            <a:noFill/>
          </a:ln>
        </p:spPr>
      </p:pic>
    </p:spTree>
    <p:extLst>
      <p:ext uri="{BB962C8B-B14F-4D97-AF65-F5344CB8AC3E}">
        <p14:creationId xmlns:p14="http://schemas.microsoft.com/office/powerpoint/2010/main" val="6524909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9432"/>
            <a:ext cx="8229600" cy="360040"/>
          </a:xfrm>
        </p:spPr>
        <p:txBody>
          <a:bodyPr>
            <a:normAutofit fontScale="90000"/>
          </a:bodyPr>
          <a:lstStyle/>
          <a:p>
            <a:endParaRPr lang="en-GB" dirty="0"/>
          </a:p>
        </p:txBody>
      </p:sp>
      <p:pic>
        <p:nvPicPr>
          <p:cNvPr id="4" name="Content Placeholder 3" descr="C:\Users\user\Documents\theoretical-approaches-to-public-policy-20-6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2008"/>
            <a:ext cx="9324528" cy="7029400"/>
          </a:xfrm>
          <a:prstGeom prst="rect">
            <a:avLst/>
          </a:prstGeom>
          <a:noFill/>
          <a:ln>
            <a:noFill/>
          </a:ln>
        </p:spPr>
      </p:pic>
    </p:spTree>
    <p:extLst>
      <p:ext uri="{BB962C8B-B14F-4D97-AF65-F5344CB8AC3E}">
        <p14:creationId xmlns:p14="http://schemas.microsoft.com/office/powerpoint/2010/main" val="122413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448"/>
            <a:ext cx="8229600" cy="288032"/>
          </a:xfrm>
        </p:spPr>
        <p:txBody>
          <a:bodyPr>
            <a:normAutofit fontScale="90000"/>
          </a:bodyPr>
          <a:lstStyle/>
          <a:p>
            <a:r>
              <a:rPr lang="en-GB" dirty="0" err="1" smtClean="0"/>
              <a:t>Cont</a:t>
            </a:r>
            <a:r>
              <a:rPr lang="en-GB" dirty="0" smtClean="0"/>
              <a:t>…</a:t>
            </a:r>
            <a:endParaRPr lang="en-GB" dirty="0"/>
          </a:p>
        </p:txBody>
      </p:sp>
      <p:sp>
        <p:nvSpPr>
          <p:cNvPr id="3" name="Content Placeholder 2"/>
          <p:cNvSpPr>
            <a:spLocks noGrp="1"/>
          </p:cNvSpPr>
          <p:nvPr>
            <p:ph idx="1"/>
          </p:nvPr>
        </p:nvSpPr>
        <p:spPr>
          <a:xfrm>
            <a:off x="0" y="188640"/>
            <a:ext cx="9144000" cy="7128792"/>
          </a:xfrm>
        </p:spPr>
        <p:txBody>
          <a:bodyPr>
            <a:normAutofit/>
          </a:bodyPr>
          <a:lstStyle/>
          <a:p>
            <a:pPr marL="0" indent="0">
              <a:buNone/>
            </a:pPr>
            <a:r>
              <a:rPr lang="en-GB" dirty="0" err="1" smtClean="0"/>
              <a:t>Ctd</a:t>
            </a:r>
            <a:r>
              <a:rPr lang="en-GB" dirty="0" smtClean="0"/>
              <a:t>…</a:t>
            </a:r>
          </a:p>
          <a:p>
            <a:r>
              <a:rPr lang="en-GB" dirty="0" smtClean="0"/>
              <a:t>countries </a:t>
            </a:r>
            <a:r>
              <a:rPr lang="en-GB" dirty="0"/>
              <a:t>richly endowed with natural capital have the potential to derive significant current income from </a:t>
            </a:r>
            <a:r>
              <a:rPr lang="en-GB" dirty="0" smtClean="0"/>
              <a:t>resources.</a:t>
            </a:r>
          </a:p>
          <a:p>
            <a:r>
              <a:rPr lang="en-GB" dirty="0"/>
              <a:t>policies that improve natural resources management can have immediate and meaningful poverty reduction impacts. </a:t>
            </a:r>
            <a:endParaRPr lang="en-GB" dirty="0" smtClean="0"/>
          </a:p>
          <a:p>
            <a:r>
              <a:rPr lang="en-GB" dirty="0"/>
              <a:t>safety </a:t>
            </a:r>
            <a:r>
              <a:rPr lang="en-GB" dirty="0" smtClean="0"/>
              <a:t>net for </a:t>
            </a:r>
            <a:r>
              <a:rPr lang="en-GB" dirty="0"/>
              <a:t>the poor, particularly in times of financial crisis, providing food in the form of plant and animal wildlife and fertile soils for subsistence agriculture, and fuel wood.</a:t>
            </a:r>
          </a:p>
        </p:txBody>
      </p:sp>
    </p:spTree>
    <p:extLst>
      <p:ext uri="{BB962C8B-B14F-4D97-AF65-F5344CB8AC3E}">
        <p14:creationId xmlns:p14="http://schemas.microsoft.com/office/powerpoint/2010/main" val="2830286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531440"/>
            <a:ext cx="8229600" cy="531440"/>
          </a:xfrm>
        </p:spPr>
        <p:txBody>
          <a:bodyPr>
            <a:normAutofit fontScale="90000"/>
          </a:bodyPr>
          <a:lstStyle/>
          <a:p>
            <a:endParaRPr lang="en-GB" dirty="0"/>
          </a:p>
        </p:txBody>
      </p:sp>
      <p:pic>
        <p:nvPicPr>
          <p:cNvPr id="4" name="Content Placeholder 3" descr="C:\Users\user\Documents\theoretical-approaches-to-public-policy-21-6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8856984" cy="6840760"/>
          </a:xfrm>
          <a:prstGeom prst="rect">
            <a:avLst/>
          </a:prstGeom>
          <a:noFill/>
          <a:ln>
            <a:noFill/>
          </a:ln>
        </p:spPr>
      </p:pic>
    </p:spTree>
    <p:extLst>
      <p:ext uri="{BB962C8B-B14F-4D97-AF65-F5344CB8AC3E}">
        <p14:creationId xmlns:p14="http://schemas.microsoft.com/office/powerpoint/2010/main" val="40639889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387424"/>
            <a:ext cx="8229600" cy="216024"/>
          </a:xfrm>
        </p:spPr>
        <p:txBody>
          <a:bodyPr>
            <a:normAutofit fontScale="90000"/>
          </a:bodyPr>
          <a:lstStyle/>
          <a:p>
            <a:endParaRPr lang="en-GB" dirty="0"/>
          </a:p>
        </p:txBody>
      </p:sp>
      <p:pic>
        <p:nvPicPr>
          <p:cNvPr id="4" name="Content Placeholder 3" descr="C:\Users\user\Documents\theoretical-approaches-to-public-policy-22-6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528" y="0"/>
            <a:ext cx="9324528" cy="6858000"/>
          </a:xfrm>
          <a:prstGeom prst="rect">
            <a:avLst/>
          </a:prstGeom>
          <a:noFill/>
          <a:ln>
            <a:noFill/>
          </a:ln>
        </p:spPr>
      </p:pic>
    </p:spTree>
    <p:extLst>
      <p:ext uri="{BB962C8B-B14F-4D97-AF65-F5344CB8AC3E}">
        <p14:creationId xmlns:p14="http://schemas.microsoft.com/office/powerpoint/2010/main" val="21176807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456"/>
            <a:ext cx="8229600" cy="504056"/>
          </a:xfrm>
        </p:spPr>
        <p:txBody>
          <a:bodyPr>
            <a:normAutofit fontScale="90000"/>
          </a:bodyPr>
          <a:lstStyle/>
          <a:p>
            <a:endParaRPr lang="en-GB" dirty="0"/>
          </a:p>
        </p:txBody>
      </p:sp>
      <p:pic>
        <p:nvPicPr>
          <p:cNvPr id="4" name="Content Placeholder 3" descr="C:\Users\user\Documents\theoretical-approaches-to-public-policy-23-6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8640"/>
            <a:ext cx="9144000" cy="6669360"/>
          </a:xfrm>
          <a:prstGeom prst="rect">
            <a:avLst/>
          </a:prstGeom>
          <a:noFill/>
          <a:ln>
            <a:noFill/>
          </a:ln>
        </p:spPr>
      </p:pic>
    </p:spTree>
    <p:extLst>
      <p:ext uri="{BB962C8B-B14F-4D97-AF65-F5344CB8AC3E}">
        <p14:creationId xmlns:p14="http://schemas.microsoft.com/office/powerpoint/2010/main" val="38017751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459432"/>
            <a:ext cx="8229600" cy="288032"/>
          </a:xfrm>
        </p:spPr>
        <p:txBody>
          <a:bodyPr>
            <a:normAutofit fontScale="90000"/>
          </a:bodyPr>
          <a:lstStyle/>
          <a:p>
            <a:endParaRPr lang="en-GB" dirty="0"/>
          </a:p>
        </p:txBody>
      </p:sp>
      <p:pic>
        <p:nvPicPr>
          <p:cNvPr id="4" name="Content Placeholder 3" descr="C:\Users\user\Documents\theoretical-approaches-to-public-policy-24-6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396536" cy="7173416"/>
          </a:xfrm>
          <a:prstGeom prst="rect">
            <a:avLst/>
          </a:prstGeom>
          <a:noFill/>
          <a:ln>
            <a:noFill/>
          </a:ln>
        </p:spPr>
      </p:pic>
    </p:spTree>
    <p:extLst>
      <p:ext uri="{BB962C8B-B14F-4D97-AF65-F5344CB8AC3E}">
        <p14:creationId xmlns:p14="http://schemas.microsoft.com/office/powerpoint/2010/main" val="11629257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1520"/>
            <a:ext cx="8229600" cy="720080"/>
          </a:xfrm>
        </p:spPr>
        <p:txBody>
          <a:bodyPr>
            <a:normAutofit fontScale="90000"/>
          </a:bodyPr>
          <a:lstStyle/>
          <a:p>
            <a:endParaRPr lang="en-GB" dirty="0"/>
          </a:p>
        </p:txBody>
      </p:sp>
      <p:pic>
        <p:nvPicPr>
          <p:cNvPr id="4" name="Content Placeholder 3" descr="C:\Users\user\Documents\theoretical-approaches-to-public-policy-25-6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741368"/>
          </a:xfrm>
          <a:prstGeom prst="rect">
            <a:avLst/>
          </a:prstGeom>
          <a:noFill/>
          <a:ln>
            <a:noFill/>
          </a:ln>
        </p:spPr>
      </p:pic>
    </p:spTree>
    <p:extLst>
      <p:ext uri="{BB962C8B-B14F-4D97-AF65-F5344CB8AC3E}">
        <p14:creationId xmlns:p14="http://schemas.microsoft.com/office/powerpoint/2010/main" val="3872467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7464"/>
            <a:ext cx="8229600" cy="432048"/>
          </a:xfrm>
        </p:spPr>
        <p:txBody>
          <a:bodyPr>
            <a:normAutofit fontScale="90000"/>
          </a:bodyPr>
          <a:lstStyle/>
          <a:p>
            <a:endParaRPr lang="en-GB" dirty="0"/>
          </a:p>
        </p:txBody>
      </p:sp>
      <p:pic>
        <p:nvPicPr>
          <p:cNvPr id="4" name="Content Placeholder 3" descr="C:\Users\user\Documents\theoretical-approaches-to-public-policy-26-6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9252520" cy="7029400"/>
          </a:xfrm>
          <a:prstGeom prst="rect">
            <a:avLst/>
          </a:prstGeom>
          <a:noFill/>
          <a:ln>
            <a:noFill/>
          </a:ln>
        </p:spPr>
      </p:pic>
    </p:spTree>
    <p:extLst>
      <p:ext uri="{BB962C8B-B14F-4D97-AF65-F5344CB8AC3E}">
        <p14:creationId xmlns:p14="http://schemas.microsoft.com/office/powerpoint/2010/main" val="8216189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59"/>
            <a:ext cx="8229600" cy="922114"/>
          </a:xfrm>
        </p:spPr>
        <p:txBody>
          <a:bodyPr/>
          <a:lstStyle/>
          <a:p>
            <a:r>
              <a:rPr lang="en-GB" dirty="0" smtClean="0"/>
              <a:t>CHAPTER THREE</a:t>
            </a:r>
            <a:endParaRPr lang="en-GB" dirty="0"/>
          </a:p>
        </p:txBody>
      </p:sp>
      <p:sp>
        <p:nvSpPr>
          <p:cNvPr id="3" name="Content Placeholder 2"/>
          <p:cNvSpPr>
            <a:spLocks noGrp="1"/>
          </p:cNvSpPr>
          <p:nvPr>
            <p:ph idx="1"/>
          </p:nvPr>
        </p:nvSpPr>
        <p:spPr>
          <a:xfrm>
            <a:off x="107504" y="836712"/>
            <a:ext cx="8928992" cy="5832648"/>
          </a:xfrm>
        </p:spPr>
        <p:txBody>
          <a:bodyPr>
            <a:normAutofit/>
          </a:bodyPr>
          <a:lstStyle/>
          <a:p>
            <a:pPr marL="0" indent="0">
              <a:buNone/>
            </a:pPr>
            <a:r>
              <a:rPr lang="en-GB" dirty="0" smtClean="0"/>
              <a:t>       </a:t>
            </a:r>
            <a:r>
              <a:rPr lang="en-GB" b="1" dirty="0" smtClean="0"/>
              <a:t>ENVIRONMENTAL </a:t>
            </a:r>
            <a:r>
              <a:rPr lang="en-GB" b="1" dirty="0"/>
              <a:t>POLICY OF ETHIOPIA </a:t>
            </a:r>
          </a:p>
          <a:p>
            <a:pPr marL="0" indent="0">
              <a:buNone/>
            </a:pPr>
            <a:r>
              <a:rPr lang="en-GB" b="1" dirty="0"/>
              <a:t>I. THE RESOURCE BASE AND THE NEED FOR A POLICY </a:t>
            </a:r>
          </a:p>
          <a:p>
            <a:pPr marL="0" indent="0">
              <a:buNone/>
            </a:pPr>
            <a:r>
              <a:rPr lang="en-GB" b="1" dirty="0"/>
              <a:t>1.1 The Natural Resource Base and the Rural Environment</a:t>
            </a:r>
            <a:r>
              <a:rPr lang="en-GB" dirty="0"/>
              <a:t> </a:t>
            </a:r>
          </a:p>
          <a:p>
            <a:r>
              <a:rPr lang="en-GB" dirty="0"/>
              <a:t>Natural resources are the foundation of the economy. Smallholder peasant agriculture, in some areas including forestry, is the dominant sector accounting for about 45 per cent of the GDP, 85 per cent of exports and 80 per cent of total employment. </a:t>
            </a:r>
            <a:endParaRPr lang="en-GB" dirty="0" smtClean="0"/>
          </a:p>
          <a:p>
            <a:endParaRPr lang="en-GB" dirty="0"/>
          </a:p>
        </p:txBody>
      </p:sp>
    </p:spTree>
    <p:extLst>
      <p:ext uri="{BB962C8B-B14F-4D97-AF65-F5344CB8AC3E}">
        <p14:creationId xmlns:p14="http://schemas.microsoft.com/office/powerpoint/2010/main" val="35744397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440"/>
            <a:ext cx="8229600" cy="144016"/>
          </a:xfrm>
        </p:spPr>
        <p:txBody>
          <a:bodyPr>
            <a:normAutofit fontScale="90000"/>
          </a:bodyPr>
          <a:lstStyle/>
          <a:p>
            <a:endParaRPr lang="en-GB" dirty="0"/>
          </a:p>
        </p:txBody>
      </p:sp>
      <p:sp>
        <p:nvSpPr>
          <p:cNvPr id="3" name="Content Placeholder 2"/>
          <p:cNvSpPr>
            <a:spLocks noGrp="1"/>
          </p:cNvSpPr>
          <p:nvPr>
            <p:ph idx="1"/>
          </p:nvPr>
        </p:nvSpPr>
        <p:spPr>
          <a:xfrm>
            <a:off x="457200" y="0"/>
            <a:ext cx="8229600" cy="6126163"/>
          </a:xfrm>
        </p:spPr>
        <p:txBody>
          <a:bodyPr>
            <a:normAutofit lnSpcReduction="10000"/>
          </a:bodyPr>
          <a:lstStyle/>
          <a:p>
            <a:pPr marL="0" indent="0">
              <a:buNone/>
            </a:pPr>
            <a:r>
              <a:rPr lang="en-GB" dirty="0" smtClean="0"/>
              <a:t>     Cont’d…</a:t>
            </a:r>
          </a:p>
          <a:p>
            <a:r>
              <a:rPr lang="en-GB" dirty="0" smtClean="0"/>
              <a:t>Agriculture </a:t>
            </a:r>
            <a:r>
              <a:rPr lang="en-GB" dirty="0"/>
              <a:t>has also been the main source of the stagnation and variability in GDP growth caused in the main by policy failures and exacerbated by recurrent drought, civil war, natural resource degradation, and poor infrastructure. </a:t>
            </a:r>
            <a:endParaRPr lang="en-GB" dirty="0" smtClean="0"/>
          </a:p>
          <a:p>
            <a:r>
              <a:rPr lang="en-GB" dirty="0"/>
              <a:t>Renewable natural resources, i.e. land, water, forests and trees as well as other forms of Biodiversity, which meet the basic needs for food, water, clothing and shelter have now deteriorated to a low level of productivity. </a:t>
            </a:r>
            <a:endParaRPr lang="en-GB" dirty="0" smtClean="0"/>
          </a:p>
          <a:p>
            <a:pPr marL="0" indent="0">
              <a:buNone/>
            </a:pPr>
            <a:endParaRPr lang="en-GB" dirty="0"/>
          </a:p>
        </p:txBody>
      </p:sp>
    </p:spTree>
    <p:extLst>
      <p:ext uri="{BB962C8B-B14F-4D97-AF65-F5344CB8AC3E}">
        <p14:creationId xmlns:p14="http://schemas.microsoft.com/office/powerpoint/2010/main" val="20907738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440"/>
            <a:ext cx="8229600" cy="144016"/>
          </a:xfrm>
        </p:spPr>
        <p:txBody>
          <a:bodyPr>
            <a:normAutofit fontScale="90000"/>
          </a:bodyPr>
          <a:lstStyle/>
          <a:p>
            <a:endParaRPr lang="en-GB" dirty="0"/>
          </a:p>
        </p:txBody>
      </p:sp>
      <p:sp>
        <p:nvSpPr>
          <p:cNvPr id="3" name="Content Placeholder 2"/>
          <p:cNvSpPr>
            <a:spLocks noGrp="1"/>
          </p:cNvSpPr>
          <p:nvPr>
            <p:ph idx="1"/>
          </p:nvPr>
        </p:nvSpPr>
        <p:spPr>
          <a:xfrm>
            <a:off x="457200" y="0"/>
            <a:ext cx="8229600" cy="6126163"/>
          </a:xfrm>
        </p:spPr>
        <p:txBody>
          <a:bodyPr>
            <a:normAutofit fontScale="92500" lnSpcReduction="20000"/>
          </a:bodyPr>
          <a:lstStyle/>
          <a:p>
            <a:pPr marL="0" indent="0">
              <a:buNone/>
            </a:pPr>
            <a:r>
              <a:rPr lang="en-GB" dirty="0" smtClean="0"/>
              <a:t>  Cont’d….</a:t>
            </a:r>
          </a:p>
          <a:p>
            <a:r>
              <a:rPr lang="en-GB" dirty="0" smtClean="0"/>
              <a:t>In </a:t>
            </a:r>
            <a:r>
              <a:rPr lang="en-GB" dirty="0"/>
              <a:t>many areas of highland Ethiopia, the present consumption of wood is in excess of unaided natural sustainable production. Estimates of deforestation, which is mainly for expansion of rained agriculture, vary from 80,000 to 200,000 hectares per annum</a:t>
            </a:r>
            <a:r>
              <a:rPr lang="en-GB" dirty="0" smtClean="0"/>
              <a:t>.</a:t>
            </a:r>
          </a:p>
          <a:p>
            <a:r>
              <a:rPr lang="en-GB" dirty="0"/>
              <a:t>Livestock play a number of vital roles in the rural and national economy but according to one estimate some 2 million hectares of pasture land will have been destroyed by soil erosion between 1985 and 1995</a:t>
            </a:r>
            <a:r>
              <a:rPr lang="en-GB" dirty="0" smtClean="0"/>
              <a:t>.</a:t>
            </a:r>
          </a:p>
          <a:p>
            <a:r>
              <a:rPr lang="en-GB" dirty="0"/>
              <a:t>Thus in 1990 approximately 17 per cent of the potential agricultural GDP was lost because of physical and biological soil degradation. </a:t>
            </a:r>
            <a:r>
              <a:rPr lang="en-GB" dirty="0" smtClean="0"/>
              <a:t> </a:t>
            </a:r>
          </a:p>
          <a:p>
            <a:pPr marL="0" indent="0">
              <a:buNone/>
            </a:pPr>
            <a:endParaRPr lang="en-GB" dirty="0"/>
          </a:p>
          <a:p>
            <a:endParaRPr lang="en-GB" dirty="0"/>
          </a:p>
        </p:txBody>
      </p:sp>
    </p:spTree>
    <p:extLst>
      <p:ext uri="{BB962C8B-B14F-4D97-AF65-F5344CB8AC3E}">
        <p14:creationId xmlns:p14="http://schemas.microsoft.com/office/powerpoint/2010/main" val="4981510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107504"/>
            <a:ext cx="8229600" cy="648072"/>
          </a:xfrm>
        </p:spPr>
        <p:txBody>
          <a:bodyPr>
            <a:normAutofit fontScale="90000"/>
          </a:bodyPr>
          <a:lstStyle/>
          <a:p>
            <a:endParaRPr lang="en-GB" dirty="0"/>
          </a:p>
        </p:txBody>
      </p:sp>
      <p:sp>
        <p:nvSpPr>
          <p:cNvPr id="3" name="Content Placeholder 2"/>
          <p:cNvSpPr>
            <a:spLocks noGrp="1"/>
          </p:cNvSpPr>
          <p:nvPr>
            <p:ph idx="1"/>
          </p:nvPr>
        </p:nvSpPr>
        <p:spPr>
          <a:xfrm>
            <a:off x="0" y="0"/>
            <a:ext cx="9144000" cy="6669360"/>
          </a:xfrm>
        </p:spPr>
        <p:txBody>
          <a:bodyPr/>
          <a:lstStyle/>
          <a:p>
            <a:pPr marL="0" indent="0">
              <a:buNone/>
            </a:pPr>
            <a:r>
              <a:rPr lang="en-GB" dirty="0" smtClean="0"/>
              <a:t>    Cont’d…</a:t>
            </a:r>
          </a:p>
          <a:p>
            <a:r>
              <a:rPr lang="en-GB" dirty="0" smtClean="0"/>
              <a:t>The </a:t>
            </a:r>
            <a:r>
              <a:rPr lang="en-GB" dirty="0"/>
              <a:t>permanent loss in value of the country's soil resources caused by soil erosion in 1990 was estimated to be Birr 59 million. This is the amount by which the country's soil "capital" should be depreciated in the National Accounts or which should be deducted (as capital depreciation) from the country's Net National Income (NNI).  </a:t>
            </a:r>
          </a:p>
          <a:p>
            <a:r>
              <a:rPr lang="en-GB" dirty="0"/>
              <a:t>The Ethiopian Forestry Action Program (EFAP) estimated the full value of forest depletion in 1990 to have been about Birr 138 million or some 25 per cent of the potential forestry GDP of Birr 544 million.  </a:t>
            </a:r>
            <a:endParaRPr lang="en-GB" dirty="0" smtClean="0"/>
          </a:p>
          <a:p>
            <a:endParaRPr lang="en-GB" dirty="0"/>
          </a:p>
          <a:p>
            <a:endParaRPr lang="en-GB" dirty="0"/>
          </a:p>
        </p:txBody>
      </p:sp>
    </p:spTree>
    <p:extLst>
      <p:ext uri="{BB962C8B-B14F-4D97-AF65-F5344CB8AC3E}">
        <p14:creationId xmlns:p14="http://schemas.microsoft.com/office/powerpoint/2010/main" val="1728656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440"/>
            <a:ext cx="8229600" cy="531440"/>
          </a:xfrm>
        </p:spPr>
        <p:txBody>
          <a:bodyPr>
            <a:normAutofit fontScale="90000"/>
          </a:bodyPr>
          <a:lstStyle/>
          <a:p>
            <a:r>
              <a:rPr lang="en-GB" dirty="0" smtClean="0"/>
              <a:t>Economic significance </a:t>
            </a:r>
            <a:r>
              <a:rPr lang="en-GB" dirty="0" err="1" smtClean="0"/>
              <a:t>Cont</a:t>
            </a:r>
            <a:r>
              <a:rPr lang="en-GB" dirty="0" smtClean="0"/>
              <a:t>…</a:t>
            </a:r>
            <a:endParaRPr lang="en-GB" dirty="0"/>
          </a:p>
        </p:txBody>
      </p:sp>
      <p:sp>
        <p:nvSpPr>
          <p:cNvPr id="3" name="Content Placeholder 2"/>
          <p:cNvSpPr>
            <a:spLocks noGrp="1"/>
          </p:cNvSpPr>
          <p:nvPr>
            <p:ph idx="1"/>
          </p:nvPr>
        </p:nvSpPr>
        <p:spPr>
          <a:xfrm>
            <a:off x="0" y="116632"/>
            <a:ext cx="9144000" cy="6912768"/>
          </a:xfrm>
        </p:spPr>
        <p:txBody>
          <a:bodyPr>
            <a:normAutofit/>
          </a:bodyPr>
          <a:lstStyle/>
          <a:p>
            <a:pPr marL="0" indent="0">
              <a:buNone/>
            </a:pPr>
            <a:r>
              <a:rPr lang="en-GB" b="1" dirty="0" err="1" smtClean="0"/>
              <a:t>Ctd</a:t>
            </a:r>
            <a:r>
              <a:rPr lang="en-GB" b="1" dirty="0" smtClean="0"/>
              <a:t>…</a:t>
            </a:r>
          </a:p>
          <a:p>
            <a:pPr marL="0" indent="0">
              <a:buNone/>
            </a:pPr>
            <a:r>
              <a:rPr lang="en-GB" b="1" dirty="0" smtClean="0"/>
              <a:t>2. </a:t>
            </a:r>
            <a:r>
              <a:rPr lang="en-GB" b="1" dirty="0"/>
              <a:t>Employment and job creation </a:t>
            </a:r>
            <a:r>
              <a:rPr lang="en-GB" b="1" dirty="0" smtClean="0"/>
              <a:t>potential</a:t>
            </a:r>
          </a:p>
          <a:p>
            <a:pPr marL="0" indent="0">
              <a:buNone/>
            </a:pPr>
            <a:r>
              <a:rPr lang="en-GB" dirty="0" smtClean="0"/>
              <a:t>. provide </a:t>
            </a:r>
            <a:r>
              <a:rPr lang="en-GB" dirty="0"/>
              <a:t>a significant number of jobs. </a:t>
            </a:r>
            <a:endParaRPr lang="en-GB" dirty="0" smtClean="0"/>
          </a:p>
          <a:p>
            <a:pPr marL="0" indent="0">
              <a:buNone/>
            </a:pPr>
            <a:r>
              <a:rPr lang="en-GB" dirty="0" smtClean="0"/>
              <a:t>. According </a:t>
            </a:r>
            <a:r>
              <a:rPr lang="en-GB" dirty="0"/>
              <a:t>to some estimates, environmental </a:t>
            </a:r>
            <a:r>
              <a:rPr lang="en-GB" dirty="0" smtClean="0"/>
              <a:t>protection </a:t>
            </a:r>
            <a:r>
              <a:rPr lang="en-GB" dirty="0"/>
              <a:t>in Germany employs 1.8 million workers (BMU, 2008). </a:t>
            </a:r>
            <a:endParaRPr lang="en-GB" dirty="0" smtClean="0"/>
          </a:p>
          <a:p>
            <a:pPr marL="0" indent="0">
              <a:buNone/>
            </a:pPr>
            <a:r>
              <a:rPr lang="en-GB" dirty="0" smtClean="0"/>
              <a:t>. Renewable </a:t>
            </a:r>
            <a:r>
              <a:rPr lang="en-GB" dirty="0"/>
              <a:t>energy related industries provided nearly a million </a:t>
            </a:r>
            <a:r>
              <a:rPr lang="en-GB" dirty="0" smtClean="0"/>
              <a:t>jobs.</a:t>
            </a:r>
          </a:p>
          <a:p>
            <a:pPr marL="0" indent="0">
              <a:buNone/>
            </a:pPr>
            <a:r>
              <a:rPr lang="en-GB" dirty="0" smtClean="0"/>
              <a:t>. </a:t>
            </a:r>
            <a:r>
              <a:rPr lang="en-GB" dirty="0"/>
              <a:t>f</a:t>
            </a:r>
            <a:r>
              <a:rPr lang="en-GB" dirty="0" smtClean="0"/>
              <a:t>orestry </a:t>
            </a:r>
            <a:r>
              <a:rPr lang="en-GB" dirty="0"/>
              <a:t>provides steady employment for some 1 to 2% of the world‘s workforce, while over a billion people derive their livelihoods from forests.</a:t>
            </a:r>
            <a:r>
              <a:rPr lang="en-GB" dirty="0" smtClean="0"/>
              <a:t> </a:t>
            </a:r>
            <a:r>
              <a:rPr lang="en-GB" b="1" dirty="0" smtClean="0"/>
              <a:t> </a:t>
            </a:r>
            <a:endParaRPr lang="en-GB" dirty="0"/>
          </a:p>
        </p:txBody>
      </p:sp>
    </p:spTree>
    <p:extLst>
      <p:ext uri="{BB962C8B-B14F-4D97-AF65-F5344CB8AC3E}">
        <p14:creationId xmlns:p14="http://schemas.microsoft.com/office/powerpoint/2010/main" val="5229104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3488"/>
            <a:ext cx="8229600" cy="432048"/>
          </a:xfrm>
        </p:spPr>
        <p:txBody>
          <a:bodyPr>
            <a:normAutofit fontScale="90000"/>
          </a:bodyPr>
          <a:lstStyle/>
          <a:p>
            <a:endParaRPr lang="en-GB" dirty="0"/>
          </a:p>
        </p:txBody>
      </p:sp>
      <p:sp>
        <p:nvSpPr>
          <p:cNvPr id="3" name="Content Placeholder 2"/>
          <p:cNvSpPr>
            <a:spLocks noGrp="1"/>
          </p:cNvSpPr>
          <p:nvPr>
            <p:ph idx="1"/>
          </p:nvPr>
        </p:nvSpPr>
        <p:spPr>
          <a:xfrm>
            <a:off x="0" y="0"/>
            <a:ext cx="9144000" cy="7101408"/>
          </a:xfrm>
        </p:spPr>
        <p:txBody>
          <a:bodyPr>
            <a:normAutofit fontScale="85000" lnSpcReduction="20000"/>
          </a:bodyPr>
          <a:lstStyle/>
          <a:p>
            <a:pPr marL="0" indent="0">
              <a:buNone/>
            </a:pPr>
            <a:r>
              <a:rPr lang="en-GB" b="1" dirty="0" smtClean="0"/>
              <a:t>   The </a:t>
            </a:r>
            <a:r>
              <a:rPr lang="en-GB" b="1" dirty="0"/>
              <a:t>Need for A Policy on Natural Resource and the </a:t>
            </a:r>
            <a:r>
              <a:rPr lang="en-GB" b="1" dirty="0" smtClean="0"/>
              <a:t>Environment</a:t>
            </a:r>
          </a:p>
          <a:p>
            <a:pPr marL="0" indent="0">
              <a:buNone/>
            </a:pPr>
            <a:r>
              <a:rPr lang="en-GB" dirty="0"/>
              <a:t>The Government of the Federal Democratic Republic of Ethiopia (FDRE) has established a macro economic policy and strategy framework. </a:t>
            </a:r>
            <a:endParaRPr lang="en-GB" dirty="0" smtClean="0"/>
          </a:p>
          <a:p>
            <a:pPr marL="0" indent="0">
              <a:buNone/>
            </a:pPr>
            <a:r>
              <a:rPr lang="en-GB" dirty="0" err="1" smtClean="0"/>
              <a:t>Sectoral</a:t>
            </a:r>
            <a:r>
              <a:rPr lang="en-GB" dirty="0" smtClean="0"/>
              <a:t> </a:t>
            </a:r>
            <a:r>
              <a:rPr lang="en-GB" dirty="0"/>
              <a:t>development policies and strategies have been, or are currently being, formulated. Environmental sustainability is recognized in the constitution and in the national economic policy and strategy as a key prerequisite for lasting </a:t>
            </a:r>
            <a:r>
              <a:rPr lang="en-GB" dirty="0" smtClean="0"/>
              <a:t>success</a:t>
            </a:r>
            <a:r>
              <a:rPr lang="en-GB" dirty="0"/>
              <a:t>. </a:t>
            </a:r>
            <a:r>
              <a:rPr lang="en-GB" b="1" dirty="0" smtClean="0"/>
              <a:t> </a:t>
            </a:r>
          </a:p>
          <a:p>
            <a:r>
              <a:rPr lang="en-GB" dirty="0"/>
              <a:t>However, there is as yet no overall comprehensive formulation of cross-</a:t>
            </a:r>
            <a:r>
              <a:rPr lang="en-GB" dirty="0" err="1"/>
              <a:t>sectoral</a:t>
            </a:r>
            <a:r>
              <a:rPr lang="en-GB" dirty="0"/>
              <a:t> and </a:t>
            </a:r>
            <a:r>
              <a:rPr lang="en-GB" dirty="0" err="1"/>
              <a:t>sectoral</a:t>
            </a:r>
            <a:r>
              <a:rPr lang="en-GB" dirty="0"/>
              <a:t> issues into a policy framework on natural resources and the environment to harmonize these broad directions and guide the sustainable development, use and management of the natural resources and the environment. Therefore, given the current stage of the country's political and policy development, the time is opportune for developing a comprehensive environmental policy on natural resources and the environment. </a:t>
            </a:r>
          </a:p>
          <a:p>
            <a:pPr marL="0" indent="0">
              <a:buNone/>
            </a:pPr>
            <a:r>
              <a:rPr lang="en-GB" dirty="0"/>
              <a:t> </a:t>
            </a:r>
          </a:p>
          <a:p>
            <a:pPr marL="0" indent="0">
              <a:buNone/>
            </a:pPr>
            <a:endParaRPr lang="en-GB" b="1" dirty="0"/>
          </a:p>
        </p:txBody>
      </p:sp>
    </p:spTree>
    <p:extLst>
      <p:ext uri="{BB962C8B-B14F-4D97-AF65-F5344CB8AC3E}">
        <p14:creationId xmlns:p14="http://schemas.microsoft.com/office/powerpoint/2010/main" val="24042062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7464"/>
            <a:ext cx="8229600" cy="144016"/>
          </a:xfrm>
        </p:spPr>
        <p:txBody>
          <a:bodyPr>
            <a:normAutofit fontScale="90000"/>
          </a:bodyPr>
          <a:lstStyle/>
          <a:p>
            <a:endParaRPr lang="en-GB" dirty="0"/>
          </a:p>
        </p:txBody>
      </p:sp>
      <p:sp>
        <p:nvSpPr>
          <p:cNvPr id="3" name="Content Placeholder 2"/>
          <p:cNvSpPr>
            <a:spLocks noGrp="1"/>
          </p:cNvSpPr>
          <p:nvPr>
            <p:ph idx="1"/>
          </p:nvPr>
        </p:nvSpPr>
        <p:spPr>
          <a:xfrm>
            <a:off x="0" y="0"/>
            <a:ext cx="9144000" cy="7101408"/>
          </a:xfrm>
        </p:spPr>
        <p:txBody>
          <a:bodyPr/>
          <a:lstStyle/>
          <a:p>
            <a:r>
              <a:rPr lang="en-GB" dirty="0" smtClean="0"/>
              <a:t> </a:t>
            </a:r>
            <a:r>
              <a:rPr lang="en-GB" b="1" dirty="0" smtClean="0"/>
              <a:t>THE </a:t>
            </a:r>
            <a:r>
              <a:rPr lang="en-GB" b="1" dirty="0"/>
              <a:t>POLICY GOAL, OBJECTIVES AND GUIDING </a:t>
            </a:r>
            <a:r>
              <a:rPr lang="en-GB" b="1" dirty="0" smtClean="0"/>
              <a:t>PRINCIPLES</a:t>
            </a:r>
          </a:p>
          <a:p>
            <a:pPr marL="0" indent="0">
              <a:buNone/>
            </a:pPr>
            <a:r>
              <a:rPr lang="en-GB" dirty="0"/>
              <a:t>2.1 The Overall Policy Goal </a:t>
            </a:r>
          </a:p>
          <a:p>
            <a:r>
              <a:rPr lang="en-GB" dirty="0" smtClean="0"/>
              <a:t> </a:t>
            </a:r>
            <a:r>
              <a:rPr lang="en-GB" dirty="0"/>
              <a:t>to improve and enhance the health and quality of life of all Ethiopians and </a:t>
            </a:r>
            <a:endParaRPr lang="en-GB" dirty="0" smtClean="0"/>
          </a:p>
          <a:p>
            <a:r>
              <a:rPr lang="en-GB" dirty="0" smtClean="0"/>
              <a:t>to </a:t>
            </a:r>
            <a:r>
              <a:rPr lang="en-GB" dirty="0"/>
              <a:t>promote sustainable social and economic development through the sound management and use of natural, human-made and cultural resources and the environment as a whole so as to meet the needs of the present generation without compromising the ability of future generations to meet their own needs.  </a:t>
            </a:r>
          </a:p>
          <a:p>
            <a:pPr marL="0" indent="0">
              <a:buNone/>
            </a:pPr>
            <a:r>
              <a:rPr lang="en-GB" dirty="0" smtClean="0"/>
              <a:t> </a:t>
            </a:r>
            <a:endParaRPr lang="en-GB" dirty="0"/>
          </a:p>
        </p:txBody>
      </p:sp>
    </p:spTree>
    <p:extLst>
      <p:ext uri="{BB962C8B-B14F-4D97-AF65-F5344CB8AC3E}">
        <p14:creationId xmlns:p14="http://schemas.microsoft.com/office/powerpoint/2010/main" val="1974292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448"/>
            <a:ext cx="8229600" cy="216024"/>
          </a:xfrm>
        </p:spPr>
        <p:txBody>
          <a:bodyPr>
            <a:normAutofit fontScale="90000"/>
          </a:bodyPr>
          <a:lstStyle/>
          <a:p>
            <a:endParaRPr lang="en-GB" dirty="0"/>
          </a:p>
        </p:txBody>
      </p:sp>
      <p:sp>
        <p:nvSpPr>
          <p:cNvPr id="3" name="Content Placeholder 2"/>
          <p:cNvSpPr>
            <a:spLocks noGrp="1"/>
          </p:cNvSpPr>
          <p:nvPr>
            <p:ph idx="1"/>
          </p:nvPr>
        </p:nvSpPr>
        <p:spPr>
          <a:xfrm>
            <a:off x="0" y="0"/>
            <a:ext cx="9144000" cy="6858000"/>
          </a:xfrm>
        </p:spPr>
        <p:txBody>
          <a:bodyPr>
            <a:normAutofit fontScale="92500"/>
          </a:bodyPr>
          <a:lstStyle/>
          <a:p>
            <a:pPr marL="0" indent="0">
              <a:buNone/>
            </a:pPr>
            <a:r>
              <a:rPr lang="en-GB" dirty="0"/>
              <a:t>2.2 Specific Policy Objectives </a:t>
            </a:r>
          </a:p>
          <a:p>
            <a:r>
              <a:rPr lang="en-GB" dirty="0"/>
              <a:t>The Policy seeks to: </a:t>
            </a:r>
          </a:p>
          <a:p>
            <a:pPr marL="0" indent="0">
              <a:buNone/>
            </a:pPr>
            <a:r>
              <a:rPr lang="en-GB" dirty="0"/>
              <a:t> </a:t>
            </a:r>
            <a:r>
              <a:rPr lang="en-GB" dirty="0" smtClean="0"/>
              <a:t>A. </a:t>
            </a:r>
            <a:r>
              <a:rPr lang="en-GB" dirty="0"/>
              <a:t>Ensure that essential ecological processes and life support systems are sustained, biological diversity is preserved and renewable natural resources are used in such a way that their regenerative and productive capabilities are maintained and where possible enhanced so that the satisfaction of the needs of future generations is not compromised; </a:t>
            </a:r>
          </a:p>
          <a:p>
            <a:pPr marL="0" indent="0">
              <a:buNone/>
            </a:pPr>
            <a:r>
              <a:rPr lang="en-GB" dirty="0" smtClean="0"/>
              <a:t>B. </a:t>
            </a:r>
            <a:r>
              <a:rPr lang="en-GB" dirty="0"/>
              <a:t>Ensure that the benefits from the exploitation of non-renewable resources are extended as far into the future as can be managed, and minimize the negative impacts of their exploitation on the use and management of other natural resources and the environment; </a:t>
            </a:r>
          </a:p>
          <a:p>
            <a:endParaRPr lang="en-GB" dirty="0"/>
          </a:p>
        </p:txBody>
      </p:sp>
    </p:spTree>
    <p:extLst>
      <p:ext uri="{BB962C8B-B14F-4D97-AF65-F5344CB8AC3E}">
        <p14:creationId xmlns:p14="http://schemas.microsoft.com/office/powerpoint/2010/main" val="7355383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03448"/>
            <a:ext cx="8229600" cy="144016"/>
          </a:xfrm>
        </p:spPr>
        <p:txBody>
          <a:bodyPr>
            <a:normAutofit fontScale="90000"/>
          </a:bodyPr>
          <a:lstStyle/>
          <a:p>
            <a:endParaRPr lang="en-GB" dirty="0"/>
          </a:p>
        </p:txBody>
      </p:sp>
      <p:sp>
        <p:nvSpPr>
          <p:cNvPr id="3" name="Content Placeholder 2"/>
          <p:cNvSpPr>
            <a:spLocks noGrp="1"/>
          </p:cNvSpPr>
          <p:nvPr>
            <p:ph idx="1"/>
          </p:nvPr>
        </p:nvSpPr>
        <p:spPr>
          <a:xfrm>
            <a:off x="0" y="260648"/>
            <a:ext cx="9144000" cy="6768752"/>
          </a:xfrm>
        </p:spPr>
        <p:txBody>
          <a:bodyPr/>
          <a:lstStyle/>
          <a:p>
            <a:pPr marL="0" indent="0">
              <a:buNone/>
            </a:pPr>
            <a:r>
              <a:rPr lang="en-GB" dirty="0"/>
              <a:t>C</a:t>
            </a:r>
            <a:r>
              <a:rPr lang="en-GB" dirty="0" smtClean="0"/>
              <a:t>. </a:t>
            </a:r>
            <a:r>
              <a:rPr lang="en-GB" dirty="0"/>
              <a:t>Identify and develop natural resources that are currently underutilized by finding new technologies, and/or intensifying existing uses which are not widely applied; </a:t>
            </a:r>
            <a:endParaRPr lang="en-GB" dirty="0" smtClean="0"/>
          </a:p>
          <a:p>
            <a:pPr marL="0" indent="0">
              <a:buNone/>
            </a:pPr>
            <a:r>
              <a:rPr lang="en-GB" dirty="0" smtClean="0"/>
              <a:t>D. Improve </a:t>
            </a:r>
            <a:r>
              <a:rPr lang="en-GB" dirty="0"/>
              <a:t>the environment of human settlements to satisfy the physical, social, economic, cultural and other needs of their inhabitants on a sustainable basis; </a:t>
            </a:r>
            <a:endParaRPr lang="en-GB" dirty="0" smtClean="0"/>
          </a:p>
          <a:p>
            <a:pPr marL="514350" indent="-514350">
              <a:buAutoNum type="alphaUcPeriod" startAt="5"/>
            </a:pPr>
            <a:r>
              <a:rPr lang="en-GB" dirty="0" smtClean="0"/>
              <a:t>Prevent </a:t>
            </a:r>
            <a:r>
              <a:rPr lang="en-GB" dirty="0"/>
              <a:t>the pollution of land, air and water in the most cost-effective </a:t>
            </a:r>
            <a:r>
              <a:rPr lang="en-GB" dirty="0" smtClean="0"/>
              <a:t>way;</a:t>
            </a:r>
          </a:p>
          <a:p>
            <a:pPr marL="514350" indent="-514350">
              <a:buAutoNum type="alphaUcPeriod" startAt="5"/>
            </a:pPr>
            <a:r>
              <a:rPr lang="en-GB" dirty="0"/>
              <a:t>Conserve, develop, sustainably manage and support Ethiopia's rich and diverse cultural heritage; </a:t>
            </a:r>
            <a:r>
              <a:rPr lang="en-GB" dirty="0" smtClean="0"/>
              <a:t> </a:t>
            </a:r>
            <a:endParaRPr lang="en-GB" dirty="0"/>
          </a:p>
          <a:p>
            <a:endParaRPr lang="en-GB" dirty="0"/>
          </a:p>
        </p:txBody>
      </p:sp>
    </p:spTree>
    <p:extLst>
      <p:ext uri="{BB962C8B-B14F-4D97-AF65-F5344CB8AC3E}">
        <p14:creationId xmlns:p14="http://schemas.microsoft.com/office/powerpoint/2010/main" val="11719256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107504"/>
            <a:ext cx="8229600" cy="504056"/>
          </a:xfrm>
        </p:spPr>
        <p:txBody>
          <a:bodyPr>
            <a:normAutofit fontScale="90000"/>
          </a:bodyPr>
          <a:lstStyle/>
          <a:p>
            <a:endParaRPr lang="en-GB" dirty="0"/>
          </a:p>
        </p:txBody>
      </p:sp>
      <p:sp>
        <p:nvSpPr>
          <p:cNvPr id="3" name="Content Placeholder 2"/>
          <p:cNvSpPr>
            <a:spLocks noGrp="1"/>
          </p:cNvSpPr>
          <p:nvPr>
            <p:ph idx="1"/>
          </p:nvPr>
        </p:nvSpPr>
        <p:spPr>
          <a:xfrm>
            <a:off x="0" y="111149"/>
            <a:ext cx="9144000" cy="6126163"/>
          </a:xfrm>
        </p:spPr>
        <p:txBody>
          <a:bodyPr/>
          <a:lstStyle/>
          <a:p>
            <a:pPr marL="0" indent="0">
              <a:buNone/>
            </a:pPr>
            <a:r>
              <a:rPr lang="en-GB" b="1" dirty="0"/>
              <a:t>3. The Key Guiding Principles </a:t>
            </a:r>
            <a:endParaRPr lang="en-GB" b="1" dirty="0" smtClean="0"/>
          </a:p>
          <a:p>
            <a:r>
              <a:rPr lang="en-GB" dirty="0" err="1"/>
              <a:t>Sectoral</a:t>
            </a:r>
            <a:r>
              <a:rPr lang="en-GB" dirty="0"/>
              <a:t> and cross-</a:t>
            </a:r>
            <a:r>
              <a:rPr lang="en-GB" dirty="0" err="1"/>
              <a:t>sectoral</a:t>
            </a:r>
            <a:r>
              <a:rPr lang="en-GB" dirty="0"/>
              <a:t> policies and environmental elements of other macro policies will be checked against these principles to ensure consistency. </a:t>
            </a:r>
          </a:p>
          <a:p>
            <a:pPr marL="0" indent="0">
              <a:buNone/>
            </a:pPr>
            <a:r>
              <a:rPr lang="en-GB" b="1" dirty="0"/>
              <a:t>The Key Guiding Principles are: </a:t>
            </a:r>
          </a:p>
          <a:p>
            <a:pPr marL="0" indent="0">
              <a:buNone/>
            </a:pPr>
            <a:r>
              <a:rPr lang="en-GB" dirty="0"/>
              <a:t> a. Every person has the right to live in a healthy environment; </a:t>
            </a:r>
            <a:endParaRPr lang="en-GB" dirty="0" smtClean="0"/>
          </a:p>
          <a:p>
            <a:pPr marL="0" indent="0">
              <a:buNone/>
            </a:pPr>
            <a:r>
              <a:rPr lang="en-GB" dirty="0"/>
              <a:t> b. Sustainable environmental conditions and economic production systems are impossible in the absence of peace and personal security. </a:t>
            </a:r>
          </a:p>
          <a:p>
            <a:endParaRPr lang="en-GB" dirty="0"/>
          </a:p>
        </p:txBody>
      </p:sp>
    </p:spTree>
    <p:extLst>
      <p:ext uri="{BB962C8B-B14F-4D97-AF65-F5344CB8AC3E}">
        <p14:creationId xmlns:p14="http://schemas.microsoft.com/office/powerpoint/2010/main" val="33849037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531439"/>
            <a:ext cx="8229600" cy="360039"/>
          </a:xfrm>
        </p:spPr>
        <p:txBody>
          <a:bodyPr>
            <a:normAutofit fontScale="90000"/>
          </a:bodyPr>
          <a:lstStyle/>
          <a:p>
            <a:endParaRPr lang="en-GB" dirty="0"/>
          </a:p>
        </p:txBody>
      </p:sp>
      <p:sp>
        <p:nvSpPr>
          <p:cNvPr id="3" name="Content Placeholder 2"/>
          <p:cNvSpPr>
            <a:spLocks noGrp="1"/>
          </p:cNvSpPr>
          <p:nvPr>
            <p:ph idx="1"/>
          </p:nvPr>
        </p:nvSpPr>
        <p:spPr>
          <a:xfrm>
            <a:off x="0" y="0"/>
            <a:ext cx="9036496" cy="6858000"/>
          </a:xfrm>
        </p:spPr>
        <p:txBody>
          <a:bodyPr>
            <a:normAutofit fontScale="92500" lnSpcReduction="10000"/>
          </a:bodyPr>
          <a:lstStyle/>
          <a:p>
            <a:pPr marL="0" indent="0">
              <a:buNone/>
            </a:pPr>
            <a:r>
              <a:rPr lang="en-GB" dirty="0"/>
              <a:t>C</a:t>
            </a:r>
            <a:r>
              <a:rPr lang="en-GB" dirty="0" smtClean="0"/>
              <a:t>. </a:t>
            </a:r>
            <a:r>
              <a:rPr lang="en-GB" dirty="0"/>
              <a:t>The development, use and management of renewable resources shall be based on sustainability; </a:t>
            </a:r>
            <a:endParaRPr lang="en-GB" dirty="0" smtClean="0"/>
          </a:p>
          <a:p>
            <a:pPr marL="0" indent="0">
              <a:buNone/>
            </a:pPr>
            <a:r>
              <a:rPr lang="en-GB" dirty="0" smtClean="0"/>
              <a:t>D.</a:t>
            </a:r>
            <a:r>
              <a:rPr lang="en-GB" dirty="0"/>
              <a:t> </a:t>
            </a:r>
            <a:r>
              <a:rPr lang="en-GB" dirty="0" smtClean="0"/>
              <a:t>Social </a:t>
            </a:r>
            <a:r>
              <a:rPr lang="en-GB" dirty="0"/>
              <a:t>equity shall be assured particularly in resource use; </a:t>
            </a:r>
            <a:endParaRPr lang="en-GB" dirty="0" smtClean="0"/>
          </a:p>
          <a:p>
            <a:pPr marL="0" indent="0">
              <a:buNone/>
            </a:pPr>
            <a:r>
              <a:rPr lang="en-GB" dirty="0" smtClean="0"/>
              <a:t>E. Local</a:t>
            </a:r>
            <a:r>
              <a:rPr lang="en-GB" dirty="0"/>
              <a:t>, regional and international environmental interdependence shall be recognized; </a:t>
            </a:r>
          </a:p>
          <a:p>
            <a:pPr marL="0" indent="0">
              <a:buNone/>
            </a:pPr>
            <a:r>
              <a:rPr lang="en-GB" dirty="0" smtClean="0"/>
              <a:t>F. </a:t>
            </a:r>
            <a:r>
              <a:rPr lang="en-GB" dirty="0"/>
              <a:t>Natural resource and environmental management activities shall be integrated laterally across all sectors and vertically among all levels of organization; </a:t>
            </a:r>
            <a:endParaRPr lang="en-GB" dirty="0" smtClean="0"/>
          </a:p>
          <a:p>
            <a:pPr marL="0" indent="0">
              <a:buNone/>
            </a:pPr>
            <a:r>
              <a:rPr lang="en-GB" dirty="0" smtClean="0"/>
              <a:t>G.</a:t>
            </a:r>
            <a:r>
              <a:rPr lang="en-GB" dirty="0"/>
              <a:t> </a:t>
            </a:r>
            <a:r>
              <a:rPr lang="en-GB" dirty="0" smtClean="0"/>
              <a:t>Increased </a:t>
            </a:r>
            <a:r>
              <a:rPr lang="en-GB" dirty="0"/>
              <a:t>awareness and understanding of environmental and resource issues shall be promoted by policy makers, by government officials and by the population, and the adoption of a "conservation culture" in environmental matters among all levels of society shall be encouraged; </a:t>
            </a:r>
          </a:p>
          <a:p>
            <a:pPr marL="0" indent="0">
              <a:buNone/>
            </a:pPr>
            <a:endParaRPr lang="en-GB" dirty="0"/>
          </a:p>
          <a:p>
            <a:endParaRPr lang="en-GB" dirty="0"/>
          </a:p>
        </p:txBody>
      </p:sp>
    </p:spTree>
    <p:extLst>
      <p:ext uri="{BB962C8B-B14F-4D97-AF65-F5344CB8AC3E}">
        <p14:creationId xmlns:p14="http://schemas.microsoft.com/office/powerpoint/2010/main" val="41662983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440"/>
            <a:ext cx="8229600" cy="360040"/>
          </a:xfrm>
        </p:spPr>
        <p:txBody>
          <a:bodyPr>
            <a:normAutofit fontScale="90000"/>
          </a:bodyPr>
          <a:lstStyle/>
          <a:p>
            <a:endParaRPr lang="en-GB" dirty="0"/>
          </a:p>
        </p:txBody>
      </p:sp>
      <p:sp>
        <p:nvSpPr>
          <p:cNvPr id="3" name="Content Placeholder 2"/>
          <p:cNvSpPr>
            <a:spLocks noGrp="1"/>
          </p:cNvSpPr>
          <p:nvPr>
            <p:ph idx="1"/>
          </p:nvPr>
        </p:nvSpPr>
        <p:spPr>
          <a:xfrm>
            <a:off x="0" y="0"/>
            <a:ext cx="9036496" cy="6858000"/>
          </a:xfrm>
        </p:spPr>
        <p:txBody>
          <a:bodyPr>
            <a:normAutofit fontScale="92500" lnSpcReduction="10000"/>
          </a:bodyPr>
          <a:lstStyle/>
          <a:p>
            <a:pPr marL="0" indent="0">
              <a:buNone/>
            </a:pPr>
            <a:r>
              <a:rPr lang="en-GB" b="1" dirty="0" smtClean="0"/>
              <a:t> Government </a:t>
            </a:r>
            <a:r>
              <a:rPr lang="en-GB" b="1" dirty="0"/>
              <a:t>tradition and state capacity for policy </a:t>
            </a:r>
            <a:r>
              <a:rPr lang="en-GB" b="1" dirty="0" smtClean="0"/>
              <a:t> making </a:t>
            </a:r>
            <a:endParaRPr lang="en-GB" dirty="0"/>
          </a:p>
          <a:p>
            <a:pPr marL="0" indent="0">
              <a:buNone/>
            </a:pPr>
            <a:r>
              <a:rPr lang="en-GB" dirty="0"/>
              <a:t>The natural resource bases of agriculture (environment, land, water) are the key factors of its performance and sustainability. To date several policies relevant to the sector were developed and adapted. Policy priorities are led by the government’s visions. Agriculture and rural centred development (the Agricultural Development Led Industrialization, ADLI) encompassing poverty reduction and food security, commercialization, and export promotion have been the major strategic direction of the Ethiopian Government for the last two decades. The government has also identified five pro-poor sectors including agriculture, health, education, infrastructure, and water.</a:t>
            </a:r>
          </a:p>
          <a:p>
            <a:pPr marL="0" indent="0">
              <a:buNone/>
            </a:pPr>
            <a:endParaRPr lang="en-GB" dirty="0"/>
          </a:p>
        </p:txBody>
      </p:sp>
    </p:spTree>
    <p:extLst>
      <p:ext uri="{BB962C8B-B14F-4D97-AF65-F5344CB8AC3E}">
        <p14:creationId xmlns:p14="http://schemas.microsoft.com/office/powerpoint/2010/main" val="10356060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747464"/>
            <a:ext cx="8229600" cy="504056"/>
          </a:xfrm>
        </p:spPr>
        <p:txBody>
          <a:bodyPr>
            <a:normAutofit fontScale="90000"/>
          </a:bodyPr>
          <a:lstStyle/>
          <a:p>
            <a:endParaRPr lang="en-GB" dirty="0"/>
          </a:p>
        </p:txBody>
      </p:sp>
      <p:sp>
        <p:nvSpPr>
          <p:cNvPr id="3" name="Content Placeholder 2"/>
          <p:cNvSpPr>
            <a:spLocks noGrp="1"/>
          </p:cNvSpPr>
          <p:nvPr>
            <p:ph idx="1"/>
          </p:nvPr>
        </p:nvSpPr>
        <p:spPr>
          <a:xfrm>
            <a:off x="107504" y="0"/>
            <a:ext cx="8928992" cy="6957392"/>
          </a:xfrm>
        </p:spPr>
        <p:txBody>
          <a:bodyPr>
            <a:normAutofit fontScale="92500" lnSpcReduction="10000"/>
          </a:bodyPr>
          <a:lstStyle/>
          <a:p>
            <a:pPr marL="0" indent="0">
              <a:buNone/>
            </a:pPr>
            <a:r>
              <a:rPr lang="en-GB" dirty="0" smtClean="0"/>
              <a:t>     Cont’d…</a:t>
            </a:r>
          </a:p>
          <a:p>
            <a:r>
              <a:rPr lang="en-GB" dirty="0"/>
              <a:t>Despite progress, significant challenges remain in the policy formulation and analysis process, some of which are:  </a:t>
            </a:r>
          </a:p>
          <a:p>
            <a:pPr marL="0" indent="0">
              <a:buNone/>
            </a:pPr>
            <a:r>
              <a:rPr lang="en-GB" dirty="0"/>
              <a:t>• There is less consideration given to taking evidences from grassroots (through development performance evaluations) in the policymaking process; </a:t>
            </a:r>
          </a:p>
          <a:p>
            <a:pPr marL="0" indent="0">
              <a:buNone/>
            </a:pPr>
            <a:r>
              <a:rPr lang="en-GB" dirty="0"/>
              <a:t> • There is a general lack of adequate and up-to-date database for policy formulation;   </a:t>
            </a:r>
          </a:p>
          <a:p>
            <a:pPr marL="0" indent="0">
              <a:buNone/>
            </a:pPr>
            <a:r>
              <a:rPr lang="en-GB" dirty="0"/>
              <a:t>• There is a general lack of adequate analytical skill, models and knowledge;  </a:t>
            </a:r>
          </a:p>
          <a:p>
            <a:pPr marL="0" indent="0">
              <a:buNone/>
            </a:pPr>
            <a:r>
              <a:rPr lang="en-GB" dirty="0"/>
              <a:t>• Limited or no informed debate among the various stakeholders; and</a:t>
            </a:r>
          </a:p>
          <a:p>
            <a:pPr marL="0" indent="0">
              <a:buNone/>
            </a:pPr>
            <a:r>
              <a:rPr lang="en-GB" dirty="0" smtClean="0"/>
              <a:t>• Weak </a:t>
            </a:r>
            <a:r>
              <a:rPr lang="en-GB" dirty="0"/>
              <a:t>networking between the different stakeholders in policy formulation and implementation.  </a:t>
            </a:r>
          </a:p>
          <a:p>
            <a:pPr marL="0" indent="0">
              <a:buNone/>
            </a:pPr>
            <a:endParaRPr lang="en-GB" dirty="0"/>
          </a:p>
        </p:txBody>
      </p:sp>
    </p:spTree>
    <p:extLst>
      <p:ext uri="{BB962C8B-B14F-4D97-AF65-F5344CB8AC3E}">
        <p14:creationId xmlns:p14="http://schemas.microsoft.com/office/powerpoint/2010/main" val="17823509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891480"/>
            <a:ext cx="8229600" cy="576064"/>
          </a:xfrm>
        </p:spPr>
        <p:txBody>
          <a:bodyPr>
            <a:normAutofit fontScale="90000"/>
          </a:bodyPr>
          <a:lstStyle/>
          <a:p>
            <a:endParaRPr lang="en-GB" dirty="0"/>
          </a:p>
        </p:txBody>
      </p:sp>
      <p:sp>
        <p:nvSpPr>
          <p:cNvPr id="3" name="Content Placeholder 2"/>
          <p:cNvSpPr>
            <a:spLocks noGrp="1"/>
          </p:cNvSpPr>
          <p:nvPr>
            <p:ph idx="1"/>
          </p:nvPr>
        </p:nvSpPr>
        <p:spPr>
          <a:xfrm>
            <a:off x="0" y="-171400"/>
            <a:ext cx="9144000" cy="7029400"/>
          </a:xfrm>
        </p:spPr>
        <p:txBody>
          <a:bodyPr>
            <a:normAutofit fontScale="92500"/>
          </a:bodyPr>
          <a:lstStyle/>
          <a:p>
            <a:r>
              <a:rPr lang="en-GB" dirty="0"/>
              <a:t>In Ethiopia several important national and </a:t>
            </a:r>
            <a:r>
              <a:rPr lang="en-GB" dirty="0" err="1"/>
              <a:t>sectoral</a:t>
            </a:r>
            <a:r>
              <a:rPr lang="en-GB" dirty="0"/>
              <a:t> policies have been developed and adopted. However, five major challenges are quite often mentioned with respect to policy implementation. These are:  </a:t>
            </a:r>
          </a:p>
          <a:p>
            <a:pPr marL="0" indent="0">
              <a:buNone/>
            </a:pPr>
            <a:r>
              <a:rPr lang="en-GB" dirty="0"/>
              <a:t>• In many instances, policy implementation guidelines, laws and regulations are lacking; </a:t>
            </a:r>
          </a:p>
          <a:p>
            <a:pPr marL="0" indent="0">
              <a:buNone/>
            </a:pPr>
            <a:r>
              <a:rPr lang="en-GB" dirty="0"/>
              <a:t>• There is a general lack of policy implementation capacity at all levels;  </a:t>
            </a:r>
          </a:p>
          <a:p>
            <a:pPr marL="0" indent="0">
              <a:buNone/>
            </a:pPr>
            <a:r>
              <a:rPr lang="en-GB" dirty="0"/>
              <a:t>• There is a general lack of proper policy implementation, monitoring and evaluation;  </a:t>
            </a:r>
          </a:p>
          <a:p>
            <a:pPr marL="0" indent="0">
              <a:buNone/>
            </a:pPr>
            <a:r>
              <a:rPr lang="en-GB" dirty="0"/>
              <a:t>• Policies are made without adequate assessment and drawing lessons of existing/old policies (strategies); and </a:t>
            </a:r>
          </a:p>
          <a:p>
            <a:pPr marL="0" indent="0">
              <a:buNone/>
            </a:pPr>
            <a:r>
              <a:rPr lang="en-GB" dirty="0"/>
              <a:t>• Policy coordination and integration (across sectors) is a challenge.     </a:t>
            </a:r>
          </a:p>
          <a:p>
            <a:endParaRPr lang="en-GB" dirty="0"/>
          </a:p>
        </p:txBody>
      </p:sp>
    </p:spTree>
    <p:extLst>
      <p:ext uri="{BB962C8B-B14F-4D97-AF65-F5344CB8AC3E}">
        <p14:creationId xmlns:p14="http://schemas.microsoft.com/office/powerpoint/2010/main" val="17125212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459432"/>
            <a:ext cx="8229600" cy="288032"/>
          </a:xfrm>
        </p:spPr>
        <p:txBody>
          <a:bodyPr>
            <a:normAutofit fontScale="90000"/>
          </a:bodyPr>
          <a:lstStyle/>
          <a:p>
            <a:endParaRPr lang="en-GB" dirty="0"/>
          </a:p>
        </p:txBody>
      </p:sp>
      <p:sp>
        <p:nvSpPr>
          <p:cNvPr id="3" name="Content Placeholder 2"/>
          <p:cNvSpPr>
            <a:spLocks noGrp="1"/>
          </p:cNvSpPr>
          <p:nvPr>
            <p:ph idx="1"/>
          </p:nvPr>
        </p:nvSpPr>
        <p:spPr>
          <a:xfrm>
            <a:off x="0" y="0"/>
            <a:ext cx="9144000" cy="7029400"/>
          </a:xfrm>
        </p:spPr>
        <p:txBody>
          <a:bodyPr/>
          <a:lstStyle/>
          <a:p>
            <a:r>
              <a:rPr lang="en-GB" b="1" dirty="0"/>
              <a:t>The sectorial natural resource policies and laws of </a:t>
            </a:r>
            <a:r>
              <a:rPr lang="en-GB" b="1" dirty="0" smtClean="0"/>
              <a:t>Ethiopia</a:t>
            </a:r>
            <a:endParaRPr lang="en-GB" dirty="0" smtClean="0"/>
          </a:p>
          <a:p>
            <a:pPr marL="0" indent="0">
              <a:buNone/>
            </a:pPr>
            <a:r>
              <a:rPr lang="en-GB" b="1" dirty="0"/>
              <a:t>1. Forest policy and laws of Ethiopia</a:t>
            </a:r>
            <a:endParaRPr lang="en-GB" dirty="0"/>
          </a:p>
          <a:p>
            <a:pPr>
              <a:buFont typeface="Wingdings" pitchFamily="2" charset="2"/>
              <a:buChar char="v"/>
            </a:pPr>
            <a:r>
              <a:rPr lang="en-GB" dirty="0"/>
              <a:t>Forest policy in historic </a:t>
            </a:r>
            <a:r>
              <a:rPr lang="en-GB" dirty="0" smtClean="0"/>
              <a:t>perspective</a:t>
            </a:r>
          </a:p>
          <a:p>
            <a:pPr lvl="0"/>
            <a:r>
              <a:rPr lang="en-GB" dirty="0"/>
              <a:t>Forest policy is a process it is always in the making. It has a historic future dimension. But in our case, it seems that we come back to square one. Example:</a:t>
            </a:r>
          </a:p>
          <a:p>
            <a:pPr lvl="0"/>
            <a:r>
              <a:rPr lang="en-GB" dirty="0"/>
              <a:t>Italian initiated extensive forestry program(1936-41) but forgotten after </a:t>
            </a:r>
            <a:r>
              <a:rPr lang="en-GB" dirty="0" smtClean="0"/>
              <a:t>liberation</a:t>
            </a:r>
          </a:p>
          <a:p>
            <a:r>
              <a:rPr lang="en-GB" dirty="0"/>
              <a:t>The imperial government allowed state, private, and communal ownership of forest but extensive deforestation for agriculture </a:t>
            </a:r>
            <a:r>
              <a:rPr lang="en-GB" dirty="0" smtClean="0"/>
              <a:t>continued.</a:t>
            </a:r>
            <a:endParaRPr lang="en-GB" dirty="0"/>
          </a:p>
          <a:p>
            <a:pPr lvl="0"/>
            <a:endParaRPr lang="en-GB" dirty="0"/>
          </a:p>
          <a:p>
            <a:endParaRPr lang="en-GB" dirty="0"/>
          </a:p>
          <a:p>
            <a:endParaRPr lang="en-GB" dirty="0"/>
          </a:p>
        </p:txBody>
      </p:sp>
    </p:spTree>
    <p:extLst>
      <p:ext uri="{BB962C8B-B14F-4D97-AF65-F5344CB8AC3E}">
        <p14:creationId xmlns:p14="http://schemas.microsoft.com/office/powerpoint/2010/main" val="3999468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39551"/>
            <a:ext cx="8229600" cy="936103"/>
          </a:xfrm>
        </p:spPr>
        <p:txBody>
          <a:bodyPr>
            <a:normAutofit fontScale="90000"/>
          </a:bodyPr>
          <a:lstStyle/>
          <a:p>
            <a:r>
              <a:rPr lang="en-GB" dirty="0" smtClean="0"/>
              <a:t/>
            </a:r>
            <a:br>
              <a:rPr lang="en-GB" dirty="0" smtClean="0"/>
            </a:br>
            <a:r>
              <a:rPr lang="en-GB" b="1" dirty="0"/>
              <a:t>STATUS OF ETHIOPIAN NATURAL RESOURCE AND THE ISSUE OF SUSTAINABILITY</a:t>
            </a:r>
            <a:r>
              <a:rPr lang="en-GB" dirty="0"/>
              <a:t/>
            </a:r>
            <a:br>
              <a:rPr lang="en-GB" dirty="0"/>
            </a:br>
            <a:endParaRPr lang="en-GB" dirty="0"/>
          </a:p>
        </p:txBody>
      </p:sp>
      <p:sp>
        <p:nvSpPr>
          <p:cNvPr id="3" name="Content Placeholder 2"/>
          <p:cNvSpPr>
            <a:spLocks noGrp="1"/>
          </p:cNvSpPr>
          <p:nvPr>
            <p:ph idx="1"/>
          </p:nvPr>
        </p:nvSpPr>
        <p:spPr>
          <a:xfrm>
            <a:off x="0" y="0"/>
            <a:ext cx="9144000" cy="6126163"/>
          </a:xfrm>
        </p:spPr>
        <p:txBody>
          <a:bodyPr>
            <a:normAutofit lnSpcReduction="10000"/>
          </a:bodyPr>
          <a:lstStyle/>
          <a:p>
            <a:pPr marL="0" indent="0">
              <a:buNone/>
            </a:pPr>
            <a:r>
              <a:rPr lang="en-GB" b="1" dirty="0" smtClean="0"/>
              <a:t>      Status of Ethiopian natural resource and the issue of sustainability</a:t>
            </a:r>
          </a:p>
          <a:p>
            <a:r>
              <a:rPr lang="en-GB" dirty="0" smtClean="0"/>
              <a:t>Ethiopia </a:t>
            </a:r>
            <a:r>
              <a:rPr lang="en-GB" dirty="0"/>
              <a:t>has abundant natural resources, such as land, minerals, and gas. Gold, copper, potash, platinum, and natural gas lie beneath the surface of the earth in this part of the world, and in 2012, mining reportedly contributed US $500 million to the country’s economy. But mining is still a small contributor</a:t>
            </a:r>
            <a:r>
              <a:rPr lang="en-GB" b="1" dirty="0"/>
              <a:t>.</a:t>
            </a:r>
            <a:endParaRPr lang="en-GB" dirty="0"/>
          </a:p>
          <a:p>
            <a:r>
              <a:rPr lang="en-GB" dirty="0"/>
              <a:t>Water is an important natural resource. Ethiopia has 12 river basins that give the potential for irrigation and hydropower. </a:t>
            </a:r>
          </a:p>
        </p:txBody>
      </p:sp>
    </p:spTree>
    <p:extLst>
      <p:ext uri="{BB962C8B-B14F-4D97-AF65-F5344CB8AC3E}">
        <p14:creationId xmlns:p14="http://schemas.microsoft.com/office/powerpoint/2010/main" val="38098946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675456"/>
            <a:ext cx="8229600" cy="360040"/>
          </a:xfrm>
        </p:spPr>
        <p:txBody>
          <a:bodyPr>
            <a:normAutofit fontScale="90000"/>
          </a:bodyPr>
          <a:lstStyle/>
          <a:p>
            <a:endParaRPr lang="en-GB" dirty="0"/>
          </a:p>
        </p:txBody>
      </p:sp>
      <p:sp>
        <p:nvSpPr>
          <p:cNvPr id="3" name="Content Placeholder 2"/>
          <p:cNvSpPr>
            <a:spLocks noGrp="1"/>
          </p:cNvSpPr>
          <p:nvPr>
            <p:ph idx="1"/>
          </p:nvPr>
        </p:nvSpPr>
        <p:spPr>
          <a:xfrm>
            <a:off x="0" y="116632"/>
            <a:ext cx="9036496" cy="6624736"/>
          </a:xfrm>
        </p:spPr>
        <p:txBody>
          <a:bodyPr>
            <a:normAutofit lnSpcReduction="10000"/>
          </a:bodyPr>
          <a:lstStyle/>
          <a:p>
            <a:pPr marL="0" lvl="0" indent="0">
              <a:buNone/>
            </a:pPr>
            <a:r>
              <a:rPr lang="en-GB" dirty="0" smtClean="0"/>
              <a:t> cont’d…</a:t>
            </a:r>
          </a:p>
          <a:p>
            <a:pPr lvl="0"/>
            <a:r>
              <a:rPr lang="en-GB" dirty="0" smtClean="0"/>
              <a:t>The </a:t>
            </a:r>
            <a:r>
              <a:rPr lang="en-GB" dirty="0"/>
              <a:t>military government (till1991) assumed all forestry development responsibilities, and was engaged in major plantations and in forest protections. But the state maintained ownership that discouraged effective community individual participation in forest </a:t>
            </a:r>
            <a:r>
              <a:rPr lang="en-GB" dirty="0" smtClean="0"/>
              <a:t>development.</a:t>
            </a:r>
          </a:p>
          <a:p>
            <a:r>
              <a:rPr lang="en-GB" dirty="0"/>
              <a:t>From mid 1990s huge institutional and organizational vacuum was created as the state moved away from forestry ,(though in some regional states concerted efforts are being made to address this challenge. </a:t>
            </a:r>
            <a:r>
              <a:rPr lang="en-GB" dirty="0" err="1"/>
              <a:t>E.g</a:t>
            </a:r>
            <a:r>
              <a:rPr lang="en-GB" dirty="0"/>
              <a:t> </a:t>
            </a:r>
            <a:r>
              <a:rPr lang="en-GB" dirty="0" err="1"/>
              <a:t>oromia</a:t>
            </a:r>
            <a:r>
              <a:rPr lang="en-GB" dirty="0"/>
              <a:t> and </a:t>
            </a:r>
            <a:r>
              <a:rPr lang="en-GB" dirty="0" err="1"/>
              <a:t>amhara</a:t>
            </a:r>
            <a:r>
              <a:rPr lang="en-GB" dirty="0"/>
              <a:t> are actively involved in forestry.)</a:t>
            </a:r>
          </a:p>
          <a:p>
            <a:pPr marL="0" lvl="0" indent="0">
              <a:buNone/>
            </a:pPr>
            <a:endParaRPr lang="en-GB" dirty="0" smtClean="0"/>
          </a:p>
          <a:p>
            <a:endParaRPr lang="en-GB" dirty="0"/>
          </a:p>
        </p:txBody>
      </p:sp>
    </p:spTree>
    <p:extLst>
      <p:ext uri="{BB962C8B-B14F-4D97-AF65-F5344CB8AC3E}">
        <p14:creationId xmlns:p14="http://schemas.microsoft.com/office/powerpoint/2010/main" val="8235435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456"/>
            <a:ext cx="8229600" cy="675456"/>
          </a:xfrm>
        </p:spPr>
        <p:txBody>
          <a:bodyPr>
            <a:normAutofit fontScale="90000"/>
          </a:bodyPr>
          <a:lstStyle/>
          <a:p>
            <a:endParaRPr lang="en-GB" dirty="0"/>
          </a:p>
        </p:txBody>
      </p:sp>
      <p:sp>
        <p:nvSpPr>
          <p:cNvPr id="3" name="Content Placeholder 2"/>
          <p:cNvSpPr>
            <a:spLocks noGrp="1"/>
          </p:cNvSpPr>
          <p:nvPr>
            <p:ph idx="1"/>
          </p:nvPr>
        </p:nvSpPr>
        <p:spPr>
          <a:xfrm>
            <a:off x="0" y="0"/>
            <a:ext cx="9144000" cy="6858000"/>
          </a:xfrm>
        </p:spPr>
        <p:txBody>
          <a:bodyPr/>
          <a:lstStyle/>
          <a:p>
            <a:pPr>
              <a:buFont typeface="Wingdings" pitchFamily="2" charset="2"/>
              <a:buChar char="v"/>
            </a:pPr>
            <a:r>
              <a:rPr lang="en-GB" b="1" dirty="0"/>
              <a:t>Relevant policy </a:t>
            </a:r>
            <a:r>
              <a:rPr lang="en-GB" b="1" dirty="0" smtClean="0"/>
              <a:t>documents</a:t>
            </a:r>
          </a:p>
          <a:p>
            <a:pPr lvl="0"/>
            <a:r>
              <a:rPr lang="en-GB" dirty="0"/>
              <a:t>The current forest policy and strategies </a:t>
            </a:r>
          </a:p>
          <a:p>
            <a:pPr lvl="0"/>
            <a:r>
              <a:rPr lang="en-GB" dirty="0"/>
              <a:t>Rationale</a:t>
            </a:r>
          </a:p>
          <a:p>
            <a:pPr lvl="0"/>
            <a:r>
              <a:rPr lang="en-GB" dirty="0"/>
              <a:t>The country has not been able to harness the expected economic, social and environmental benefits from the forest sector.</a:t>
            </a:r>
          </a:p>
          <a:p>
            <a:pPr lvl="0"/>
            <a:r>
              <a:rPr lang="en-GB" dirty="0"/>
              <a:t>Deforestation and  degradation deteriorate forest resource and increasingly undermine forest benefits the country could get sustainable utilization and development of forest is critical for continued economic development and combating natural resources degradation.</a:t>
            </a:r>
          </a:p>
          <a:p>
            <a:pPr marL="0" indent="0">
              <a:buNone/>
            </a:pPr>
            <a:endParaRPr lang="en-GB" dirty="0"/>
          </a:p>
        </p:txBody>
      </p:sp>
    </p:spTree>
    <p:extLst>
      <p:ext uri="{BB962C8B-B14F-4D97-AF65-F5344CB8AC3E}">
        <p14:creationId xmlns:p14="http://schemas.microsoft.com/office/powerpoint/2010/main" val="9890995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819472"/>
            <a:ext cx="8229600" cy="576064"/>
          </a:xfrm>
        </p:spPr>
        <p:txBody>
          <a:bodyPr>
            <a:normAutofit fontScale="90000"/>
          </a:bodyPr>
          <a:lstStyle/>
          <a:p>
            <a:endParaRPr lang="en-GB" dirty="0"/>
          </a:p>
        </p:txBody>
      </p:sp>
      <p:sp>
        <p:nvSpPr>
          <p:cNvPr id="3" name="Content Placeholder 2"/>
          <p:cNvSpPr>
            <a:spLocks noGrp="1"/>
          </p:cNvSpPr>
          <p:nvPr>
            <p:ph idx="1"/>
          </p:nvPr>
        </p:nvSpPr>
        <p:spPr>
          <a:xfrm>
            <a:off x="0" y="116632"/>
            <a:ext cx="9036496" cy="6741368"/>
          </a:xfrm>
        </p:spPr>
        <p:txBody>
          <a:bodyPr>
            <a:normAutofit fontScale="92500" lnSpcReduction="10000"/>
          </a:bodyPr>
          <a:lstStyle/>
          <a:p>
            <a:pPr marL="0" lvl="0" indent="0">
              <a:buNone/>
            </a:pPr>
            <a:r>
              <a:rPr lang="en-GB" dirty="0" smtClean="0"/>
              <a:t>  cont’d…</a:t>
            </a:r>
          </a:p>
          <a:p>
            <a:pPr lvl="0"/>
            <a:r>
              <a:rPr lang="en-GB" dirty="0" smtClean="0"/>
              <a:t>Sustainable </a:t>
            </a:r>
            <a:r>
              <a:rPr lang="en-GB" dirty="0"/>
              <a:t>forest development requires active community participation.</a:t>
            </a:r>
          </a:p>
          <a:p>
            <a:pPr marL="0" lvl="0" indent="0">
              <a:buNone/>
            </a:pPr>
            <a:r>
              <a:rPr lang="en-GB" b="1" dirty="0"/>
              <a:t>Major objectives</a:t>
            </a:r>
          </a:p>
          <a:p>
            <a:pPr lvl="0"/>
            <a:r>
              <a:rPr lang="en-GB" dirty="0"/>
              <a:t>To meet public demand in forest and forest products</a:t>
            </a:r>
          </a:p>
          <a:p>
            <a:pPr lvl="0"/>
            <a:r>
              <a:rPr lang="en-GB" dirty="0"/>
              <a:t>To enhance the socio-economic and environmental contribution of </a:t>
            </a:r>
            <a:r>
              <a:rPr lang="en-GB" dirty="0" smtClean="0"/>
              <a:t>forests.</a:t>
            </a:r>
            <a:endParaRPr lang="en-GB" dirty="0"/>
          </a:p>
          <a:p>
            <a:pPr lvl="0">
              <a:buFont typeface="Wingdings" pitchFamily="2" charset="2"/>
              <a:buChar char="v"/>
            </a:pPr>
            <a:r>
              <a:rPr lang="en-GB" b="1" dirty="0"/>
              <a:t>The forest law </a:t>
            </a:r>
          </a:p>
          <a:p>
            <a:pPr lvl="0"/>
            <a:r>
              <a:rPr lang="en-GB" dirty="0"/>
              <a:t>The constitution article 44 and 92</a:t>
            </a:r>
          </a:p>
          <a:p>
            <a:pPr lvl="0"/>
            <a:r>
              <a:rPr lang="en-GB" dirty="0"/>
              <a:t>All citizens have the right to live in clean and healthy </a:t>
            </a:r>
            <a:r>
              <a:rPr lang="en-GB" dirty="0" smtClean="0"/>
              <a:t>environment.</a:t>
            </a:r>
            <a:endParaRPr lang="en-GB" dirty="0"/>
          </a:p>
          <a:p>
            <a:pPr lvl="0"/>
            <a:r>
              <a:rPr lang="en-GB" dirty="0"/>
              <a:t>The government and citizens have the duty to protect the environment.</a:t>
            </a:r>
          </a:p>
          <a:p>
            <a:endParaRPr lang="en-GB" dirty="0"/>
          </a:p>
        </p:txBody>
      </p:sp>
    </p:spTree>
    <p:extLst>
      <p:ext uri="{BB962C8B-B14F-4D97-AF65-F5344CB8AC3E}">
        <p14:creationId xmlns:p14="http://schemas.microsoft.com/office/powerpoint/2010/main" val="40892170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99392"/>
            <a:ext cx="8229600" cy="53673"/>
          </a:xfrm>
        </p:spPr>
        <p:txBody>
          <a:bodyPr>
            <a:normAutofit fontScale="90000"/>
          </a:bodyPr>
          <a:lstStyle/>
          <a:p>
            <a:endParaRPr lang="en-GB" dirty="0"/>
          </a:p>
        </p:txBody>
      </p:sp>
      <p:sp>
        <p:nvSpPr>
          <p:cNvPr id="3" name="Content Placeholder 2"/>
          <p:cNvSpPr>
            <a:spLocks noGrp="1"/>
          </p:cNvSpPr>
          <p:nvPr>
            <p:ph idx="1"/>
          </p:nvPr>
        </p:nvSpPr>
        <p:spPr>
          <a:xfrm>
            <a:off x="0" y="0"/>
            <a:ext cx="9144000" cy="6858000"/>
          </a:xfrm>
        </p:spPr>
        <p:txBody>
          <a:bodyPr>
            <a:normAutofit fontScale="92500" lnSpcReduction="10000"/>
          </a:bodyPr>
          <a:lstStyle/>
          <a:p>
            <a:pPr lvl="0">
              <a:buFont typeface="Wingdings" pitchFamily="2" charset="2"/>
              <a:buChar char="v"/>
            </a:pPr>
            <a:r>
              <a:rPr lang="en-GB" b="1" dirty="0"/>
              <a:t>Forest proclamation(No.542/2007</a:t>
            </a:r>
            <a:r>
              <a:rPr lang="en-GB" dirty="0"/>
              <a:t>)</a:t>
            </a:r>
          </a:p>
          <a:p>
            <a:pPr lvl="0"/>
            <a:r>
              <a:rPr lang="en-GB" dirty="0"/>
              <a:t>key aspects</a:t>
            </a:r>
          </a:p>
          <a:p>
            <a:pPr lvl="0"/>
            <a:r>
              <a:rPr lang="en-GB" dirty="0"/>
              <a:t>defined key terms- tree, forest, forest land, state forest, private forest, local community,</a:t>
            </a:r>
          </a:p>
          <a:p>
            <a:pPr lvl="0"/>
            <a:r>
              <a:rPr lang="en-GB" dirty="0"/>
              <a:t>determined types of forest ownership- as private and </a:t>
            </a:r>
            <a:r>
              <a:rPr lang="en-GB" dirty="0" smtClean="0"/>
              <a:t>state.</a:t>
            </a:r>
          </a:p>
          <a:p>
            <a:pPr lvl="0"/>
            <a:r>
              <a:rPr lang="en-GB" dirty="0"/>
              <a:t>promotion of forest development</a:t>
            </a:r>
          </a:p>
          <a:p>
            <a:pPr lvl="0"/>
            <a:r>
              <a:rPr lang="en-GB" dirty="0"/>
              <a:t>promoting forest technology</a:t>
            </a:r>
          </a:p>
          <a:p>
            <a:pPr lvl="0"/>
            <a:r>
              <a:rPr lang="en-GB" dirty="0"/>
              <a:t>promoting markets for forest products</a:t>
            </a:r>
          </a:p>
          <a:p>
            <a:pPr lvl="0"/>
            <a:r>
              <a:rPr lang="en-GB" dirty="0"/>
              <a:t>obligation of private of private forest developers</a:t>
            </a:r>
          </a:p>
          <a:p>
            <a:pPr lvl="0"/>
            <a:r>
              <a:rPr lang="en-GB" dirty="0"/>
              <a:t>designation, demarcation and registration of forest products</a:t>
            </a:r>
          </a:p>
          <a:p>
            <a:pPr lvl="0"/>
            <a:r>
              <a:rPr lang="en-GB" dirty="0"/>
              <a:t>utilization of state forests</a:t>
            </a:r>
          </a:p>
          <a:p>
            <a:pPr lvl="0"/>
            <a:r>
              <a:rPr lang="en-GB" dirty="0"/>
              <a:t>Administration of protected forests</a:t>
            </a:r>
          </a:p>
          <a:p>
            <a:pPr lvl="0"/>
            <a:endParaRPr lang="en-GB" dirty="0"/>
          </a:p>
          <a:p>
            <a:endParaRPr lang="en-GB" dirty="0"/>
          </a:p>
        </p:txBody>
      </p:sp>
    </p:spTree>
    <p:extLst>
      <p:ext uri="{BB962C8B-B14F-4D97-AF65-F5344CB8AC3E}">
        <p14:creationId xmlns:p14="http://schemas.microsoft.com/office/powerpoint/2010/main" val="33270293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416"/>
            <a:ext cx="8229600" cy="315416"/>
          </a:xfrm>
        </p:spPr>
        <p:txBody>
          <a:bodyPr>
            <a:normAutofit fontScale="90000"/>
          </a:bodyPr>
          <a:lstStyle/>
          <a:p>
            <a:endParaRPr lang="en-GB" dirty="0"/>
          </a:p>
        </p:txBody>
      </p:sp>
      <p:sp>
        <p:nvSpPr>
          <p:cNvPr id="3" name="Content Placeholder 2"/>
          <p:cNvSpPr>
            <a:spLocks noGrp="1"/>
          </p:cNvSpPr>
          <p:nvPr>
            <p:ph idx="1"/>
          </p:nvPr>
        </p:nvSpPr>
        <p:spPr>
          <a:xfrm>
            <a:off x="0" y="116632"/>
            <a:ext cx="9144000" cy="6741368"/>
          </a:xfrm>
        </p:spPr>
        <p:txBody>
          <a:bodyPr/>
          <a:lstStyle/>
          <a:p>
            <a:pPr lvl="0">
              <a:buFont typeface="Wingdings" pitchFamily="2" charset="2"/>
              <a:buChar char="v"/>
            </a:pPr>
            <a:r>
              <a:rPr lang="en-GB" dirty="0"/>
              <a:t>Other relevant </a:t>
            </a:r>
            <a:r>
              <a:rPr lang="en-GB" dirty="0" smtClean="0"/>
              <a:t>documents</a:t>
            </a:r>
          </a:p>
          <a:p>
            <a:pPr lvl="0"/>
            <a:r>
              <a:rPr lang="en-GB" dirty="0"/>
              <a:t>Investment proclamations, EIA, rural land use and admin, etc…</a:t>
            </a:r>
          </a:p>
          <a:p>
            <a:pPr lvl="0"/>
            <a:r>
              <a:rPr lang="en-GB" dirty="0"/>
              <a:t>The conservation strategy</a:t>
            </a:r>
          </a:p>
          <a:p>
            <a:pPr lvl="0"/>
            <a:r>
              <a:rPr lang="en-GB" dirty="0"/>
              <a:t>The environmental policy</a:t>
            </a:r>
          </a:p>
          <a:p>
            <a:pPr lvl="0"/>
            <a:r>
              <a:rPr lang="en-GB" dirty="0"/>
              <a:t>The energy policy </a:t>
            </a:r>
          </a:p>
          <a:p>
            <a:pPr lvl="0"/>
            <a:r>
              <a:rPr lang="en-GB" dirty="0"/>
              <a:t>National policy on biodiversity</a:t>
            </a:r>
          </a:p>
          <a:p>
            <a:pPr lvl="0"/>
            <a:r>
              <a:rPr lang="en-GB" dirty="0"/>
              <a:t>Wild life policy</a:t>
            </a:r>
          </a:p>
          <a:p>
            <a:pPr marL="0" lvl="0" indent="0">
              <a:buNone/>
            </a:pPr>
            <a:endParaRPr lang="en-GB" dirty="0"/>
          </a:p>
          <a:p>
            <a:endParaRPr lang="en-GB" dirty="0"/>
          </a:p>
        </p:txBody>
      </p:sp>
    </p:spTree>
    <p:extLst>
      <p:ext uri="{BB962C8B-B14F-4D97-AF65-F5344CB8AC3E}">
        <p14:creationId xmlns:p14="http://schemas.microsoft.com/office/powerpoint/2010/main" val="2299476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675456"/>
            <a:ext cx="8229600" cy="576064"/>
          </a:xfrm>
        </p:spPr>
        <p:txBody>
          <a:bodyPr>
            <a:normAutofit fontScale="90000"/>
          </a:bodyPr>
          <a:lstStyle/>
          <a:p>
            <a:endParaRPr lang="en-GB" dirty="0"/>
          </a:p>
        </p:txBody>
      </p:sp>
      <p:sp>
        <p:nvSpPr>
          <p:cNvPr id="3" name="Content Placeholder 2"/>
          <p:cNvSpPr>
            <a:spLocks noGrp="1"/>
          </p:cNvSpPr>
          <p:nvPr>
            <p:ph idx="1"/>
          </p:nvPr>
        </p:nvSpPr>
        <p:spPr>
          <a:xfrm>
            <a:off x="0" y="0"/>
            <a:ext cx="9144000" cy="6957392"/>
          </a:xfrm>
        </p:spPr>
        <p:txBody>
          <a:bodyPr>
            <a:normAutofit fontScale="92500" lnSpcReduction="10000"/>
          </a:bodyPr>
          <a:lstStyle/>
          <a:p>
            <a:pPr marL="0" indent="0">
              <a:buNone/>
            </a:pPr>
            <a:r>
              <a:rPr lang="en-GB" b="1" dirty="0"/>
              <a:t>Wild life policy</a:t>
            </a:r>
            <a:endParaRPr lang="en-GB" dirty="0"/>
          </a:p>
          <a:p>
            <a:pPr lvl="0"/>
            <a:r>
              <a:rPr lang="en-GB" dirty="0"/>
              <a:t>The development, conservation and utilization of wildlife proclamation(No. 541/2007).</a:t>
            </a:r>
          </a:p>
          <a:p>
            <a:pPr lvl="0"/>
            <a:r>
              <a:rPr lang="en-GB" dirty="0"/>
              <a:t>It provides for the legal administration of national parks, wildlife sanctuaries, and trans - boundary wildlife conservation areas.</a:t>
            </a:r>
          </a:p>
          <a:p>
            <a:pPr lvl="0"/>
            <a:r>
              <a:rPr lang="en-GB" dirty="0"/>
              <a:t>This proclamation has the following objectives.</a:t>
            </a:r>
          </a:p>
          <a:p>
            <a:pPr lvl="0"/>
            <a:r>
              <a:rPr lang="en-GB" dirty="0"/>
              <a:t>To conserve, manage, develop and properly utilize the wildlife resource of Ethiopia.</a:t>
            </a:r>
          </a:p>
          <a:p>
            <a:pPr lvl="0"/>
            <a:r>
              <a:rPr lang="en-GB" dirty="0"/>
              <a:t>To create conditions necessary for discharging government obligations assumed under treaties regarding the conservation, development, and utilization of wildlife.</a:t>
            </a:r>
          </a:p>
          <a:p>
            <a:pPr lvl="0"/>
            <a:r>
              <a:rPr lang="en-GB" dirty="0"/>
              <a:t>To promote wildlife based tourism and encourage private investment. </a:t>
            </a:r>
          </a:p>
          <a:p>
            <a:endParaRPr lang="en-GB" dirty="0"/>
          </a:p>
        </p:txBody>
      </p:sp>
    </p:spTree>
    <p:extLst>
      <p:ext uri="{BB962C8B-B14F-4D97-AF65-F5344CB8AC3E}">
        <p14:creationId xmlns:p14="http://schemas.microsoft.com/office/powerpoint/2010/main" val="42843228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315416"/>
            <a:ext cx="8229600" cy="144016"/>
          </a:xfrm>
        </p:spPr>
        <p:txBody>
          <a:bodyPr>
            <a:normAutofit fontScale="90000"/>
          </a:bodyPr>
          <a:lstStyle/>
          <a:p>
            <a:endParaRPr lang="en-GB" dirty="0"/>
          </a:p>
        </p:txBody>
      </p:sp>
      <p:sp>
        <p:nvSpPr>
          <p:cNvPr id="3" name="Content Placeholder 2"/>
          <p:cNvSpPr>
            <a:spLocks noGrp="1"/>
          </p:cNvSpPr>
          <p:nvPr>
            <p:ph idx="1"/>
          </p:nvPr>
        </p:nvSpPr>
        <p:spPr>
          <a:xfrm>
            <a:off x="0" y="0"/>
            <a:ext cx="9036496" cy="6858000"/>
          </a:xfrm>
        </p:spPr>
        <p:txBody>
          <a:bodyPr>
            <a:normAutofit lnSpcReduction="10000"/>
          </a:bodyPr>
          <a:lstStyle/>
          <a:p>
            <a:r>
              <a:rPr lang="en-US" b="1" dirty="0" smtClean="0"/>
              <a:t>Land </a:t>
            </a:r>
            <a:r>
              <a:rPr lang="en-US" b="1" dirty="0"/>
              <a:t>use and Land Administration Policy and </a:t>
            </a:r>
            <a:r>
              <a:rPr lang="en-US" b="1" dirty="0" smtClean="0"/>
              <a:t>Law</a:t>
            </a:r>
          </a:p>
          <a:p>
            <a:pPr lvl="0"/>
            <a:r>
              <a:rPr lang="en-GB" dirty="0"/>
              <a:t>The Ethiopian Constitution asserts state ownership of land; there are no private property rights in land.  </a:t>
            </a:r>
          </a:p>
          <a:p>
            <a:pPr lvl="0"/>
            <a:r>
              <a:rPr lang="en-GB" dirty="0"/>
              <a:t> While the Government of Ethiopia has decentralized administration of land to the regional governments, the formulation of broad land policy still rests with the federal government. </a:t>
            </a:r>
          </a:p>
          <a:p>
            <a:pPr lvl="0"/>
            <a:r>
              <a:rPr lang="en-GB" dirty="0"/>
              <a:t> Federal government proclamations provide some land rights guarantees and some requirements for regional councils, but there is no national land policy and institution that might serve as a coordinating body at the national level of government for policy discussion and coordination of land administration.  </a:t>
            </a:r>
          </a:p>
          <a:p>
            <a:endParaRPr lang="en-GB" dirty="0"/>
          </a:p>
        </p:txBody>
      </p:sp>
    </p:spTree>
    <p:extLst>
      <p:ext uri="{BB962C8B-B14F-4D97-AF65-F5344CB8AC3E}">
        <p14:creationId xmlns:p14="http://schemas.microsoft.com/office/powerpoint/2010/main" val="3804556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891480"/>
            <a:ext cx="8229600" cy="576064"/>
          </a:xfrm>
        </p:spPr>
        <p:txBody>
          <a:bodyPr>
            <a:normAutofit fontScale="90000"/>
          </a:bodyPr>
          <a:lstStyle/>
          <a:p>
            <a:endParaRPr lang="en-GB" dirty="0"/>
          </a:p>
        </p:txBody>
      </p:sp>
      <p:sp>
        <p:nvSpPr>
          <p:cNvPr id="3" name="Content Placeholder 2"/>
          <p:cNvSpPr>
            <a:spLocks noGrp="1"/>
          </p:cNvSpPr>
          <p:nvPr>
            <p:ph idx="1"/>
          </p:nvPr>
        </p:nvSpPr>
        <p:spPr>
          <a:xfrm>
            <a:off x="0" y="0"/>
            <a:ext cx="9036496" cy="6858000"/>
          </a:xfrm>
        </p:spPr>
        <p:txBody>
          <a:bodyPr>
            <a:normAutofit lnSpcReduction="10000"/>
          </a:bodyPr>
          <a:lstStyle/>
          <a:p>
            <a:pPr marL="0" indent="0">
              <a:buNone/>
            </a:pPr>
            <a:r>
              <a:rPr lang="en-GB" dirty="0" smtClean="0"/>
              <a:t>Cont’d..</a:t>
            </a:r>
          </a:p>
          <a:p>
            <a:r>
              <a:rPr lang="en-GB" dirty="0"/>
              <a:t>There is no federal institution responsible for land administration to support and coordinate regional efforts. </a:t>
            </a:r>
            <a:endParaRPr lang="en-GB" dirty="0" smtClean="0"/>
          </a:p>
          <a:p>
            <a:pPr lvl="0"/>
            <a:r>
              <a:rPr lang="en-GB" dirty="0"/>
              <a:t>At the regional level, institutional structures vary . Each has adopted a different approach to land administration institutional structures. </a:t>
            </a:r>
          </a:p>
          <a:p>
            <a:pPr lvl="0"/>
            <a:r>
              <a:rPr lang="en-GB" dirty="0"/>
              <a:t> In several regions those governments have launched land administration reform efforts (not to be confused with land policy reform). The objective of these efforts is to improve land administration and thereby improve land tenure security for land users, though it is unclear how effective that will be in isolation of other interventions.  </a:t>
            </a:r>
            <a:endParaRPr lang="en-GB" dirty="0" smtClean="0"/>
          </a:p>
          <a:p>
            <a:pPr marL="0" lvl="0" indent="0">
              <a:buNone/>
            </a:pPr>
            <a:endParaRPr lang="en-GB" dirty="0"/>
          </a:p>
          <a:p>
            <a:endParaRPr lang="en-GB" dirty="0"/>
          </a:p>
        </p:txBody>
      </p:sp>
    </p:spTree>
    <p:extLst>
      <p:ext uri="{BB962C8B-B14F-4D97-AF65-F5344CB8AC3E}">
        <p14:creationId xmlns:p14="http://schemas.microsoft.com/office/powerpoint/2010/main" val="27701592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3488"/>
            <a:ext cx="8229600" cy="648072"/>
          </a:xfrm>
        </p:spPr>
        <p:txBody>
          <a:bodyPr>
            <a:normAutofit fontScale="90000"/>
          </a:bodyPr>
          <a:lstStyle/>
          <a:p>
            <a:endParaRPr lang="en-GB" dirty="0"/>
          </a:p>
        </p:txBody>
      </p:sp>
      <p:sp>
        <p:nvSpPr>
          <p:cNvPr id="3" name="Content Placeholder 2"/>
          <p:cNvSpPr>
            <a:spLocks noGrp="1"/>
          </p:cNvSpPr>
          <p:nvPr>
            <p:ph idx="1"/>
          </p:nvPr>
        </p:nvSpPr>
        <p:spPr>
          <a:xfrm>
            <a:off x="0" y="0"/>
            <a:ext cx="9144000" cy="7101408"/>
          </a:xfrm>
        </p:spPr>
        <p:txBody>
          <a:bodyPr>
            <a:normAutofit fontScale="85000" lnSpcReduction="20000"/>
          </a:bodyPr>
          <a:lstStyle/>
          <a:p>
            <a:pPr marL="0" lvl="0" indent="0">
              <a:buNone/>
            </a:pPr>
            <a:r>
              <a:rPr lang="en-GB" dirty="0" smtClean="0"/>
              <a:t>   Cont’d…</a:t>
            </a:r>
          </a:p>
          <a:p>
            <a:pPr lvl="0"/>
            <a:r>
              <a:rPr lang="en-GB" dirty="0" smtClean="0"/>
              <a:t>Some </a:t>
            </a:r>
            <a:r>
              <a:rPr lang="en-GB" dirty="0"/>
              <a:t>user rights are transferable in the form of sharecropping, subleasing, or rental arrangements, but there are some restrictions in terms of the lease periods and the amounts of land to be leased out. </a:t>
            </a:r>
          </a:p>
          <a:p>
            <a:pPr lvl="0"/>
            <a:r>
              <a:rPr lang="en-GB" dirty="0"/>
              <a:t> Current land use and land administration policies of the regions present restrictions on the transferability and use of land. </a:t>
            </a:r>
          </a:p>
          <a:p>
            <a:pPr lvl="0"/>
            <a:r>
              <a:rPr lang="en-GB" dirty="0"/>
              <a:t> Land redistribution is not ruled out in both the federal land proclamation and some regional proclamations and theoretically can still take place.  </a:t>
            </a:r>
          </a:p>
          <a:p>
            <a:pPr lvl="0"/>
            <a:r>
              <a:rPr lang="en-GB" dirty="0"/>
              <a:t> Regional proclamations have stated land use rights for landholders, farmers, and others can still be taken away by the regional government or the local </a:t>
            </a:r>
            <a:r>
              <a:rPr lang="en-GB" dirty="0" err="1"/>
              <a:t>kebele</a:t>
            </a:r>
            <a:r>
              <a:rPr lang="en-GB" dirty="0"/>
              <a:t> administrations. In these cases, land users who have land taken by the government (as opposed to those who abandon it) are supposed to be paid compensation. However, the entire expropriation process is not articulated in these proclamations. </a:t>
            </a:r>
          </a:p>
          <a:p>
            <a:endParaRPr lang="en-GB" dirty="0"/>
          </a:p>
        </p:txBody>
      </p:sp>
    </p:spTree>
    <p:extLst>
      <p:ext uri="{BB962C8B-B14F-4D97-AF65-F5344CB8AC3E}">
        <p14:creationId xmlns:p14="http://schemas.microsoft.com/office/powerpoint/2010/main" val="24781166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5496"/>
            <a:ext cx="8229600" cy="432048"/>
          </a:xfrm>
        </p:spPr>
        <p:txBody>
          <a:bodyPr>
            <a:normAutofit fontScale="90000"/>
          </a:bodyPr>
          <a:lstStyle/>
          <a:p>
            <a:endParaRPr lang="en-GB" dirty="0"/>
          </a:p>
        </p:txBody>
      </p:sp>
      <p:sp>
        <p:nvSpPr>
          <p:cNvPr id="3" name="Content Placeholder 2"/>
          <p:cNvSpPr>
            <a:spLocks noGrp="1"/>
          </p:cNvSpPr>
          <p:nvPr>
            <p:ph idx="1"/>
          </p:nvPr>
        </p:nvSpPr>
        <p:spPr>
          <a:xfrm>
            <a:off x="0" y="0"/>
            <a:ext cx="9144000" cy="6741368"/>
          </a:xfrm>
        </p:spPr>
        <p:txBody>
          <a:bodyPr>
            <a:normAutofit fontScale="92500" lnSpcReduction="10000"/>
          </a:bodyPr>
          <a:lstStyle/>
          <a:p>
            <a:r>
              <a:rPr lang="en-GB" b="1" dirty="0" smtClean="0"/>
              <a:t>Water policy and strategy</a:t>
            </a:r>
          </a:p>
          <a:p>
            <a:pPr marL="0" indent="0">
              <a:buNone/>
            </a:pPr>
            <a:r>
              <a:rPr lang="en-GB" b="1" dirty="0"/>
              <a:t>Federal Administrative </a:t>
            </a:r>
            <a:r>
              <a:rPr lang="en-GB" b="1" dirty="0" smtClean="0"/>
              <a:t>Structure</a:t>
            </a:r>
            <a:endParaRPr lang="en-GB" dirty="0"/>
          </a:p>
          <a:p>
            <a:pPr marL="0" indent="0">
              <a:buNone/>
            </a:pPr>
            <a:r>
              <a:rPr lang="en-GB" dirty="0" smtClean="0"/>
              <a:t> •1995 </a:t>
            </a:r>
            <a:r>
              <a:rPr lang="en-GB" dirty="0"/>
              <a:t>Constitution provides that Ethiopia is a federal polity comprising of nine states constituting the federation </a:t>
            </a:r>
            <a:endParaRPr lang="en-GB" dirty="0" smtClean="0"/>
          </a:p>
          <a:p>
            <a:pPr marL="0" indent="0">
              <a:buNone/>
            </a:pPr>
            <a:r>
              <a:rPr lang="en-GB" dirty="0" smtClean="0"/>
              <a:t>• </a:t>
            </a:r>
            <a:r>
              <a:rPr lang="en-GB" dirty="0"/>
              <a:t>2 independent city administrations accountable to the Federal Government </a:t>
            </a:r>
            <a:endParaRPr lang="en-GB" dirty="0" smtClean="0"/>
          </a:p>
          <a:p>
            <a:pPr marL="0" indent="0">
              <a:buNone/>
            </a:pPr>
            <a:r>
              <a:rPr lang="en-GB" b="1" dirty="0" smtClean="0"/>
              <a:t>.</a:t>
            </a:r>
            <a:r>
              <a:rPr lang="en-GB" dirty="0" smtClean="0"/>
              <a:t>Federal </a:t>
            </a:r>
            <a:r>
              <a:rPr lang="en-GB" dirty="0"/>
              <a:t>and Regional states have their respective legislative, executive and judicial powers </a:t>
            </a:r>
            <a:endParaRPr lang="en-GB" dirty="0" smtClean="0"/>
          </a:p>
          <a:p>
            <a:pPr marL="0" indent="0">
              <a:buNone/>
            </a:pPr>
            <a:r>
              <a:rPr lang="en-GB" b="1" dirty="0" smtClean="0"/>
              <a:t>.</a:t>
            </a:r>
            <a:r>
              <a:rPr lang="en-GB" dirty="0" smtClean="0"/>
              <a:t>  </a:t>
            </a:r>
            <a:r>
              <a:rPr lang="en-GB" dirty="0"/>
              <a:t>Highest body at the Federal level is the HPR and State Councils in Regional states </a:t>
            </a:r>
            <a:endParaRPr lang="en-GB" dirty="0" smtClean="0"/>
          </a:p>
          <a:p>
            <a:pPr marL="0" indent="0">
              <a:buNone/>
            </a:pPr>
            <a:r>
              <a:rPr lang="en-GB" dirty="0"/>
              <a:t> Powers not given expressly to the Fed government or held concurrently with the Regional states are reserved to the states </a:t>
            </a:r>
          </a:p>
        </p:txBody>
      </p:sp>
    </p:spTree>
    <p:extLst>
      <p:ext uri="{BB962C8B-B14F-4D97-AF65-F5344CB8AC3E}">
        <p14:creationId xmlns:p14="http://schemas.microsoft.com/office/powerpoint/2010/main" val="3725122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448"/>
            <a:ext cx="8229600" cy="72008"/>
          </a:xfrm>
        </p:spPr>
        <p:txBody>
          <a:bodyPr>
            <a:normAutofit fontScale="90000"/>
          </a:bodyPr>
          <a:lstStyle/>
          <a:p>
            <a:r>
              <a:rPr lang="en-GB" dirty="0" smtClean="0"/>
              <a:t>Natural resource of </a:t>
            </a:r>
            <a:r>
              <a:rPr lang="en-GB" dirty="0" err="1" smtClean="0"/>
              <a:t>ethiopia</a:t>
            </a:r>
            <a:r>
              <a:rPr lang="en-GB" dirty="0" smtClean="0"/>
              <a:t> </a:t>
            </a:r>
            <a:r>
              <a:rPr lang="en-GB" dirty="0" err="1" smtClean="0"/>
              <a:t>contd</a:t>
            </a:r>
            <a:r>
              <a:rPr lang="en-GB" dirty="0" smtClean="0"/>
              <a:t>…</a:t>
            </a:r>
            <a:endParaRPr lang="en-GB" dirty="0"/>
          </a:p>
        </p:txBody>
      </p:sp>
      <p:sp>
        <p:nvSpPr>
          <p:cNvPr id="3" name="Content Placeholder 2"/>
          <p:cNvSpPr>
            <a:spLocks noGrp="1"/>
          </p:cNvSpPr>
          <p:nvPr>
            <p:ph idx="1"/>
          </p:nvPr>
        </p:nvSpPr>
        <p:spPr>
          <a:xfrm>
            <a:off x="0" y="0"/>
            <a:ext cx="9144000" cy="6381328"/>
          </a:xfrm>
        </p:spPr>
        <p:txBody>
          <a:bodyPr>
            <a:normAutofit/>
          </a:bodyPr>
          <a:lstStyle/>
          <a:p>
            <a:pPr marL="0" indent="0">
              <a:buNone/>
            </a:pPr>
            <a:r>
              <a:rPr lang="en-GB" dirty="0" err="1" smtClean="0"/>
              <a:t>Ctd</a:t>
            </a:r>
            <a:r>
              <a:rPr lang="en-GB" dirty="0" smtClean="0"/>
              <a:t>…</a:t>
            </a:r>
          </a:p>
          <a:p>
            <a:r>
              <a:rPr lang="en-GB" dirty="0" smtClean="0"/>
              <a:t>There </a:t>
            </a:r>
            <a:r>
              <a:rPr lang="en-GB" dirty="0"/>
              <a:t>is a need to make better use of the natural resources in Ethiopia. Soil degradation and erosion are both issues, as is deforestation. About 30% of Ethiopia used to be forested and now less than 5% of the country is forest. </a:t>
            </a:r>
            <a:endParaRPr lang="en-GB" dirty="0" smtClean="0"/>
          </a:p>
          <a:p>
            <a:r>
              <a:rPr lang="en-GB" dirty="0"/>
              <a:t>The forests have been almost completely destroyed because people needed the land for cultivation and grazing and they needed the wood for construction and/or fuel. </a:t>
            </a:r>
          </a:p>
        </p:txBody>
      </p:sp>
    </p:spTree>
    <p:extLst>
      <p:ext uri="{BB962C8B-B14F-4D97-AF65-F5344CB8AC3E}">
        <p14:creationId xmlns:p14="http://schemas.microsoft.com/office/powerpoint/2010/main" val="25565857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9432"/>
            <a:ext cx="8229600" cy="288032"/>
          </a:xfrm>
        </p:spPr>
        <p:txBody>
          <a:bodyPr>
            <a:normAutofit fontScale="90000"/>
          </a:bodyPr>
          <a:lstStyle/>
          <a:p>
            <a:endParaRPr lang="en-GB" dirty="0"/>
          </a:p>
        </p:txBody>
      </p:sp>
      <p:sp>
        <p:nvSpPr>
          <p:cNvPr id="3" name="Content Placeholder 2"/>
          <p:cNvSpPr>
            <a:spLocks noGrp="1"/>
          </p:cNvSpPr>
          <p:nvPr>
            <p:ph idx="1"/>
          </p:nvPr>
        </p:nvSpPr>
        <p:spPr>
          <a:xfrm>
            <a:off x="0" y="0"/>
            <a:ext cx="9144000" cy="6858000"/>
          </a:xfrm>
        </p:spPr>
        <p:txBody>
          <a:bodyPr/>
          <a:lstStyle/>
          <a:p>
            <a:pPr marL="0" indent="0">
              <a:buNone/>
            </a:pPr>
            <a:r>
              <a:rPr lang="en-GB" dirty="0" smtClean="0"/>
              <a:t>Cont’d..</a:t>
            </a:r>
          </a:p>
          <a:p>
            <a:r>
              <a:rPr lang="en-GB" dirty="0"/>
              <a:t> Regional states have power to enact their own constitutions and other laws, policies strategies and plans </a:t>
            </a:r>
            <a:endParaRPr lang="en-GB" dirty="0" smtClean="0"/>
          </a:p>
          <a:p>
            <a:r>
              <a:rPr lang="en-GB" dirty="0"/>
              <a:t> Decentralized system expected to facilitate management of natural resources </a:t>
            </a:r>
            <a:endParaRPr lang="en-GB" dirty="0" smtClean="0"/>
          </a:p>
          <a:p>
            <a:r>
              <a:rPr lang="en-GB" dirty="0"/>
              <a:t> Devolution of power designed to ensure participation of stakeholder in decision-making up to the village and community levels as prime movers of development </a:t>
            </a:r>
          </a:p>
        </p:txBody>
      </p:sp>
    </p:spTree>
    <p:extLst>
      <p:ext uri="{BB962C8B-B14F-4D97-AF65-F5344CB8AC3E}">
        <p14:creationId xmlns:p14="http://schemas.microsoft.com/office/powerpoint/2010/main" val="41595967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440"/>
            <a:ext cx="8229600" cy="288032"/>
          </a:xfrm>
        </p:spPr>
        <p:txBody>
          <a:bodyPr>
            <a:normAutofit fontScale="90000"/>
          </a:bodyPr>
          <a:lstStyle/>
          <a:p>
            <a:endParaRPr lang="en-GB" dirty="0"/>
          </a:p>
        </p:txBody>
      </p:sp>
      <p:sp>
        <p:nvSpPr>
          <p:cNvPr id="3" name="Content Placeholder 2"/>
          <p:cNvSpPr>
            <a:spLocks noGrp="1"/>
          </p:cNvSpPr>
          <p:nvPr>
            <p:ph idx="1"/>
          </p:nvPr>
        </p:nvSpPr>
        <p:spPr>
          <a:xfrm>
            <a:off x="0" y="0"/>
            <a:ext cx="9144000" cy="6858000"/>
          </a:xfrm>
        </p:spPr>
        <p:txBody>
          <a:bodyPr/>
          <a:lstStyle/>
          <a:p>
            <a:pPr marL="0" indent="0">
              <a:buNone/>
            </a:pPr>
            <a:r>
              <a:rPr lang="en-GB" b="1" dirty="0"/>
              <a:t>2. Legal Basis for </a:t>
            </a:r>
            <a:r>
              <a:rPr lang="en-GB" b="1" dirty="0" smtClean="0"/>
              <a:t>Water resource management</a:t>
            </a:r>
            <a:endParaRPr lang="en-GB" dirty="0" smtClean="0"/>
          </a:p>
          <a:p>
            <a:pPr marL="0" indent="0">
              <a:buNone/>
            </a:pPr>
            <a:r>
              <a:rPr lang="en-GB" b="1" dirty="0"/>
              <a:t>The Federal </a:t>
            </a:r>
            <a:r>
              <a:rPr lang="en-GB" b="1" dirty="0" smtClean="0"/>
              <a:t>Constitution</a:t>
            </a:r>
          </a:p>
          <a:p>
            <a:pPr marL="0" indent="0">
              <a:buNone/>
            </a:pPr>
            <a:r>
              <a:rPr lang="en-GB" dirty="0" smtClean="0"/>
              <a:t> •Supreme </a:t>
            </a:r>
            <a:r>
              <a:rPr lang="en-GB" dirty="0"/>
              <a:t>law of Ethiopia </a:t>
            </a:r>
            <a:endParaRPr lang="en-GB" dirty="0" smtClean="0"/>
          </a:p>
          <a:p>
            <a:pPr marL="0" indent="0">
              <a:buNone/>
            </a:pPr>
            <a:r>
              <a:rPr lang="en-GB" dirty="0" smtClean="0"/>
              <a:t>•Provides </a:t>
            </a:r>
            <a:r>
              <a:rPr lang="en-GB" dirty="0"/>
              <a:t>for public ownership of land and other natural resources </a:t>
            </a:r>
            <a:endParaRPr lang="en-GB" dirty="0" smtClean="0"/>
          </a:p>
          <a:p>
            <a:pPr marL="0" indent="0">
              <a:buNone/>
            </a:pPr>
            <a:r>
              <a:rPr lang="en-GB" dirty="0" smtClean="0"/>
              <a:t>• </a:t>
            </a:r>
            <a:r>
              <a:rPr lang="en-GB" dirty="0"/>
              <a:t>Provides mandates of Federal Government and Regional States with respect to </a:t>
            </a:r>
            <a:r>
              <a:rPr lang="en-GB" dirty="0" smtClean="0"/>
              <a:t>WRM</a:t>
            </a:r>
          </a:p>
          <a:p>
            <a:pPr marL="0" indent="0">
              <a:buNone/>
            </a:pPr>
            <a:r>
              <a:rPr lang="en-GB" dirty="0"/>
              <a:t> </a:t>
            </a:r>
            <a:r>
              <a:rPr lang="en-GB" dirty="0" smtClean="0"/>
              <a:t>. Fed </a:t>
            </a:r>
            <a:r>
              <a:rPr lang="en-GB" dirty="0"/>
              <a:t>gov’t formulate and implement policies, strategies and plans on overall economic, social and development matters; Regions formulate and execute same for their respective regions  </a:t>
            </a:r>
          </a:p>
        </p:txBody>
      </p:sp>
    </p:spTree>
    <p:extLst>
      <p:ext uri="{BB962C8B-B14F-4D97-AF65-F5344CB8AC3E}">
        <p14:creationId xmlns:p14="http://schemas.microsoft.com/office/powerpoint/2010/main" val="22840968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456"/>
            <a:ext cx="8229600" cy="432048"/>
          </a:xfrm>
        </p:spPr>
        <p:txBody>
          <a:bodyPr>
            <a:normAutofit fontScale="90000"/>
          </a:bodyPr>
          <a:lstStyle/>
          <a:p>
            <a:endParaRPr lang="en-GB" dirty="0"/>
          </a:p>
        </p:txBody>
      </p:sp>
      <p:sp>
        <p:nvSpPr>
          <p:cNvPr id="3" name="Content Placeholder 2"/>
          <p:cNvSpPr>
            <a:spLocks noGrp="1"/>
          </p:cNvSpPr>
          <p:nvPr>
            <p:ph idx="1"/>
          </p:nvPr>
        </p:nvSpPr>
        <p:spPr>
          <a:xfrm>
            <a:off x="0" y="0"/>
            <a:ext cx="9144000" cy="6858000"/>
          </a:xfrm>
        </p:spPr>
        <p:txBody>
          <a:bodyPr>
            <a:normAutofit lnSpcReduction="10000"/>
          </a:bodyPr>
          <a:lstStyle/>
          <a:p>
            <a:pPr marL="0" indent="0">
              <a:buNone/>
            </a:pPr>
            <a:r>
              <a:rPr lang="en-GB" dirty="0" smtClean="0"/>
              <a:t>cont’d..</a:t>
            </a:r>
          </a:p>
          <a:p>
            <a:r>
              <a:rPr lang="en-GB" b="1" dirty="0"/>
              <a:t>Federal government mandate</a:t>
            </a:r>
            <a:r>
              <a:rPr lang="en-GB" dirty="0"/>
              <a:t>:  </a:t>
            </a:r>
            <a:endParaRPr lang="en-GB" dirty="0" smtClean="0"/>
          </a:p>
          <a:p>
            <a:r>
              <a:rPr lang="en-GB" dirty="0"/>
              <a:t>To determine and administer the utilization of the waters of rivers and lakes linking two or more states or crossing the boundaries of the national territorial </a:t>
            </a:r>
            <a:r>
              <a:rPr lang="en-GB" dirty="0" smtClean="0"/>
              <a:t>jurisdiction</a:t>
            </a:r>
          </a:p>
          <a:p>
            <a:r>
              <a:rPr lang="en-GB" dirty="0"/>
              <a:t> to enact laws for the utilization and conservation of land and other natural resources </a:t>
            </a:r>
            <a:endParaRPr lang="en-GB" dirty="0" smtClean="0"/>
          </a:p>
          <a:p>
            <a:r>
              <a:rPr lang="en-GB" b="1" dirty="0" smtClean="0"/>
              <a:t>Mandate of regional state</a:t>
            </a:r>
            <a:r>
              <a:rPr lang="en-GB" dirty="0" smtClean="0"/>
              <a:t>;</a:t>
            </a:r>
          </a:p>
          <a:p>
            <a:r>
              <a:rPr lang="en-GB" dirty="0" smtClean="0"/>
              <a:t>To administer land and other natural resources in accordance with federal laws</a:t>
            </a:r>
          </a:p>
          <a:p>
            <a:r>
              <a:rPr lang="en-GB" dirty="0" smtClean="0"/>
              <a:t>Fed gov’t may delegate its mandate to regional states.</a:t>
            </a:r>
            <a:endParaRPr lang="en-GB" dirty="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30332663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387424"/>
            <a:ext cx="8229600" cy="216024"/>
          </a:xfrm>
        </p:spPr>
        <p:txBody>
          <a:bodyPr>
            <a:normAutofit fontScale="90000"/>
          </a:bodyPr>
          <a:lstStyle/>
          <a:p>
            <a:endParaRPr lang="en-GB" dirty="0"/>
          </a:p>
        </p:txBody>
      </p:sp>
      <p:sp>
        <p:nvSpPr>
          <p:cNvPr id="3" name="Content Placeholder 2"/>
          <p:cNvSpPr>
            <a:spLocks noGrp="1"/>
          </p:cNvSpPr>
          <p:nvPr>
            <p:ph idx="1"/>
          </p:nvPr>
        </p:nvSpPr>
        <p:spPr>
          <a:xfrm>
            <a:off x="0" y="0"/>
            <a:ext cx="9036496" cy="6741368"/>
          </a:xfrm>
        </p:spPr>
        <p:txBody>
          <a:bodyPr/>
          <a:lstStyle/>
          <a:p>
            <a:pPr marL="0" indent="0">
              <a:buNone/>
            </a:pPr>
            <a:r>
              <a:rPr lang="en-GB" dirty="0" smtClean="0"/>
              <a:t>Cont’d… </a:t>
            </a:r>
          </a:p>
          <a:p>
            <a:r>
              <a:rPr lang="en-GB" dirty="0" smtClean="0"/>
              <a:t>Fed </a:t>
            </a:r>
            <a:r>
              <a:rPr lang="en-GB" dirty="0"/>
              <a:t>government given the predominant role over policy and law making, planning, management, and administration of water resources under the constitution unless delegated to Regions </a:t>
            </a:r>
            <a:endParaRPr lang="en-GB" dirty="0" smtClean="0"/>
          </a:p>
          <a:p>
            <a:pPr marL="0" indent="0">
              <a:buNone/>
            </a:pPr>
            <a:r>
              <a:rPr lang="en-GB" dirty="0" smtClean="0"/>
              <a:t>• Regions </a:t>
            </a:r>
            <a:r>
              <a:rPr lang="en-GB" dirty="0"/>
              <a:t>have jurisdiction in administering </a:t>
            </a:r>
            <a:r>
              <a:rPr lang="en-GB" dirty="0" smtClean="0"/>
              <a:t>water resources in accordance with fed laws.</a:t>
            </a:r>
          </a:p>
          <a:p>
            <a:pPr marL="0" indent="0">
              <a:buNone/>
            </a:pPr>
            <a:endParaRPr lang="en-GB" dirty="0"/>
          </a:p>
        </p:txBody>
      </p:sp>
    </p:spTree>
    <p:extLst>
      <p:ext uri="{BB962C8B-B14F-4D97-AF65-F5344CB8AC3E}">
        <p14:creationId xmlns:p14="http://schemas.microsoft.com/office/powerpoint/2010/main" val="38353491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3488"/>
            <a:ext cx="8229600" cy="288032"/>
          </a:xfrm>
        </p:spPr>
        <p:txBody>
          <a:bodyPr>
            <a:normAutofit fontScale="90000"/>
          </a:bodyPr>
          <a:lstStyle/>
          <a:p>
            <a:endParaRPr lang="en-GB" dirty="0"/>
          </a:p>
        </p:txBody>
      </p:sp>
      <p:sp>
        <p:nvSpPr>
          <p:cNvPr id="3" name="Content Placeholder 2"/>
          <p:cNvSpPr>
            <a:spLocks noGrp="1"/>
          </p:cNvSpPr>
          <p:nvPr>
            <p:ph idx="1"/>
          </p:nvPr>
        </p:nvSpPr>
        <p:spPr>
          <a:xfrm>
            <a:off x="0" y="0"/>
            <a:ext cx="9144000" cy="7101408"/>
          </a:xfrm>
        </p:spPr>
        <p:txBody>
          <a:bodyPr/>
          <a:lstStyle/>
          <a:p>
            <a:pPr marL="0" indent="0">
              <a:buNone/>
            </a:pPr>
            <a:r>
              <a:rPr lang="en-GB" b="1" dirty="0"/>
              <a:t>Federal Water Resources Management Policy </a:t>
            </a:r>
          </a:p>
          <a:p>
            <a:r>
              <a:rPr lang="en-GB" b="1" dirty="0"/>
              <a:t>Relevant provisions incorporated in the </a:t>
            </a:r>
            <a:r>
              <a:rPr lang="en-GB" b="1" dirty="0" smtClean="0"/>
              <a:t>policy</a:t>
            </a:r>
          </a:p>
          <a:p>
            <a:r>
              <a:rPr lang="en-GB" dirty="0"/>
              <a:t>Issued by </a:t>
            </a:r>
            <a:r>
              <a:rPr lang="en-GB" dirty="0" smtClean="0"/>
              <a:t>Ministry of Water and Resource  </a:t>
            </a:r>
            <a:r>
              <a:rPr lang="en-GB" dirty="0"/>
              <a:t>in 1999 </a:t>
            </a:r>
            <a:endParaRPr lang="en-GB" dirty="0" smtClean="0"/>
          </a:p>
          <a:p>
            <a:r>
              <a:rPr lang="en-GB" dirty="0"/>
              <a:t>Integrated water resources management </a:t>
            </a:r>
            <a:endParaRPr lang="en-GB" dirty="0" smtClean="0"/>
          </a:p>
          <a:p>
            <a:r>
              <a:rPr lang="en-GB" dirty="0"/>
              <a:t>Articulates the need for establishment of RBOs </a:t>
            </a:r>
            <a:endParaRPr lang="en-GB" dirty="0" smtClean="0"/>
          </a:p>
          <a:p>
            <a:r>
              <a:rPr lang="en-GB" dirty="0" smtClean="0"/>
              <a:t>Adoption of river basin approach</a:t>
            </a:r>
          </a:p>
          <a:p>
            <a:r>
              <a:rPr lang="en-GB" dirty="0" smtClean="0"/>
              <a:t>Coordination and linkage</a:t>
            </a:r>
          </a:p>
          <a:p>
            <a:r>
              <a:rPr lang="en-GB" dirty="0"/>
              <a:t> Decentralized management </a:t>
            </a:r>
            <a:endParaRPr lang="en-GB" dirty="0" smtClean="0"/>
          </a:p>
          <a:p>
            <a:r>
              <a:rPr lang="en-GB" dirty="0"/>
              <a:t>Institutional Stability and Continuity </a:t>
            </a:r>
            <a:endParaRPr lang="en-GB" dirty="0" smtClean="0"/>
          </a:p>
          <a:p>
            <a:r>
              <a:rPr lang="en-GB" dirty="0" smtClean="0"/>
              <a:t> </a:t>
            </a:r>
            <a:r>
              <a:rPr lang="en-GB" dirty="0"/>
              <a:t>Stakeholder participation </a:t>
            </a:r>
          </a:p>
        </p:txBody>
      </p:sp>
    </p:spTree>
    <p:extLst>
      <p:ext uri="{BB962C8B-B14F-4D97-AF65-F5344CB8AC3E}">
        <p14:creationId xmlns:p14="http://schemas.microsoft.com/office/powerpoint/2010/main" val="35360603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456"/>
            <a:ext cx="8229600" cy="432048"/>
          </a:xfrm>
        </p:spPr>
        <p:txBody>
          <a:bodyPr>
            <a:normAutofit fontScale="90000"/>
          </a:bodyPr>
          <a:lstStyle/>
          <a:p>
            <a:endParaRPr lang="en-GB" dirty="0"/>
          </a:p>
        </p:txBody>
      </p:sp>
      <p:sp>
        <p:nvSpPr>
          <p:cNvPr id="3" name="Content Placeholder 2"/>
          <p:cNvSpPr>
            <a:spLocks noGrp="1"/>
          </p:cNvSpPr>
          <p:nvPr>
            <p:ph idx="1"/>
          </p:nvPr>
        </p:nvSpPr>
        <p:spPr>
          <a:xfrm>
            <a:off x="0" y="0"/>
            <a:ext cx="9144000" cy="6858000"/>
          </a:xfrm>
        </p:spPr>
        <p:txBody>
          <a:bodyPr/>
          <a:lstStyle/>
          <a:p>
            <a:pPr marL="0" indent="0">
              <a:buNone/>
            </a:pPr>
            <a:r>
              <a:rPr lang="en-GB" b="1" dirty="0"/>
              <a:t>3. Legal Framework </a:t>
            </a:r>
          </a:p>
          <a:p>
            <a:r>
              <a:rPr lang="en-GB" b="1" dirty="0"/>
              <a:t>Ethiopian WRM Proclamation </a:t>
            </a:r>
            <a:r>
              <a:rPr lang="en-GB" b="1" dirty="0" smtClean="0"/>
              <a:t>197/2000 </a:t>
            </a:r>
          </a:p>
          <a:p>
            <a:r>
              <a:rPr lang="en-GB" dirty="0"/>
              <a:t> Currently the basic legal instrument governing WRM and administration in the </a:t>
            </a:r>
            <a:r>
              <a:rPr lang="en-GB" dirty="0" smtClean="0"/>
              <a:t>country</a:t>
            </a:r>
          </a:p>
          <a:p>
            <a:r>
              <a:rPr lang="en-GB" dirty="0"/>
              <a:t>Provides clear set of provision for WRM through a permit system. </a:t>
            </a:r>
            <a:endParaRPr lang="en-GB" dirty="0" smtClean="0"/>
          </a:p>
          <a:p>
            <a:r>
              <a:rPr lang="en-GB" dirty="0"/>
              <a:t>As </a:t>
            </a:r>
            <a:r>
              <a:rPr lang="en-GB" dirty="0" smtClean="0"/>
              <a:t>proclamation now stands, extensive mandate to MOWR  but can delegate such mandates to an appropriate body</a:t>
            </a:r>
          </a:p>
          <a:p>
            <a:r>
              <a:rPr lang="en-GB" dirty="0" smtClean="0"/>
              <a:t>Lack of  integrated water resource management approach</a:t>
            </a:r>
            <a:endParaRPr lang="en-GB" dirty="0"/>
          </a:p>
        </p:txBody>
      </p:sp>
    </p:spTree>
    <p:extLst>
      <p:ext uri="{BB962C8B-B14F-4D97-AF65-F5344CB8AC3E}">
        <p14:creationId xmlns:p14="http://schemas.microsoft.com/office/powerpoint/2010/main" val="24664363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7464"/>
            <a:ext cx="8229600" cy="504056"/>
          </a:xfrm>
        </p:spPr>
        <p:txBody>
          <a:bodyPr>
            <a:normAutofit fontScale="90000"/>
          </a:bodyPr>
          <a:lstStyle/>
          <a:p>
            <a:endParaRPr lang="en-GB" dirty="0"/>
          </a:p>
        </p:txBody>
      </p:sp>
      <p:sp>
        <p:nvSpPr>
          <p:cNvPr id="3" name="Content Placeholder 2"/>
          <p:cNvSpPr>
            <a:spLocks noGrp="1"/>
          </p:cNvSpPr>
          <p:nvPr>
            <p:ph idx="1"/>
          </p:nvPr>
        </p:nvSpPr>
        <p:spPr>
          <a:xfrm>
            <a:off x="0" y="0"/>
            <a:ext cx="9036496" cy="6453336"/>
          </a:xfrm>
        </p:spPr>
        <p:txBody>
          <a:bodyPr/>
          <a:lstStyle/>
          <a:p>
            <a:pPr marL="0" indent="0">
              <a:buNone/>
            </a:pPr>
            <a:r>
              <a:rPr lang="en-GB" dirty="0" smtClean="0"/>
              <a:t>cont’d…</a:t>
            </a:r>
          </a:p>
          <a:p>
            <a:r>
              <a:rPr lang="en-GB" dirty="0" smtClean="0"/>
              <a:t> </a:t>
            </a:r>
            <a:r>
              <a:rPr lang="en-GB" dirty="0"/>
              <a:t>No provisions addressing inter-</a:t>
            </a:r>
            <a:r>
              <a:rPr lang="en-GB" dirty="0" err="1"/>
              <a:t>sectoral</a:t>
            </a:r>
            <a:r>
              <a:rPr lang="en-GB" dirty="0"/>
              <a:t> coordination and linkages </a:t>
            </a:r>
            <a:endParaRPr lang="en-GB" dirty="0" smtClean="0"/>
          </a:p>
          <a:p>
            <a:r>
              <a:rPr lang="en-GB" dirty="0" smtClean="0"/>
              <a:t> </a:t>
            </a:r>
            <a:r>
              <a:rPr lang="en-GB" dirty="0"/>
              <a:t>Does not clearly address the adoption of a River Basin </a:t>
            </a:r>
            <a:r>
              <a:rPr lang="en-GB" dirty="0" smtClean="0"/>
              <a:t>Approach</a:t>
            </a:r>
          </a:p>
          <a:p>
            <a:r>
              <a:rPr lang="en-GB" dirty="0" smtClean="0"/>
              <a:t>Centralization </a:t>
            </a:r>
            <a:r>
              <a:rPr lang="en-GB" dirty="0" err="1" smtClean="0"/>
              <a:t>vs</a:t>
            </a:r>
            <a:r>
              <a:rPr lang="en-GB" dirty="0" smtClean="0"/>
              <a:t> decentralization is not clearly addressed.</a:t>
            </a:r>
            <a:r>
              <a:rPr lang="en-GB" dirty="0"/>
              <a:t>	 </a:t>
            </a:r>
          </a:p>
        </p:txBody>
      </p:sp>
    </p:spTree>
    <p:extLst>
      <p:ext uri="{BB962C8B-B14F-4D97-AF65-F5344CB8AC3E}">
        <p14:creationId xmlns:p14="http://schemas.microsoft.com/office/powerpoint/2010/main" val="23882775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448"/>
            <a:ext cx="8229600" cy="144016"/>
          </a:xfrm>
        </p:spPr>
        <p:txBody>
          <a:bodyPr>
            <a:normAutofit fontScale="90000"/>
          </a:bodyPr>
          <a:lstStyle/>
          <a:p>
            <a:endParaRPr lang="en-GB" dirty="0"/>
          </a:p>
        </p:txBody>
      </p:sp>
      <p:sp>
        <p:nvSpPr>
          <p:cNvPr id="3" name="Content Placeholder 2"/>
          <p:cNvSpPr>
            <a:spLocks noGrp="1"/>
          </p:cNvSpPr>
          <p:nvPr>
            <p:ph idx="1"/>
          </p:nvPr>
        </p:nvSpPr>
        <p:spPr>
          <a:xfrm>
            <a:off x="0" y="0"/>
            <a:ext cx="9036496" cy="6957392"/>
          </a:xfrm>
        </p:spPr>
        <p:txBody>
          <a:bodyPr>
            <a:normAutofit lnSpcReduction="10000"/>
          </a:bodyPr>
          <a:lstStyle/>
          <a:p>
            <a:r>
              <a:rPr lang="en-GB" b="1" dirty="0"/>
              <a:t>WRM Regulations No. </a:t>
            </a:r>
            <a:r>
              <a:rPr lang="en-GB" b="1" dirty="0" smtClean="0"/>
              <a:t>115/2005 </a:t>
            </a:r>
          </a:p>
          <a:p>
            <a:r>
              <a:rPr lang="en-GB" b="1" dirty="0"/>
              <a:t> </a:t>
            </a:r>
            <a:r>
              <a:rPr lang="en-GB" dirty="0"/>
              <a:t>Issued by </a:t>
            </a:r>
            <a:r>
              <a:rPr lang="en-GB" dirty="0" smtClean="0"/>
              <a:t>Council of Ministries </a:t>
            </a:r>
            <a:r>
              <a:rPr lang="en-GB" dirty="0"/>
              <a:t>in </a:t>
            </a:r>
            <a:r>
              <a:rPr lang="en-GB" dirty="0" smtClean="0"/>
              <a:t>2005</a:t>
            </a:r>
          </a:p>
          <a:p>
            <a:r>
              <a:rPr lang="en-GB" dirty="0"/>
              <a:t>Further elaboration of WRM Proclamation on issuance and administration of permits for different water uses, construction works and </a:t>
            </a:r>
            <a:r>
              <a:rPr lang="en-GB" dirty="0" smtClean="0"/>
              <a:t>waste discharge </a:t>
            </a:r>
          </a:p>
          <a:p>
            <a:r>
              <a:rPr lang="en-GB" dirty="0" smtClean="0"/>
              <a:t> </a:t>
            </a:r>
            <a:r>
              <a:rPr lang="en-GB" dirty="0"/>
              <a:t>Set schedules of fees for </a:t>
            </a:r>
            <a:r>
              <a:rPr lang="en-GB" dirty="0" smtClean="0"/>
              <a:t>permits</a:t>
            </a:r>
          </a:p>
          <a:p>
            <a:r>
              <a:rPr lang="en-GB" dirty="0" smtClean="0"/>
              <a:t>Water </a:t>
            </a:r>
            <a:r>
              <a:rPr lang="en-GB" dirty="0"/>
              <a:t>use charges to be determined in </a:t>
            </a:r>
            <a:r>
              <a:rPr lang="en-GB" dirty="0" smtClean="0"/>
              <a:t>subsequent regulation</a:t>
            </a:r>
          </a:p>
          <a:p>
            <a:r>
              <a:rPr lang="en-GB" dirty="0"/>
              <a:t>Does </a:t>
            </a:r>
            <a:r>
              <a:rPr lang="en-GB" dirty="0" smtClean="0"/>
              <a:t>not address delegation of powers or establishment of RBOs( River basin organizations)</a:t>
            </a:r>
          </a:p>
          <a:p>
            <a:endParaRPr lang="en-GB" dirty="0" smtClean="0"/>
          </a:p>
          <a:p>
            <a:pPr marL="0" indent="0">
              <a:buNone/>
            </a:pPr>
            <a:r>
              <a:rPr lang="en-GB" dirty="0" smtClean="0"/>
              <a:t>  </a:t>
            </a:r>
            <a:endParaRPr lang="en-GB" dirty="0"/>
          </a:p>
        </p:txBody>
      </p:sp>
    </p:spTree>
    <p:extLst>
      <p:ext uri="{BB962C8B-B14F-4D97-AF65-F5344CB8AC3E}">
        <p14:creationId xmlns:p14="http://schemas.microsoft.com/office/powerpoint/2010/main" val="40146531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151"/>
            <a:ext cx="8229600" cy="45719"/>
          </a:xfrm>
        </p:spPr>
        <p:txBody>
          <a:bodyPr>
            <a:normAutofit fontScale="90000"/>
          </a:bodyPr>
          <a:lstStyle/>
          <a:p>
            <a:endParaRPr lang="en-GB" dirty="0"/>
          </a:p>
        </p:txBody>
      </p:sp>
      <p:sp>
        <p:nvSpPr>
          <p:cNvPr id="3" name="Content Placeholder 2"/>
          <p:cNvSpPr>
            <a:spLocks noGrp="1"/>
          </p:cNvSpPr>
          <p:nvPr>
            <p:ph idx="1"/>
          </p:nvPr>
        </p:nvSpPr>
        <p:spPr>
          <a:xfrm>
            <a:off x="0" y="0"/>
            <a:ext cx="9144000" cy="6957392"/>
          </a:xfrm>
        </p:spPr>
        <p:txBody>
          <a:bodyPr/>
          <a:lstStyle/>
          <a:p>
            <a:pPr marL="0" indent="0">
              <a:buNone/>
            </a:pPr>
            <a:r>
              <a:rPr lang="en-GB" b="1" dirty="0"/>
              <a:t>4. Establishment of River Basin Organizations </a:t>
            </a:r>
            <a:r>
              <a:rPr lang="en-GB" b="1" dirty="0" smtClean="0"/>
              <a:t>(RBOs)</a:t>
            </a:r>
          </a:p>
          <a:p>
            <a:pPr marL="0" indent="0">
              <a:buNone/>
            </a:pPr>
            <a:r>
              <a:rPr lang="en-GB" dirty="0" smtClean="0"/>
              <a:t>. Approach </a:t>
            </a:r>
            <a:r>
              <a:rPr lang="en-GB" dirty="0"/>
              <a:t>adopted in Ethiopia for WRM is to decentralize water resources planning and management functions at the basin level. </a:t>
            </a:r>
            <a:endParaRPr lang="en-GB" dirty="0" smtClean="0"/>
          </a:p>
          <a:p>
            <a:pPr marL="0" indent="0">
              <a:buNone/>
            </a:pPr>
            <a:r>
              <a:rPr lang="en-GB" dirty="0"/>
              <a:t> </a:t>
            </a:r>
            <a:r>
              <a:rPr lang="en-GB" dirty="0" smtClean="0"/>
              <a:t>. RBOs </a:t>
            </a:r>
            <a:r>
              <a:rPr lang="en-GB" dirty="0"/>
              <a:t>to be established by law on a phase-by-phase </a:t>
            </a:r>
            <a:r>
              <a:rPr lang="en-GB" dirty="0" smtClean="0"/>
              <a:t>basis</a:t>
            </a:r>
          </a:p>
          <a:p>
            <a:pPr marL="0" indent="0">
              <a:buNone/>
            </a:pPr>
            <a:r>
              <a:rPr lang="en-GB" dirty="0"/>
              <a:t>. Most of the mandates currently held by </a:t>
            </a:r>
            <a:r>
              <a:rPr lang="en-GB" dirty="0" err="1"/>
              <a:t>MoWR</a:t>
            </a:r>
            <a:r>
              <a:rPr lang="en-GB" dirty="0"/>
              <a:t> at the Federal level delegated to RBOs </a:t>
            </a:r>
            <a:endParaRPr lang="en-GB" dirty="0" smtClean="0"/>
          </a:p>
          <a:p>
            <a:pPr marL="0" indent="0">
              <a:buNone/>
            </a:pPr>
            <a:r>
              <a:rPr lang="en-GB" dirty="0" smtClean="0"/>
              <a:t>.River </a:t>
            </a:r>
            <a:r>
              <a:rPr lang="en-GB" dirty="0"/>
              <a:t>Basin Councils and Authorities Proclamation (Proclamation No.534/2007) </a:t>
            </a:r>
          </a:p>
          <a:p>
            <a:pPr marL="0" indent="0">
              <a:buNone/>
            </a:pPr>
            <a:endParaRPr lang="en-GB" dirty="0"/>
          </a:p>
        </p:txBody>
      </p:sp>
    </p:spTree>
    <p:extLst>
      <p:ext uri="{BB962C8B-B14F-4D97-AF65-F5344CB8AC3E}">
        <p14:creationId xmlns:p14="http://schemas.microsoft.com/office/powerpoint/2010/main" val="38874019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440"/>
            <a:ext cx="8229600" cy="144016"/>
          </a:xfrm>
        </p:spPr>
        <p:txBody>
          <a:bodyPr>
            <a:normAutofit fontScale="90000"/>
          </a:bodyPr>
          <a:lstStyle/>
          <a:p>
            <a:endParaRPr lang="en-GB" dirty="0"/>
          </a:p>
        </p:txBody>
      </p:sp>
      <p:sp>
        <p:nvSpPr>
          <p:cNvPr id="3" name="Content Placeholder 2"/>
          <p:cNvSpPr>
            <a:spLocks noGrp="1"/>
          </p:cNvSpPr>
          <p:nvPr>
            <p:ph idx="1"/>
          </p:nvPr>
        </p:nvSpPr>
        <p:spPr>
          <a:xfrm>
            <a:off x="0" y="0"/>
            <a:ext cx="9144000" cy="6858000"/>
          </a:xfrm>
        </p:spPr>
        <p:txBody>
          <a:bodyPr>
            <a:normAutofit fontScale="92500" lnSpcReduction="20000"/>
          </a:bodyPr>
          <a:lstStyle/>
          <a:p>
            <a:pPr marL="0" indent="0">
              <a:buNone/>
            </a:pPr>
            <a:r>
              <a:rPr lang="en-GB" dirty="0" smtClean="0"/>
              <a:t>Cont’d…</a:t>
            </a:r>
          </a:p>
          <a:p>
            <a:r>
              <a:rPr lang="en-GB" dirty="0" smtClean="0"/>
              <a:t>RBOs </a:t>
            </a:r>
            <a:r>
              <a:rPr lang="en-GB" dirty="0"/>
              <a:t>to have a two-tier organizational set-up: Basin High Councils (BHCs) and Basin Authority </a:t>
            </a:r>
            <a:endParaRPr lang="en-GB" dirty="0" smtClean="0"/>
          </a:p>
          <a:p>
            <a:r>
              <a:rPr lang="en-GB" dirty="0" smtClean="0"/>
              <a:t>BHC-highest </a:t>
            </a:r>
            <a:r>
              <a:rPr lang="en-GB" dirty="0"/>
              <a:t>policy and strategic </a:t>
            </a:r>
            <a:r>
              <a:rPr lang="en-GB" dirty="0" smtClean="0"/>
              <a:t>decision-making</a:t>
            </a:r>
          </a:p>
          <a:p>
            <a:r>
              <a:rPr lang="en-GB" dirty="0"/>
              <a:t> Basin Authority-administrative and technical arm of BHC </a:t>
            </a:r>
            <a:endParaRPr lang="en-GB" dirty="0" smtClean="0"/>
          </a:p>
          <a:p>
            <a:r>
              <a:rPr lang="en-GB" b="1" dirty="0"/>
              <a:t>Basin High Council </a:t>
            </a:r>
            <a:endParaRPr lang="en-GB" dirty="0" smtClean="0"/>
          </a:p>
          <a:p>
            <a:r>
              <a:rPr lang="en-GB" dirty="0"/>
              <a:t>Composition of the BHC and its accountability to be determined by subsequent regulation </a:t>
            </a:r>
            <a:endParaRPr lang="en-GB" dirty="0" smtClean="0"/>
          </a:p>
          <a:p>
            <a:r>
              <a:rPr lang="en-GB" dirty="0"/>
              <a:t> Mandates of BHC-policy guidance and planning oversight; direct the preparation of basin plans; propose water charges to government; prioritize construction of major water works; decide on water allocation rules and principles; manage water disputes between regional states in the basin; provide information and advisory support to body negotiating on </a:t>
            </a:r>
            <a:r>
              <a:rPr lang="en-GB" dirty="0" err="1"/>
              <a:t>transboundary</a:t>
            </a:r>
            <a:r>
              <a:rPr lang="en-GB" dirty="0"/>
              <a:t> </a:t>
            </a:r>
            <a:r>
              <a:rPr lang="en-GB" dirty="0" smtClean="0"/>
              <a:t>basins.</a:t>
            </a:r>
            <a:endParaRPr lang="en-GB" dirty="0"/>
          </a:p>
        </p:txBody>
      </p:sp>
    </p:spTree>
    <p:extLst>
      <p:ext uri="{BB962C8B-B14F-4D97-AF65-F5344CB8AC3E}">
        <p14:creationId xmlns:p14="http://schemas.microsoft.com/office/powerpoint/2010/main" val="1523482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35496"/>
            <a:ext cx="8229600" cy="648072"/>
          </a:xfrm>
        </p:spPr>
        <p:txBody>
          <a:bodyPr>
            <a:normAutofit fontScale="90000"/>
          </a:bodyPr>
          <a:lstStyle/>
          <a:p>
            <a:r>
              <a:rPr lang="en-GB" dirty="0" smtClean="0"/>
              <a:t>CHAPTER TWO</a:t>
            </a:r>
            <a:endParaRPr lang="en-GB" dirty="0"/>
          </a:p>
        </p:txBody>
      </p:sp>
      <p:sp>
        <p:nvSpPr>
          <p:cNvPr id="3" name="Content Placeholder 2"/>
          <p:cNvSpPr>
            <a:spLocks noGrp="1"/>
          </p:cNvSpPr>
          <p:nvPr>
            <p:ph idx="1"/>
          </p:nvPr>
        </p:nvSpPr>
        <p:spPr>
          <a:xfrm>
            <a:off x="457200" y="0"/>
            <a:ext cx="8229600" cy="6126163"/>
          </a:xfrm>
        </p:spPr>
        <p:txBody>
          <a:bodyPr>
            <a:normAutofit fontScale="92500"/>
          </a:bodyPr>
          <a:lstStyle/>
          <a:p>
            <a:r>
              <a:rPr lang="en-GB" b="1" dirty="0" smtClean="0"/>
              <a:t>      CHAPTER TWO</a:t>
            </a:r>
          </a:p>
          <a:p>
            <a:r>
              <a:rPr lang="en-GB" b="1" dirty="0" smtClean="0"/>
              <a:t>POLICY </a:t>
            </a:r>
            <a:r>
              <a:rPr lang="en-GB" b="1" dirty="0"/>
              <a:t>MAKING AND IMPLEMENTATION</a:t>
            </a:r>
            <a:endParaRPr lang="en-GB" dirty="0"/>
          </a:p>
          <a:p>
            <a:r>
              <a:rPr lang="en-GB" b="1" dirty="0"/>
              <a:t>Definition of policy and law</a:t>
            </a:r>
            <a:endParaRPr lang="en-GB" dirty="0"/>
          </a:p>
          <a:p>
            <a:r>
              <a:rPr lang="en-GB" dirty="0" smtClean="0"/>
              <a:t>Definition of policy</a:t>
            </a:r>
          </a:p>
          <a:p>
            <a:r>
              <a:rPr lang="en-GB" dirty="0" smtClean="0"/>
              <a:t>Definition of law</a:t>
            </a:r>
          </a:p>
          <a:p>
            <a:r>
              <a:rPr lang="en-GB" dirty="0" smtClean="0"/>
              <a:t>The difference b/n policy and law</a:t>
            </a:r>
          </a:p>
          <a:p>
            <a:r>
              <a:rPr lang="en-GB" dirty="0" smtClean="0"/>
              <a:t>Policy </a:t>
            </a:r>
            <a:r>
              <a:rPr lang="en-GB" dirty="0" err="1" smtClean="0"/>
              <a:t>vs</a:t>
            </a:r>
            <a:r>
              <a:rPr lang="en-GB" dirty="0" smtClean="0"/>
              <a:t> regulation</a:t>
            </a:r>
          </a:p>
          <a:p>
            <a:r>
              <a:rPr lang="en-GB" dirty="0" smtClean="0"/>
              <a:t>Policy </a:t>
            </a:r>
            <a:r>
              <a:rPr lang="en-GB" dirty="0" err="1" smtClean="0"/>
              <a:t>vs</a:t>
            </a:r>
            <a:r>
              <a:rPr lang="en-GB" dirty="0" smtClean="0"/>
              <a:t> goal</a:t>
            </a:r>
          </a:p>
          <a:p>
            <a:r>
              <a:rPr lang="en-GB" dirty="0" smtClean="0"/>
              <a:t>Stages of policy formulation</a:t>
            </a:r>
          </a:p>
          <a:p>
            <a:r>
              <a:rPr lang="en-GB" dirty="0" smtClean="0"/>
              <a:t>Theories and models of policy formulation…..</a:t>
            </a:r>
            <a:r>
              <a:rPr lang="en-GB" dirty="0" err="1" smtClean="0"/>
              <a:t>etc</a:t>
            </a:r>
            <a:r>
              <a:rPr lang="en-GB" dirty="0" smtClean="0"/>
              <a:t> will be discussed under this chapter.</a:t>
            </a:r>
            <a:endParaRPr lang="en-GB" dirty="0"/>
          </a:p>
        </p:txBody>
      </p:sp>
    </p:spTree>
    <p:extLst>
      <p:ext uri="{BB962C8B-B14F-4D97-AF65-F5344CB8AC3E}">
        <p14:creationId xmlns:p14="http://schemas.microsoft.com/office/powerpoint/2010/main" val="14204883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9472"/>
            <a:ext cx="8229600" cy="576064"/>
          </a:xfrm>
        </p:spPr>
        <p:txBody>
          <a:bodyPr>
            <a:normAutofit fontScale="90000"/>
          </a:bodyPr>
          <a:lstStyle/>
          <a:p>
            <a:endParaRPr lang="en-GB" dirty="0"/>
          </a:p>
        </p:txBody>
      </p:sp>
      <p:sp>
        <p:nvSpPr>
          <p:cNvPr id="3" name="Content Placeholder 2"/>
          <p:cNvSpPr>
            <a:spLocks noGrp="1"/>
          </p:cNvSpPr>
          <p:nvPr>
            <p:ph idx="1"/>
          </p:nvPr>
        </p:nvSpPr>
        <p:spPr>
          <a:xfrm>
            <a:off x="107504" y="0"/>
            <a:ext cx="9036496" cy="6858000"/>
          </a:xfrm>
        </p:spPr>
        <p:txBody>
          <a:bodyPr/>
          <a:lstStyle/>
          <a:p>
            <a:pPr marL="0" indent="0">
              <a:buNone/>
            </a:pPr>
            <a:r>
              <a:rPr lang="en-GB" dirty="0"/>
              <a:t> </a:t>
            </a:r>
            <a:r>
              <a:rPr lang="en-GB" dirty="0" smtClean="0"/>
              <a:t> </a:t>
            </a:r>
            <a:r>
              <a:rPr lang="en-GB" dirty="0" err="1" smtClean="0"/>
              <a:t>Con‘t’d</a:t>
            </a:r>
            <a:r>
              <a:rPr lang="en-GB" dirty="0" smtClean="0"/>
              <a:t>…</a:t>
            </a:r>
          </a:p>
          <a:p>
            <a:r>
              <a:rPr lang="en-GB" dirty="0" smtClean="0"/>
              <a:t>BHC </a:t>
            </a:r>
            <a:r>
              <a:rPr lang="en-GB" dirty="0"/>
              <a:t>given mandates to deliberate on major issues within the </a:t>
            </a:r>
            <a:r>
              <a:rPr lang="en-GB" dirty="0" smtClean="0"/>
              <a:t>basin</a:t>
            </a:r>
          </a:p>
          <a:p>
            <a:r>
              <a:rPr lang="en-GB" dirty="0" smtClean="0"/>
              <a:t>To </a:t>
            </a:r>
            <a:r>
              <a:rPr lang="en-GB" dirty="0"/>
              <a:t>effectively make decisions on such issues it needs adequate technical support </a:t>
            </a:r>
            <a:endParaRPr lang="en-GB" dirty="0" smtClean="0"/>
          </a:p>
          <a:p>
            <a:r>
              <a:rPr lang="en-GB" dirty="0" smtClean="0"/>
              <a:t> </a:t>
            </a:r>
            <a:r>
              <a:rPr lang="en-GB" dirty="0"/>
              <a:t>Given the mandate to resolve conflicts among the regional states </a:t>
            </a:r>
            <a:r>
              <a:rPr lang="en-GB" dirty="0" smtClean="0"/>
              <a:t>but not </a:t>
            </a:r>
            <a:r>
              <a:rPr lang="en-GB" dirty="0" err="1" smtClean="0"/>
              <a:t>sectoral</a:t>
            </a:r>
            <a:r>
              <a:rPr lang="en-GB" dirty="0" smtClean="0"/>
              <a:t> ministries at federal and regional levels or basin authority where likely tensions may arise</a:t>
            </a:r>
            <a:endParaRPr lang="en-GB" dirty="0"/>
          </a:p>
        </p:txBody>
      </p:sp>
    </p:spTree>
    <p:extLst>
      <p:ext uri="{BB962C8B-B14F-4D97-AF65-F5344CB8AC3E}">
        <p14:creationId xmlns:p14="http://schemas.microsoft.com/office/powerpoint/2010/main" val="24450574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456"/>
            <a:ext cx="8229600" cy="504056"/>
          </a:xfrm>
        </p:spPr>
        <p:txBody>
          <a:bodyPr>
            <a:normAutofit fontScale="90000"/>
          </a:bodyPr>
          <a:lstStyle/>
          <a:p>
            <a:endParaRPr lang="en-GB" dirty="0"/>
          </a:p>
        </p:txBody>
      </p:sp>
      <p:sp>
        <p:nvSpPr>
          <p:cNvPr id="3" name="Content Placeholder 2"/>
          <p:cNvSpPr>
            <a:spLocks noGrp="1"/>
          </p:cNvSpPr>
          <p:nvPr>
            <p:ph idx="1"/>
          </p:nvPr>
        </p:nvSpPr>
        <p:spPr>
          <a:xfrm>
            <a:off x="0" y="58994"/>
            <a:ext cx="9144000" cy="6799006"/>
          </a:xfrm>
        </p:spPr>
        <p:txBody>
          <a:bodyPr>
            <a:normAutofit fontScale="77500" lnSpcReduction="20000"/>
          </a:bodyPr>
          <a:lstStyle/>
          <a:p>
            <a:r>
              <a:rPr lang="en-GB" b="1" dirty="0"/>
              <a:t> Environmental Policy of Ethiopia (EPE</a:t>
            </a:r>
            <a:r>
              <a:rPr lang="en-GB" b="1" dirty="0" smtClean="0"/>
              <a:t>) </a:t>
            </a:r>
            <a:r>
              <a:rPr lang="en-GB" dirty="0"/>
              <a:t>1997</a:t>
            </a:r>
          </a:p>
          <a:p>
            <a:r>
              <a:rPr lang="en-GB" dirty="0"/>
              <a:t>This policy, issued in 1997, aims to maintain the health and quality of life of all Ethiopians and to promote sustainable social and economic development. </a:t>
            </a:r>
            <a:endParaRPr lang="en-GB" dirty="0" smtClean="0"/>
          </a:p>
          <a:p>
            <a:r>
              <a:rPr lang="en-GB" dirty="0" smtClean="0"/>
              <a:t>It </a:t>
            </a:r>
            <a:r>
              <a:rPr lang="en-GB" dirty="0"/>
              <a:t>seeks to do this through the sound management and use of resources and the environment as a whole, in accordance with the principles of sustainable development. It considers the rights and obligations of citizens, organisations, and government to safeguard the environment as indicated in the Constitution of Ethiopia. </a:t>
            </a:r>
            <a:endParaRPr lang="en-GB" dirty="0" smtClean="0"/>
          </a:p>
          <a:p>
            <a:r>
              <a:rPr lang="en-GB" dirty="0" smtClean="0"/>
              <a:t>The </a:t>
            </a:r>
            <a:r>
              <a:rPr lang="en-GB" dirty="0"/>
              <a:t>EPE is a comprehensive document that defines policies for ten separate environmental sectors, covering soil and agriculture, forest and woodland, biodiversity, water, energy, minerals, human settlement, industrial waste, climate change and cultural heritage (FDRE, 1997). </a:t>
            </a:r>
            <a:endParaRPr lang="en-GB" dirty="0" smtClean="0"/>
          </a:p>
          <a:p>
            <a:r>
              <a:rPr lang="en-GB" dirty="0" smtClean="0"/>
              <a:t>It </a:t>
            </a:r>
            <a:r>
              <a:rPr lang="en-GB" dirty="0"/>
              <a:t>also includes policies for ten cross-</a:t>
            </a:r>
            <a:r>
              <a:rPr lang="en-GB" dirty="0" err="1"/>
              <a:t>sectoral</a:t>
            </a:r>
            <a:r>
              <a:rPr lang="en-GB" dirty="0"/>
              <a:t> issues that need to be considered for effective implementation: population, community participation, land tenure, land use, social and gender issues, environmental economics, information systems, research, impact assessment, and education.</a:t>
            </a:r>
          </a:p>
          <a:p>
            <a:endParaRPr lang="en-GB" dirty="0"/>
          </a:p>
        </p:txBody>
      </p:sp>
    </p:spTree>
    <p:extLst>
      <p:ext uri="{BB962C8B-B14F-4D97-AF65-F5344CB8AC3E}">
        <p14:creationId xmlns:p14="http://schemas.microsoft.com/office/powerpoint/2010/main" val="36427785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7464"/>
            <a:ext cx="8229600" cy="648072"/>
          </a:xfrm>
        </p:spPr>
        <p:txBody>
          <a:bodyPr>
            <a:normAutofit fontScale="90000"/>
          </a:bodyPr>
          <a:lstStyle/>
          <a:p>
            <a:endParaRPr lang="en-GB" dirty="0"/>
          </a:p>
        </p:txBody>
      </p:sp>
      <p:sp>
        <p:nvSpPr>
          <p:cNvPr id="3" name="Content Placeholder 2"/>
          <p:cNvSpPr>
            <a:spLocks noGrp="1"/>
          </p:cNvSpPr>
          <p:nvPr>
            <p:ph idx="1"/>
          </p:nvPr>
        </p:nvSpPr>
        <p:spPr>
          <a:xfrm>
            <a:off x="107504" y="0"/>
            <a:ext cx="8902824" cy="6858000"/>
          </a:xfrm>
        </p:spPr>
        <p:txBody>
          <a:bodyPr>
            <a:normAutofit lnSpcReduction="10000"/>
          </a:bodyPr>
          <a:lstStyle/>
          <a:p>
            <a:r>
              <a:rPr lang="en-GB" dirty="0" smtClean="0"/>
              <a:t>INTERNATIONAL ENVIRONMENTAL POLICY/LAW</a:t>
            </a:r>
          </a:p>
          <a:p>
            <a:r>
              <a:rPr lang="en-US" dirty="0"/>
              <a:t>UN Conference on the Human Environment, Stockholm, 1972</a:t>
            </a:r>
          </a:p>
          <a:p>
            <a:pPr lvl="1"/>
            <a:r>
              <a:rPr lang="en-US" dirty="0"/>
              <a:t>Areas subject to protection</a:t>
            </a:r>
          </a:p>
          <a:p>
            <a:pPr lvl="2"/>
            <a:r>
              <a:rPr lang="en-US" dirty="0"/>
              <a:t>Natural resources of the earth includes air, land, flora and fauna (Principle 2)</a:t>
            </a:r>
          </a:p>
          <a:p>
            <a:pPr lvl="2"/>
            <a:r>
              <a:rPr lang="en-US" dirty="0"/>
              <a:t>Capacity of earth to produce vital renewable resources (Principle 3)</a:t>
            </a:r>
          </a:p>
          <a:p>
            <a:pPr lvl="2"/>
            <a:r>
              <a:rPr lang="en-US" dirty="0"/>
              <a:t>Heritage of wildlife and its habitat (Principle 4)</a:t>
            </a:r>
          </a:p>
          <a:p>
            <a:pPr lvl="2"/>
            <a:r>
              <a:rPr lang="en-US" dirty="0"/>
              <a:t>Non-renewable resources of the earth (Principle 5)</a:t>
            </a:r>
          </a:p>
          <a:p>
            <a:pPr lvl="1"/>
            <a:r>
              <a:rPr lang="en-US" dirty="0"/>
              <a:t>Legal duties and responsibilities of states</a:t>
            </a:r>
          </a:p>
          <a:p>
            <a:pPr lvl="2"/>
            <a:r>
              <a:rPr lang="en-US" dirty="0"/>
              <a:t>State’s right to exploit their own resources and the responsibilities not to cause damage to the environment of other States and beyond national jurisdiction (Principle 21)</a:t>
            </a:r>
          </a:p>
          <a:p>
            <a:pPr lvl="2"/>
            <a:r>
              <a:rPr lang="en-US" dirty="0"/>
              <a:t>States shall cooperate to develop further the international liability and compensation for the victims of pollution and other environmental damage (Principle 22)</a:t>
            </a:r>
          </a:p>
          <a:p>
            <a:endParaRPr lang="en-GB" dirty="0" smtClean="0"/>
          </a:p>
          <a:p>
            <a:endParaRPr lang="en-GB" dirty="0"/>
          </a:p>
        </p:txBody>
      </p:sp>
    </p:spTree>
    <p:extLst>
      <p:ext uri="{BB962C8B-B14F-4D97-AF65-F5344CB8AC3E}">
        <p14:creationId xmlns:p14="http://schemas.microsoft.com/office/powerpoint/2010/main" val="27793386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459432"/>
            <a:ext cx="8229600" cy="144016"/>
          </a:xfrm>
        </p:spPr>
        <p:txBody>
          <a:bodyPr>
            <a:normAutofit fontScale="90000"/>
          </a:bodyPr>
          <a:lstStyle/>
          <a:p>
            <a:endParaRPr lang="en-GB" dirty="0"/>
          </a:p>
        </p:txBody>
      </p:sp>
      <p:sp>
        <p:nvSpPr>
          <p:cNvPr id="3" name="Content Placeholder 2"/>
          <p:cNvSpPr>
            <a:spLocks noGrp="1"/>
          </p:cNvSpPr>
          <p:nvPr>
            <p:ph idx="1"/>
          </p:nvPr>
        </p:nvSpPr>
        <p:spPr>
          <a:xfrm>
            <a:off x="0" y="0"/>
            <a:ext cx="9036496" cy="6858000"/>
          </a:xfrm>
        </p:spPr>
        <p:txBody>
          <a:bodyPr/>
          <a:lstStyle/>
          <a:p>
            <a:r>
              <a:rPr lang="en-US" dirty="0"/>
              <a:t>International Environmental Law</a:t>
            </a:r>
          </a:p>
          <a:p>
            <a:pPr lvl="1"/>
            <a:r>
              <a:rPr lang="en-US" dirty="0"/>
              <a:t>Sources</a:t>
            </a:r>
          </a:p>
          <a:p>
            <a:pPr lvl="2"/>
            <a:r>
              <a:rPr lang="en-US" dirty="0"/>
              <a:t>Bilateral or multilateral treaties</a:t>
            </a:r>
          </a:p>
          <a:p>
            <a:pPr lvl="2"/>
            <a:r>
              <a:rPr lang="en-US" dirty="0"/>
              <a:t>Binding acts of international organizations</a:t>
            </a:r>
          </a:p>
          <a:p>
            <a:pPr lvl="2"/>
            <a:r>
              <a:rPr lang="en-US" dirty="0"/>
              <a:t>Rules of customary international law and</a:t>
            </a:r>
          </a:p>
          <a:p>
            <a:pPr lvl="2"/>
            <a:r>
              <a:rPr lang="en-US" dirty="0"/>
              <a:t>Judgments of international courts or tribunals</a:t>
            </a:r>
          </a:p>
          <a:p>
            <a:pPr lvl="1"/>
            <a:r>
              <a:rPr lang="en-US" dirty="0"/>
              <a:t>Soft-law” – not binding but future role towards binding obligations</a:t>
            </a:r>
          </a:p>
          <a:p>
            <a:pPr lvl="2"/>
            <a:r>
              <a:rPr lang="en-US" dirty="0"/>
              <a:t>Guidelines or codes of conduct</a:t>
            </a:r>
          </a:p>
          <a:p>
            <a:pPr lvl="2"/>
            <a:r>
              <a:rPr lang="en-US" dirty="0"/>
              <a:t>Agreements, resolutions and declarations to facilitate implementation of treaties</a:t>
            </a:r>
          </a:p>
          <a:p>
            <a:pPr lvl="1"/>
            <a:r>
              <a:rPr lang="en-US" dirty="0"/>
              <a:t>Sources of Soft-Law</a:t>
            </a:r>
          </a:p>
          <a:p>
            <a:pPr lvl="2"/>
            <a:r>
              <a:rPr lang="en-US" dirty="0"/>
              <a:t>1972 Stockholm Declaration of the Principles – catalyzed important global treaties like Vienna Convention on Ozone Layer, Biological Diversity</a:t>
            </a:r>
          </a:p>
          <a:p>
            <a:endParaRPr lang="en-GB" dirty="0"/>
          </a:p>
        </p:txBody>
      </p:sp>
    </p:spTree>
    <p:extLst>
      <p:ext uri="{BB962C8B-B14F-4D97-AF65-F5344CB8AC3E}">
        <p14:creationId xmlns:p14="http://schemas.microsoft.com/office/powerpoint/2010/main" val="3224262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7464"/>
            <a:ext cx="8229600" cy="432048"/>
          </a:xfrm>
        </p:spPr>
        <p:txBody>
          <a:bodyPr>
            <a:normAutofit fontScale="90000"/>
          </a:bodyPr>
          <a:lstStyle/>
          <a:p>
            <a:endParaRPr lang="en-GB" dirty="0"/>
          </a:p>
        </p:txBody>
      </p:sp>
      <p:sp>
        <p:nvSpPr>
          <p:cNvPr id="3" name="Content Placeholder 2"/>
          <p:cNvSpPr>
            <a:spLocks noGrp="1"/>
          </p:cNvSpPr>
          <p:nvPr>
            <p:ph idx="1"/>
          </p:nvPr>
        </p:nvSpPr>
        <p:spPr>
          <a:xfrm>
            <a:off x="0" y="0"/>
            <a:ext cx="9144000" cy="6858000"/>
          </a:xfrm>
        </p:spPr>
        <p:txBody>
          <a:bodyPr>
            <a:normAutofit/>
          </a:bodyPr>
          <a:lstStyle/>
          <a:p>
            <a:pPr marL="914400" lvl="2" indent="0">
              <a:buNone/>
            </a:pPr>
            <a:r>
              <a:rPr lang="en-US" dirty="0" err="1" smtClean="0"/>
              <a:t>Ctd</a:t>
            </a:r>
            <a:r>
              <a:rPr lang="en-US" dirty="0" smtClean="0"/>
              <a:t>….</a:t>
            </a:r>
          </a:p>
          <a:p>
            <a:pPr lvl="2"/>
            <a:r>
              <a:rPr lang="en-US" dirty="0" smtClean="0"/>
              <a:t>1978 </a:t>
            </a:r>
            <a:r>
              <a:rPr lang="en-US" dirty="0"/>
              <a:t>Draft Principles on Shared Natural </a:t>
            </a:r>
            <a:r>
              <a:rPr lang="en-US" dirty="0" smtClean="0"/>
              <a:t>Resources</a:t>
            </a:r>
            <a:endParaRPr lang="en-US" dirty="0"/>
          </a:p>
          <a:p>
            <a:pPr lvl="2"/>
            <a:r>
              <a:rPr lang="en-US" dirty="0"/>
              <a:t>1992 Rio Declaration</a:t>
            </a:r>
          </a:p>
          <a:p>
            <a:pPr lvl="1"/>
            <a:r>
              <a:rPr lang="en-US" dirty="0"/>
              <a:t>1992 UN Conference on Environment and Development (Rio de Janeiro)</a:t>
            </a:r>
          </a:p>
          <a:p>
            <a:pPr lvl="2"/>
            <a:r>
              <a:rPr lang="en-US" dirty="0"/>
              <a:t>Rio Declaration</a:t>
            </a:r>
          </a:p>
          <a:p>
            <a:pPr lvl="2"/>
            <a:r>
              <a:rPr lang="en-US" dirty="0"/>
              <a:t>Statement of Principles for a Global Consensus on the Management, Conservation and Sustainable Development of All Types of Forests (The Forest Principle)</a:t>
            </a:r>
          </a:p>
          <a:p>
            <a:pPr lvl="1"/>
            <a:r>
              <a:rPr lang="en-US" dirty="0"/>
              <a:t>Convention on Biological Diversity</a:t>
            </a:r>
          </a:p>
          <a:p>
            <a:pPr lvl="1"/>
            <a:r>
              <a:rPr lang="en-US" dirty="0"/>
              <a:t>UN Framework Convention on Climate Change</a:t>
            </a:r>
          </a:p>
          <a:p>
            <a:pPr lvl="2"/>
            <a:r>
              <a:rPr lang="en-US" dirty="0"/>
              <a:t>Montreal Protocol       specified time frame for ban</a:t>
            </a:r>
          </a:p>
          <a:p>
            <a:pPr lvl="2"/>
            <a:r>
              <a:rPr lang="en-US" dirty="0"/>
              <a:t>Kyoto Protocol            on the production of certain</a:t>
            </a:r>
          </a:p>
          <a:p>
            <a:pPr lvl="2">
              <a:buFont typeface="Wingdings" pitchFamily="2" charset="2"/>
              <a:buNone/>
            </a:pPr>
            <a:r>
              <a:rPr lang="en-US" dirty="0"/>
              <a:t>				      chemicals</a:t>
            </a:r>
          </a:p>
          <a:p>
            <a:endParaRPr lang="en-GB" dirty="0"/>
          </a:p>
        </p:txBody>
      </p:sp>
      <p:sp>
        <p:nvSpPr>
          <p:cNvPr id="4" name="Line 4"/>
          <p:cNvSpPr>
            <a:spLocks noChangeShapeType="1"/>
          </p:cNvSpPr>
          <p:nvPr/>
        </p:nvSpPr>
        <p:spPr bwMode="auto">
          <a:xfrm>
            <a:off x="3555428" y="5493720"/>
            <a:ext cx="4191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 name="Line 4"/>
          <p:cNvSpPr>
            <a:spLocks noChangeShapeType="1"/>
          </p:cNvSpPr>
          <p:nvPr/>
        </p:nvSpPr>
        <p:spPr bwMode="auto">
          <a:xfrm flipV="1">
            <a:off x="3059832" y="5605170"/>
            <a:ext cx="991193" cy="34410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8017013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7464"/>
            <a:ext cx="8229600" cy="504056"/>
          </a:xfrm>
        </p:spPr>
        <p:txBody>
          <a:bodyPr>
            <a:normAutofit fontScale="90000"/>
          </a:bodyPr>
          <a:lstStyle/>
          <a:p>
            <a:endParaRPr lang="en-GB" dirty="0"/>
          </a:p>
        </p:txBody>
      </p:sp>
      <p:sp>
        <p:nvSpPr>
          <p:cNvPr id="3" name="Content Placeholder 2"/>
          <p:cNvSpPr>
            <a:spLocks noGrp="1"/>
          </p:cNvSpPr>
          <p:nvPr>
            <p:ph idx="1"/>
          </p:nvPr>
        </p:nvSpPr>
        <p:spPr>
          <a:xfrm>
            <a:off x="0" y="0"/>
            <a:ext cx="9144000" cy="6858000"/>
          </a:xfrm>
        </p:spPr>
        <p:txBody>
          <a:bodyPr/>
          <a:lstStyle/>
          <a:p>
            <a:r>
              <a:rPr lang="en-US" dirty="0"/>
              <a:t>General Principles and Rules in International Environmental Law</a:t>
            </a:r>
          </a:p>
          <a:p>
            <a:pPr>
              <a:buFont typeface="Wingdings" pitchFamily="2" charset="2"/>
              <a:buNone/>
            </a:pPr>
            <a:r>
              <a:rPr lang="en-US" dirty="0"/>
              <a:t>	1.  Sovereign Rights over Natural Resources and Responsibility not to cause environmental damage</a:t>
            </a:r>
          </a:p>
          <a:p>
            <a:pPr lvl="3"/>
            <a:r>
              <a:rPr lang="en-US" sz="3200" dirty="0"/>
              <a:t>1962 UN Resolution No. 1803 (XVII)</a:t>
            </a:r>
          </a:p>
          <a:p>
            <a:pPr lvl="3"/>
            <a:r>
              <a:rPr lang="en-US" sz="3200" dirty="0" smtClean="0"/>
              <a:t>Rule derived from an extension of the principle of good neighborliness</a:t>
            </a:r>
            <a:endParaRPr lang="en-GB" sz="3200" dirty="0" smtClean="0"/>
          </a:p>
        </p:txBody>
      </p:sp>
    </p:spTree>
    <p:extLst>
      <p:ext uri="{BB962C8B-B14F-4D97-AF65-F5344CB8AC3E}">
        <p14:creationId xmlns:p14="http://schemas.microsoft.com/office/powerpoint/2010/main" val="42415913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5496"/>
            <a:ext cx="8229600" cy="504056"/>
          </a:xfrm>
        </p:spPr>
        <p:txBody>
          <a:bodyPr>
            <a:normAutofit fontScale="90000"/>
          </a:bodyPr>
          <a:lstStyle/>
          <a:p>
            <a:endParaRPr lang="en-GB" dirty="0"/>
          </a:p>
        </p:txBody>
      </p:sp>
      <p:sp>
        <p:nvSpPr>
          <p:cNvPr id="3" name="Content Placeholder 2"/>
          <p:cNvSpPr>
            <a:spLocks noGrp="1"/>
          </p:cNvSpPr>
          <p:nvPr>
            <p:ph idx="1"/>
          </p:nvPr>
        </p:nvSpPr>
        <p:spPr>
          <a:xfrm>
            <a:off x="0" y="0"/>
            <a:ext cx="9144000" cy="6957392"/>
          </a:xfrm>
        </p:spPr>
        <p:txBody>
          <a:bodyPr/>
          <a:lstStyle/>
          <a:p>
            <a:pPr>
              <a:buFont typeface="Wingdings" pitchFamily="2" charset="2"/>
              <a:buNone/>
            </a:pPr>
            <a:r>
              <a:rPr lang="en-US" dirty="0"/>
              <a:t>2.  Principle of Preventive Action</a:t>
            </a:r>
          </a:p>
          <a:p>
            <a:pPr lvl="3"/>
            <a:r>
              <a:rPr lang="en-US" sz="2800" dirty="0"/>
              <a:t>Action to be taken at an early stage</a:t>
            </a:r>
          </a:p>
          <a:p>
            <a:pPr lvl="3"/>
            <a:r>
              <a:rPr lang="en-US" sz="2800" dirty="0"/>
              <a:t>Obligation to prevent, reduce, limit or control activities which might cause or risk damage</a:t>
            </a:r>
          </a:p>
          <a:p>
            <a:pPr lvl="3"/>
            <a:r>
              <a:rPr lang="en-US" sz="2800" dirty="0"/>
              <a:t>Environmental standards, access to information and the need of EIAs for proposed activities</a:t>
            </a:r>
          </a:p>
          <a:p>
            <a:pPr lvl="3"/>
            <a:r>
              <a:rPr lang="en-US" sz="2800" dirty="0"/>
              <a:t>Imposition of penalties and application of liability rules</a:t>
            </a:r>
          </a:p>
          <a:p>
            <a:endParaRPr lang="en-GB" dirty="0"/>
          </a:p>
        </p:txBody>
      </p:sp>
    </p:spTree>
    <p:extLst>
      <p:ext uri="{BB962C8B-B14F-4D97-AF65-F5344CB8AC3E}">
        <p14:creationId xmlns:p14="http://schemas.microsoft.com/office/powerpoint/2010/main" val="16870803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9472"/>
            <a:ext cx="8229600" cy="360040"/>
          </a:xfrm>
        </p:spPr>
        <p:txBody>
          <a:bodyPr>
            <a:normAutofit fontScale="90000"/>
          </a:bodyPr>
          <a:lstStyle/>
          <a:p>
            <a:endParaRPr lang="en-GB" dirty="0"/>
          </a:p>
        </p:txBody>
      </p:sp>
      <p:sp>
        <p:nvSpPr>
          <p:cNvPr id="3" name="Content Placeholder 2"/>
          <p:cNvSpPr>
            <a:spLocks noGrp="1"/>
          </p:cNvSpPr>
          <p:nvPr>
            <p:ph idx="1"/>
          </p:nvPr>
        </p:nvSpPr>
        <p:spPr>
          <a:xfrm>
            <a:off x="0" y="0"/>
            <a:ext cx="9144000" cy="6858000"/>
          </a:xfrm>
        </p:spPr>
        <p:txBody>
          <a:bodyPr/>
          <a:lstStyle/>
          <a:p>
            <a:pPr lvl="1">
              <a:buFont typeface="Wingdings" pitchFamily="2" charset="2"/>
              <a:buNone/>
            </a:pPr>
            <a:r>
              <a:rPr lang="en-US" dirty="0" smtClean="0"/>
              <a:t>3.  </a:t>
            </a:r>
            <a:r>
              <a:rPr lang="en-US" b="1" dirty="0"/>
              <a:t>Principle of Co-operation</a:t>
            </a:r>
          </a:p>
          <a:p>
            <a:pPr lvl="2"/>
            <a:r>
              <a:rPr lang="en-US" sz="2800" dirty="0"/>
              <a:t>Co-operate in good faith and in a spirit of partnership in the field of sustainable development</a:t>
            </a:r>
          </a:p>
          <a:p>
            <a:pPr lvl="2"/>
            <a:r>
              <a:rPr lang="en-US" sz="2800" dirty="0"/>
              <a:t>Commitments to implement treaty objective, </a:t>
            </a:r>
            <a:r>
              <a:rPr lang="en-US" sz="2800" i="1" dirty="0"/>
              <a:t>i.e.</a:t>
            </a:r>
            <a:r>
              <a:rPr lang="en-US" sz="2800" dirty="0"/>
              <a:t> obligation to require information-sharing, notification, consultation or participation rights in certain procedure and cooperative emergency procedures</a:t>
            </a:r>
          </a:p>
          <a:p>
            <a:pPr lvl="2"/>
            <a:r>
              <a:rPr lang="en-US" sz="2800" dirty="0"/>
              <a:t>1982 UN Convention of the Law of the Sea (UNCLOS)</a:t>
            </a:r>
          </a:p>
          <a:p>
            <a:endParaRPr lang="en-GB" dirty="0"/>
          </a:p>
        </p:txBody>
      </p:sp>
    </p:spTree>
    <p:extLst>
      <p:ext uri="{BB962C8B-B14F-4D97-AF65-F5344CB8AC3E}">
        <p14:creationId xmlns:p14="http://schemas.microsoft.com/office/powerpoint/2010/main" val="23775843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7464"/>
            <a:ext cx="8229600" cy="432048"/>
          </a:xfrm>
        </p:spPr>
        <p:txBody>
          <a:bodyPr>
            <a:normAutofit fontScale="90000"/>
          </a:bodyPr>
          <a:lstStyle/>
          <a:p>
            <a:endParaRPr lang="en-GB" dirty="0"/>
          </a:p>
        </p:txBody>
      </p:sp>
      <p:sp>
        <p:nvSpPr>
          <p:cNvPr id="3" name="Content Placeholder 2"/>
          <p:cNvSpPr>
            <a:spLocks noGrp="1"/>
          </p:cNvSpPr>
          <p:nvPr>
            <p:ph idx="1"/>
          </p:nvPr>
        </p:nvSpPr>
        <p:spPr>
          <a:xfrm>
            <a:off x="0" y="0"/>
            <a:ext cx="9036496" cy="7029400"/>
          </a:xfrm>
        </p:spPr>
        <p:txBody>
          <a:bodyPr/>
          <a:lstStyle/>
          <a:p>
            <a:pPr marL="609600" indent="-609600">
              <a:buFont typeface="Wingdings" pitchFamily="2" charset="2"/>
              <a:buNone/>
            </a:pPr>
            <a:r>
              <a:rPr lang="en-US" sz="2800" dirty="0"/>
              <a:t>4.  </a:t>
            </a:r>
            <a:r>
              <a:rPr lang="en-US" sz="2800" b="1" dirty="0"/>
              <a:t>Principle of Sustainable Development</a:t>
            </a:r>
          </a:p>
          <a:p>
            <a:pPr marL="1371600" lvl="2" indent="-457200"/>
            <a:r>
              <a:rPr lang="en-US" sz="2800" dirty="0"/>
              <a:t>Recurring legal elements</a:t>
            </a:r>
          </a:p>
          <a:p>
            <a:pPr marL="1752600" lvl="3" indent="-381000"/>
            <a:r>
              <a:rPr lang="en-US" sz="2800" dirty="0"/>
              <a:t>Need to preserve natural resources for the benefit of future generations</a:t>
            </a:r>
          </a:p>
          <a:p>
            <a:pPr marL="1752600" lvl="3" indent="-381000"/>
            <a:r>
              <a:rPr lang="en-US" sz="2800" dirty="0"/>
              <a:t>Exploiting resources which is sustainable or prudent or rational or wise or appropriate</a:t>
            </a:r>
          </a:p>
          <a:p>
            <a:pPr marL="1752600" lvl="3" indent="-381000"/>
            <a:r>
              <a:rPr lang="en-US" sz="2800" dirty="0"/>
              <a:t>Equitable use of natural resource which take into account the needs of present and future generations</a:t>
            </a:r>
          </a:p>
          <a:p>
            <a:pPr marL="1752600" lvl="3" indent="-381000"/>
            <a:r>
              <a:rPr lang="en-US" sz="2800" dirty="0"/>
              <a:t>Need to ensure that environmental considerations integrated into economic and other development </a:t>
            </a:r>
            <a:r>
              <a:rPr lang="en-US" sz="2800" dirty="0" smtClean="0"/>
              <a:t>plans.</a:t>
            </a:r>
            <a:endParaRPr lang="en-GB" sz="2800" dirty="0"/>
          </a:p>
        </p:txBody>
      </p:sp>
    </p:spTree>
    <p:extLst>
      <p:ext uri="{BB962C8B-B14F-4D97-AF65-F5344CB8AC3E}">
        <p14:creationId xmlns:p14="http://schemas.microsoft.com/office/powerpoint/2010/main" val="38237771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531440"/>
            <a:ext cx="8229600" cy="360040"/>
          </a:xfrm>
        </p:spPr>
        <p:txBody>
          <a:bodyPr>
            <a:normAutofit fontScale="90000"/>
          </a:bodyPr>
          <a:lstStyle/>
          <a:p>
            <a:endParaRPr lang="en-GB" dirty="0"/>
          </a:p>
        </p:txBody>
      </p:sp>
      <p:sp>
        <p:nvSpPr>
          <p:cNvPr id="3" name="Content Placeholder 2"/>
          <p:cNvSpPr>
            <a:spLocks noGrp="1"/>
          </p:cNvSpPr>
          <p:nvPr>
            <p:ph idx="1"/>
          </p:nvPr>
        </p:nvSpPr>
        <p:spPr>
          <a:xfrm>
            <a:off x="0" y="0"/>
            <a:ext cx="9144000" cy="6858000"/>
          </a:xfrm>
        </p:spPr>
        <p:txBody>
          <a:bodyPr/>
          <a:lstStyle/>
          <a:p>
            <a:pPr marL="514350" indent="-514350">
              <a:buAutoNum type="arabicPeriod" startAt="5"/>
            </a:pPr>
            <a:r>
              <a:rPr lang="en-US" b="1" dirty="0" smtClean="0"/>
              <a:t>Precautionary Principles</a:t>
            </a:r>
          </a:p>
          <a:p>
            <a:r>
              <a:rPr lang="en-US" dirty="0"/>
              <a:t>To act and adopt decisions which are based on scientific findings or methods or knowledge available at the time</a:t>
            </a:r>
          </a:p>
          <a:p>
            <a:r>
              <a:rPr lang="en-US" dirty="0"/>
              <a:t>Vienna Convention on the Depletion of the Ozone Layer</a:t>
            </a:r>
          </a:p>
          <a:p>
            <a:r>
              <a:rPr lang="en-US" dirty="0"/>
              <a:t>UN Framework Convention on Climate Change</a:t>
            </a:r>
          </a:p>
          <a:p>
            <a:pPr marL="0" indent="0">
              <a:buNone/>
            </a:pPr>
            <a:r>
              <a:rPr lang="en-US" b="1" dirty="0"/>
              <a:t>6.  Polluter-Pays Principle</a:t>
            </a:r>
            <a:endParaRPr lang="en-US" b="1" dirty="0" smtClean="0"/>
          </a:p>
          <a:p>
            <a:pPr>
              <a:lnSpc>
                <a:spcPct val="90000"/>
              </a:lnSpc>
            </a:pPr>
            <a:r>
              <a:rPr lang="en-US" dirty="0"/>
              <a:t>Costs of pollution be borne by the person/s responsible for causing the damage</a:t>
            </a:r>
          </a:p>
          <a:p>
            <a:pPr>
              <a:lnSpc>
                <a:spcPct val="90000"/>
              </a:lnSpc>
            </a:pPr>
            <a:r>
              <a:rPr lang="en-US" dirty="0"/>
              <a:t>1960 Convention on Civil Liability for Nuclear Damage</a:t>
            </a:r>
          </a:p>
          <a:p>
            <a:endParaRPr lang="en-GB" b="1" dirty="0"/>
          </a:p>
        </p:txBody>
      </p:sp>
    </p:spTree>
    <p:extLst>
      <p:ext uri="{BB962C8B-B14F-4D97-AF65-F5344CB8AC3E}">
        <p14:creationId xmlns:p14="http://schemas.microsoft.com/office/powerpoint/2010/main" val="14743917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4628</Words>
  <Application>Microsoft Office PowerPoint</Application>
  <PresentationFormat>On-screen Show (4:3)</PresentationFormat>
  <Paragraphs>367</Paragraphs>
  <Slides>100</Slides>
  <Notes>2</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Office Theme</vt:lpstr>
      <vt:lpstr>PowerPoint Presentation</vt:lpstr>
      <vt:lpstr>Natural resource policy and law</vt:lpstr>
      <vt:lpstr>THE ECONOMIC SIGNIFICANCE OF NATURAL RESOURCES </vt:lpstr>
      <vt:lpstr>Cont..</vt:lpstr>
      <vt:lpstr>Cont…</vt:lpstr>
      <vt:lpstr>Economic significance Cont…</vt:lpstr>
      <vt:lpstr> STATUS OF ETHIOPIAN NATURAL RESOURCE AND THE ISSUE OF SUSTAINABILITY </vt:lpstr>
      <vt:lpstr>Natural resource of ethiopia contd…</vt:lpstr>
      <vt:lpstr>CHAPTER TWO</vt:lpstr>
      <vt:lpstr>Contd…</vt:lpstr>
      <vt:lpstr>Contd…</vt:lpstr>
      <vt:lpstr>Contd…</vt:lpstr>
      <vt:lpstr>Contd…</vt:lpstr>
      <vt:lpstr>Policy contd…</vt:lpstr>
      <vt:lpstr>Public policy</vt:lpstr>
      <vt:lpstr>Public policy cond…</vt:lpstr>
      <vt:lpstr>Policy contd…</vt:lpstr>
      <vt:lpstr>Policy Vs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 </vt:lpstr>
      <vt:lpstr>PowerPoint Presentation</vt:lpstr>
      <vt:lpstr>PowerPoint Presentation</vt:lpstr>
      <vt:lpstr>PowerPoint Presentation</vt:lpstr>
      <vt:lpstr>PowerPoint Presentation</vt:lpstr>
      <vt:lpstr>Theoretical approaches or models  to public policy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THREE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resource policy and law</dc:title>
  <dc:creator>Windows User</dc:creator>
  <cp:lastModifiedBy>Windows User</cp:lastModifiedBy>
  <cp:revision>69</cp:revision>
  <dcterms:created xsi:type="dcterms:W3CDTF">2020-02-07T22:39:45Z</dcterms:created>
  <dcterms:modified xsi:type="dcterms:W3CDTF">2020-04-22T07:42:36Z</dcterms:modified>
</cp:coreProperties>
</file>