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32" r:id="rId3"/>
    <p:sldId id="334" r:id="rId4"/>
    <p:sldId id="457" r:id="rId5"/>
    <p:sldId id="397" r:id="rId6"/>
    <p:sldId id="340" r:id="rId7"/>
    <p:sldId id="396" r:id="rId8"/>
    <p:sldId id="398" r:id="rId9"/>
    <p:sldId id="343" r:id="rId10"/>
    <p:sldId id="399" r:id="rId11"/>
    <p:sldId id="352" r:id="rId12"/>
    <p:sldId id="353" r:id="rId13"/>
    <p:sldId id="356" r:id="rId14"/>
    <p:sldId id="357" r:id="rId15"/>
    <p:sldId id="362" r:id="rId16"/>
    <p:sldId id="370" r:id="rId17"/>
    <p:sldId id="372" r:id="rId18"/>
    <p:sldId id="400" r:id="rId19"/>
    <p:sldId id="373" r:id="rId20"/>
    <p:sldId id="377" r:id="rId21"/>
    <p:sldId id="379" r:id="rId22"/>
    <p:sldId id="381" r:id="rId23"/>
    <p:sldId id="384" r:id="rId24"/>
    <p:sldId id="401" r:id="rId25"/>
    <p:sldId id="388" r:id="rId26"/>
    <p:sldId id="394" r:id="rId27"/>
    <p:sldId id="395" r:id="rId28"/>
    <p:sldId id="460" r:id="rId29"/>
    <p:sldId id="404" r:id="rId30"/>
    <p:sldId id="405" r:id="rId31"/>
    <p:sldId id="407" r:id="rId32"/>
    <p:sldId id="408" r:id="rId33"/>
    <p:sldId id="409" r:id="rId34"/>
    <p:sldId id="410" r:id="rId35"/>
    <p:sldId id="412" r:id="rId36"/>
    <p:sldId id="413" r:id="rId37"/>
    <p:sldId id="414" r:id="rId38"/>
    <p:sldId id="416" r:id="rId39"/>
    <p:sldId id="418" r:id="rId40"/>
    <p:sldId id="423" r:id="rId41"/>
    <p:sldId id="424" r:id="rId42"/>
    <p:sldId id="426" r:id="rId43"/>
    <p:sldId id="427" r:id="rId44"/>
    <p:sldId id="428" r:id="rId45"/>
    <p:sldId id="430" r:id="rId46"/>
    <p:sldId id="434" r:id="rId47"/>
    <p:sldId id="436" r:id="rId48"/>
    <p:sldId id="459" r:id="rId49"/>
    <p:sldId id="439" r:id="rId50"/>
    <p:sldId id="440" r:id="rId51"/>
    <p:sldId id="441" r:id="rId52"/>
    <p:sldId id="442" r:id="rId53"/>
    <p:sldId id="443" r:id="rId54"/>
    <p:sldId id="446" r:id="rId55"/>
    <p:sldId id="447" r:id="rId56"/>
    <p:sldId id="448" r:id="rId57"/>
    <p:sldId id="451" r:id="rId58"/>
    <p:sldId id="452" r:id="rId59"/>
    <p:sldId id="453" r:id="rId60"/>
    <p:sldId id="461" r:id="rId61"/>
    <p:sldId id="45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9780F-979A-4A4A-B0B8-FF5032FF4B1E}" type="datetimeFigureOut">
              <a:rPr lang="en-US" smtClean="0"/>
              <a:t>3/10/2020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6B2DA0-A280-409D-9A11-941AE1994A90}" type="slidenum">
              <a:rPr lang="en-US" smtClean="0"/>
              <a:t>‹#›</a:t>
            </a:fld>
            <a:endParaRPr lang="en-US"/>
          </a:p>
        </p:txBody>
      </p:sp>
    </p:spTree>
    <p:extLst>
      <p:ext uri="{BB962C8B-B14F-4D97-AF65-F5344CB8AC3E}">
        <p14:creationId xmlns:p14="http://schemas.microsoft.com/office/powerpoint/2010/main" val="123852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A63D95-815D-4979-A017-3D4DF31C2886}"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301982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C85AB-81F3-456A-8C28-A0A2A51BC801}"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284940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F5DC4-3B14-41E3-AC04-BCCB836ABDFA}"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184296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16F9B-AA20-4DA7-8F40-4F0FEE79B781}"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335400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0558B-A9AB-49DD-AD3E-268B4E133925}"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228876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3E26BC-3004-479C-8CE3-42CD6D9137C1}" type="datetime1">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305457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2A902E-0BD1-4275-97A4-D2649A8E8AF4}" type="datetime1">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319881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D505CB-9048-4503-8DCE-B338F050F62C}" type="datetime1">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126262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F50DD-2510-4138-B81B-B393D990D0AF}" type="datetime1">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227573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A4F48-5DE8-4771-81B7-5BB51B8C4047}" type="datetime1">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191691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4AF88-F564-4C77-95A0-9E588C96DD46}" type="datetime1">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61CFD-E588-4721-A869-476C19DB5156}" type="slidenum">
              <a:rPr lang="en-US" smtClean="0"/>
              <a:t>‹#›</a:t>
            </a:fld>
            <a:endParaRPr lang="en-US"/>
          </a:p>
        </p:txBody>
      </p:sp>
    </p:spTree>
    <p:extLst>
      <p:ext uri="{BB962C8B-B14F-4D97-AF65-F5344CB8AC3E}">
        <p14:creationId xmlns:p14="http://schemas.microsoft.com/office/powerpoint/2010/main" val="47872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990EE-87A1-4201-83DC-5968F23AA67E}" type="datetime1">
              <a:rPr lang="en-US" smtClean="0"/>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61CFD-E588-4721-A869-476C19DB5156}" type="slidenum">
              <a:rPr lang="en-US" smtClean="0"/>
              <a:t>‹#›</a:t>
            </a:fld>
            <a:endParaRPr lang="en-US"/>
          </a:p>
        </p:txBody>
      </p:sp>
    </p:spTree>
    <p:extLst>
      <p:ext uri="{BB962C8B-B14F-4D97-AF65-F5344CB8AC3E}">
        <p14:creationId xmlns:p14="http://schemas.microsoft.com/office/powerpoint/2010/main" val="2817329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107" y="228599"/>
            <a:ext cx="7894093" cy="1066801"/>
          </a:xfrm>
        </p:spPr>
        <p:txBody>
          <a:bodyPr>
            <a:normAutofit/>
          </a:bodyPr>
          <a:lstStyle/>
          <a:p>
            <a:r>
              <a:rPr lang="en-US" altLang="en-US" b="1" dirty="0" smtClean="0">
                <a:latin typeface="Arial" panose="020B0604020202020204" pitchFamily="34" charset="0"/>
                <a:cs typeface="Arial" panose="020B0604020202020204" pitchFamily="34" charset="0"/>
              </a:rPr>
              <a:t>Radiographic Positioning </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14400" y="1347299"/>
            <a:ext cx="7589293" cy="4623470"/>
          </a:xfrm>
        </p:spPr>
        <p:txBody>
          <a:bodyPr>
            <a:normAutofit/>
          </a:bodyPr>
          <a:lstStyle/>
          <a:p>
            <a:endParaRPr lang="en-GB" b="1" dirty="0" smtClean="0">
              <a:solidFill>
                <a:schemeClr val="tx1">
                  <a:lumMod val="85000"/>
                  <a:lumOff val="15000"/>
                </a:schemeClr>
              </a:solidFill>
              <a:latin typeface="Arial" panose="020B0604020202020204" pitchFamily="34" charset="0"/>
              <a:cs typeface="Arial" panose="020B0604020202020204" pitchFamily="34" charset="0"/>
            </a:endParaRPr>
          </a:p>
          <a:p>
            <a:r>
              <a:rPr lang="en-GB" b="1" dirty="0">
                <a:solidFill>
                  <a:schemeClr val="tx1">
                    <a:lumMod val="85000"/>
                    <a:lumOff val="15000"/>
                  </a:schemeClr>
                </a:solidFill>
                <a:latin typeface="Arial" panose="020B0604020202020204" pitchFamily="34" charset="0"/>
                <a:cs typeface="Arial" panose="020B0604020202020204" pitchFamily="34" charset="0"/>
              </a:rPr>
              <a:t>MeRT2122</a:t>
            </a:r>
          </a:p>
          <a:p>
            <a:r>
              <a:rPr lang="en-GB" b="1" dirty="0">
                <a:solidFill>
                  <a:schemeClr val="tx1">
                    <a:lumMod val="85000"/>
                    <a:lumOff val="15000"/>
                  </a:schemeClr>
                </a:solidFill>
                <a:latin typeface="Arial" panose="020B0604020202020204" pitchFamily="34" charset="0"/>
                <a:cs typeface="Arial" panose="020B0604020202020204" pitchFamily="34" charset="0"/>
              </a:rPr>
              <a:t>(10 ECTS)</a:t>
            </a:r>
          </a:p>
          <a:p>
            <a:endParaRPr lang="en-GB" b="1" dirty="0">
              <a:solidFill>
                <a:schemeClr val="tx1">
                  <a:lumMod val="85000"/>
                  <a:lumOff val="15000"/>
                </a:schemeClr>
              </a:solidFill>
              <a:latin typeface="Arial" panose="020B0604020202020204" pitchFamily="34" charset="0"/>
              <a:cs typeface="Arial" panose="020B0604020202020204" pitchFamily="34" charset="0"/>
            </a:endParaRPr>
          </a:p>
          <a:p>
            <a:r>
              <a:rPr lang="en-US" dirty="0">
                <a:solidFill>
                  <a:schemeClr val="tx1">
                    <a:lumMod val="85000"/>
                    <a:lumOff val="15000"/>
                  </a:schemeClr>
                </a:solidFill>
                <a:latin typeface="Arial" panose="020B0604020202020204" pitchFamily="34" charset="0"/>
                <a:cs typeface="Arial" panose="020B0604020202020204" pitchFamily="34" charset="0"/>
              </a:rPr>
              <a:t>Hailegebriel Shiferaw, (</a:t>
            </a:r>
            <a:r>
              <a:rPr lang="en-US" dirty="0" smtClean="0">
                <a:solidFill>
                  <a:schemeClr val="tx1">
                    <a:lumMod val="85000"/>
                    <a:lumOff val="15000"/>
                  </a:schemeClr>
                </a:solidFill>
                <a:latin typeface="Arial" panose="020B0604020202020204" pitchFamily="34" charset="0"/>
                <a:cs typeface="Arial" panose="020B0604020202020204" pitchFamily="34" charset="0"/>
              </a:rPr>
              <a:t>MRT</a:t>
            </a:r>
            <a:r>
              <a:rPr lang="en-US" dirty="0">
                <a:solidFill>
                  <a:schemeClr val="tx1">
                    <a:lumMod val="85000"/>
                    <a:lumOff val="15000"/>
                  </a:schemeClr>
                </a:solidFill>
                <a:latin typeface="Arial" panose="020B0604020202020204" pitchFamily="34" charset="0"/>
                <a:cs typeface="Arial" panose="020B0604020202020204" pitchFamily="34" charset="0"/>
              </a:rPr>
              <a:t>, PH, </a:t>
            </a:r>
            <a:r>
              <a:rPr lang="en-US" dirty="0" smtClean="0">
                <a:solidFill>
                  <a:schemeClr val="tx1">
                    <a:lumMod val="85000"/>
                    <a:lumOff val="15000"/>
                  </a:schemeClr>
                </a:solidFill>
                <a:latin typeface="Arial" panose="020B0604020202020204" pitchFamily="34" charset="0"/>
                <a:cs typeface="Arial" panose="020B0604020202020204" pitchFamily="34" charset="0"/>
              </a:rPr>
              <a:t>MSc)</a:t>
            </a:r>
            <a:endParaRPr lang="en-US" dirty="0">
              <a:solidFill>
                <a:schemeClr val="tx1">
                  <a:lumMod val="85000"/>
                  <a:lumOff val="15000"/>
                </a:schemeClr>
              </a:solidFill>
              <a:latin typeface="Arial" panose="020B0604020202020204" pitchFamily="34" charset="0"/>
              <a:cs typeface="Arial" panose="020B0604020202020204" pitchFamily="34" charset="0"/>
            </a:endParaRPr>
          </a:p>
          <a:p>
            <a:r>
              <a:rPr lang="en-US" dirty="0">
                <a:solidFill>
                  <a:schemeClr val="tx1">
                    <a:lumMod val="85000"/>
                    <a:lumOff val="15000"/>
                  </a:schemeClr>
                </a:solidFill>
                <a:latin typeface="Arial" panose="020B0604020202020204" pitchFamily="34" charset="0"/>
                <a:cs typeface="Arial" panose="020B0604020202020204" pitchFamily="34" charset="0"/>
              </a:rPr>
              <a:t>Department of Medical Radiology Technology</a:t>
            </a:r>
          </a:p>
          <a:p>
            <a:r>
              <a:rPr lang="en-US" dirty="0" err="1">
                <a:solidFill>
                  <a:schemeClr val="tx1">
                    <a:lumMod val="85000"/>
                    <a:lumOff val="15000"/>
                  </a:schemeClr>
                </a:solidFill>
                <a:latin typeface="Arial" panose="020B0604020202020204" pitchFamily="34" charset="0"/>
                <a:cs typeface="Arial" panose="020B0604020202020204" pitchFamily="34" charset="0"/>
              </a:rPr>
              <a:t>Hawassa</a:t>
            </a:r>
            <a:r>
              <a:rPr lang="en-US" dirty="0">
                <a:solidFill>
                  <a:schemeClr val="tx1">
                    <a:lumMod val="85000"/>
                    <a:lumOff val="15000"/>
                  </a:schemeClr>
                </a:solidFill>
                <a:latin typeface="Arial" panose="020B0604020202020204" pitchFamily="34" charset="0"/>
                <a:cs typeface="Arial" panose="020B0604020202020204" pitchFamily="34" charset="0"/>
              </a:rPr>
              <a:t> University </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4936" y="3061063"/>
            <a:ext cx="6858002" cy="735870"/>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78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Tree>
    <p:extLst>
      <p:ext uri="{BB962C8B-B14F-4D97-AF65-F5344CB8AC3E}">
        <p14:creationId xmlns:p14="http://schemas.microsoft.com/office/powerpoint/2010/main" val="2880416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943781"/>
            <a:ext cx="7894093" cy="457200"/>
          </a:xfrm>
        </p:spPr>
        <p:txBody>
          <a:bodyPr>
            <a:normAutofit fontScale="90000"/>
          </a:bodyPr>
          <a:lstStyle/>
          <a:p>
            <a:r>
              <a:rPr lang="en-US" sz="3600" b="1" dirty="0">
                <a:latin typeface="Arial" panose="020B0604020202020204" pitchFamily="34" charset="0"/>
                <a:cs typeface="Arial" panose="020B0604020202020204" pitchFamily="34" charset="0"/>
              </a:rPr>
              <a:t>Types of </a:t>
            </a:r>
            <a:r>
              <a:rPr lang="en-US" sz="3600" b="1" dirty="0" smtClean="0">
                <a:latin typeface="Arial" panose="020B0604020202020204" pitchFamily="34" charset="0"/>
                <a:cs typeface="Arial" panose="020B0604020202020204" pitchFamily="34" charset="0"/>
              </a:rPr>
              <a:t>Dentitions</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GB" b="1" dirty="0">
                <a:solidFill>
                  <a:schemeClr val="tx1">
                    <a:lumMod val="85000"/>
                    <a:lumOff val="15000"/>
                  </a:schemeClr>
                </a:solidFill>
                <a:latin typeface="Arial" panose="020B0604020202020204" pitchFamily="34" charset="0"/>
                <a:cs typeface="Arial" panose="020B0604020202020204" pitchFamily="34" charset="0"/>
              </a:rPr>
              <a:t/>
            </a:r>
            <a:br>
              <a:rPr lang="en-GB" b="1" dirty="0">
                <a:solidFill>
                  <a:schemeClr val="tx1">
                    <a:lumMod val="85000"/>
                    <a:lumOff val="15000"/>
                  </a:schemeClr>
                </a:solidFill>
                <a:latin typeface="Arial" panose="020B0604020202020204" pitchFamily="34" charset="0"/>
                <a:cs typeface="Arial" panose="020B0604020202020204" pitchFamily="34" charset="0"/>
              </a:rPr>
            </a:br>
            <a:endParaRPr lang="en-US"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62477" y="1219200"/>
            <a:ext cx="4038123" cy="4762455"/>
          </a:xfrm>
        </p:spPr>
        <p:txBody>
          <a:bodyPr>
            <a:normAutofit fontScale="92500"/>
          </a:bodyPr>
          <a:lstStyle/>
          <a:p>
            <a:pPr algn="l"/>
            <a:r>
              <a:rPr lang="en-US" b="1" dirty="0">
                <a:solidFill>
                  <a:schemeClr val="tx1">
                    <a:lumMod val="95000"/>
                    <a:lumOff val="5000"/>
                  </a:schemeClr>
                </a:solidFill>
                <a:latin typeface="Arial" panose="020B0604020202020204" pitchFamily="34" charset="0"/>
                <a:cs typeface="Arial" panose="020B0604020202020204" pitchFamily="34" charset="0"/>
              </a:rPr>
              <a:t>I-Primary </a:t>
            </a:r>
            <a:r>
              <a:rPr lang="en-US" b="1" dirty="0" smtClean="0">
                <a:solidFill>
                  <a:schemeClr val="tx1">
                    <a:lumMod val="95000"/>
                    <a:lumOff val="5000"/>
                  </a:schemeClr>
                </a:solidFill>
                <a:latin typeface="Arial" panose="020B0604020202020204" pitchFamily="34" charset="0"/>
                <a:cs typeface="Arial" panose="020B0604020202020204" pitchFamily="34" charset="0"/>
              </a:rPr>
              <a:t>Dentition</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Deciduous ,baby, milk teeth:</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Twenty </a:t>
            </a:r>
            <a:r>
              <a:rPr lang="en-US" dirty="0">
                <a:solidFill>
                  <a:schemeClr val="tx1"/>
                </a:solidFill>
                <a:latin typeface="Arial" panose="020B0604020202020204" pitchFamily="34" charset="0"/>
                <a:cs typeface="Arial" panose="020B0604020202020204" pitchFamily="34" charset="0"/>
              </a:rPr>
              <a:t>( 20)  </a:t>
            </a:r>
          </a:p>
          <a:p>
            <a:pPr algn="l"/>
            <a:r>
              <a:rPr lang="en-US" dirty="0" smtClean="0">
                <a:solidFill>
                  <a:schemeClr val="tx1"/>
                </a:solidFill>
                <a:latin typeface="Arial" panose="020B0604020202020204" pitchFamily="34" charset="0"/>
                <a:cs typeface="Arial" panose="020B0604020202020204" pitchFamily="34" charset="0"/>
              </a:rPr>
              <a:t>	primary </a:t>
            </a:r>
            <a:r>
              <a:rPr lang="en-US" dirty="0">
                <a:solidFill>
                  <a:schemeClr val="tx1"/>
                </a:solidFill>
                <a:latin typeface="Arial" panose="020B0604020202020204" pitchFamily="34" charset="0"/>
                <a:cs typeface="Arial" panose="020B0604020202020204" pitchFamily="34" charset="0"/>
              </a:rPr>
              <a:t>teeth.</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10 </a:t>
            </a:r>
            <a:r>
              <a:rPr lang="en-US" dirty="0">
                <a:solidFill>
                  <a:schemeClr val="tx1"/>
                </a:solidFill>
                <a:latin typeface="Arial" panose="020B0604020202020204" pitchFamily="34" charset="0"/>
                <a:cs typeface="Arial" panose="020B0604020202020204" pitchFamily="34" charset="0"/>
              </a:rPr>
              <a:t>in each arch</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5  </a:t>
            </a:r>
            <a:r>
              <a:rPr lang="en-US" dirty="0">
                <a:solidFill>
                  <a:schemeClr val="tx1"/>
                </a:solidFill>
                <a:latin typeface="Arial" panose="020B0604020202020204" pitchFamily="34" charset="0"/>
                <a:cs typeface="Arial" panose="020B0604020202020204" pitchFamily="34" charset="0"/>
              </a:rPr>
              <a:t>in each quadrant </a:t>
            </a:r>
          </a:p>
          <a:p>
            <a:pPr algn="l"/>
            <a:r>
              <a:rPr lang="fr-BE" altLang="en-US" dirty="0" smtClean="0">
                <a:solidFill>
                  <a:schemeClr val="tx1">
                    <a:lumMod val="85000"/>
                    <a:lumOff val="15000"/>
                  </a:schemeClr>
                </a:solidFill>
                <a:latin typeface="Arial" panose="020B0604020202020204" pitchFamily="34" charset="0"/>
                <a:cs typeface="Arial" panose="020B0604020202020204" pitchFamily="34" charset="0"/>
              </a:rPr>
              <a:t> </a:t>
            </a:r>
            <a:r>
              <a:rPr lang="en-US" altLang="en-US" dirty="0">
                <a:solidFill>
                  <a:schemeClr val="tx1">
                    <a:lumMod val="85000"/>
                    <a:lumOff val="15000"/>
                  </a:schemeClr>
                </a:solidFill>
                <a:latin typeface="Arial" panose="020B0604020202020204" pitchFamily="34" charset="0"/>
                <a:cs typeface="Arial" panose="020B0604020202020204" pitchFamily="34" charset="0"/>
              </a:rPr>
              <a:t>In function:</a:t>
            </a:r>
          </a:p>
          <a:p>
            <a:pPr algn="l"/>
            <a:r>
              <a:rPr lang="en-US" altLang="en-US" dirty="0">
                <a:solidFill>
                  <a:schemeClr val="tx1">
                    <a:lumMod val="85000"/>
                    <a:lumOff val="15000"/>
                  </a:schemeClr>
                </a:solidFill>
                <a:latin typeface="Arial" panose="020B0604020202020204" pitchFamily="34" charset="0"/>
                <a:cs typeface="Arial" panose="020B0604020202020204" pitchFamily="34" charset="0"/>
              </a:rPr>
              <a:t>2 </a:t>
            </a:r>
            <a:r>
              <a:rPr lang="en-US" altLang="en-US" dirty="0" smtClean="0">
                <a:solidFill>
                  <a:schemeClr val="tx1">
                    <a:lumMod val="85000"/>
                    <a:lumOff val="15000"/>
                  </a:schemeClr>
                </a:solidFill>
                <a:latin typeface="Arial" panose="020B0604020202020204" pitchFamily="34" charset="0"/>
                <a:cs typeface="Arial" panose="020B0604020202020204" pitchFamily="34" charset="0"/>
              </a:rPr>
              <a:t>years - 12 </a:t>
            </a:r>
            <a:r>
              <a:rPr lang="en-US" altLang="en-US" dirty="0">
                <a:solidFill>
                  <a:schemeClr val="tx1">
                    <a:lumMod val="85000"/>
                    <a:lumOff val="15000"/>
                  </a:schemeClr>
                </a:solidFill>
                <a:latin typeface="Arial" panose="020B0604020202020204" pitchFamily="34" charset="0"/>
                <a:cs typeface="Arial" panose="020B0604020202020204" pitchFamily="34" charset="0"/>
              </a:rPr>
              <a:t>years</a:t>
            </a: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10</a:t>
            </a:fld>
            <a:endParaRPr lang="en-US" dirty="0"/>
          </a:p>
        </p:txBody>
      </p:sp>
      <p:pic>
        <p:nvPicPr>
          <p:cNvPr id="10" name="Picture 2" descr="teeth 1ry &amp; perm"/>
          <p:cNvPicPr>
            <a:picLocks noChangeAspect="1" noChangeArrowheads="1"/>
          </p:cNvPicPr>
          <p:nvPr/>
        </p:nvPicPr>
        <p:blipFill>
          <a:blip r:embed="rId5" cstate="print"/>
          <a:srcRect l="1332"/>
          <a:stretch>
            <a:fillRect/>
          </a:stretch>
        </p:blipFill>
        <p:spPr bwMode="auto">
          <a:xfrm>
            <a:off x="4876800" y="1219200"/>
            <a:ext cx="4267199" cy="4876799"/>
          </a:xfrm>
          <a:prstGeom prst="rect">
            <a:avLst/>
          </a:prstGeom>
          <a:noFill/>
        </p:spPr>
      </p:pic>
    </p:spTree>
    <p:extLst>
      <p:ext uri="{BB962C8B-B14F-4D97-AF65-F5344CB8AC3E}">
        <p14:creationId xmlns:p14="http://schemas.microsoft.com/office/powerpoint/2010/main" val="671425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28489"/>
            <a:ext cx="7894093" cy="766912"/>
          </a:xfrm>
        </p:spPr>
        <p:txBody>
          <a:bodyPr>
            <a:normAutofit fontScale="90000"/>
          </a:bodyPr>
          <a:lstStyle/>
          <a:p>
            <a:r>
              <a:rPr lang="en-US" b="1" dirty="0">
                <a:latin typeface="Arial" panose="020B0604020202020204" pitchFamily="34" charset="0"/>
                <a:cs typeface="Arial" panose="020B0604020202020204" pitchFamily="34" charset="0"/>
              </a:rPr>
              <a:t>Dental </a:t>
            </a:r>
            <a:r>
              <a:rPr lang="en-US" b="1" dirty="0" smtClean="0">
                <a:latin typeface="Arial" panose="020B0604020202020204" pitchFamily="34" charset="0"/>
                <a:cs typeface="Arial" panose="020B0604020202020204" pitchFamily="34" charset="0"/>
              </a:rPr>
              <a:t>anatomy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US" b="1"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
            </a:r>
            <a:br>
              <a:rPr lang="en-GB"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965552"/>
            <a:ext cx="4885033" cy="5237267"/>
          </a:xfrm>
        </p:spPr>
        <p:txBody>
          <a:bodyPr>
            <a:normAutofit fontScale="92500" lnSpcReduction="1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US" b="1" dirty="0">
                <a:solidFill>
                  <a:schemeClr val="tx1"/>
                </a:solidFill>
                <a:latin typeface="Arial" panose="020B0604020202020204" pitchFamily="34" charset="0"/>
                <a:cs typeface="Arial" panose="020B0604020202020204" pitchFamily="34" charset="0"/>
              </a:rPr>
              <a:t>Secondary (permanent</a:t>
            </a:r>
            <a:r>
              <a:rPr lang="en-US" dirty="0">
                <a:solidFill>
                  <a:schemeClr val="tx1"/>
                </a:solidFill>
                <a:latin typeface="Arial" panose="020B0604020202020204" pitchFamily="34" charset="0"/>
                <a:cs typeface="Arial" panose="020B0604020202020204" pitchFamily="34" charset="0"/>
              </a:rPr>
              <a:t>)</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Consist of 32 teeth in most cases</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Begin to erupt around 6 years of age</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Most permanent teeth have erupted by age 12</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Third molars (wisdom teeth) are the exception; often do not appear until late teens or early 20s</a:t>
            </a: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11</a:t>
            </a:fld>
            <a:endParaRPr lang="en-US" dirty="0"/>
          </a:p>
        </p:txBody>
      </p:sp>
      <p:pic>
        <p:nvPicPr>
          <p:cNvPr id="10" name="Picture 2"/>
          <p:cNvPicPr>
            <a:picLocks noChangeAspect="1" noChangeArrowheads="1"/>
          </p:cNvPicPr>
          <p:nvPr/>
        </p:nvPicPr>
        <p:blipFill>
          <a:blip r:embed="rId5" cstate="print"/>
          <a:stretch>
            <a:fillRect/>
          </a:stretch>
        </p:blipFill>
        <p:spPr bwMode="auto">
          <a:xfrm>
            <a:off x="5486400" y="1219199"/>
            <a:ext cx="3581400" cy="5036265"/>
          </a:xfrm>
          <a:prstGeom prst="rect">
            <a:avLst/>
          </a:prstGeom>
          <a:noFill/>
          <a:ln w="9525">
            <a:noFill/>
            <a:miter lim="800000"/>
            <a:headEnd/>
            <a:tailEnd/>
          </a:ln>
          <a:effectLst/>
        </p:spPr>
      </p:pic>
    </p:spTree>
    <p:extLst>
      <p:ext uri="{BB962C8B-B14F-4D97-AF65-F5344CB8AC3E}">
        <p14:creationId xmlns:p14="http://schemas.microsoft.com/office/powerpoint/2010/main" val="575138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0"/>
            <a:ext cx="7894093" cy="766912"/>
          </a:xfrm>
        </p:spPr>
        <p:txBody>
          <a:bodyPr>
            <a:normAutofit fontScale="90000"/>
          </a:bodyPr>
          <a:lstStyle/>
          <a:p>
            <a:r>
              <a:rPr lang="en-US" b="1" dirty="0">
                <a:latin typeface="Arial" panose="020B0604020202020204" pitchFamily="34" charset="0"/>
                <a:cs typeface="Arial" panose="020B0604020202020204" pitchFamily="34" charset="0"/>
              </a:rPr>
              <a:t>II-Permanent  Dentition</a:t>
            </a:r>
            <a:br>
              <a:rPr lang="en-US" b="1" dirty="0">
                <a:latin typeface="Arial" panose="020B0604020202020204" pitchFamily="34" charset="0"/>
                <a:cs typeface="Arial" panose="020B0604020202020204" pitchFamily="34" charset="0"/>
              </a:rPr>
            </a:br>
            <a:r>
              <a:rPr lang="en-GB" b="1" dirty="0"/>
              <a:t/>
            </a:r>
            <a:br>
              <a:rPr lang="en-GB" b="1" dirty="0"/>
            </a:br>
            <a:endParaRPr lang="en-US" dirty="0"/>
          </a:p>
        </p:txBody>
      </p:sp>
      <p:sp>
        <p:nvSpPr>
          <p:cNvPr id="3" name="Subtitle 2"/>
          <p:cNvSpPr>
            <a:spLocks noGrp="1"/>
          </p:cNvSpPr>
          <p:nvPr>
            <p:ph type="subTitle" idx="1"/>
          </p:nvPr>
        </p:nvSpPr>
        <p:spPr>
          <a:xfrm>
            <a:off x="792956" y="1320312"/>
            <a:ext cx="8161633" cy="5237267"/>
          </a:xfrm>
        </p:spPr>
        <p:txBody>
          <a:bodyPr>
            <a:normAutofit/>
          </a:bodyPr>
          <a:lstStyle/>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In function:</a:t>
            </a:r>
          </a:p>
          <a:p>
            <a:pPr algn="l"/>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12 years</a:t>
            </a:r>
          </a:p>
          <a:p>
            <a:pPr algn="l"/>
            <a:endParaRPr lang="en-US" dirty="0">
              <a:solidFill>
                <a:schemeClr val="tx1"/>
              </a:solidFill>
              <a:latin typeface="Arial" panose="020B0604020202020204" pitchFamily="34" charset="0"/>
              <a:cs typeface="Arial" panose="020B0604020202020204" pitchFamily="34" charset="0"/>
            </a:endParaRPr>
          </a:p>
          <a:p>
            <a:pPr algn="l"/>
            <a:r>
              <a:rPr lang="en-US" dirty="0" smtClean="0">
                <a:solidFill>
                  <a:schemeClr val="tx1"/>
                </a:solidFill>
                <a:latin typeface="Arial" panose="020B0604020202020204" pitchFamily="34" charset="0"/>
                <a:cs typeface="Arial" panose="020B0604020202020204" pitchFamily="34" charset="0"/>
              </a:rPr>
              <a:t>  through out life</a:t>
            </a:r>
            <a:endParaRPr lang="en-US" dirty="0">
              <a:solidFill>
                <a:schemeClr val="tx1"/>
              </a:solidFill>
              <a:latin typeface="Arial" panose="020B0604020202020204" pitchFamily="34" charset="0"/>
              <a:cs typeface="Arial" panose="020B0604020202020204" pitchFamily="34" charset="0"/>
            </a:endParaRP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12</a:t>
            </a:fld>
            <a:endParaRPr lang="en-US" dirty="0"/>
          </a:p>
        </p:txBody>
      </p:sp>
      <p:sp>
        <p:nvSpPr>
          <p:cNvPr id="8" name="Down Arrow 7"/>
          <p:cNvSpPr/>
          <p:nvPr/>
        </p:nvSpPr>
        <p:spPr>
          <a:xfrm>
            <a:off x="1780905" y="2590800"/>
            <a:ext cx="191588"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teeth perm"/>
          <p:cNvPicPr>
            <a:picLocks noChangeAspect="1" noChangeArrowheads="1"/>
          </p:cNvPicPr>
          <p:nvPr/>
        </p:nvPicPr>
        <p:blipFill>
          <a:blip r:embed="rId5" cstate="print"/>
          <a:srcRect/>
          <a:stretch>
            <a:fillRect/>
          </a:stretch>
        </p:blipFill>
        <p:spPr bwMode="auto">
          <a:xfrm>
            <a:off x="3875314" y="1006590"/>
            <a:ext cx="5078412" cy="5588000"/>
          </a:xfrm>
          <a:prstGeom prst="rect">
            <a:avLst/>
          </a:prstGeom>
          <a:noFill/>
        </p:spPr>
      </p:pic>
    </p:spTree>
    <p:extLst>
      <p:ext uri="{BB962C8B-B14F-4D97-AF65-F5344CB8AC3E}">
        <p14:creationId xmlns:p14="http://schemas.microsoft.com/office/powerpoint/2010/main" val="2582281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28489"/>
            <a:ext cx="7894093" cy="766912"/>
          </a:xfrm>
        </p:spPr>
        <p:txBody>
          <a:bodyPr>
            <a:normAutofit fontScale="90000"/>
          </a:bodyPr>
          <a:lstStyle/>
          <a:p>
            <a:r>
              <a:rPr lang="en-US" b="1" dirty="0">
                <a:latin typeface="Arial" panose="020B0604020202020204" pitchFamily="34" charset="0"/>
                <a:cs typeface="Arial" panose="020B0604020202020204" pitchFamily="34" charset="0"/>
              </a:rPr>
              <a:t>Types of </a:t>
            </a:r>
            <a:r>
              <a:rPr lang="en-US" b="1" dirty="0" smtClean="0">
                <a:latin typeface="Arial" panose="020B0604020202020204" pitchFamily="34" charset="0"/>
                <a:cs typeface="Arial" panose="020B0604020202020204" pitchFamily="34" charset="0"/>
              </a:rPr>
              <a:t>Dentitions</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Primary   </a:t>
            </a:r>
            <a:r>
              <a:rPr lang="en-US" b="1" dirty="0" smtClean="0">
                <a:latin typeface="Arial" panose="020B0604020202020204" pitchFamily="34" charset="0"/>
                <a:cs typeface="Arial" panose="020B0604020202020204" pitchFamily="34" charset="0"/>
              </a:rPr>
              <a:t>   Permanent </a:t>
            </a:r>
            <a:r>
              <a:rPr lang="en-US" b="1" dirty="0">
                <a:latin typeface="Arial" panose="020B0604020202020204" pitchFamily="34" charset="0"/>
                <a:cs typeface="Arial" panose="020B0604020202020204" pitchFamily="34" charset="0"/>
              </a:rPr>
              <a:t>Dentition</a:t>
            </a:r>
            <a:r>
              <a:rPr lang="en-GB" b="1" dirty="0">
                <a:solidFill>
                  <a:schemeClr val="tx1">
                    <a:lumMod val="85000"/>
                    <a:lumOff val="15000"/>
                  </a:schemeClr>
                </a:solidFill>
                <a:latin typeface="Arial" panose="020B0604020202020204" pitchFamily="34" charset="0"/>
                <a:cs typeface="Arial" panose="020B0604020202020204" pitchFamily="34" charset="0"/>
              </a:rPr>
              <a:t/>
            </a:r>
            <a:br>
              <a:rPr lang="en-GB" b="1" dirty="0">
                <a:solidFill>
                  <a:schemeClr val="tx1">
                    <a:lumMod val="85000"/>
                    <a:lumOff val="15000"/>
                  </a:schemeClr>
                </a:solidFill>
                <a:latin typeface="Arial" panose="020B0604020202020204" pitchFamily="34" charset="0"/>
                <a:cs typeface="Arial" panose="020B0604020202020204" pitchFamily="34" charset="0"/>
              </a:rPr>
            </a:br>
            <a:endParaRPr lang="en-US"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38200" y="1522469"/>
            <a:ext cx="8077200" cy="4430883"/>
          </a:xfrm>
        </p:spPr>
        <p:txBody>
          <a:bodyPr>
            <a:normAutofit/>
          </a:bodyPr>
          <a:lstStyle/>
          <a:p>
            <a:pPr algn="l"/>
            <a:endParaRPr lang="en-US" dirty="0">
              <a:solidFill>
                <a:schemeClr val="tx1"/>
              </a:solidFill>
              <a:latin typeface="Arial" panose="020B0604020202020204" pitchFamily="34" charset="0"/>
              <a:cs typeface="Arial" panose="020B0604020202020204" pitchFamily="34" charset="0"/>
            </a:endParaRP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13</a:t>
            </a:fld>
            <a:endParaRPr lang="en-US" dirty="0"/>
          </a:p>
        </p:txBody>
      </p:sp>
      <p:pic>
        <p:nvPicPr>
          <p:cNvPr id="10" name="Picture 6" descr="\Eruption sequence of deciduous teeth"/>
          <p:cNvPicPr>
            <a:picLocks noChangeAspect="1" noChangeArrowheads="1"/>
          </p:cNvPicPr>
          <p:nvPr/>
        </p:nvPicPr>
        <p:blipFill>
          <a:blip r:embed="rId4" cstate="print"/>
          <a:srcRect/>
          <a:stretch>
            <a:fillRect/>
          </a:stretch>
        </p:blipFill>
        <p:spPr bwMode="auto">
          <a:xfrm>
            <a:off x="990600" y="1600199"/>
            <a:ext cx="3581400" cy="4655265"/>
          </a:xfrm>
          <a:prstGeom prst="rect">
            <a:avLst/>
          </a:prstGeom>
          <a:noFill/>
        </p:spPr>
      </p:pic>
      <p:pic>
        <p:nvPicPr>
          <p:cNvPr id="11" name="Picture 5" descr="Eruption sequence of permanent teeth"/>
          <p:cNvPicPr>
            <a:picLocks noChangeAspect="1" noChangeArrowheads="1"/>
          </p:cNvPicPr>
          <p:nvPr/>
        </p:nvPicPr>
        <p:blipFill>
          <a:blip r:embed="rId5" cstate="print"/>
          <a:srcRect/>
          <a:stretch>
            <a:fillRect/>
          </a:stretch>
        </p:blipFill>
        <p:spPr bwMode="auto">
          <a:xfrm>
            <a:off x="4716463" y="1484314"/>
            <a:ext cx="3659187" cy="4771152"/>
          </a:xfrm>
          <a:prstGeom prst="rect">
            <a:avLst/>
          </a:prstGeom>
          <a:noFill/>
        </p:spPr>
      </p:pic>
    </p:spTree>
    <p:extLst>
      <p:ext uri="{BB962C8B-B14F-4D97-AF65-F5344CB8AC3E}">
        <p14:creationId xmlns:p14="http://schemas.microsoft.com/office/powerpoint/2010/main" val="2895988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47101"/>
            <a:ext cx="7894093" cy="766912"/>
          </a:xfrm>
        </p:spPr>
        <p:txBody>
          <a:bodyPr>
            <a:normAutofit/>
          </a:bodyPr>
          <a:lstStyle/>
          <a:p>
            <a:r>
              <a:rPr lang="en-US" b="1" dirty="0">
                <a:latin typeface="Arial" panose="020B0604020202020204" pitchFamily="34" charset="0"/>
                <a:cs typeface="Arial" panose="020B0604020202020204" pitchFamily="34" charset="0"/>
              </a:rPr>
              <a:t>Dental </a:t>
            </a:r>
            <a:r>
              <a:rPr lang="en-US" b="1" dirty="0" smtClean="0">
                <a:latin typeface="Arial" panose="020B0604020202020204" pitchFamily="34" charset="0"/>
                <a:cs typeface="Arial" panose="020B0604020202020204" pitchFamily="34" charset="0"/>
              </a:rPr>
              <a:t>anatomy </a:t>
            </a:r>
            <a:r>
              <a:rPr lang="en-GB" altLang="en-US"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US" b="1" dirty="0" smtClean="0">
                <a:latin typeface="Arial" panose="020B0604020202020204" pitchFamily="34" charset="0"/>
                <a:cs typeface="Arial" panose="020B0604020202020204" pitchFamily="34" charset="0"/>
              </a:rPr>
              <a:t> </a:t>
            </a:r>
            <a:endParaRPr lang="en-US"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320312"/>
            <a:ext cx="8161633" cy="5237267"/>
          </a:xfrm>
        </p:spPr>
        <p:txBody>
          <a:bodyPr>
            <a:normAutofit/>
          </a:bodyPr>
          <a:lstStyle/>
          <a:p>
            <a:pPr algn="l"/>
            <a:r>
              <a:rPr lang="en-US" b="1" dirty="0">
                <a:solidFill>
                  <a:schemeClr val="tx1"/>
                </a:solidFill>
                <a:latin typeface="Arial" panose="020B0604020202020204" pitchFamily="34" charset="0"/>
                <a:cs typeface="Arial" panose="020B0604020202020204" pitchFamily="34" charset="0"/>
              </a:rPr>
              <a:t>Classification of Teeth</a:t>
            </a:r>
            <a:r>
              <a:rPr lang="en-US" b="1" dirty="0" smtClean="0">
                <a:solidFill>
                  <a:schemeClr val="tx1"/>
                </a:solidFill>
                <a:latin typeface="Arial" panose="020B0604020202020204" pitchFamily="34" charset="0"/>
                <a:cs typeface="Arial" panose="020B0604020202020204" pitchFamily="34" charset="0"/>
              </a:rPr>
              <a:t>:</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Incisors </a:t>
            </a:r>
            <a:r>
              <a:rPr lang="en-US" dirty="0">
                <a:solidFill>
                  <a:schemeClr val="tx1"/>
                </a:solidFill>
                <a:latin typeface="Arial" panose="020B0604020202020204" pitchFamily="34" charset="0"/>
                <a:cs typeface="Arial" panose="020B0604020202020204" pitchFamily="34" charset="0"/>
              </a:rPr>
              <a:t>(central and lateral)</a:t>
            </a:r>
          </a:p>
          <a:p>
            <a:pPr marL="914400" lvl="1" indent="-457200" algn="l">
              <a:buBlip>
                <a:blip r:embed="rId2"/>
              </a:buBlip>
            </a:pPr>
            <a:r>
              <a:rPr lang="en-US" dirty="0">
                <a:solidFill>
                  <a:schemeClr val="tx1"/>
                </a:solidFill>
                <a:latin typeface="Arial" panose="020B0604020202020204" pitchFamily="34" charset="0"/>
                <a:cs typeface="Arial" panose="020B0604020202020204" pitchFamily="34" charset="0"/>
              </a:rPr>
              <a:t>Canines (</a:t>
            </a:r>
            <a:r>
              <a:rPr lang="en-US" dirty="0" err="1">
                <a:solidFill>
                  <a:schemeClr val="tx1"/>
                </a:solidFill>
                <a:latin typeface="Arial" panose="020B0604020202020204" pitchFamily="34" charset="0"/>
                <a:cs typeface="Arial" panose="020B0604020202020204" pitchFamily="34" charset="0"/>
              </a:rPr>
              <a:t>cuspids</a:t>
            </a:r>
            <a:r>
              <a:rPr lang="en-US" dirty="0">
                <a:solidFill>
                  <a:schemeClr val="tx1"/>
                </a:solidFill>
                <a:latin typeface="Arial" panose="020B0604020202020204" pitchFamily="34" charset="0"/>
                <a:cs typeface="Arial" panose="020B0604020202020204" pitchFamily="34" charset="0"/>
              </a:rPr>
              <a:t>)</a:t>
            </a:r>
          </a:p>
          <a:p>
            <a:pPr marL="914400" lvl="1" indent="-457200" algn="l">
              <a:buBlip>
                <a:blip r:embed="rId2"/>
              </a:buBlip>
            </a:pPr>
            <a:r>
              <a:rPr lang="en-US" dirty="0">
                <a:solidFill>
                  <a:schemeClr val="tx1"/>
                </a:solidFill>
                <a:latin typeface="Arial" panose="020B0604020202020204" pitchFamily="34" charset="0"/>
                <a:cs typeface="Arial" panose="020B0604020202020204" pitchFamily="34" charset="0"/>
              </a:rPr>
              <a:t>Premolars (bicuspids)</a:t>
            </a:r>
          </a:p>
          <a:p>
            <a:pPr marL="914400" lvl="1" indent="-457200" algn="l">
              <a:buBlip>
                <a:blip r:embed="rId2"/>
              </a:buBlip>
            </a:pPr>
            <a:r>
              <a:rPr lang="en-US" dirty="0">
                <a:solidFill>
                  <a:schemeClr val="tx1"/>
                </a:solidFill>
                <a:latin typeface="Arial" panose="020B0604020202020204" pitchFamily="34" charset="0"/>
                <a:cs typeface="Arial" panose="020B0604020202020204" pitchFamily="34" charset="0"/>
              </a:rPr>
              <a:t>Molars </a:t>
            </a: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14</a:t>
            </a:fld>
            <a:endParaRPr lang="en-US" dirty="0"/>
          </a:p>
        </p:txBody>
      </p:sp>
      <p:pic>
        <p:nvPicPr>
          <p:cNvPr id="10" name="Picture 2"/>
          <p:cNvPicPr>
            <a:picLocks noChangeAspect="1" noChangeArrowheads="1"/>
          </p:cNvPicPr>
          <p:nvPr/>
        </p:nvPicPr>
        <p:blipFill>
          <a:blip r:embed="rId5" cstate="print"/>
          <a:srcRect/>
          <a:stretch>
            <a:fillRect/>
          </a:stretch>
        </p:blipFill>
        <p:spPr bwMode="auto">
          <a:xfrm>
            <a:off x="5428569" y="2590800"/>
            <a:ext cx="3506518" cy="3664665"/>
          </a:xfrm>
          <a:prstGeom prst="rect">
            <a:avLst/>
          </a:prstGeom>
          <a:noFill/>
          <a:ln w="9525">
            <a:noFill/>
            <a:miter lim="800000"/>
            <a:headEnd/>
            <a:tailEnd/>
          </a:ln>
          <a:effectLst/>
        </p:spPr>
      </p:pic>
    </p:spTree>
    <p:extLst>
      <p:ext uri="{BB962C8B-B14F-4D97-AF65-F5344CB8AC3E}">
        <p14:creationId xmlns:p14="http://schemas.microsoft.com/office/powerpoint/2010/main" val="575345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2299"/>
            <a:ext cx="7894093" cy="766912"/>
          </a:xfrm>
        </p:spPr>
        <p:txBody>
          <a:bodyPr>
            <a:normAutofit fontScale="90000"/>
          </a:bodyPr>
          <a:lstStyle/>
          <a:p>
            <a:r>
              <a:rPr lang="en-US" sz="4000" b="1" dirty="0">
                <a:latin typeface="Arial" panose="020B0604020202020204" pitchFamily="34" charset="0"/>
                <a:cs typeface="Arial" panose="020B0604020202020204" pitchFamily="34" charset="0"/>
              </a:rPr>
              <a:t>Macro &amp; Micro-anatomy </a:t>
            </a:r>
            <a:r>
              <a:rPr lang="en-US" sz="4000" b="1" dirty="0" smtClean="0">
                <a:latin typeface="Arial" panose="020B0604020202020204" pitchFamily="34" charset="0"/>
                <a:cs typeface="Arial" panose="020B0604020202020204" pitchFamily="34" charset="0"/>
              </a:rPr>
              <a:t>of </a:t>
            </a:r>
            <a:r>
              <a:rPr lang="en-US" sz="4000" b="1" dirty="0">
                <a:latin typeface="Arial" panose="020B0604020202020204" pitchFamily="34" charset="0"/>
                <a:cs typeface="Arial" panose="020B0604020202020204" pitchFamily="34" charset="0"/>
              </a:rPr>
              <a:t>Teeth</a:t>
            </a:r>
            <a:r>
              <a:rPr lang="en-US" sz="3600" dirty="0"/>
              <a:t/>
            </a:r>
            <a:br>
              <a:rPr lang="en-US" sz="3600" dirty="0"/>
            </a:br>
            <a:endParaRPr lang="en-US" sz="3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15</a:t>
            </a:fld>
            <a:endParaRPr lang="en-US" dirty="0"/>
          </a:p>
        </p:txBody>
      </p:sp>
      <p:pic>
        <p:nvPicPr>
          <p:cNvPr id="10" name="Picture 18" descr="43vestcb"/>
          <p:cNvPicPr>
            <a:picLocks noChangeAspect="1" noChangeArrowheads="1"/>
          </p:cNvPicPr>
          <p:nvPr/>
        </p:nvPicPr>
        <p:blipFill>
          <a:blip r:embed="rId4" cstate="print"/>
          <a:srcRect l="19560" t="25557" r="13860"/>
          <a:stretch>
            <a:fillRect/>
          </a:stretch>
        </p:blipFill>
        <p:spPr bwMode="auto">
          <a:xfrm>
            <a:off x="900113" y="1628775"/>
            <a:ext cx="2016125" cy="4968875"/>
          </a:xfrm>
          <a:prstGeom prst="rect">
            <a:avLst/>
          </a:prstGeom>
          <a:solidFill>
            <a:schemeClr val="bg2"/>
          </a:solidFill>
          <a:ln w="9525">
            <a:noFill/>
            <a:miter lim="800000"/>
            <a:headEnd/>
            <a:tailEnd/>
          </a:ln>
        </p:spPr>
      </p:pic>
      <p:sp>
        <p:nvSpPr>
          <p:cNvPr id="11" name="Line 8"/>
          <p:cNvSpPr>
            <a:spLocks noChangeShapeType="1"/>
          </p:cNvSpPr>
          <p:nvPr/>
        </p:nvSpPr>
        <p:spPr bwMode="auto">
          <a:xfrm flipH="1">
            <a:off x="2411413" y="2276475"/>
            <a:ext cx="504825" cy="0"/>
          </a:xfrm>
          <a:prstGeom prst="line">
            <a:avLst/>
          </a:prstGeom>
          <a:noFill/>
          <a:ln w="76200" cap="sq">
            <a:solidFill>
              <a:srgbClr val="DA0058"/>
            </a:solidFill>
            <a:round/>
            <a:headEnd type="none" w="sm" len="sm"/>
            <a:tailEnd type="triangle" w="sm" len="sm"/>
          </a:ln>
          <a:effectLst/>
        </p:spPr>
        <p:txBody>
          <a:bodyPr/>
          <a:lstStyle/>
          <a:p>
            <a:endParaRPr lang="en-US"/>
          </a:p>
        </p:txBody>
      </p:sp>
      <p:sp>
        <p:nvSpPr>
          <p:cNvPr id="12" name="Line 9"/>
          <p:cNvSpPr>
            <a:spLocks noChangeShapeType="1"/>
          </p:cNvSpPr>
          <p:nvPr/>
        </p:nvSpPr>
        <p:spPr bwMode="auto">
          <a:xfrm flipH="1">
            <a:off x="2195513" y="3500438"/>
            <a:ext cx="720725" cy="0"/>
          </a:xfrm>
          <a:prstGeom prst="line">
            <a:avLst/>
          </a:prstGeom>
          <a:noFill/>
          <a:ln w="76200" cap="sq">
            <a:solidFill>
              <a:srgbClr val="DA0058"/>
            </a:solidFill>
            <a:round/>
            <a:headEnd type="none" w="sm" len="sm"/>
            <a:tailEnd type="triangle" w="sm" len="sm"/>
          </a:ln>
          <a:effectLst/>
        </p:spPr>
        <p:txBody>
          <a:bodyPr/>
          <a:lstStyle/>
          <a:p>
            <a:endParaRPr lang="en-US"/>
          </a:p>
        </p:txBody>
      </p:sp>
      <p:sp>
        <p:nvSpPr>
          <p:cNvPr id="13" name="Line 10"/>
          <p:cNvSpPr>
            <a:spLocks noChangeShapeType="1"/>
          </p:cNvSpPr>
          <p:nvPr/>
        </p:nvSpPr>
        <p:spPr bwMode="auto">
          <a:xfrm flipH="1">
            <a:off x="2124075" y="4652963"/>
            <a:ext cx="792163" cy="0"/>
          </a:xfrm>
          <a:prstGeom prst="line">
            <a:avLst/>
          </a:prstGeom>
          <a:noFill/>
          <a:ln w="76200" cap="sq">
            <a:solidFill>
              <a:srgbClr val="DA0058"/>
            </a:solidFill>
            <a:round/>
            <a:headEnd type="none" w="sm" len="sm"/>
            <a:tailEnd type="triangle" w="sm" len="sm"/>
          </a:ln>
          <a:effectLst/>
        </p:spPr>
        <p:txBody>
          <a:bodyPr/>
          <a:lstStyle/>
          <a:p>
            <a:endParaRPr lang="en-US"/>
          </a:p>
        </p:txBody>
      </p:sp>
      <p:sp>
        <p:nvSpPr>
          <p:cNvPr id="14" name="Text Box 5"/>
          <p:cNvSpPr txBox="1">
            <a:spLocks noChangeArrowheads="1"/>
          </p:cNvSpPr>
          <p:nvPr/>
        </p:nvSpPr>
        <p:spPr bwMode="auto">
          <a:xfrm>
            <a:off x="2843213" y="1863725"/>
            <a:ext cx="1570037" cy="701675"/>
          </a:xfrm>
          <a:prstGeom prst="rect">
            <a:avLst/>
          </a:prstGeom>
          <a:solidFill>
            <a:schemeClr val="tx1"/>
          </a:solidFill>
          <a:ln w="12700" cap="sq">
            <a:noFill/>
            <a:miter lim="800000"/>
            <a:headEnd type="none" w="sm" len="sm"/>
            <a:tailEnd type="none" w="sm" len="sm"/>
          </a:ln>
          <a:effectLst/>
        </p:spPr>
        <p:txBody>
          <a:bodyPr wrap="none">
            <a:spAutoFit/>
          </a:bodyPr>
          <a:lstStyle/>
          <a:p>
            <a:r>
              <a:rPr lang="en-US" sz="4000" b="1" dirty="0">
                <a:solidFill>
                  <a:srgbClr val="FF0066"/>
                </a:solidFill>
                <a:latin typeface="Comic Sans MS" pitchFamily="66" charset="0"/>
              </a:rPr>
              <a:t>crown</a:t>
            </a:r>
          </a:p>
        </p:txBody>
      </p:sp>
      <p:sp>
        <p:nvSpPr>
          <p:cNvPr id="15" name="Text Box 6"/>
          <p:cNvSpPr txBox="1">
            <a:spLocks noChangeArrowheads="1"/>
          </p:cNvSpPr>
          <p:nvPr/>
        </p:nvSpPr>
        <p:spPr bwMode="auto">
          <a:xfrm>
            <a:off x="2843213" y="3159125"/>
            <a:ext cx="1368425" cy="701675"/>
          </a:xfrm>
          <a:prstGeom prst="rect">
            <a:avLst/>
          </a:prstGeom>
          <a:solidFill>
            <a:schemeClr val="tx1"/>
          </a:solidFill>
          <a:ln w="12700" cap="sq">
            <a:noFill/>
            <a:miter lim="800000"/>
            <a:headEnd type="none" w="sm" len="sm"/>
            <a:tailEnd type="none" w="sm" len="sm"/>
          </a:ln>
          <a:effectLst/>
        </p:spPr>
        <p:txBody>
          <a:bodyPr>
            <a:spAutoFit/>
          </a:bodyPr>
          <a:lstStyle/>
          <a:p>
            <a:r>
              <a:rPr lang="en-US" sz="4000" b="1" dirty="0">
                <a:solidFill>
                  <a:srgbClr val="FF0066"/>
                </a:solidFill>
                <a:latin typeface="Comic Sans MS" pitchFamily="66" charset="0"/>
              </a:rPr>
              <a:t>neck</a:t>
            </a:r>
          </a:p>
        </p:txBody>
      </p:sp>
      <p:sp>
        <p:nvSpPr>
          <p:cNvPr id="17" name="Text Box 6"/>
          <p:cNvSpPr txBox="1">
            <a:spLocks noChangeArrowheads="1"/>
          </p:cNvSpPr>
          <p:nvPr/>
        </p:nvSpPr>
        <p:spPr bwMode="auto">
          <a:xfrm>
            <a:off x="2916238" y="4293507"/>
            <a:ext cx="1368425" cy="701675"/>
          </a:xfrm>
          <a:prstGeom prst="rect">
            <a:avLst/>
          </a:prstGeom>
          <a:solidFill>
            <a:schemeClr val="tx1"/>
          </a:solidFill>
          <a:ln w="12700" cap="sq">
            <a:noFill/>
            <a:miter lim="800000"/>
            <a:headEnd type="none" w="sm" len="sm"/>
            <a:tailEnd type="none" w="sm" len="sm"/>
          </a:ln>
          <a:effectLst/>
        </p:spPr>
        <p:txBody>
          <a:bodyPr>
            <a:spAutoFit/>
          </a:bodyPr>
          <a:lstStyle/>
          <a:p>
            <a:r>
              <a:rPr lang="en-US" sz="4000" b="1" dirty="0">
                <a:solidFill>
                  <a:srgbClr val="FF0066"/>
                </a:solidFill>
                <a:latin typeface="Comic Sans MS" pitchFamily="66" charset="0"/>
              </a:rPr>
              <a:t>neck</a:t>
            </a:r>
          </a:p>
        </p:txBody>
      </p:sp>
      <p:pic>
        <p:nvPicPr>
          <p:cNvPr id="18" name="Picture 21"/>
          <p:cNvPicPr>
            <a:picLocks noChangeAspect="1" noChangeArrowheads="1"/>
          </p:cNvPicPr>
          <p:nvPr/>
        </p:nvPicPr>
        <p:blipFill>
          <a:blip r:embed="rId5" cstate="print"/>
          <a:srcRect/>
          <a:stretch>
            <a:fillRect/>
          </a:stretch>
        </p:blipFill>
        <p:spPr bwMode="auto">
          <a:xfrm>
            <a:off x="4572000" y="1484313"/>
            <a:ext cx="4357687" cy="5097462"/>
          </a:xfrm>
          <a:prstGeom prst="rect">
            <a:avLst/>
          </a:prstGeom>
          <a:noFill/>
          <a:ln w="9525" algn="ctr">
            <a:solidFill>
              <a:srgbClr val="000000"/>
            </a:solidFill>
            <a:miter lim="800000"/>
            <a:headEnd/>
            <a:tailEnd/>
          </a:ln>
          <a:effectLst/>
        </p:spPr>
      </p:pic>
    </p:spTree>
    <p:extLst>
      <p:ext uri="{BB962C8B-B14F-4D97-AF65-F5344CB8AC3E}">
        <p14:creationId xmlns:p14="http://schemas.microsoft.com/office/powerpoint/2010/main" val="299953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766912"/>
          </a:xfrm>
        </p:spPr>
        <p:txBody>
          <a:bodyPr>
            <a:normAutofit/>
          </a:bodyPr>
          <a:lstStyle/>
          <a:p>
            <a:r>
              <a:rPr lang="en-US" sz="3600" b="1" dirty="0">
                <a:latin typeface="Arial" panose="020B0604020202020204" pitchFamily="34" charset="0"/>
                <a:cs typeface="Arial" panose="020B0604020202020204" pitchFamily="34" charset="0"/>
              </a:rPr>
              <a:t>Tooth surfaces</a:t>
            </a:r>
          </a:p>
        </p:txBody>
      </p:sp>
      <p:sp>
        <p:nvSpPr>
          <p:cNvPr id="3" name="Subtitle 2"/>
          <p:cNvSpPr>
            <a:spLocks noGrp="1"/>
          </p:cNvSpPr>
          <p:nvPr>
            <p:ph type="subTitle" idx="1"/>
          </p:nvPr>
        </p:nvSpPr>
        <p:spPr>
          <a:xfrm>
            <a:off x="788601" y="1620733"/>
            <a:ext cx="8126799" cy="5237267"/>
          </a:xfrm>
        </p:spPr>
        <p:txBody>
          <a:bodyPr>
            <a:normAutofit/>
          </a:bodyPr>
          <a:lstStyle/>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Facial- toward the lips or </a:t>
            </a:r>
            <a:r>
              <a:rPr lang="en-US" dirty="0" smtClean="0">
                <a:solidFill>
                  <a:schemeClr val="tx1"/>
                </a:solidFill>
                <a:latin typeface="Arial" panose="020B0604020202020204" pitchFamily="34" charset="0"/>
                <a:cs typeface="Arial" panose="020B0604020202020204" pitchFamily="34" charset="0"/>
              </a:rPr>
              <a:t>cheeks</a:t>
            </a:r>
          </a:p>
          <a:p>
            <a:pPr algn="l"/>
            <a:endParaRPr 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Lingual- toward the tongue</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16</a:t>
            </a:fld>
            <a:endParaRPr lang="en-US" dirty="0"/>
          </a:p>
        </p:txBody>
      </p:sp>
    </p:spTree>
    <p:extLst>
      <p:ext uri="{BB962C8B-B14F-4D97-AF65-F5344CB8AC3E}">
        <p14:creationId xmlns:p14="http://schemas.microsoft.com/office/powerpoint/2010/main" val="1658425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209526"/>
            <a:ext cx="8237833" cy="766912"/>
          </a:xfrm>
        </p:spPr>
        <p:txBody>
          <a:bodyPr>
            <a:normAutofit/>
          </a:bodyPr>
          <a:lstStyle/>
          <a:p>
            <a:r>
              <a:rPr lang="en-US" sz="3600" b="1" dirty="0">
                <a:latin typeface="Arial" panose="020B0604020202020204" pitchFamily="34" charset="0"/>
                <a:cs typeface="Arial" panose="020B0604020202020204" pitchFamily="34" charset="0"/>
              </a:rPr>
              <a:t>Surfaces</a:t>
            </a:r>
            <a:endParaRPr lang="en-US" sz="3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160599"/>
            <a:ext cx="8161633" cy="5237267"/>
          </a:xfrm>
        </p:spPr>
        <p:txBody>
          <a:bodyPr>
            <a:normAutofit/>
          </a:bodyPr>
          <a:lstStyle/>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Occlusal- come in contact with those of the opposing jaw, molars and premolars only</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Incisal- Those surfaces on the incisors and canines coming into contact with the opposing teeth</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17</a:t>
            </a:fld>
            <a:endParaRPr lang="en-US" dirty="0"/>
          </a:p>
        </p:txBody>
      </p:sp>
    </p:spTree>
    <p:extLst>
      <p:ext uri="{BB962C8B-B14F-4D97-AF65-F5344CB8AC3E}">
        <p14:creationId xmlns:p14="http://schemas.microsoft.com/office/powerpoint/2010/main" val="1645926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209526"/>
            <a:ext cx="8237833" cy="766912"/>
          </a:xfrm>
        </p:spPr>
        <p:txBody>
          <a:bodyPr>
            <a:normAutofit/>
          </a:bodyPr>
          <a:lstStyle/>
          <a:p>
            <a:r>
              <a:rPr lang="en-US" sz="3600" b="1" dirty="0">
                <a:latin typeface="Arial" panose="020B0604020202020204" pitchFamily="34" charset="0"/>
                <a:cs typeface="Arial" panose="020B0604020202020204" pitchFamily="34" charset="0"/>
              </a:rPr>
              <a:t>Proximal Surfaces</a:t>
            </a:r>
            <a:endParaRPr lang="en-US" sz="3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339907"/>
            <a:ext cx="8161633" cy="4613446"/>
          </a:xfrm>
        </p:spPr>
        <p:txBody>
          <a:bodyPr>
            <a:normAutofit/>
          </a:bodyPr>
          <a:lstStyle/>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Surfaces coming into contact with the adjacent teeth</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Mesial- toward the midline</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Distal- away from the midline</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18</a:t>
            </a:fld>
            <a:endParaRPr lang="en-US" dirty="0"/>
          </a:p>
        </p:txBody>
      </p:sp>
    </p:spTree>
    <p:extLst>
      <p:ext uri="{BB962C8B-B14F-4D97-AF65-F5344CB8AC3E}">
        <p14:creationId xmlns:p14="http://schemas.microsoft.com/office/powerpoint/2010/main" val="2321466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92982"/>
            <a:ext cx="7894093" cy="766912"/>
          </a:xfrm>
        </p:spPr>
        <p:txBody>
          <a:bodyPr>
            <a:normAutofit fontScale="90000"/>
          </a:bodyPr>
          <a:lstStyle/>
          <a:p>
            <a:pPr algn="l"/>
            <a:r>
              <a:rPr lang="en-US" sz="3600" b="1" dirty="0">
                <a:latin typeface="Arial" panose="020B0604020202020204" pitchFamily="34" charset="0"/>
                <a:cs typeface="Arial" panose="020B0604020202020204" pitchFamily="34" charset="0"/>
              </a:rPr>
              <a:t>FACIAL SURFACE </a:t>
            </a:r>
            <a:r>
              <a:rPr lang="en-US" sz="3600" b="1" dirty="0" smtClean="0">
                <a:latin typeface="Arial" panose="020B0604020202020204" pitchFamily="34" charset="0"/>
                <a:cs typeface="Arial" panose="020B0604020202020204" pitchFamily="34" charset="0"/>
              </a:rPr>
              <a:t>any </a:t>
            </a:r>
            <a:r>
              <a:rPr lang="en-US" sz="3600" b="1" dirty="0">
                <a:latin typeface="Arial" panose="020B0604020202020204" pitchFamily="34" charset="0"/>
                <a:cs typeface="Arial" panose="020B0604020202020204" pitchFamily="34" charset="0"/>
              </a:rPr>
              <a:t>surface on the </a:t>
            </a:r>
            <a:r>
              <a:rPr lang="en-US" sz="3600" b="1" dirty="0" smtClean="0">
                <a:latin typeface="Arial" panose="020B0604020202020204" pitchFamily="34" charset="0"/>
                <a:cs typeface="Arial" panose="020B0604020202020204" pitchFamily="34" charset="0"/>
              </a:rPr>
              <a:t>outside (towards </a:t>
            </a:r>
            <a:r>
              <a:rPr lang="en-US" sz="3600" b="1" dirty="0">
                <a:latin typeface="Arial" panose="020B0604020202020204" pitchFamily="34" charset="0"/>
                <a:cs typeface="Arial" panose="020B0604020202020204" pitchFamily="34" charset="0"/>
              </a:rPr>
              <a:t>the face) </a:t>
            </a:r>
          </a:p>
        </p:txBody>
      </p:sp>
      <p:sp>
        <p:nvSpPr>
          <p:cNvPr id="3" name="Subtitle 2"/>
          <p:cNvSpPr>
            <a:spLocks noGrp="1"/>
          </p:cNvSpPr>
          <p:nvPr>
            <p:ph type="subTitle" idx="1"/>
          </p:nvPr>
        </p:nvSpPr>
        <p:spPr>
          <a:xfrm>
            <a:off x="753767" y="1160599"/>
            <a:ext cx="4123033" cy="5237267"/>
          </a:xfrm>
        </p:spPr>
        <p:txBody>
          <a:bodyPr>
            <a:normAutofit lnSpcReduction="10000"/>
          </a:bodyPr>
          <a:lstStyle/>
          <a:p>
            <a:pPr marL="457200" indent="-457200" algn="l">
              <a:buBlip>
                <a:blip r:embed="rId2"/>
              </a:buBlip>
            </a:pPr>
            <a:endParaRPr 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LABIAL is facial surface of the anterior teeth (green</a:t>
            </a:r>
            <a:r>
              <a:rPr lang="en-US" dirty="0" smtClean="0">
                <a:solidFill>
                  <a:schemeClr val="tx1"/>
                </a:solidFill>
                <a:latin typeface="Arial" panose="020B0604020202020204" pitchFamily="34" charset="0"/>
                <a:cs typeface="Arial" panose="020B0604020202020204" pitchFamily="34" charset="0"/>
              </a:rPr>
              <a:t>)</a:t>
            </a:r>
          </a:p>
          <a:p>
            <a:pPr algn="l"/>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BUCCAL is the facial surface of the posterior teeth (blue).</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Undergraduate 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19</a:t>
            </a:fld>
            <a:endParaRPr lang="en-US" dirty="0"/>
          </a:p>
        </p:txBody>
      </p:sp>
      <p:pic>
        <p:nvPicPr>
          <p:cNvPr id="10" name="Picture 4" descr="labial"/>
          <p:cNvPicPr>
            <a:picLocks noChangeAspect="1" noChangeArrowheads="1"/>
          </p:cNvPicPr>
          <p:nvPr/>
        </p:nvPicPr>
        <p:blipFill>
          <a:blip r:embed="rId5" cstate="print"/>
          <a:srcRect/>
          <a:stretch>
            <a:fillRect/>
          </a:stretch>
        </p:blipFill>
        <p:spPr bwMode="auto">
          <a:xfrm>
            <a:off x="4565469" y="1524000"/>
            <a:ext cx="3759381" cy="2209800"/>
          </a:xfrm>
          <a:prstGeom prst="rect">
            <a:avLst/>
          </a:prstGeom>
          <a:noFill/>
        </p:spPr>
      </p:pic>
      <p:pic>
        <p:nvPicPr>
          <p:cNvPr id="11" name="Picture 3" descr="buccal"/>
          <p:cNvPicPr>
            <a:picLocks noChangeAspect="1" noChangeArrowheads="1"/>
          </p:cNvPicPr>
          <p:nvPr/>
        </p:nvPicPr>
        <p:blipFill>
          <a:blip r:embed="rId6" cstate="print"/>
          <a:srcRect l="11763" t="26834" r="8888" b="9402"/>
          <a:stretch>
            <a:fillRect/>
          </a:stretch>
        </p:blipFill>
        <p:spPr bwMode="auto">
          <a:xfrm>
            <a:off x="4572001" y="3962401"/>
            <a:ext cx="3752850" cy="2595178"/>
          </a:xfrm>
          <a:prstGeom prst="rect">
            <a:avLst/>
          </a:prstGeom>
          <a:noFill/>
        </p:spPr>
      </p:pic>
    </p:spTree>
    <p:extLst>
      <p:ext uri="{BB962C8B-B14F-4D97-AF65-F5344CB8AC3E}">
        <p14:creationId xmlns:p14="http://schemas.microsoft.com/office/powerpoint/2010/main" val="2683080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81200"/>
            <a:ext cx="7894093" cy="1066801"/>
          </a:xfrm>
        </p:spPr>
        <p:txBody>
          <a:bodyPr>
            <a:normAutofit/>
          </a:bodyPr>
          <a:lstStyle/>
          <a:p>
            <a:r>
              <a:rPr lang="en-US" altLang="en-US" b="1" dirty="0">
                <a:latin typeface="Arial" panose="020B0604020202020204" pitchFamily="34" charset="0"/>
                <a:cs typeface="Arial" panose="020B0604020202020204" pitchFamily="34" charset="0"/>
              </a:rPr>
              <a:t>Chapter 9</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45107" y="3276600"/>
            <a:ext cx="7589293" cy="1524000"/>
          </a:xfrm>
        </p:spPr>
        <p:txBody>
          <a:bodyPr>
            <a:normAutofit fontScale="85000" lnSpcReduction="20000"/>
          </a:bodyPr>
          <a:lstStyle/>
          <a:p>
            <a:endParaRPr lang="en-GB" b="1" dirty="0" smtClean="0">
              <a:solidFill>
                <a:schemeClr val="tx1">
                  <a:lumMod val="85000"/>
                  <a:lumOff val="15000"/>
                </a:schemeClr>
              </a:solidFill>
              <a:latin typeface="Arial" panose="020B0604020202020204" pitchFamily="34" charset="0"/>
              <a:cs typeface="Arial" panose="020B0604020202020204" pitchFamily="34" charset="0"/>
            </a:endParaRPr>
          </a:p>
          <a:p>
            <a:r>
              <a:rPr lang="en-US" b="1" dirty="0">
                <a:solidFill>
                  <a:schemeClr val="bg1"/>
                </a:solidFill>
              </a:rPr>
              <a:t>Dental radiography</a:t>
            </a:r>
          </a:p>
          <a:p>
            <a:r>
              <a:rPr lang="en-GB" sz="4400" b="1" dirty="0">
                <a:solidFill>
                  <a:schemeClr val="tx1">
                    <a:lumMod val="85000"/>
                    <a:lumOff val="15000"/>
                  </a:schemeClr>
                </a:solidFill>
                <a:latin typeface="Arial" panose="020B0604020202020204" pitchFamily="34" charset="0"/>
                <a:cs typeface="Arial" panose="020B0604020202020204" pitchFamily="34" charset="0"/>
              </a:rPr>
              <a:t>Dental radiography</a:t>
            </a:r>
          </a:p>
          <a:p>
            <a:endParaRPr lang="en-GB" b="1" dirty="0">
              <a:solidFill>
                <a:schemeClr val="tx1">
                  <a:lumMod val="85000"/>
                  <a:lumOff val="15000"/>
                </a:schemeClr>
              </a:solidFill>
              <a:latin typeface="Arial" panose="020B0604020202020204" pitchFamily="34" charset="0"/>
              <a:cs typeface="Arial" panose="020B0604020202020204" pitchFamily="34" charset="0"/>
            </a:endParaRPr>
          </a:p>
          <a:p>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4936" y="3061063"/>
            <a:ext cx="6858002" cy="735870"/>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78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Tree>
    <p:extLst>
      <p:ext uri="{BB962C8B-B14F-4D97-AF65-F5344CB8AC3E}">
        <p14:creationId xmlns:p14="http://schemas.microsoft.com/office/powerpoint/2010/main" val="4029869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592982"/>
            <a:ext cx="8390233" cy="766912"/>
          </a:xfrm>
        </p:spPr>
        <p:txBody>
          <a:bodyPr>
            <a:normAutofit fontScale="90000"/>
          </a:bodyPr>
          <a:lstStyle/>
          <a:p>
            <a:pPr algn="l"/>
            <a:r>
              <a:rPr lang="en-US" sz="3600" b="1" dirty="0" smtClean="0">
                <a:latin typeface="Arial" panose="020B0604020202020204" pitchFamily="34" charset="0"/>
                <a:cs typeface="Arial" panose="020B0604020202020204" pitchFamily="34" charset="0"/>
              </a:rPr>
              <a:t>Inter-proximal surfaces:- Surfaces </a:t>
            </a:r>
            <a:r>
              <a:rPr lang="en-US" sz="3600" b="1" dirty="0">
                <a:latin typeface="Arial" panose="020B0604020202020204" pitchFamily="34" charset="0"/>
                <a:cs typeface="Arial" panose="020B0604020202020204" pitchFamily="34" charset="0"/>
              </a:rPr>
              <a:t>in between two teeth</a:t>
            </a:r>
            <a:endParaRPr lang="en-US" sz="3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160600"/>
            <a:ext cx="4275433" cy="5094866"/>
          </a:xfrm>
        </p:spPr>
        <p:txBody>
          <a:bodyPr>
            <a:normAutofit/>
          </a:bodyPr>
          <a:lstStyle/>
          <a:p>
            <a:pPr algn="l"/>
            <a:endParaRPr 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Facing towards the </a:t>
            </a:r>
            <a:r>
              <a:rPr lang="en-US" dirty="0" smtClean="0">
                <a:solidFill>
                  <a:schemeClr val="tx1"/>
                </a:solidFill>
                <a:latin typeface="Arial" panose="020B0604020202020204" pitchFamily="34" charset="0"/>
                <a:cs typeface="Arial" panose="020B0604020202020204" pitchFamily="34" charset="0"/>
              </a:rPr>
              <a:t>midline:-MESIAL</a:t>
            </a:r>
          </a:p>
          <a:p>
            <a:pPr marL="457200" indent="-457200" algn="l">
              <a:buBlip>
                <a:blip r:embed="rId2"/>
              </a:buBlip>
            </a:pPr>
            <a:endParaRPr 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Facing away from the </a:t>
            </a:r>
            <a:r>
              <a:rPr lang="en-US" dirty="0" smtClean="0">
                <a:solidFill>
                  <a:schemeClr val="tx1"/>
                </a:solidFill>
                <a:latin typeface="Arial" panose="020B0604020202020204" pitchFamily="34" charset="0"/>
                <a:cs typeface="Arial" panose="020B0604020202020204" pitchFamily="34" charset="0"/>
              </a:rPr>
              <a:t>midline:-DISTAL </a:t>
            </a:r>
            <a:endParaRPr lang="en-US" sz="3200"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20</a:t>
            </a:fld>
            <a:endParaRPr lang="en-US" dirty="0"/>
          </a:p>
        </p:txBody>
      </p:sp>
      <p:pic>
        <p:nvPicPr>
          <p:cNvPr id="10" name="Picture 3" descr="basics1"/>
          <p:cNvPicPr>
            <a:picLocks noChangeAspect="1" noChangeArrowheads="1"/>
          </p:cNvPicPr>
          <p:nvPr/>
        </p:nvPicPr>
        <p:blipFill>
          <a:blip r:embed="rId5" cstate="print"/>
          <a:srcRect/>
          <a:stretch>
            <a:fillRect/>
          </a:stretch>
        </p:blipFill>
        <p:spPr bwMode="auto">
          <a:xfrm>
            <a:off x="4724399" y="1736453"/>
            <a:ext cx="4437017" cy="3873500"/>
          </a:xfrm>
          <a:prstGeom prst="rect">
            <a:avLst/>
          </a:prstGeom>
          <a:solidFill>
            <a:srgbClr val="004182"/>
          </a:solidFill>
        </p:spPr>
      </p:pic>
    </p:spTree>
    <p:extLst>
      <p:ext uri="{BB962C8B-B14F-4D97-AF65-F5344CB8AC3E}">
        <p14:creationId xmlns:p14="http://schemas.microsoft.com/office/powerpoint/2010/main" val="3265617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3767" y="1614202"/>
            <a:ext cx="4504033" cy="4760815"/>
          </a:xfrm>
        </p:spPr>
        <p:txBody>
          <a:bodyPr>
            <a:normAutofit/>
          </a:bodyPr>
          <a:lstStyle/>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LINGUAL:- the </a:t>
            </a:r>
            <a:r>
              <a:rPr lang="en-US" dirty="0">
                <a:solidFill>
                  <a:schemeClr val="tx1"/>
                </a:solidFill>
                <a:latin typeface="Arial" panose="020B0604020202020204" pitchFamily="34" charset="0"/>
                <a:cs typeface="Arial" panose="020B0604020202020204" pitchFamily="34" charset="0"/>
              </a:rPr>
              <a:t>surfaces facing the </a:t>
            </a:r>
            <a:r>
              <a:rPr lang="en-US" dirty="0" smtClean="0">
                <a:solidFill>
                  <a:schemeClr val="tx1"/>
                </a:solidFill>
                <a:latin typeface="Arial" panose="020B0604020202020204" pitchFamily="34" charset="0"/>
                <a:cs typeface="Arial" panose="020B0604020202020204" pitchFamily="34" charset="0"/>
              </a:rPr>
              <a:t>tongue</a:t>
            </a:r>
          </a:p>
          <a:p>
            <a:pPr algn="l"/>
            <a:endParaRPr lang="en-US" dirty="0" smtClean="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PALATAL:- on </a:t>
            </a:r>
            <a:r>
              <a:rPr lang="en-US" dirty="0">
                <a:solidFill>
                  <a:schemeClr val="tx1"/>
                </a:solidFill>
                <a:latin typeface="Arial" panose="020B0604020202020204" pitchFamily="34" charset="0"/>
                <a:cs typeface="Arial" panose="020B0604020202020204" pitchFamily="34" charset="0"/>
              </a:rPr>
              <a:t>the maxilla</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21</a:t>
            </a:fld>
            <a:endParaRPr lang="en-US" dirty="0"/>
          </a:p>
        </p:txBody>
      </p:sp>
      <p:pic>
        <p:nvPicPr>
          <p:cNvPr id="10" name="Picture 3" descr="lingual"/>
          <p:cNvPicPr>
            <a:picLocks noChangeAspect="1" noChangeArrowheads="1"/>
          </p:cNvPicPr>
          <p:nvPr/>
        </p:nvPicPr>
        <p:blipFill>
          <a:blip r:embed="rId5" cstate="print">
            <a:lum bright="12000" contrast="12000"/>
          </a:blip>
          <a:srcRect/>
          <a:stretch>
            <a:fillRect/>
          </a:stretch>
        </p:blipFill>
        <p:spPr bwMode="auto">
          <a:xfrm>
            <a:off x="4800600" y="1143001"/>
            <a:ext cx="3733800" cy="2590800"/>
          </a:xfrm>
          <a:prstGeom prst="rect">
            <a:avLst/>
          </a:prstGeom>
          <a:noFill/>
        </p:spPr>
      </p:pic>
      <p:grpSp>
        <p:nvGrpSpPr>
          <p:cNvPr id="11" name="Group 10"/>
          <p:cNvGrpSpPr>
            <a:grpSpLocks/>
          </p:cNvGrpSpPr>
          <p:nvPr/>
        </p:nvGrpSpPr>
        <p:grpSpPr bwMode="auto">
          <a:xfrm>
            <a:off x="4800600" y="3954633"/>
            <a:ext cx="3733800" cy="2439988"/>
            <a:chOff x="2880" y="2836"/>
            <a:chExt cx="2223" cy="1484"/>
          </a:xfrm>
        </p:grpSpPr>
        <p:pic>
          <p:nvPicPr>
            <p:cNvPr id="12" name="Picture 5" descr="h_palate"/>
            <p:cNvPicPr>
              <a:picLocks noChangeAspect="1" noChangeArrowheads="1"/>
            </p:cNvPicPr>
            <p:nvPr/>
          </p:nvPicPr>
          <p:blipFill>
            <a:blip r:embed="rId6" cstate="print">
              <a:lum bright="-18000" contrast="12000"/>
            </a:blip>
            <a:srcRect/>
            <a:stretch>
              <a:fillRect/>
            </a:stretch>
          </p:blipFill>
          <p:spPr bwMode="auto">
            <a:xfrm>
              <a:off x="2880" y="2836"/>
              <a:ext cx="2223" cy="1484"/>
            </a:xfrm>
            <a:prstGeom prst="rect">
              <a:avLst/>
            </a:prstGeom>
            <a:noFill/>
          </p:spPr>
        </p:pic>
        <p:sp>
          <p:nvSpPr>
            <p:cNvPr id="13" name="Text Box 7"/>
            <p:cNvSpPr txBox="1">
              <a:spLocks noChangeArrowheads="1"/>
            </p:cNvSpPr>
            <p:nvPr/>
          </p:nvSpPr>
          <p:spPr bwMode="auto">
            <a:xfrm>
              <a:off x="3923" y="3670"/>
              <a:ext cx="551" cy="219"/>
            </a:xfrm>
            <a:prstGeom prst="rect">
              <a:avLst/>
            </a:prstGeom>
            <a:noFill/>
            <a:ln w="12700" cap="sq">
              <a:noFill/>
              <a:miter lim="800000"/>
              <a:headEnd type="none" w="sm" len="sm"/>
              <a:tailEnd type="none" w="sm" len="sm"/>
            </a:ln>
            <a:effectLst/>
          </p:spPr>
          <p:txBody>
            <a:bodyPr wrap="none">
              <a:spAutoFit/>
            </a:bodyPr>
            <a:lstStyle/>
            <a:p>
              <a:r>
                <a:rPr lang="en-US" sz="2400" b="1"/>
                <a:t>palatal</a:t>
              </a:r>
            </a:p>
          </p:txBody>
        </p:sp>
        <p:sp>
          <p:nvSpPr>
            <p:cNvPr id="14" name="Line 8"/>
            <p:cNvSpPr>
              <a:spLocks noChangeShapeType="1"/>
            </p:cNvSpPr>
            <p:nvPr/>
          </p:nvSpPr>
          <p:spPr bwMode="auto">
            <a:xfrm flipH="1" flipV="1">
              <a:off x="4105" y="3216"/>
              <a:ext cx="90" cy="408"/>
            </a:xfrm>
            <a:prstGeom prst="line">
              <a:avLst/>
            </a:prstGeom>
            <a:noFill/>
            <a:ln w="28575" cap="sq">
              <a:solidFill>
                <a:schemeClr val="hlink"/>
              </a:solidFill>
              <a:round/>
              <a:headEnd type="none" w="sm" len="sm"/>
              <a:tailEnd type="triangle" w="med" len="med"/>
            </a:ln>
            <a:effectLst/>
          </p:spPr>
          <p:txBody>
            <a:bodyPr/>
            <a:lstStyle/>
            <a:p>
              <a:endParaRPr lang="en-US"/>
            </a:p>
          </p:txBody>
        </p:sp>
        <p:sp>
          <p:nvSpPr>
            <p:cNvPr id="15" name="Line 9"/>
            <p:cNvSpPr>
              <a:spLocks noChangeShapeType="1"/>
            </p:cNvSpPr>
            <p:nvPr/>
          </p:nvSpPr>
          <p:spPr bwMode="auto">
            <a:xfrm flipH="1">
              <a:off x="3288" y="3805"/>
              <a:ext cx="680" cy="46"/>
            </a:xfrm>
            <a:prstGeom prst="line">
              <a:avLst/>
            </a:prstGeom>
            <a:noFill/>
            <a:ln w="28575" cap="sq">
              <a:solidFill>
                <a:srgbClr val="C02500"/>
              </a:solidFill>
              <a:round/>
              <a:headEnd type="none" w="sm" len="sm"/>
              <a:tailEnd type="triangle" w="med" len="med"/>
            </a:ln>
            <a:effectLst/>
          </p:spPr>
          <p:txBody>
            <a:bodyPr/>
            <a:lstStyle/>
            <a:p>
              <a:endParaRPr lang="en-US"/>
            </a:p>
          </p:txBody>
        </p:sp>
      </p:grpSp>
    </p:spTree>
    <p:extLst>
      <p:ext uri="{BB962C8B-B14F-4D97-AF65-F5344CB8AC3E}">
        <p14:creationId xmlns:p14="http://schemas.microsoft.com/office/powerpoint/2010/main" val="1166909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579112"/>
            <a:ext cx="8390233" cy="591100"/>
          </a:xfrm>
        </p:spPr>
        <p:txBody>
          <a:bodyPr>
            <a:noAutofit/>
          </a:bodyPr>
          <a:lstStyle/>
          <a:p>
            <a:pPr algn="l"/>
            <a:r>
              <a:rPr lang="en-US" sz="3200" b="1" dirty="0" smtClean="0">
                <a:latin typeface="Arial" panose="020B0604020202020204" pitchFamily="34" charset="0"/>
                <a:cs typeface="Arial" panose="020B0604020202020204" pitchFamily="34" charset="0"/>
              </a:rPr>
              <a:t>Functioning Surfaces:- chewing/biting </a:t>
            </a:r>
            <a:r>
              <a:rPr lang="en-US" sz="3200" b="1" dirty="0">
                <a:latin typeface="Arial" panose="020B0604020202020204" pitchFamily="34" charset="0"/>
                <a:cs typeface="Arial" panose="020B0604020202020204" pitchFamily="34" charset="0"/>
              </a:rPr>
              <a:t>surfaces of teeth </a:t>
            </a:r>
            <a:endParaRPr lang="en-US" sz="3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160599"/>
            <a:ext cx="3655129" cy="5237267"/>
          </a:xfrm>
        </p:spPr>
        <p:txBody>
          <a:bodyPr>
            <a:normAutofit/>
          </a:bodyPr>
          <a:lstStyle/>
          <a:p>
            <a:pPr marL="457200" indent="-457200" algn="l">
              <a:buBlip>
                <a:blip r:embed="rId2"/>
              </a:buBlip>
            </a:pPr>
            <a:endParaRPr 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OCCLUSAL</a:t>
            </a:r>
            <a:r>
              <a:rPr lang="en-US" dirty="0">
                <a:solidFill>
                  <a:schemeClr val="tx1"/>
                </a:solidFill>
                <a:latin typeface="Arial" panose="020B0604020202020204" pitchFamily="34" charset="0"/>
                <a:cs typeface="Arial" panose="020B0604020202020204" pitchFamily="34" charset="0"/>
              </a:rPr>
              <a:t>: chewing  surfaces </a:t>
            </a:r>
            <a:r>
              <a:rPr lang="en-US" dirty="0" smtClean="0">
                <a:solidFill>
                  <a:schemeClr val="tx1"/>
                </a:solidFill>
                <a:latin typeface="Arial" panose="020B0604020202020204" pitchFamily="34" charset="0"/>
                <a:cs typeface="Arial" panose="020B0604020202020204" pitchFamily="34" charset="0"/>
              </a:rPr>
              <a:t>of posterior </a:t>
            </a:r>
            <a:r>
              <a:rPr lang="en-US" dirty="0">
                <a:solidFill>
                  <a:schemeClr val="tx1"/>
                </a:solidFill>
                <a:latin typeface="Arial" panose="020B0604020202020204" pitchFamily="34" charset="0"/>
                <a:cs typeface="Arial" panose="020B0604020202020204" pitchFamily="34" charset="0"/>
              </a:rPr>
              <a:t>teeth</a:t>
            </a:r>
          </a:p>
          <a:p>
            <a:pPr marL="457200" indent="-457200" algn="l">
              <a:buBlip>
                <a:blip r:embed="rId2"/>
              </a:buBlip>
            </a:pPr>
            <a:endParaRPr 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 INCISAL: the </a:t>
            </a:r>
            <a:r>
              <a:rPr lang="en-US" dirty="0" err="1" smtClean="0">
                <a:solidFill>
                  <a:schemeClr val="tx1"/>
                </a:solidFill>
                <a:latin typeface="Arial" panose="020B0604020202020204" pitchFamily="34" charset="0"/>
                <a:cs typeface="Arial" panose="020B0604020202020204" pitchFamily="34" charset="0"/>
              </a:rPr>
              <a:t>anteriors</a:t>
            </a:r>
            <a:r>
              <a:rPr lang="en-US" dirty="0" smtClean="0">
                <a:solidFill>
                  <a:schemeClr val="tx1"/>
                </a:solidFill>
                <a:latin typeface="Arial" panose="020B0604020202020204" pitchFamily="34" charset="0"/>
                <a:cs typeface="Arial" panose="020B0604020202020204" pitchFamily="34" charset="0"/>
              </a:rPr>
              <a:t>’ biting </a:t>
            </a:r>
            <a:r>
              <a:rPr lang="en-US" dirty="0">
                <a:solidFill>
                  <a:schemeClr val="tx1"/>
                </a:solidFill>
                <a:latin typeface="Arial" panose="020B0604020202020204" pitchFamily="34" charset="0"/>
                <a:cs typeface="Arial" panose="020B0604020202020204" pitchFamily="34" charset="0"/>
              </a:rPr>
              <a:t>surface </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22</a:t>
            </a:fld>
            <a:endParaRPr lang="en-US" dirty="0"/>
          </a:p>
        </p:txBody>
      </p:sp>
      <p:pic>
        <p:nvPicPr>
          <p:cNvPr id="10" name="Picture 3" descr="occlusal-incisal"/>
          <p:cNvPicPr>
            <a:picLocks noChangeAspect="1" noChangeArrowheads="1"/>
          </p:cNvPicPr>
          <p:nvPr/>
        </p:nvPicPr>
        <p:blipFill>
          <a:blip r:embed="rId5" cstate="print"/>
          <a:srcRect/>
          <a:stretch>
            <a:fillRect/>
          </a:stretch>
        </p:blipFill>
        <p:spPr bwMode="auto">
          <a:xfrm>
            <a:off x="4267200" y="1828800"/>
            <a:ext cx="4730750" cy="3962400"/>
          </a:xfrm>
          <a:prstGeom prst="rect">
            <a:avLst/>
          </a:prstGeom>
          <a:solidFill>
            <a:srgbClr val="004182"/>
          </a:solidFill>
        </p:spPr>
      </p:pic>
    </p:spTree>
    <p:extLst>
      <p:ext uri="{BB962C8B-B14F-4D97-AF65-F5344CB8AC3E}">
        <p14:creationId xmlns:p14="http://schemas.microsoft.com/office/powerpoint/2010/main" val="3565787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592175"/>
            <a:ext cx="7894093" cy="591100"/>
          </a:xfrm>
        </p:spPr>
        <p:txBody>
          <a:bodyPr>
            <a:noAutofit/>
          </a:bodyPr>
          <a:lstStyle/>
          <a:p>
            <a:r>
              <a:rPr lang="en-US" sz="3600" b="1" dirty="0">
                <a:latin typeface="Arial" panose="020B0604020202020204" pitchFamily="34" charset="0"/>
                <a:cs typeface="Arial" panose="020B0604020202020204" pitchFamily="34" charset="0"/>
              </a:rPr>
              <a:t>Tooth Identification Systems</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Numbering or Coding Systems</a:t>
            </a:r>
            <a:endParaRPr lang="en-US" sz="40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160599"/>
            <a:ext cx="3818233" cy="5237267"/>
          </a:xfrm>
        </p:spPr>
        <p:txBody>
          <a:bodyPr>
            <a:normAutofit/>
          </a:bodyPr>
          <a:lstStyle/>
          <a:p>
            <a:pPr marL="457200" indent="-457200" algn="l">
              <a:buBlip>
                <a:blip r:embed="rId2"/>
              </a:buBlip>
            </a:pPr>
            <a:endParaRPr 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lumMod val="85000"/>
                    <a:lumOff val="15000"/>
                  </a:schemeClr>
                </a:solidFill>
                <a:latin typeface="Arial" panose="020B0604020202020204" pitchFamily="34" charset="0"/>
                <a:cs typeface="Arial" panose="020B0604020202020204" pitchFamily="34" charset="0"/>
              </a:rPr>
              <a:t>Palmer </a:t>
            </a:r>
            <a:r>
              <a:rPr lang="en-US" dirty="0">
                <a:solidFill>
                  <a:schemeClr val="tx1">
                    <a:lumMod val="85000"/>
                    <a:lumOff val="15000"/>
                  </a:schemeClr>
                </a:solidFill>
                <a:latin typeface="Arial" panose="020B0604020202020204" pitchFamily="34" charset="0"/>
                <a:cs typeface="Arial" panose="020B0604020202020204" pitchFamily="34" charset="0"/>
              </a:rPr>
              <a:t>Notation System</a:t>
            </a:r>
          </a:p>
          <a:p>
            <a:pPr marL="457200" indent="-457200" algn="l">
              <a:buBlip>
                <a:blip r:embed="rId2"/>
              </a:buBlip>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lumMod val="85000"/>
                    <a:lumOff val="15000"/>
                  </a:schemeClr>
                </a:solidFill>
                <a:latin typeface="Arial" panose="020B0604020202020204" pitchFamily="34" charset="0"/>
                <a:cs typeface="Arial" panose="020B0604020202020204" pitchFamily="34" charset="0"/>
              </a:rPr>
              <a:t>Universal System</a:t>
            </a:r>
          </a:p>
          <a:p>
            <a:pPr marL="457200" indent="-457200" algn="l">
              <a:buBlip>
                <a:blip r:embed="rId2"/>
              </a:buBlip>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lumMod val="85000"/>
                    <a:lumOff val="15000"/>
                  </a:schemeClr>
                </a:solidFill>
                <a:latin typeface="Arial" panose="020B0604020202020204" pitchFamily="34" charset="0"/>
                <a:cs typeface="Arial" panose="020B0604020202020204" pitchFamily="34" charset="0"/>
              </a:rPr>
              <a:t>International FDI </a:t>
            </a:r>
            <a:r>
              <a:rPr lang="en-US" dirty="0" smtClean="0">
                <a:solidFill>
                  <a:schemeClr val="tx1">
                    <a:lumMod val="85000"/>
                    <a:lumOff val="15000"/>
                  </a:schemeClr>
                </a:solidFill>
                <a:latin typeface="Arial" panose="020B0604020202020204" pitchFamily="34" charset="0"/>
                <a:cs typeface="Arial" panose="020B0604020202020204" pitchFamily="34" charset="0"/>
              </a:rPr>
              <a:t>System (two </a:t>
            </a:r>
            <a:r>
              <a:rPr lang="en-US" dirty="0">
                <a:solidFill>
                  <a:schemeClr val="tx1">
                    <a:lumMod val="85000"/>
                    <a:lumOff val="15000"/>
                  </a:schemeClr>
                </a:solidFill>
                <a:latin typeface="Arial" panose="020B0604020202020204" pitchFamily="34" charset="0"/>
                <a:cs typeface="Arial" panose="020B0604020202020204" pitchFamily="34" charset="0"/>
              </a:rPr>
              <a:t>digit system)</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23</a:t>
            </a:fld>
            <a:endParaRPr lang="en-US" dirty="0"/>
          </a:p>
        </p:txBody>
      </p:sp>
      <p:pic>
        <p:nvPicPr>
          <p:cNvPr id="10" name="Picture 3" descr="numbering"/>
          <p:cNvPicPr>
            <a:picLocks noChangeAspect="1" noChangeArrowheads="1"/>
          </p:cNvPicPr>
          <p:nvPr/>
        </p:nvPicPr>
        <p:blipFill>
          <a:blip r:embed="rId5" cstate="print"/>
          <a:srcRect/>
          <a:stretch>
            <a:fillRect/>
          </a:stretch>
        </p:blipFill>
        <p:spPr bwMode="auto">
          <a:xfrm>
            <a:off x="4728753" y="1449418"/>
            <a:ext cx="4162425" cy="5257800"/>
          </a:xfrm>
          <a:prstGeom prst="rect">
            <a:avLst/>
          </a:prstGeom>
          <a:solidFill>
            <a:schemeClr val="tx1"/>
          </a:solidFill>
        </p:spPr>
      </p:pic>
    </p:spTree>
    <p:extLst>
      <p:ext uri="{BB962C8B-B14F-4D97-AF65-F5344CB8AC3E}">
        <p14:creationId xmlns:p14="http://schemas.microsoft.com/office/powerpoint/2010/main" val="443269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611769"/>
            <a:ext cx="7894093" cy="591100"/>
          </a:xfrm>
        </p:spPr>
        <p:txBody>
          <a:bodyPr>
            <a:noAutofit/>
          </a:bodyPr>
          <a:lstStyle/>
          <a:p>
            <a:pPr algn="l"/>
            <a:r>
              <a:rPr lang="en-US" sz="2800" b="1" dirty="0" smtClean="0">
                <a:latin typeface="Arial" panose="020B0604020202020204" pitchFamily="34" charset="0"/>
                <a:cs typeface="Arial" panose="020B0604020202020204" pitchFamily="34" charset="0"/>
              </a:rPr>
              <a:t>Palmer </a:t>
            </a:r>
            <a:r>
              <a:rPr lang="en-US" sz="2800" b="1" dirty="0">
                <a:latin typeface="Arial" panose="020B0604020202020204" pitchFamily="34" charset="0"/>
                <a:cs typeface="Arial" panose="020B0604020202020204" pitchFamily="34" charset="0"/>
              </a:rPr>
              <a:t>Notation </a:t>
            </a:r>
            <a:r>
              <a:rPr lang="en-US" sz="2800" b="1" dirty="0" smtClean="0">
                <a:latin typeface="Arial" panose="020B0604020202020204" pitchFamily="34" charset="0"/>
                <a:cs typeface="Arial" panose="020B0604020202020204" pitchFamily="34" charset="0"/>
              </a:rPr>
              <a:t>System </a:t>
            </a:r>
            <a:r>
              <a:rPr lang="en-US" sz="2800" b="1" dirty="0" smtClean="0">
                <a:solidFill>
                  <a:schemeClr val="accent6">
                    <a:lumMod val="60000"/>
                    <a:lumOff val="40000"/>
                  </a:schemeClr>
                </a:solidFill>
                <a:latin typeface="Arial" panose="020B0604020202020204" pitchFamily="34" charset="0"/>
                <a:cs typeface="Arial" panose="020B0604020202020204" pitchFamily="34" charset="0"/>
              </a:rPr>
              <a:t>for</a:t>
            </a:r>
            <a:r>
              <a:rPr lang="en-US" sz="2800" b="1" dirty="0" smtClean="0">
                <a:latin typeface="Arial" panose="020B0604020202020204" pitchFamily="34" charset="0"/>
                <a:cs typeface="Arial" panose="020B0604020202020204" pitchFamily="34" charset="0"/>
              </a:rPr>
              <a:t> </a:t>
            </a:r>
            <a:r>
              <a:rPr lang="en-US" sz="2800" b="1" dirty="0" smtClean="0">
                <a:solidFill>
                  <a:schemeClr val="accent6">
                    <a:lumMod val="60000"/>
                    <a:lumOff val="40000"/>
                  </a:schemeClr>
                </a:solidFill>
                <a:latin typeface="Arial" panose="020B0604020202020204" pitchFamily="34" charset="0"/>
                <a:cs typeface="Arial" panose="020B0604020202020204" pitchFamily="34" charset="0"/>
              </a:rPr>
              <a:t>Permanent Teeth</a:t>
            </a:r>
            <a:r>
              <a:rPr lang="en-US" sz="3600" b="1" dirty="0">
                <a:solidFill>
                  <a:schemeClr val="accent6">
                    <a:lumMod val="60000"/>
                    <a:lumOff val="40000"/>
                  </a:schemeClr>
                </a:solidFill>
                <a:latin typeface="Arial" panose="020B0604020202020204" pitchFamily="34" charset="0"/>
                <a:cs typeface="Arial" panose="020B0604020202020204" pitchFamily="34" charset="0"/>
              </a:rPr>
              <a:t/>
            </a:r>
            <a:br>
              <a:rPr lang="en-US" sz="3600" b="1" dirty="0">
                <a:solidFill>
                  <a:schemeClr val="accent6">
                    <a:lumMod val="60000"/>
                    <a:lumOff val="40000"/>
                  </a:schemeClr>
                </a:solidFill>
                <a:latin typeface="Arial" panose="020B0604020202020204" pitchFamily="34" charset="0"/>
                <a:cs typeface="Arial" panose="020B0604020202020204" pitchFamily="34" charset="0"/>
              </a:rPr>
            </a:br>
            <a:endParaRPr lang="en-US" sz="3600" b="1"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24</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839" y="1142999"/>
            <a:ext cx="6981961" cy="5112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815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247100"/>
            <a:ext cx="8390233" cy="1734100"/>
          </a:xfrm>
        </p:spPr>
        <p:txBody>
          <a:bodyPr>
            <a:normAutofit fontScale="90000"/>
          </a:bodyPr>
          <a:lstStyle/>
          <a:p>
            <a:pPr algn="l"/>
            <a:r>
              <a:rPr lang="en-US" sz="2800" b="1" dirty="0" smtClean="0">
                <a:latin typeface="Arial" panose="020B0604020202020204" pitchFamily="34" charset="0"/>
                <a:cs typeface="Arial" panose="020B0604020202020204" pitchFamily="34" charset="0"/>
              </a:rPr>
              <a:t>It represents the four quadrants of the dentition as if you are facing the patient.</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	In upper right			In upper left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	In lower right			In lower left</a:t>
            </a:r>
            <a:endParaRPr lang="en-US" sz="2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90600" y="1320312"/>
            <a:ext cx="8153400" cy="5237267"/>
          </a:xfrm>
        </p:spPr>
        <p:txBody>
          <a:bodyPr>
            <a:normAutofit fontScale="25000" lnSpcReduction="20000"/>
          </a:bodyPr>
          <a:lstStyle/>
          <a:p>
            <a:pPr marL="457200" indent="-457200" algn="l">
              <a:buBlip>
                <a:blip r:embed="rId2"/>
              </a:buBlip>
            </a:pPr>
            <a:endParaRPr lang="en-US" sz="9600"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endParaRPr lang="en-US" sz="96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endParaRPr lang="en-US" sz="9600"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sz="9600" dirty="0" smtClean="0">
                <a:solidFill>
                  <a:schemeClr val="tx1"/>
                </a:solidFill>
                <a:latin typeface="Arial" panose="020B0604020202020204" pitchFamily="34" charset="0"/>
                <a:cs typeface="Arial" panose="020B0604020202020204" pitchFamily="34" charset="0"/>
              </a:rPr>
              <a:t>Horizontal </a:t>
            </a:r>
            <a:r>
              <a:rPr lang="en-US" sz="9600" dirty="0">
                <a:solidFill>
                  <a:schemeClr val="tx1"/>
                </a:solidFill>
                <a:latin typeface="Arial" panose="020B0604020202020204" pitchFamily="34" charset="0"/>
                <a:cs typeface="Arial" panose="020B0604020202020204" pitchFamily="34" charset="0"/>
              </a:rPr>
              <a:t>and vertical lines = symbol for the quadrant</a:t>
            </a:r>
          </a:p>
          <a:p>
            <a:pPr marL="457200" indent="-457200" algn="l">
              <a:buBlip>
                <a:blip r:embed="rId2"/>
              </a:buBlip>
            </a:pPr>
            <a:endParaRPr lang="en-US" sz="9600"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endParaRPr lang="en-US" sz="96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sz="9600" dirty="0">
                <a:solidFill>
                  <a:schemeClr val="tx1"/>
                </a:solidFill>
                <a:latin typeface="Arial" panose="020B0604020202020204" pitchFamily="34" charset="0"/>
                <a:cs typeface="Arial" panose="020B0604020202020204" pitchFamily="34" charset="0"/>
              </a:rPr>
              <a:t>The permanent teeth are numbered </a:t>
            </a:r>
            <a:r>
              <a:rPr lang="en-US" sz="9600" dirty="0" smtClean="0">
                <a:solidFill>
                  <a:schemeClr val="tx1"/>
                </a:solidFill>
                <a:latin typeface="Arial" panose="020B0604020202020204" pitchFamily="34" charset="0"/>
                <a:cs typeface="Arial" panose="020B0604020202020204" pitchFamily="34" charset="0"/>
              </a:rPr>
              <a:t>from </a:t>
            </a:r>
            <a:r>
              <a:rPr lang="en-US" sz="9600" dirty="0">
                <a:solidFill>
                  <a:schemeClr val="tx1"/>
                </a:solidFill>
                <a:latin typeface="Arial" panose="020B0604020202020204" pitchFamily="34" charset="0"/>
                <a:cs typeface="Arial" panose="020B0604020202020204" pitchFamily="34" charset="0"/>
              </a:rPr>
              <a:t>1-8 on each side from the midline. </a:t>
            </a:r>
          </a:p>
          <a:p>
            <a:pPr algn="l"/>
            <a:r>
              <a:rPr lang="en-US" sz="9600" dirty="0" smtClean="0">
                <a:solidFill>
                  <a:schemeClr val="tx1"/>
                </a:solidFill>
                <a:latin typeface="Arial" panose="020B0604020202020204" pitchFamily="34" charset="0"/>
                <a:cs typeface="Arial" panose="020B0604020202020204" pitchFamily="34" charset="0"/>
              </a:rPr>
              <a:t> </a:t>
            </a:r>
            <a:endParaRPr lang="en-US" sz="9600" dirty="0">
              <a:solidFill>
                <a:schemeClr val="tx1"/>
              </a:solidFill>
              <a:latin typeface="Arial" panose="020B0604020202020204" pitchFamily="34" charset="0"/>
              <a:cs typeface="Arial" panose="020B0604020202020204" pitchFamily="34" charset="0"/>
            </a:endParaRPr>
          </a:p>
          <a:p>
            <a:pPr algn="l"/>
            <a:r>
              <a:rPr lang="en-US" sz="9600" dirty="0" smtClean="0">
                <a:solidFill>
                  <a:schemeClr val="tx1"/>
                </a:solidFill>
                <a:latin typeface="Arial" panose="020B0604020202020204" pitchFamily="34" charset="0"/>
                <a:cs typeface="Arial" panose="020B0604020202020204" pitchFamily="34" charset="0"/>
              </a:rPr>
              <a:t>       </a:t>
            </a:r>
            <a:r>
              <a:rPr lang="en-US" sz="9600" dirty="0">
                <a:solidFill>
                  <a:schemeClr val="tx1"/>
                </a:solidFill>
                <a:latin typeface="Arial" panose="020B0604020202020204" pitchFamily="34" charset="0"/>
                <a:cs typeface="Arial" panose="020B0604020202020204" pitchFamily="34" charset="0"/>
              </a:rPr>
              <a:t>Upper right                  </a:t>
            </a:r>
            <a:r>
              <a:rPr lang="en-US" sz="9600" dirty="0" smtClean="0">
                <a:solidFill>
                  <a:schemeClr val="tx1"/>
                </a:solidFill>
                <a:latin typeface="Arial" panose="020B0604020202020204" pitchFamily="34" charset="0"/>
                <a:cs typeface="Arial" panose="020B0604020202020204" pitchFamily="34" charset="0"/>
              </a:rPr>
              <a:t>               Upper </a:t>
            </a:r>
            <a:r>
              <a:rPr lang="en-US" sz="9600" dirty="0">
                <a:solidFill>
                  <a:schemeClr val="tx1"/>
                </a:solidFill>
                <a:latin typeface="Arial" panose="020B0604020202020204" pitchFamily="34" charset="0"/>
                <a:cs typeface="Arial" panose="020B0604020202020204" pitchFamily="34" charset="0"/>
              </a:rPr>
              <a:t>left</a:t>
            </a:r>
          </a:p>
          <a:p>
            <a:pPr algn="l"/>
            <a:r>
              <a:rPr lang="en-US" sz="9600" dirty="0">
                <a:solidFill>
                  <a:schemeClr val="tx1"/>
                </a:solidFill>
                <a:latin typeface="Arial" panose="020B0604020202020204" pitchFamily="34" charset="0"/>
                <a:cs typeface="Arial" panose="020B0604020202020204" pitchFamily="34" charset="0"/>
              </a:rPr>
              <a:t>    8  7   6   5   4   3   2   1    1   2   3   4   5    6   7  8          </a:t>
            </a:r>
          </a:p>
          <a:p>
            <a:pPr algn="l"/>
            <a:r>
              <a:rPr lang="en-US" sz="9600" dirty="0">
                <a:solidFill>
                  <a:schemeClr val="tx1"/>
                </a:solidFill>
                <a:latin typeface="Arial" panose="020B0604020202020204" pitchFamily="34" charset="0"/>
                <a:cs typeface="Arial" panose="020B0604020202020204" pitchFamily="34" charset="0"/>
              </a:rPr>
              <a:t>   </a:t>
            </a:r>
          </a:p>
          <a:p>
            <a:pPr algn="l"/>
            <a:r>
              <a:rPr lang="en-US" sz="9600" dirty="0">
                <a:solidFill>
                  <a:schemeClr val="tx1"/>
                </a:solidFill>
                <a:latin typeface="Arial" panose="020B0604020202020204" pitchFamily="34" charset="0"/>
                <a:cs typeface="Arial" panose="020B0604020202020204" pitchFamily="34" charset="0"/>
              </a:rPr>
              <a:t>   </a:t>
            </a:r>
            <a:r>
              <a:rPr lang="en-US" sz="9600" dirty="0" smtClean="0">
                <a:solidFill>
                  <a:schemeClr val="tx1"/>
                </a:solidFill>
                <a:latin typeface="Arial" panose="020B0604020202020204" pitchFamily="34" charset="0"/>
                <a:cs typeface="Arial" panose="020B0604020202020204" pitchFamily="34" charset="0"/>
              </a:rPr>
              <a:t> 8  </a:t>
            </a:r>
            <a:r>
              <a:rPr lang="en-US" sz="9600" dirty="0">
                <a:solidFill>
                  <a:schemeClr val="tx1"/>
                </a:solidFill>
                <a:latin typeface="Arial" panose="020B0604020202020204" pitchFamily="34" charset="0"/>
                <a:cs typeface="Arial" panose="020B0604020202020204" pitchFamily="34" charset="0"/>
              </a:rPr>
              <a:t>7   6   5   4   3   2   1    1   2   3   4   5    6   7   8                  </a:t>
            </a:r>
            <a:r>
              <a:rPr lang="en-US" sz="9600" dirty="0" smtClean="0">
                <a:solidFill>
                  <a:schemeClr val="tx1"/>
                </a:solidFill>
                <a:latin typeface="Arial" panose="020B0604020202020204" pitchFamily="34" charset="0"/>
                <a:cs typeface="Arial" panose="020B0604020202020204" pitchFamily="34" charset="0"/>
              </a:rPr>
              <a:t>      </a:t>
            </a:r>
          </a:p>
          <a:p>
            <a:pPr algn="l"/>
            <a:r>
              <a:rPr lang="en-US" sz="9600" dirty="0">
                <a:solidFill>
                  <a:schemeClr val="tx1"/>
                </a:solidFill>
                <a:latin typeface="Arial" panose="020B0604020202020204" pitchFamily="34" charset="0"/>
                <a:cs typeface="Arial" panose="020B0604020202020204" pitchFamily="34" charset="0"/>
              </a:rPr>
              <a:t> </a:t>
            </a:r>
            <a:r>
              <a:rPr lang="en-US" sz="9600" dirty="0" smtClean="0">
                <a:solidFill>
                  <a:schemeClr val="tx1"/>
                </a:solidFill>
                <a:latin typeface="Arial" panose="020B0604020202020204" pitchFamily="34" charset="0"/>
                <a:cs typeface="Arial" panose="020B0604020202020204" pitchFamily="34" charset="0"/>
              </a:rPr>
              <a:t>     Lower </a:t>
            </a:r>
            <a:r>
              <a:rPr lang="en-US" sz="9600" dirty="0">
                <a:solidFill>
                  <a:schemeClr val="tx1"/>
                </a:solidFill>
                <a:latin typeface="Arial" panose="020B0604020202020204" pitchFamily="34" charset="0"/>
                <a:cs typeface="Arial" panose="020B0604020202020204" pitchFamily="34" charset="0"/>
              </a:rPr>
              <a:t>right 	             </a:t>
            </a:r>
            <a:r>
              <a:rPr lang="en-US" sz="9600" dirty="0" smtClean="0">
                <a:solidFill>
                  <a:schemeClr val="tx1"/>
                </a:solidFill>
                <a:latin typeface="Arial" panose="020B0604020202020204" pitchFamily="34" charset="0"/>
                <a:cs typeface="Arial" panose="020B0604020202020204" pitchFamily="34" charset="0"/>
              </a:rPr>
              <a:t>              Lower </a:t>
            </a:r>
            <a:r>
              <a:rPr lang="en-US" sz="9600" dirty="0">
                <a:solidFill>
                  <a:schemeClr val="tx1"/>
                </a:solidFill>
                <a:latin typeface="Arial" panose="020B0604020202020204" pitchFamily="34" charset="0"/>
                <a:cs typeface="Arial" panose="020B0604020202020204" pitchFamily="34" charset="0"/>
              </a:rPr>
              <a:t>left</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25</a:t>
            </a:fld>
            <a:endParaRPr lang="en-US" dirty="0"/>
          </a:p>
        </p:txBody>
      </p:sp>
      <p:sp>
        <p:nvSpPr>
          <p:cNvPr id="10" name="Line 17"/>
          <p:cNvSpPr>
            <a:spLocks noChangeShapeType="1"/>
          </p:cNvSpPr>
          <p:nvPr/>
        </p:nvSpPr>
        <p:spPr bwMode="auto">
          <a:xfrm>
            <a:off x="3924300" y="1412875"/>
            <a:ext cx="647700" cy="0"/>
          </a:xfrm>
          <a:prstGeom prst="line">
            <a:avLst/>
          </a:prstGeom>
          <a:noFill/>
          <a:ln w="57150" cap="sq">
            <a:solidFill>
              <a:srgbClr val="FF0066"/>
            </a:solidFill>
            <a:round/>
            <a:headEnd type="none" w="sm" len="sm"/>
            <a:tailEnd type="none" w="sm" len="sm"/>
          </a:ln>
          <a:effectLst/>
        </p:spPr>
        <p:txBody>
          <a:bodyPr/>
          <a:lstStyle/>
          <a:p>
            <a:endParaRPr lang="en-US"/>
          </a:p>
        </p:txBody>
      </p:sp>
      <p:sp>
        <p:nvSpPr>
          <p:cNvPr id="11" name="Line 18"/>
          <p:cNvSpPr>
            <a:spLocks noChangeShapeType="1"/>
          </p:cNvSpPr>
          <p:nvPr/>
        </p:nvSpPr>
        <p:spPr bwMode="auto">
          <a:xfrm flipH="1">
            <a:off x="4572000" y="1124743"/>
            <a:ext cx="0" cy="288131"/>
          </a:xfrm>
          <a:prstGeom prst="line">
            <a:avLst/>
          </a:prstGeom>
          <a:noFill/>
          <a:ln w="57150" cap="sq">
            <a:solidFill>
              <a:srgbClr val="FF0066"/>
            </a:solidFill>
            <a:round/>
            <a:headEnd type="none" w="sm" len="sm"/>
            <a:tailEnd type="none" w="sm" len="sm"/>
          </a:ln>
          <a:effectLst/>
        </p:spPr>
        <p:txBody>
          <a:bodyPr/>
          <a:lstStyle/>
          <a:p>
            <a:endParaRPr lang="en-US"/>
          </a:p>
        </p:txBody>
      </p:sp>
      <p:sp>
        <p:nvSpPr>
          <p:cNvPr id="12" name="Line 19"/>
          <p:cNvSpPr>
            <a:spLocks noChangeShapeType="1"/>
          </p:cNvSpPr>
          <p:nvPr/>
        </p:nvSpPr>
        <p:spPr bwMode="auto">
          <a:xfrm>
            <a:off x="3924300" y="1700213"/>
            <a:ext cx="647700" cy="0"/>
          </a:xfrm>
          <a:prstGeom prst="line">
            <a:avLst/>
          </a:prstGeom>
          <a:noFill/>
          <a:ln w="57150" cap="sq">
            <a:solidFill>
              <a:srgbClr val="FF0066"/>
            </a:solidFill>
            <a:round/>
            <a:headEnd type="none" w="sm" len="sm"/>
            <a:tailEnd type="none" w="sm" len="sm"/>
          </a:ln>
          <a:effectLst/>
        </p:spPr>
        <p:txBody>
          <a:bodyPr/>
          <a:lstStyle/>
          <a:p>
            <a:endParaRPr lang="en-US"/>
          </a:p>
        </p:txBody>
      </p:sp>
      <p:sp>
        <p:nvSpPr>
          <p:cNvPr id="13" name="Line 20"/>
          <p:cNvSpPr>
            <a:spLocks noChangeShapeType="1"/>
          </p:cNvSpPr>
          <p:nvPr/>
        </p:nvSpPr>
        <p:spPr bwMode="auto">
          <a:xfrm>
            <a:off x="4572000" y="1700213"/>
            <a:ext cx="0" cy="433387"/>
          </a:xfrm>
          <a:prstGeom prst="line">
            <a:avLst/>
          </a:prstGeom>
          <a:noFill/>
          <a:ln w="57150" cap="sq">
            <a:solidFill>
              <a:srgbClr val="FF0066"/>
            </a:solidFill>
            <a:round/>
            <a:headEnd type="none" w="sm" len="sm"/>
            <a:tailEnd type="none" w="sm" len="sm"/>
          </a:ln>
          <a:effectLst/>
        </p:spPr>
        <p:txBody>
          <a:bodyPr/>
          <a:lstStyle/>
          <a:p>
            <a:endParaRPr lang="en-US"/>
          </a:p>
        </p:txBody>
      </p:sp>
      <p:sp>
        <p:nvSpPr>
          <p:cNvPr id="14" name="Line 21"/>
          <p:cNvSpPr>
            <a:spLocks noChangeShapeType="1"/>
          </p:cNvSpPr>
          <p:nvPr/>
        </p:nvSpPr>
        <p:spPr bwMode="auto">
          <a:xfrm>
            <a:off x="8316912" y="1412875"/>
            <a:ext cx="647700" cy="0"/>
          </a:xfrm>
          <a:prstGeom prst="line">
            <a:avLst/>
          </a:prstGeom>
          <a:noFill/>
          <a:ln w="57150" cap="sq">
            <a:solidFill>
              <a:srgbClr val="FF0066"/>
            </a:solidFill>
            <a:round/>
            <a:headEnd type="none" w="sm" len="sm"/>
            <a:tailEnd type="none" w="sm" len="sm"/>
          </a:ln>
          <a:effectLst/>
        </p:spPr>
        <p:txBody>
          <a:bodyPr/>
          <a:lstStyle/>
          <a:p>
            <a:endParaRPr lang="en-US"/>
          </a:p>
        </p:txBody>
      </p:sp>
      <p:sp>
        <p:nvSpPr>
          <p:cNvPr id="15" name="Line 22"/>
          <p:cNvSpPr>
            <a:spLocks noChangeShapeType="1"/>
          </p:cNvSpPr>
          <p:nvPr/>
        </p:nvSpPr>
        <p:spPr bwMode="auto">
          <a:xfrm>
            <a:off x="8316912" y="976437"/>
            <a:ext cx="0" cy="436437"/>
          </a:xfrm>
          <a:prstGeom prst="line">
            <a:avLst/>
          </a:prstGeom>
          <a:noFill/>
          <a:ln w="57150" cap="sq">
            <a:solidFill>
              <a:srgbClr val="FF0066"/>
            </a:solidFill>
            <a:round/>
            <a:headEnd type="none" w="sm" len="sm"/>
            <a:tailEnd type="none" w="sm" len="sm"/>
          </a:ln>
          <a:effectLst/>
        </p:spPr>
        <p:txBody>
          <a:bodyPr/>
          <a:lstStyle/>
          <a:p>
            <a:endParaRPr lang="en-US"/>
          </a:p>
        </p:txBody>
      </p:sp>
      <p:sp>
        <p:nvSpPr>
          <p:cNvPr id="16" name="Line 23"/>
          <p:cNvSpPr>
            <a:spLocks noChangeShapeType="1"/>
          </p:cNvSpPr>
          <p:nvPr/>
        </p:nvSpPr>
        <p:spPr bwMode="auto">
          <a:xfrm>
            <a:off x="8316912" y="1628775"/>
            <a:ext cx="647700" cy="0"/>
          </a:xfrm>
          <a:prstGeom prst="line">
            <a:avLst/>
          </a:prstGeom>
          <a:noFill/>
          <a:ln w="57150" cap="sq">
            <a:solidFill>
              <a:srgbClr val="FF0066"/>
            </a:solidFill>
            <a:round/>
            <a:headEnd type="none" w="sm" len="sm"/>
            <a:tailEnd type="none" w="sm" len="sm"/>
          </a:ln>
          <a:effectLst/>
        </p:spPr>
        <p:txBody>
          <a:bodyPr/>
          <a:lstStyle/>
          <a:p>
            <a:endParaRPr lang="en-US"/>
          </a:p>
        </p:txBody>
      </p:sp>
      <p:sp>
        <p:nvSpPr>
          <p:cNvPr id="17" name="Line 24"/>
          <p:cNvSpPr>
            <a:spLocks noChangeShapeType="1"/>
          </p:cNvSpPr>
          <p:nvPr/>
        </p:nvSpPr>
        <p:spPr bwMode="auto">
          <a:xfrm>
            <a:off x="8316912" y="1628775"/>
            <a:ext cx="0" cy="288131"/>
          </a:xfrm>
          <a:prstGeom prst="line">
            <a:avLst/>
          </a:prstGeom>
          <a:noFill/>
          <a:ln w="57150" cap="sq">
            <a:solidFill>
              <a:srgbClr val="FF0066"/>
            </a:solidFill>
            <a:round/>
            <a:headEnd type="none" w="sm" len="sm"/>
            <a:tailEnd type="none" w="sm" len="sm"/>
          </a:ln>
          <a:effectLst/>
        </p:spPr>
        <p:txBody>
          <a:bodyPr/>
          <a:lstStyle/>
          <a:p>
            <a:endParaRPr lang="en-US"/>
          </a:p>
        </p:txBody>
      </p:sp>
      <p:sp>
        <p:nvSpPr>
          <p:cNvPr id="18" name="Line 5"/>
          <p:cNvSpPr>
            <a:spLocks noChangeShapeType="1"/>
          </p:cNvSpPr>
          <p:nvPr/>
        </p:nvSpPr>
        <p:spPr bwMode="auto">
          <a:xfrm>
            <a:off x="1455124" y="5446371"/>
            <a:ext cx="6400800" cy="11680"/>
          </a:xfrm>
          <a:prstGeom prst="line">
            <a:avLst/>
          </a:prstGeom>
          <a:noFill/>
          <a:ln w="57150" cap="sq">
            <a:solidFill>
              <a:srgbClr val="FF0066"/>
            </a:solidFill>
            <a:round/>
            <a:headEnd type="none" w="sm" len="sm"/>
            <a:tailEnd type="none" w="sm" len="sm"/>
          </a:ln>
          <a:effectLst/>
        </p:spPr>
        <p:txBody>
          <a:bodyPr/>
          <a:lstStyle/>
          <a:p>
            <a:endParaRPr lang="en-US"/>
          </a:p>
        </p:txBody>
      </p:sp>
      <p:sp>
        <p:nvSpPr>
          <p:cNvPr id="19" name="Line 6"/>
          <p:cNvSpPr>
            <a:spLocks noChangeShapeType="1"/>
          </p:cNvSpPr>
          <p:nvPr/>
        </p:nvSpPr>
        <p:spPr bwMode="auto">
          <a:xfrm>
            <a:off x="4579323" y="4962751"/>
            <a:ext cx="793" cy="990601"/>
          </a:xfrm>
          <a:prstGeom prst="line">
            <a:avLst/>
          </a:prstGeom>
          <a:noFill/>
          <a:ln w="57150" cap="sq">
            <a:solidFill>
              <a:srgbClr val="FF0066"/>
            </a:solidFill>
            <a:round/>
            <a:headEnd type="none" w="sm" len="sm"/>
            <a:tailEnd type="none" w="sm" len="sm"/>
          </a:ln>
          <a:effectLst/>
        </p:spPr>
        <p:txBody>
          <a:bodyPr/>
          <a:lstStyle/>
          <a:p>
            <a:endParaRPr lang="en-US"/>
          </a:p>
        </p:txBody>
      </p:sp>
    </p:spTree>
    <p:extLst>
      <p:ext uri="{BB962C8B-B14F-4D97-AF65-F5344CB8AC3E}">
        <p14:creationId xmlns:p14="http://schemas.microsoft.com/office/powerpoint/2010/main" val="3925747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236" y="457200"/>
            <a:ext cx="7894093" cy="824038"/>
          </a:xfrm>
        </p:spPr>
        <p:txBody>
          <a:bodyPr>
            <a:normAutofit fontScale="90000"/>
          </a:bodyPr>
          <a:lstStyle/>
          <a:p>
            <a:r>
              <a:rPr lang="en-US" sz="3200" b="1" dirty="0">
                <a:latin typeface="Arial" panose="020B0604020202020204" pitchFamily="34" charset="0"/>
                <a:cs typeface="Arial" panose="020B0604020202020204" pitchFamily="34" charset="0"/>
              </a:rPr>
              <a:t>Palmer Notation </a:t>
            </a:r>
            <a:r>
              <a:rPr lang="en-US" sz="3200" b="1" dirty="0" smtClean="0">
                <a:latin typeface="Arial" panose="020B0604020202020204" pitchFamily="34" charset="0"/>
                <a:cs typeface="Arial" panose="020B0604020202020204" pitchFamily="34" charset="0"/>
              </a:rPr>
              <a:t>System </a:t>
            </a:r>
            <a:r>
              <a:rPr lang="en-US" sz="3200" b="1" dirty="0">
                <a:latin typeface="Arial" panose="020B0604020202020204" pitchFamily="34" charset="0"/>
                <a:cs typeface="Arial" panose="020B0604020202020204" pitchFamily="34" charset="0"/>
              </a:rPr>
              <a:t>for Primary Teeth</a:t>
            </a:r>
            <a:r>
              <a:rPr lang="en-US" sz="3200" b="1" dirty="0">
                <a:solidFill>
                  <a:schemeClr val="bg1"/>
                </a:solidFill>
                <a:effectLst>
                  <a:outerShdw blurRad="38100" dist="38100" dir="2700000" algn="tl">
                    <a:srgbClr val="000000"/>
                  </a:outerShdw>
                </a:effectLst>
                <a:latin typeface="Microsoft Sans Serif" pitchFamily="34" charset="0"/>
                <a:cs typeface="Microsoft Sans Serif" pitchFamily="34" charset="0"/>
              </a:rPr>
              <a:t/>
            </a:r>
            <a:br>
              <a:rPr lang="en-US" sz="3200" b="1" dirty="0">
                <a:solidFill>
                  <a:schemeClr val="bg1"/>
                </a:solidFill>
                <a:effectLst>
                  <a:outerShdw blurRad="38100" dist="38100" dir="2700000" algn="tl">
                    <a:srgbClr val="000000"/>
                  </a:outerShdw>
                </a:effectLst>
                <a:latin typeface="Microsoft Sans Serif" pitchFamily="34" charset="0"/>
                <a:cs typeface="Microsoft Sans Serif" pitchFamily="34" charset="0"/>
              </a:rPr>
            </a:br>
            <a:endParaRPr lang="en-US" sz="3200" b="1" dirty="0">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26</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976438"/>
            <a:ext cx="6496050" cy="5279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429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247101"/>
            <a:ext cx="8390233" cy="1353099"/>
          </a:xfrm>
        </p:spPr>
        <p:txBody>
          <a:bodyPr>
            <a:normAutofit fontScale="90000"/>
          </a:bodyPr>
          <a:lstStyle/>
          <a:p>
            <a:pPr algn="l"/>
            <a:r>
              <a:rPr lang="en-US" sz="3600" b="1" dirty="0" smtClean="0">
                <a:latin typeface="Arial" panose="020B0604020202020204" pitchFamily="34" charset="0"/>
                <a:cs typeface="Arial" panose="020B0604020202020204" pitchFamily="34" charset="0"/>
              </a:rPr>
              <a:t>International System (Two </a:t>
            </a:r>
            <a:r>
              <a:rPr lang="en-US" sz="3600" b="1" dirty="0">
                <a:latin typeface="Arial" panose="020B0604020202020204" pitchFamily="34" charset="0"/>
                <a:cs typeface="Arial" panose="020B0604020202020204" pitchFamily="34" charset="0"/>
              </a:rPr>
              <a:t>Digit System) </a:t>
            </a:r>
            <a:r>
              <a:rPr lang="en-US" sz="3600" b="1" dirty="0">
                <a:solidFill>
                  <a:schemeClr val="accent6">
                    <a:lumMod val="60000"/>
                    <a:lumOff val="40000"/>
                  </a:schemeClr>
                </a:solidFill>
                <a:latin typeface="Arial" panose="020B0604020202020204" pitchFamily="34" charset="0"/>
                <a:cs typeface="Arial" panose="020B0604020202020204" pitchFamily="34" charset="0"/>
              </a:rPr>
              <a:t>For permanent Teeth</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“FDI” Federation </a:t>
            </a:r>
            <a:r>
              <a:rPr lang="en-US" sz="3600" b="1" dirty="0" err="1" smtClean="0">
                <a:latin typeface="Arial" panose="020B0604020202020204" pitchFamily="34" charset="0"/>
                <a:cs typeface="Arial" panose="020B0604020202020204" pitchFamily="34" charset="0"/>
              </a:rPr>
              <a:t>Dentaire</a:t>
            </a:r>
            <a:r>
              <a:rPr lang="en-US" sz="3600" b="1" dirty="0" smtClean="0">
                <a:latin typeface="Arial" panose="020B0604020202020204" pitchFamily="34" charset="0"/>
                <a:cs typeface="Arial" panose="020B0604020202020204" pitchFamily="34" charset="0"/>
              </a:rPr>
              <a:t> International</a:t>
            </a:r>
            <a:endParaRPr lang="en-US" sz="36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620734"/>
            <a:ext cx="8390233" cy="4754284"/>
          </a:xfrm>
        </p:spPr>
        <p:txBody>
          <a:bodyPr>
            <a:normAutofit/>
          </a:bodyPr>
          <a:lstStyle/>
          <a:p>
            <a:pPr marL="457200" indent="-457200" algn="l">
              <a:buBlip>
                <a:blip r:embed="rId2"/>
              </a:buBlip>
            </a:pPr>
            <a:r>
              <a:rPr lang="en-US" sz="2800" b="1" dirty="0" smtClean="0">
                <a:solidFill>
                  <a:schemeClr val="tx1"/>
                </a:solidFill>
                <a:latin typeface="Arial" panose="020B0604020202020204" pitchFamily="34" charset="0"/>
                <a:cs typeface="Arial" panose="020B0604020202020204" pitchFamily="34" charset="0"/>
              </a:rPr>
              <a:t>First </a:t>
            </a:r>
            <a:r>
              <a:rPr lang="en-US" sz="2800" b="1" dirty="0">
                <a:solidFill>
                  <a:schemeClr val="tx1"/>
                </a:solidFill>
                <a:latin typeface="Arial" panose="020B0604020202020204" pitchFamily="34" charset="0"/>
                <a:cs typeface="Arial" panose="020B0604020202020204" pitchFamily="34" charset="0"/>
              </a:rPr>
              <a:t>Digit = quadrant</a:t>
            </a: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27</a:t>
            </a:fld>
            <a:endParaRPr lang="en-US" dirty="0"/>
          </a:p>
        </p:txBody>
      </p:sp>
      <p:sp>
        <p:nvSpPr>
          <p:cNvPr id="11" name="Line 38"/>
          <p:cNvSpPr>
            <a:spLocks noChangeShapeType="1"/>
          </p:cNvSpPr>
          <p:nvPr/>
        </p:nvSpPr>
        <p:spPr bwMode="auto">
          <a:xfrm>
            <a:off x="1979613" y="4005263"/>
            <a:ext cx="0" cy="1800225"/>
          </a:xfrm>
          <a:prstGeom prst="line">
            <a:avLst/>
          </a:prstGeom>
          <a:noFill/>
          <a:ln w="76200" cap="sq">
            <a:solidFill>
              <a:srgbClr val="C02500"/>
            </a:solidFill>
            <a:round/>
            <a:headEnd type="none" w="sm" len="sm"/>
            <a:tailEnd type="none" w="sm" len="sm"/>
          </a:ln>
          <a:effectLst/>
        </p:spPr>
        <p:txBody>
          <a:bodyPr/>
          <a:lstStyle/>
          <a:p>
            <a:endParaRPr lang="en-US">
              <a:solidFill>
                <a:schemeClr val="bg1"/>
              </a:solidFill>
            </a:endParaRPr>
          </a:p>
        </p:txBody>
      </p:sp>
      <p:sp>
        <p:nvSpPr>
          <p:cNvPr id="12" name="Line 39"/>
          <p:cNvSpPr>
            <a:spLocks noChangeShapeType="1"/>
          </p:cNvSpPr>
          <p:nvPr/>
        </p:nvSpPr>
        <p:spPr bwMode="auto">
          <a:xfrm>
            <a:off x="1187450" y="4867275"/>
            <a:ext cx="1655763" cy="0"/>
          </a:xfrm>
          <a:prstGeom prst="line">
            <a:avLst/>
          </a:prstGeom>
          <a:noFill/>
          <a:ln w="76200" cap="sq">
            <a:solidFill>
              <a:srgbClr val="C02500"/>
            </a:solidFill>
            <a:round/>
            <a:headEnd type="none" w="sm" len="sm"/>
            <a:tailEnd type="none" w="sm" len="sm"/>
          </a:ln>
          <a:effectLst/>
        </p:spPr>
        <p:txBody>
          <a:bodyPr/>
          <a:lstStyle/>
          <a:p>
            <a:endParaRPr lang="en-US"/>
          </a:p>
        </p:txBody>
      </p:sp>
      <p:sp>
        <p:nvSpPr>
          <p:cNvPr id="13" name="Text Box 40"/>
          <p:cNvSpPr txBox="1">
            <a:spLocks noChangeArrowheads="1"/>
          </p:cNvSpPr>
          <p:nvPr/>
        </p:nvSpPr>
        <p:spPr bwMode="auto">
          <a:xfrm>
            <a:off x="1331913" y="3959225"/>
            <a:ext cx="497252" cy="830997"/>
          </a:xfrm>
          <a:prstGeom prst="rect">
            <a:avLst/>
          </a:prstGeom>
          <a:noFill/>
          <a:ln w="12700" cap="sq">
            <a:noFill/>
            <a:miter lim="800000"/>
            <a:headEnd type="none" w="sm" len="sm"/>
            <a:tailEnd type="none" w="sm" len="sm"/>
          </a:ln>
          <a:effectLst/>
        </p:spPr>
        <p:txBody>
          <a:bodyPr wrap="none">
            <a:spAutoFit/>
          </a:bodyPr>
          <a:lstStyle/>
          <a:p>
            <a:r>
              <a:rPr lang="en-US" sz="4800" b="1" dirty="0" smtClean="0"/>
              <a:t>1</a:t>
            </a:r>
            <a:endParaRPr lang="en-US" sz="4800" b="1" dirty="0"/>
          </a:p>
        </p:txBody>
      </p:sp>
      <p:sp>
        <p:nvSpPr>
          <p:cNvPr id="14" name="Text Box 41"/>
          <p:cNvSpPr txBox="1">
            <a:spLocks noChangeArrowheads="1"/>
          </p:cNvSpPr>
          <p:nvPr/>
        </p:nvSpPr>
        <p:spPr bwMode="auto">
          <a:xfrm>
            <a:off x="2197100" y="3933825"/>
            <a:ext cx="497252" cy="830997"/>
          </a:xfrm>
          <a:prstGeom prst="rect">
            <a:avLst/>
          </a:prstGeom>
          <a:noFill/>
          <a:ln w="12700" cap="sq">
            <a:noFill/>
            <a:miter lim="800000"/>
            <a:headEnd type="none" w="sm" len="sm"/>
            <a:tailEnd type="none" w="sm" len="sm"/>
          </a:ln>
          <a:effectLst/>
        </p:spPr>
        <p:txBody>
          <a:bodyPr wrap="none">
            <a:spAutoFit/>
          </a:bodyPr>
          <a:lstStyle/>
          <a:p>
            <a:r>
              <a:rPr lang="en-US" sz="4800" b="1" dirty="0" smtClean="0"/>
              <a:t>2</a:t>
            </a:r>
            <a:endParaRPr lang="en-US" sz="4800" b="1" dirty="0"/>
          </a:p>
        </p:txBody>
      </p:sp>
      <p:sp>
        <p:nvSpPr>
          <p:cNvPr id="15" name="Text Box 42"/>
          <p:cNvSpPr txBox="1">
            <a:spLocks noChangeArrowheads="1"/>
          </p:cNvSpPr>
          <p:nvPr/>
        </p:nvSpPr>
        <p:spPr bwMode="auto">
          <a:xfrm>
            <a:off x="2197100" y="5053013"/>
            <a:ext cx="497252" cy="830997"/>
          </a:xfrm>
          <a:prstGeom prst="rect">
            <a:avLst/>
          </a:prstGeom>
          <a:noFill/>
          <a:ln w="12700" cap="sq" algn="ctr">
            <a:noFill/>
            <a:miter lim="800000"/>
            <a:headEnd type="none" w="sm" len="sm"/>
            <a:tailEnd type="none" w="sm" len="sm"/>
          </a:ln>
          <a:effectLst/>
        </p:spPr>
        <p:txBody>
          <a:bodyPr wrap="none">
            <a:spAutoFit/>
          </a:bodyPr>
          <a:lstStyle/>
          <a:p>
            <a:r>
              <a:rPr lang="en-US" sz="4800" b="1" dirty="0"/>
              <a:t>3</a:t>
            </a:r>
          </a:p>
        </p:txBody>
      </p:sp>
      <p:sp>
        <p:nvSpPr>
          <p:cNvPr id="16" name="Text Box 43"/>
          <p:cNvSpPr txBox="1">
            <a:spLocks noChangeArrowheads="1"/>
          </p:cNvSpPr>
          <p:nvPr/>
        </p:nvSpPr>
        <p:spPr bwMode="auto">
          <a:xfrm>
            <a:off x="1274763" y="5013325"/>
            <a:ext cx="497252" cy="830997"/>
          </a:xfrm>
          <a:prstGeom prst="rect">
            <a:avLst/>
          </a:prstGeom>
          <a:noFill/>
          <a:ln w="12700" cap="sq" algn="ctr">
            <a:noFill/>
            <a:miter lim="800000"/>
            <a:headEnd type="none" w="sm" len="sm"/>
            <a:tailEnd type="none" w="sm" len="sm"/>
          </a:ln>
          <a:effectLst/>
        </p:spPr>
        <p:txBody>
          <a:bodyPr wrap="none">
            <a:spAutoFit/>
          </a:bodyPr>
          <a:lstStyle/>
          <a:p>
            <a:r>
              <a:rPr lang="en-US" sz="4800" b="1" dirty="0" smtClean="0"/>
              <a:t>4</a:t>
            </a:r>
            <a:endParaRPr lang="en-US" sz="4800" b="1" dirty="0"/>
          </a:p>
        </p:txBody>
      </p:sp>
      <p:sp>
        <p:nvSpPr>
          <p:cNvPr id="17" name="AutoShape 44"/>
          <p:cNvSpPr>
            <a:spLocks noChangeArrowheads="1"/>
          </p:cNvSpPr>
          <p:nvPr/>
        </p:nvSpPr>
        <p:spPr bwMode="auto">
          <a:xfrm rot="-365271">
            <a:off x="1238250" y="3571875"/>
            <a:ext cx="2574925" cy="2852738"/>
          </a:xfrm>
          <a:prstGeom prst="curvedLeftArrow">
            <a:avLst>
              <a:gd name="adj1" fmla="val 10802"/>
              <a:gd name="adj2" fmla="val 29595"/>
              <a:gd name="adj3" fmla="val 20713"/>
            </a:avLst>
          </a:prstGeom>
          <a:solidFill>
            <a:srgbClr val="FF3399"/>
          </a:solidFill>
          <a:ln w="12700" cap="sq">
            <a:solidFill>
              <a:schemeClr val="tx1"/>
            </a:solidFill>
            <a:miter lim="800000"/>
            <a:headEnd type="none" w="sm" len="sm"/>
            <a:tailEnd type="none" w="sm" len="sm"/>
          </a:ln>
          <a:effectLst/>
        </p:spPr>
        <p:txBody>
          <a:bodyPr wrap="none" anchor="ctr"/>
          <a:lstStyle/>
          <a:p>
            <a:endParaRPr lang="en-US"/>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33600"/>
            <a:ext cx="4419600" cy="441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462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247101"/>
            <a:ext cx="8390233" cy="1353099"/>
          </a:xfrm>
        </p:spPr>
        <p:txBody>
          <a:bodyPr>
            <a:normAutofit fontScale="90000"/>
          </a:bodyPr>
          <a:lstStyle/>
          <a:p>
            <a:pPr algn="l"/>
            <a:r>
              <a:rPr lang="en-US" sz="3600" b="1" dirty="0" smtClean="0">
                <a:latin typeface="Arial" panose="020B0604020202020204" pitchFamily="34" charset="0"/>
                <a:cs typeface="Arial" panose="020B0604020202020204" pitchFamily="34" charset="0"/>
              </a:rPr>
              <a:t>International System (Two </a:t>
            </a:r>
            <a:r>
              <a:rPr lang="en-US" sz="3600" b="1" dirty="0">
                <a:latin typeface="Arial" panose="020B0604020202020204" pitchFamily="34" charset="0"/>
                <a:cs typeface="Arial" panose="020B0604020202020204" pitchFamily="34" charset="0"/>
              </a:rPr>
              <a:t>Digit System) </a:t>
            </a:r>
            <a:r>
              <a:rPr lang="en-US" sz="3600" b="1" dirty="0">
                <a:solidFill>
                  <a:schemeClr val="accent6">
                    <a:lumMod val="60000"/>
                    <a:lumOff val="40000"/>
                  </a:schemeClr>
                </a:solidFill>
                <a:latin typeface="Arial" panose="020B0604020202020204" pitchFamily="34" charset="0"/>
                <a:cs typeface="Arial" panose="020B0604020202020204" pitchFamily="34" charset="0"/>
              </a:rPr>
              <a:t>For </a:t>
            </a:r>
            <a:r>
              <a:rPr lang="en-US" sz="3600" b="1" dirty="0" smtClean="0">
                <a:solidFill>
                  <a:schemeClr val="accent6">
                    <a:lumMod val="60000"/>
                    <a:lumOff val="40000"/>
                  </a:schemeClr>
                </a:solidFill>
                <a:latin typeface="Arial" panose="020B0604020202020204" pitchFamily="34" charset="0"/>
                <a:cs typeface="Arial" panose="020B0604020202020204" pitchFamily="34" charset="0"/>
              </a:rPr>
              <a:t>Primary </a:t>
            </a:r>
            <a:r>
              <a:rPr lang="en-US" sz="3600" b="1" dirty="0">
                <a:solidFill>
                  <a:schemeClr val="accent6">
                    <a:lumMod val="60000"/>
                    <a:lumOff val="40000"/>
                  </a:schemeClr>
                </a:solidFill>
                <a:latin typeface="Arial" panose="020B0604020202020204" pitchFamily="34" charset="0"/>
                <a:cs typeface="Arial" panose="020B0604020202020204" pitchFamily="34" charset="0"/>
              </a:rPr>
              <a:t>Teeth</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“FDI” Federation </a:t>
            </a:r>
            <a:r>
              <a:rPr lang="en-US" sz="3600" b="1" dirty="0" err="1" smtClean="0">
                <a:latin typeface="Arial" panose="020B0604020202020204" pitchFamily="34" charset="0"/>
                <a:cs typeface="Arial" panose="020B0604020202020204" pitchFamily="34" charset="0"/>
              </a:rPr>
              <a:t>Dentaire</a:t>
            </a:r>
            <a:r>
              <a:rPr lang="en-US" sz="3600" b="1" dirty="0" smtClean="0">
                <a:latin typeface="Arial" panose="020B0604020202020204" pitchFamily="34" charset="0"/>
                <a:cs typeface="Arial" panose="020B0604020202020204" pitchFamily="34" charset="0"/>
              </a:rPr>
              <a:t> International</a:t>
            </a:r>
            <a:endParaRPr lang="en-US" sz="36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620734"/>
            <a:ext cx="8390233" cy="4754284"/>
          </a:xfrm>
        </p:spPr>
        <p:txBody>
          <a:bodyPr>
            <a:normAutofit/>
          </a:bodyPr>
          <a:lstStyle/>
          <a:p>
            <a:pPr marL="457200" indent="-457200" algn="l">
              <a:buBlip>
                <a:blip r:embed="rId2"/>
              </a:buBlip>
            </a:pPr>
            <a:r>
              <a:rPr lang="en-US" sz="2800" b="1" dirty="0" smtClean="0">
                <a:solidFill>
                  <a:schemeClr val="tx1"/>
                </a:solidFill>
                <a:latin typeface="Arial" panose="020B0604020202020204" pitchFamily="34" charset="0"/>
                <a:cs typeface="Arial" panose="020B0604020202020204" pitchFamily="34" charset="0"/>
              </a:rPr>
              <a:t>First </a:t>
            </a:r>
            <a:r>
              <a:rPr lang="en-US" sz="2800" b="1" dirty="0">
                <a:solidFill>
                  <a:schemeClr val="tx1"/>
                </a:solidFill>
                <a:latin typeface="Arial" panose="020B0604020202020204" pitchFamily="34" charset="0"/>
                <a:cs typeface="Arial" panose="020B0604020202020204" pitchFamily="34" charset="0"/>
              </a:rPr>
              <a:t>Digit = quadrant</a:t>
            </a: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28</a:t>
            </a:fld>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57400"/>
            <a:ext cx="4114800" cy="4682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Line 45"/>
          <p:cNvSpPr>
            <a:spLocks noChangeShapeType="1"/>
          </p:cNvSpPr>
          <p:nvPr/>
        </p:nvSpPr>
        <p:spPr bwMode="auto">
          <a:xfrm flipH="1">
            <a:off x="2051050" y="4495800"/>
            <a:ext cx="0" cy="1223963"/>
          </a:xfrm>
          <a:prstGeom prst="line">
            <a:avLst/>
          </a:prstGeom>
          <a:noFill/>
          <a:ln w="76200" cap="sq">
            <a:solidFill>
              <a:srgbClr val="C02500"/>
            </a:solidFill>
            <a:round/>
            <a:headEnd type="none" w="sm" len="sm"/>
            <a:tailEnd type="none" w="sm" len="sm"/>
          </a:ln>
          <a:effectLst/>
        </p:spPr>
        <p:txBody>
          <a:bodyPr/>
          <a:lstStyle/>
          <a:p>
            <a:endParaRPr lang="en-US"/>
          </a:p>
        </p:txBody>
      </p:sp>
      <p:sp>
        <p:nvSpPr>
          <p:cNvPr id="19" name="Line 46"/>
          <p:cNvSpPr>
            <a:spLocks noChangeShapeType="1"/>
          </p:cNvSpPr>
          <p:nvPr/>
        </p:nvSpPr>
        <p:spPr bwMode="auto">
          <a:xfrm>
            <a:off x="1225550" y="5080000"/>
            <a:ext cx="1655763" cy="0"/>
          </a:xfrm>
          <a:prstGeom prst="line">
            <a:avLst/>
          </a:prstGeom>
          <a:noFill/>
          <a:ln w="76200" cap="sq">
            <a:solidFill>
              <a:srgbClr val="C02500"/>
            </a:solidFill>
            <a:round/>
            <a:headEnd type="none" w="sm" len="sm"/>
            <a:tailEnd type="none" w="sm" len="sm"/>
          </a:ln>
          <a:effectLst/>
        </p:spPr>
        <p:txBody>
          <a:bodyPr/>
          <a:lstStyle/>
          <a:p>
            <a:endParaRPr lang="en-US"/>
          </a:p>
        </p:txBody>
      </p:sp>
      <p:sp>
        <p:nvSpPr>
          <p:cNvPr id="20" name="Text Box 49"/>
          <p:cNvSpPr txBox="1">
            <a:spLocks noChangeArrowheads="1"/>
          </p:cNvSpPr>
          <p:nvPr/>
        </p:nvSpPr>
        <p:spPr bwMode="auto">
          <a:xfrm>
            <a:off x="1420813" y="4502150"/>
            <a:ext cx="431800" cy="579438"/>
          </a:xfrm>
          <a:prstGeom prst="rect">
            <a:avLst/>
          </a:prstGeom>
          <a:noFill/>
          <a:ln w="12700" cap="sq" algn="ctr">
            <a:noFill/>
            <a:miter lim="800000"/>
            <a:headEnd type="none" w="sm" len="sm"/>
            <a:tailEnd type="none" w="sm" len="sm"/>
          </a:ln>
          <a:effectLst/>
        </p:spPr>
        <p:txBody>
          <a:bodyPr wrap="none">
            <a:spAutoFit/>
          </a:bodyPr>
          <a:lstStyle/>
          <a:p>
            <a:r>
              <a:rPr lang="en-US" sz="3200" b="1" dirty="0">
                <a:latin typeface="Comic Sans MS" pitchFamily="66" charset="0"/>
              </a:rPr>
              <a:t>5</a:t>
            </a:r>
          </a:p>
        </p:txBody>
      </p:sp>
      <p:sp>
        <p:nvSpPr>
          <p:cNvPr id="21" name="Text Box 50"/>
          <p:cNvSpPr txBox="1">
            <a:spLocks noChangeArrowheads="1"/>
          </p:cNvSpPr>
          <p:nvPr/>
        </p:nvSpPr>
        <p:spPr bwMode="auto">
          <a:xfrm>
            <a:off x="2195513" y="4478338"/>
            <a:ext cx="431800" cy="579437"/>
          </a:xfrm>
          <a:prstGeom prst="rect">
            <a:avLst/>
          </a:prstGeom>
          <a:noFill/>
          <a:ln w="12700" cap="sq" algn="ctr">
            <a:noFill/>
            <a:miter lim="800000"/>
            <a:headEnd type="none" w="sm" len="sm"/>
            <a:tailEnd type="none" w="sm" len="sm"/>
          </a:ln>
          <a:effectLst/>
        </p:spPr>
        <p:txBody>
          <a:bodyPr wrap="none">
            <a:spAutoFit/>
          </a:bodyPr>
          <a:lstStyle/>
          <a:p>
            <a:r>
              <a:rPr lang="en-US" sz="3200" b="1" dirty="0">
                <a:latin typeface="Comic Sans MS" pitchFamily="66" charset="0"/>
              </a:rPr>
              <a:t>6</a:t>
            </a:r>
          </a:p>
        </p:txBody>
      </p:sp>
      <p:sp>
        <p:nvSpPr>
          <p:cNvPr id="22" name="Text Box 51"/>
          <p:cNvSpPr txBox="1">
            <a:spLocks noChangeArrowheads="1"/>
          </p:cNvSpPr>
          <p:nvPr/>
        </p:nvSpPr>
        <p:spPr bwMode="auto">
          <a:xfrm>
            <a:off x="2214563" y="5154613"/>
            <a:ext cx="431800" cy="579437"/>
          </a:xfrm>
          <a:prstGeom prst="rect">
            <a:avLst/>
          </a:prstGeom>
          <a:noFill/>
          <a:ln w="12700" cap="sq" algn="ctr">
            <a:noFill/>
            <a:miter lim="800000"/>
            <a:headEnd type="none" w="sm" len="sm"/>
            <a:tailEnd type="none" w="sm" len="sm"/>
          </a:ln>
          <a:effectLst/>
        </p:spPr>
        <p:txBody>
          <a:bodyPr wrap="none">
            <a:spAutoFit/>
          </a:bodyPr>
          <a:lstStyle/>
          <a:p>
            <a:r>
              <a:rPr lang="en-US" sz="3200" b="1" dirty="0">
                <a:latin typeface="Comic Sans MS" pitchFamily="66" charset="0"/>
              </a:rPr>
              <a:t>7</a:t>
            </a:r>
          </a:p>
        </p:txBody>
      </p:sp>
      <p:sp>
        <p:nvSpPr>
          <p:cNvPr id="23" name="Text Box 52"/>
          <p:cNvSpPr txBox="1">
            <a:spLocks noChangeArrowheads="1"/>
          </p:cNvSpPr>
          <p:nvPr/>
        </p:nvSpPr>
        <p:spPr bwMode="auto">
          <a:xfrm>
            <a:off x="1403350" y="5127625"/>
            <a:ext cx="431800" cy="579438"/>
          </a:xfrm>
          <a:prstGeom prst="rect">
            <a:avLst/>
          </a:prstGeom>
          <a:noFill/>
          <a:ln w="12700" cap="sq" algn="ctr">
            <a:noFill/>
            <a:miter lim="800000"/>
            <a:headEnd type="none" w="sm" len="sm"/>
            <a:tailEnd type="none" w="sm" len="sm"/>
          </a:ln>
          <a:effectLst/>
        </p:spPr>
        <p:txBody>
          <a:bodyPr wrap="none">
            <a:spAutoFit/>
          </a:bodyPr>
          <a:lstStyle/>
          <a:p>
            <a:r>
              <a:rPr lang="en-US" sz="3200" b="1" dirty="0">
                <a:latin typeface="Comic Sans MS" pitchFamily="66" charset="0"/>
              </a:rPr>
              <a:t>8</a:t>
            </a:r>
          </a:p>
        </p:txBody>
      </p:sp>
      <p:sp>
        <p:nvSpPr>
          <p:cNvPr id="24" name="AutoShape 54"/>
          <p:cNvSpPr>
            <a:spLocks noChangeArrowheads="1"/>
          </p:cNvSpPr>
          <p:nvPr/>
        </p:nvSpPr>
        <p:spPr bwMode="auto">
          <a:xfrm rot="-396570">
            <a:off x="1258888" y="4213225"/>
            <a:ext cx="2087562" cy="2024063"/>
          </a:xfrm>
          <a:prstGeom prst="curvedLeftArrow">
            <a:avLst>
              <a:gd name="adj1" fmla="val 7394"/>
              <a:gd name="adj2" fmla="val 24356"/>
              <a:gd name="adj3" fmla="val 21363"/>
            </a:avLst>
          </a:prstGeom>
          <a:solidFill>
            <a:srgbClr val="FF3399"/>
          </a:solidFill>
          <a:ln w="12700" cap="sq">
            <a:solidFill>
              <a:schemeClr val="tx1"/>
            </a:solidFill>
            <a:miter lim="800000"/>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4209190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457200"/>
            <a:ext cx="7894093" cy="824038"/>
          </a:xfrm>
        </p:spPr>
        <p:txBody>
          <a:bodyPr>
            <a:normAutofit fontScale="90000"/>
          </a:bodyPr>
          <a:lstStyle/>
          <a:p>
            <a:pPr algn="l"/>
            <a:r>
              <a:rPr lang="en-US" sz="4000" b="1" dirty="0">
                <a:latin typeface="Arial" panose="020B0604020202020204" pitchFamily="34" charset="0"/>
                <a:cs typeface="Arial" panose="020B0604020202020204" pitchFamily="34" charset="0"/>
              </a:rPr>
              <a:t>Universal </a:t>
            </a:r>
            <a:r>
              <a:rPr lang="en-US" sz="4000" b="1" dirty="0" smtClean="0">
                <a:latin typeface="Arial" panose="020B0604020202020204" pitchFamily="34" charset="0"/>
                <a:cs typeface="Arial" panose="020B0604020202020204" pitchFamily="34" charset="0"/>
              </a:rPr>
              <a:t>System </a:t>
            </a:r>
            <a:r>
              <a:rPr lang="en-US" sz="4000" b="1" dirty="0" smtClean="0">
                <a:solidFill>
                  <a:schemeClr val="accent6">
                    <a:lumMod val="60000"/>
                    <a:lumOff val="40000"/>
                  </a:schemeClr>
                </a:solidFill>
                <a:latin typeface="Arial" panose="020B0604020202020204" pitchFamily="34" charset="0"/>
                <a:cs typeface="Arial" panose="020B0604020202020204" pitchFamily="34" charset="0"/>
              </a:rPr>
              <a:t>for </a:t>
            </a:r>
            <a:r>
              <a:rPr lang="en-US" sz="4000" b="1" dirty="0">
                <a:solidFill>
                  <a:schemeClr val="accent6">
                    <a:lumMod val="60000"/>
                    <a:lumOff val="40000"/>
                  </a:schemeClr>
                </a:solidFill>
                <a:latin typeface="Arial" panose="020B0604020202020204" pitchFamily="34" charset="0"/>
                <a:cs typeface="Arial" panose="020B0604020202020204" pitchFamily="34" charset="0"/>
              </a:rPr>
              <a:t>Primary Teeth</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29</a:t>
            </a:fld>
            <a:endParaRPr lang="en-US" dirty="0"/>
          </a:p>
        </p:txBody>
      </p:sp>
      <p:pic>
        <p:nvPicPr>
          <p:cNvPr id="10" name="Picture 3" descr="Primary-teeth-final"/>
          <p:cNvPicPr>
            <a:picLocks noChangeAspect="1" noChangeArrowheads="1"/>
          </p:cNvPicPr>
          <p:nvPr/>
        </p:nvPicPr>
        <p:blipFill>
          <a:blip r:embed="rId4" cstate="print">
            <a:lum bright="-12000"/>
          </a:blip>
          <a:srcRect/>
          <a:stretch>
            <a:fillRect/>
          </a:stretch>
        </p:blipFill>
        <p:spPr bwMode="auto">
          <a:xfrm>
            <a:off x="2895600" y="1143000"/>
            <a:ext cx="4800600" cy="5310188"/>
          </a:xfrm>
          <a:prstGeom prst="rect">
            <a:avLst/>
          </a:prstGeom>
          <a:noFill/>
        </p:spPr>
      </p:pic>
    </p:spTree>
    <p:extLst>
      <p:ext uri="{BB962C8B-B14F-4D97-AF65-F5344CB8AC3E}">
        <p14:creationId xmlns:p14="http://schemas.microsoft.com/office/powerpoint/2010/main" val="2563181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11769"/>
            <a:ext cx="8046493" cy="762000"/>
          </a:xfrm>
        </p:spPr>
        <p:txBody>
          <a:bodyPr>
            <a:normAutofit fontScale="90000"/>
          </a:bodyPr>
          <a:lstStyle/>
          <a:p>
            <a:r>
              <a:rPr lang="en-US" b="1" dirty="0">
                <a:latin typeface="Arial" panose="020B0604020202020204" pitchFamily="34" charset="0"/>
                <a:cs typeface="Arial" panose="020B0604020202020204" pitchFamily="34" charset="0"/>
              </a:rPr>
              <a:t>Objectives </a:t>
            </a:r>
            <a:r>
              <a:rPr lang="en-GB" b="1" dirty="0"/>
              <a:t/>
            </a:r>
            <a:br>
              <a:rPr lang="en-GB" b="1" dirty="0"/>
            </a:br>
            <a:endParaRPr lang="en-US" dirty="0"/>
          </a:p>
        </p:txBody>
      </p:sp>
      <p:sp>
        <p:nvSpPr>
          <p:cNvPr id="3" name="Subtitle 2"/>
          <p:cNvSpPr>
            <a:spLocks noGrp="1"/>
          </p:cNvSpPr>
          <p:nvPr>
            <p:ph type="subTitle" idx="1"/>
          </p:nvPr>
        </p:nvSpPr>
        <p:spPr>
          <a:xfrm>
            <a:off x="753767" y="976437"/>
            <a:ext cx="8390233" cy="5581141"/>
          </a:xfrm>
        </p:spPr>
        <p:txBody>
          <a:bodyPr>
            <a:normAutofit fontScale="55000" lnSpcReduction="20000"/>
          </a:bodyPr>
          <a:lstStyle/>
          <a:p>
            <a:pPr marL="806450">
              <a:buFont typeface="Wingdings" pitchFamily="2" charset="2"/>
              <a:buChar char="§"/>
              <a:defRPr/>
            </a:pPr>
            <a:endParaRPr lang="en-US" sz="4500" dirty="0">
              <a:solidFill>
                <a:schemeClr val="tx1"/>
              </a:solidFill>
              <a:latin typeface="Arial" panose="020B0604020202020204" pitchFamily="34" charset="0"/>
              <a:cs typeface="Arial" panose="020B0604020202020204" pitchFamily="34" charset="0"/>
            </a:endParaRPr>
          </a:p>
          <a:p>
            <a:pPr algn="l"/>
            <a:r>
              <a:rPr lang="en-US" sz="4500" dirty="0">
                <a:solidFill>
                  <a:schemeClr val="tx1"/>
                </a:solidFill>
                <a:latin typeface="Arial" panose="020B0604020202020204" pitchFamily="34" charset="0"/>
                <a:cs typeface="Arial" panose="020B0604020202020204" pitchFamily="34" charset="0"/>
              </a:rPr>
              <a:t>At the end of these lesson you should have to able to</a:t>
            </a:r>
            <a:r>
              <a:rPr lang="en-US" sz="4500" dirty="0" smtClean="0">
                <a:solidFill>
                  <a:schemeClr val="tx1"/>
                </a:solidFill>
                <a:latin typeface="Arial" panose="020B0604020202020204" pitchFamily="34" charset="0"/>
                <a:cs typeface="Arial" panose="020B0604020202020204" pitchFamily="34" charset="0"/>
              </a:rPr>
              <a:t>;</a:t>
            </a:r>
          </a:p>
          <a:p>
            <a:pPr algn="l"/>
            <a:endParaRPr lang="en-US" sz="45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sz="4500" dirty="0">
                <a:solidFill>
                  <a:schemeClr val="tx1"/>
                </a:solidFill>
                <a:latin typeface="Arial" panose="020B0604020202020204" pitchFamily="34" charset="0"/>
                <a:cs typeface="Arial" panose="020B0604020202020204" pitchFamily="34" charset="0"/>
              </a:rPr>
              <a:t>Discus the various projection used in dental radiograph as used, in extra- oral &amp; intraoral- radiography</a:t>
            </a:r>
          </a:p>
          <a:p>
            <a:pPr marL="457200" indent="-457200" algn="l">
              <a:buBlip>
                <a:blip r:embed="rId2"/>
              </a:buBlip>
            </a:pPr>
            <a:r>
              <a:rPr lang="en-US" sz="4500" dirty="0">
                <a:solidFill>
                  <a:schemeClr val="tx1"/>
                </a:solidFill>
                <a:latin typeface="Arial" panose="020B0604020202020204" pitchFamily="34" charset="0"/>
                <a:cs typeface="Arial" panose="020B0604020202020204" pitchFamily="34" charset="0"/>
              </a:rPr>
              <a:t>Describe dental formula</a:t>
            </a:r>
          </a:p>
          <a:p>
            <a:pPr marL="457200" indent="-457200" algn="l">
              <a:buBlip>
                <a:blip r:embed="rId2"/>
              </a:buBlip>
            </a:pPr>
            <a:r>
              <a:rPr lang="en-US" sz="4500" dirty="0">
                <a:solidFill>
                  <a:schemeClr val="tx1"/>
                </a:solidFill>
                <a:latin typeface="Arial" panose="020B0604020202020204" pitchFamily="34" charset="0"/>
                <a:cs typeface="Arial" panose="020B0604020202020204" pitchFamily="34" charset="0"/>
              </a:rPr>
              <a:t>Differentiate the essential features of the various projections used applied in dental radiography</a:t>
            </a:r>
          </a:p>
          <a:p>
            <a:pPr marL="457200" indent="-457200" algn="l">
              <a:buBlip>
                <a:blip r:embed="rId2"/>
              </a:buBlip>
            </a:pPr>
            <a:r>
              <a:rPr lang="en-US" sz="4500" dirty="0">
                <a:solidFill>
                  <a:schemeClr val="tx1"/>
                </a:solidFill>
                <a:latin typeface="Arial" panose="020B0604020202020204" pitchFamily="34" charset="0"/>
                <a:cs typeface="Arial" panose="020B0604020202020204" pitchFamily="34" charset="0"/>
              </a:rPr>
              <a:t>Discus about shadow forming principle in dental radiographic technique</a:t>
            </a:r>
          </a:p>
          <a:p>
            <a:pPr algn="l"/>
            <a:endParaRPr lang="en-US" dirty="0" smtClean="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endParaRPr lang="en-US" dirty="0">
              <a:solidFill>
                <a:schemeClr val="tx1"/>
              </a:solidFill>
              <a:latin typeface="Arial" panose="020B0604020202020204" pitchFamily="34" charset="0"/>
              <a:cs typeface="Arial" panose="020B0604020202020204" pitchFamily="34" charset="0"/>
            </a:endParaRPr>
          </a:p>
          <a:p>
            <a:pPr algn="l"/>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a:t>
            </a:fld>
            <a:endParaRPr lang="en-US" dirty="0"/>
          </a:p>
        </p:txBody>
      </p:sp>
    </p:spTree>
    <p:extLst>
      <p:ext uri="{BB962C8B-B14F-4D97-AF65-F5344CB8AC3E}">
        <p14:creationId xmlns:p14="http://schemas.microsoft.com/office/powerpoint/2010/main" val="158330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247101"/>
            <a:ext cx="7894093" cy="729337"/>
          </a:xfrm>
        </p:spPr>
        <p:txBody>
          <a:bodyPr>
            <a:normAutofit/>
          </a:bodyPr>
          <a:lstStyle/>
          <a:p>
            <a:r>
              <a:rPr lang="en-US" sz="4000" b="1" dirty="0">
                <a:latin typeface="Arial" panose="020B0604020202020204" pitchFamily="34" charset="0"/>
                <a:cs typeface="Arial" panose="020B0604020202020204" pitchFamily="34" charset="0"/>
              </a:rPr>
              <a:t>X-ray equipment features</a:t>
            </a:r>
          </a:p>
        </p:txBody>
      </p:sp>
      <p:sp>
        <p:nvSpPr>
          <p:cNvPr id="3" name="Subtitle 2"/>
          <p:cNvSpPr>
            <a:spLocks noGrp="1"/>
          </p:cNvSpPr>
          <p:nvPr>
            <p:ph type="subTitle" idx="1"/>
          </p:nvPr>
        </p:nvSpPr>
        <p:spPr>
          <a:xfrm>
            <a:off x="753767" y="1147062"/>
            <a:ext cx="8390233" cy="5593080"/>
          </a:xfrm>
        </p:spPr>
        <p:txBody>
          <a:bodyPr>
            <a:normAutofit/>
          </a:bodyPr>
          <a:lstStyle/>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Dental equipment for intra-oral radiography have the following features;</a:t>
            </a:r>
          </a:p>
          <a:p>
            <a:pPr marL="914400" lvl="1" indent="-457200" algn="l">
              <a:buBlip>
                <a:blip r:embed="rId2"/>
              </a:buBlip>
            </a:pPr>
            <a:r>
              <a:rPr lang="en-US" sz="2400" dirty="0">
                <a:solidFill>
                  <a:schemeClr val="tx1"/>
                </a:solidFill>
                <a:latin typeface="Arial" panose="020B0604020202020204" pitchFamily="34" charset="0"/>
                <a:cs typeface="Arial" panose="020B0604020202020204" pitchFamily="34" charset="0"/>
              </a:rPr>
              <a:t>X-ray tube potential: 60-70 </a:t>
            </a:r>
            <a:r>
              <a:rPr lang="en-US" sz="2400" dirty="0" err="1">
                <a:solidFill>
                  <a:schemeClr val="tx1"/>
                </a:solidFill>
                <a:latin typeface="Arial" panose="020B0604020202020204" pitchFamily="34" charset="0"/>
                <a:cs typeface="Arial" panose="020B0604020202020204" pitchFamily="34" charset="0"/>
              </a:rPr>
              <a:t>Kvp</a:t>
            </a:r>
            <a:endParaRPr lang="en-US" sz="2400" dirty="0">
              <a:solidFill>
                <a:schemeClr val="tx1"/>
              </a:solidFill>
              <a:latin typeface="Arial" panose="020B0604020202020204" pitchFamily="34" charset="0"/>
              <a:cs typeface="Arial" panose="020B0604020202020204" pitchFamily="34" charset="0"/>
            </a:endParaRPr>
          </a:p>
          <a:p>
            <a:pPr marL="914400" lvl="1" indent="-457200" algn="l">
              <a:buBlip>
                <a:blip r:embed="rId2"/>
              </a:buBlip>
            </a:pPr>
            <a:r>
              <a:rPr lang="en-US" sz="2400" dirty="0">
                <a:solidFill>
                  <a:schemeClr val="tx1"/>
                </a:solidFill>
                <a:latin typeface="Arial" panose="020B0604020202020204" pitchFamily="34" charset="0"/>
                <a:cs typeface="Arial" panose="020B0604020202020204" pitchFamily="34" charset="0"/>
              </a:rPr>
              <a:t>X-ray tube filtration: 1.5 mm Al for up to 70 </a:t>
            </a:r>
            <a:r>
              <a:rPr lang="en-US" sz="2400" dirty="0" err="1">
                <a:solidFill>
                  <a:schemeClr val="tx1"/>
                </a:solidFill>
                <a:latin typeface="Arial" panose="020B0604020202020204" pitchFamily="34" charset="0"/>
                <a:cs typeface="Arial" panose="020B0604020202020204" pitchFamily="34" charset="0"/>
              </a:rPr>
              <a:t>Kvp</a:t>
            </a:r>
            <a:endParaRPr lang="en-US" sz="2400" dirty="0">
              <a:solidFill>
                <a:schemeClr val="tx1"/>
              </a:solidFill>
              <a:latin typeface="Arial" panose="020B0604020202020204" pitchFamily="34" charset="0"/>
              <a:cs typeface="Arial" panose="020B0604020202020204" pitchFamily="34" charset="0"/>
            </a:endParaRPr>
          </a:p>
          <a:p>
            <a:pPr marL="914400" lvl="1" indent="-457200" algn="l">
              <a:buBlip>
                <a:blip r:embed="rId2"/>
              </a:buBlip>
            </a:pPr>
            <a:r>
              <a:rPr lang="en-US" sz="2400" dirty="0">
                <a:solidFill>
                  <a:schemeClr val="tx1"/>
                </a:solidFill>
                <a:latin typeface="Arial" panose="020B0604020202020204" pitchFamily="34" charset="0"/>
                <a:cs typeface="Arial" panose="020B0604020202020204" pitchFamily="34" charset="0"/>
              </a:rPr>
              <a:t>X-ray beam dimensions; not &gt; 60 mm, rectangular </a:t>
            </a:r>
            <a:r>
              <a:rPr lang="en-US" sz="2400" dirty="0" err="1">
                <a:solidFill>
                  <a:schemeClr val="tx1"/>
                </a:solidFill>
                <a:latin typeface="Arial" panose="020B0604020202020204" pitchFamily="34" charset="0"/>
                <a:cs typeface="Arial" panose="020B0604020202020204" pitchFamily="34" charset="0"/>
              </a:rPr>
              <a:t>collimination</a:t>
            </a:r>
            <a:endParaRPr lang="en-US" sz="2400" dirty="0">
              <a:solidFill>
                <a:schemeClr val="tx1"/>
              </a:solidFill>
              <a:latin typeface="Arial" panose="020B0604020202020204" pitchFamily="34" charset="0"/>
              <a:cs typeface="Arial" panose="020B0604020202020204" pitchFamily="34" charset="0"/>
            </a:endParaRPr>
          </a:p>
          <a:p>
            <a:pPr marL="914400" lvl="1" indent="-457200" algn="l">
              <a:buBlip>
                <a:blip r:embed="rId2"/>
              </a:buBlip>
            </a:pPr>
            <a:r>
              <a:rPr lang="en-US" sz="2400" dirty="0">
                <a:solidFill>
                  <a:schemeClr val="tx1"/>
                </a:solidFill>
                <a:latin typeface="Arial" panose="020B0604020202020204" pitchFamily="34" charset="0"/>
                <a:cs typeface="Arial" panose="020B0604020202020204" pitchFamily="34" charset="0"/>
              </a:rPr>
              <a:t>Minimum focus-to-skin distance:</a:t>
            </a:r>
          </a:p>
          <a:p>
            <a:pPr marL="1371600" lvl="2" indent="-457200" algn="l">
              <a:buBlip>
                <a:blip r:embed="rId2"/>
              </a:buBlip>
            </a:pPr>
            <a:r>
              <a:rPr lang="en-US" sz="2000" dirty="0" smtClean="0">
                <a:solidFill>
                  <a:schemeClr val="tx1"/>
                </a:solidFill>
                <a:latin typeface="Arial" panose="020B0604020202020204" pitchFamily="34" charset="0"/>
                <a:cs typeface="Arial" panose="020B0604020202020204" pitchFamily="34" charset="0"/>
              </a:rPr>
              <a:t>200 </a:t>
            </a:r>
            <a:r>
              <a:rPr lang="en-US" sz="2000" dirty="0">
                <a:solidFill>
                  <a:schemeClr val="tx1"/>
                </a:solidFill>
                <a:latin typeface="Arial" panose="020B0604020202020204" pitchFamily="34" charset="0"/>
                <a:cs typeface="Arial" panose="020B0604020202020204" pitchFamily="34" charset="0"/>
              </a:rPr>
              <a:t>mm for dental units of 60 </a:t>
            </a:r>
            <a:r>
              <a:rPr lang="en-US" sz="2000" dirty="0" err="1">
                <a:solidFill>
                  <a:schemeClr val="tx1"/>
                </a:solidFill>
                <a:latin typeface="Arial" panose="020B0604020202020204" pitchFamily="34" charset="0"/>
                <a:cs typeface="Arial" panose="020B0604020202020204" pitchFamily="34" charset="0"/>
              </a:rPr>
              <a:t>kVp</a:t>
            </a:r>
            <a:r>
              <a:rPr lang="en-US" sz="2000" dirty="0">
                <a:solidFill>
                  <a:schemeClr val="tx1"/>
                </a:solidFill>
                <a:latin typeface="Arial" panose="020B0604020202020204" pitchFamily="34" charset="0"/>
                <a:cs typeface="Arial" panose="020B0604020202020204" pitchFamily="34" charset="0"/>
              </a:rPr>
              <a:t> or greater;</a:t>
            </a:r>
          </a:p>
          <a:p>
            <a:pPr marL="1371600" lvl="2" indent="-457200" algn="l">
              <a:buBlip>
                <a:blip r:embed="rId2"/>
              </a:buBlip>
            </a:pPr>
            <a:r>
              <a:rPr lang="en-US" sz="2000" dirty="0" smtClean="0">
                <a:solidFill>
                  <a:schemeClr val="tx1"/>
                </a:solidFill>
                <a:latin typeface="Arial" panose="020B0604020202020204" pitchFamily="34" charset="0"/>
                <a:cs typeface="Arial" panose="020B0604020202020204" pitchFamily="34" charset="0"/>
              </a:rPr>
              <a:t>100 </a:t>
            </a:r>
            <a:r>
              <a:rPr lang="en-US" sz="2000" dirty="0">
                <a:solidFill>
                  <a:schemeClr val="tx1"/>
                </a:solidFill>
                <a:latin typeface="Arial" panose="020B0604020202020204" pitchFamily="34" charset="0"/>
                <a:cs typeface="Arial" panose="020B0604020202020204" pitchFamily="34" charset="0"/>
              </a:rPr>
              <a:t>mm for dental units less than 60 </a:t>
            </a:r>
            <a:r>
              <a:rPr lang="en-US" sz="2000" dirty="0" err="1">
                <a:solidFill>
                  <a:schemeClr val="tx1"/>
                </a:solidFill>
                <a:latin typeface="Arial" panose="020B0604020202020204" pitchFamily="34" charset="0"/>
                <a:cs typeface="Arial" panose="020B0604020202020204" pitchFamily="34" charset="0"/>
              </a:rPr>
              <a:t>kVp</a:t>
            </a:r>
            <a:r>
              <a:rPr lang="en-US" sz="2000" dirty="0">
                <a:solidFill>
                  <a:schemeClr val="tx1"/>
                </a:solidFill>
                <a:latin typeface="Arial" panose="020B0604020202020204" pitchFamily="34" charset="0"/>
                <a:cs typeface="Arial" panose="020B0604020202020204" pitchFamily="34" charset="0"/>
              </a:rPr>
              <a:t>.</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30</a:t>
            </a:fld>
            <a:endParaRPr lang="en-US" dirty="0"/>
          </a:p>
        </p:txBody>
      </p:sp>
    </p:spTree>
    <p:extLst>
      <p:ext uri="{BB962C8B-B14F-4D97-AF65-F5344CB8AC3E}">
        <p14:creationId xmlns:p14="http://schemas.microsoft.com/office/powerpoint/2010/main" val="453804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613946"/>
            <a:ext cx="8237833" cy="824038"/>
          </a:xfrm>
        </p:spPr>
        <p:txBody>
          <a:bodyPr>
            <a:normAutofit fontScale="90000"/>
          </a:bodyPr>
          <a:lstStyle/>
          <a:p>
            <a:pPr algn="l"/>
            <a:r>
              <a:rPr lang="en-US" sz="4000" b="1" dirty="0">
                <a:latin typeface="Arial" panose="020B0604020202020204" pitchFamily="34" charset="0"/>
                <a:cs typeface="Arial" panose="020B0604020202020204" pitchFamily="34" charset="0"/>
              </a:rPr>
              <a:t>Components of dental x-ray </a:t>
            </a:r>
            <a:r>
              <a:rPr lang="en-US" sz="4000" b="1" dirty="0" smtClean="0">
                <a:latin typeface="Arial" panose="020B0604020202020204" pitchFamily="34" charset="0"/>
                <a:cs typeface="Arial" panose="020B0604020202020204" pitchFamily="34" charset="0"/>
              </a:rPr>
              <a:t>machine</a:t>
            </a:r>
            <a:endParaRPr lang="en-US" sz="4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66830" y="1728138"/>
            <a:ext cx="8113736" cy="4864275"/>
          </a:xfrm>
        </p:spPr>
        <p:txBody>
          <a:bodyPr>
            <a:normAutofit/>
          </a:bodyPr>
          <a:lstStyle/>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Dental </a:t>
            </a:r>
            <a:r>
              <a:rPr lang="en-US" sz="2800" dirty="0" smtClean="0">
                <a:solidFill>
                  <a:schemeClr val="tx1"/>
                </a:solidFill>
                <a:latin typeface="Arial" panose="020B0604020202020204" pitchFamily="34" charset="0"/>
                <a:cs typeface="Arial" panose="020B0604020202020204" pitchFamily="34" charset="0"/>
              </a:rPr>
              <a:t>equipment </a:t>
            </a:r>
            <a:r>
              <a:rPr lang="en-US" sz="2800" dirty="0">
                <a:solidFill>
                  <a:schemeClr val="tx1"/>
                </a:solidFill>
                <a:latin typeface="Arial" panose="020B0604020202020204" pitchFamily="34" charset="0"/>
                <a:cs typeface="Arial" panose="020B0604020202020204" pitchFamily="34" charset="0"/>
              </a:rPr>
              <a:t>have 3 significant </a:t>
            </a:r>
            <a:r>
              <a:rPr lang="en-US" sz="2800" dirty="0" smtClean="0">
                <a:solidFill>
                  <a:schemeClr val="tx1"/>
                </a:solidFill>
                <a:latin typeface="Arial" panose="020B0604020202020204" pitchFamily="34" charset="0"/>
                <a:cs typeface="Arial" panose="020B0604020202020204" pitchFamily="34" charset="0"/>
              </a:rPr>
              <a:t>parts.</a:t>
            </a:r>
          </a:p>
          <a:p>
            <a:pPr marL="914400" lvl="1" indent="-457200" algn="l">
              <a:buBlip>
                <a:blip r:embed="rId2"/>
              </a:buBlip>
            </a:pPr>
            <a:r>
              <a:rPr lang="en-US" sz="2400" dirty="0" smtClean="0">
                <a:solidFill>
                  <a:schemeClr val="tx1"/>
                </a:solidFill>
                <a:latin typeface="Arial" panose="020B0604020202020204" pitchFamily="34" charset="0"/>
                <a:cs typeface="Arial" panose="020B0604020202020204" pitchFamily="34" charset="0"/>
              </a:rPr>
              <a:t>The </a:t>
            </a:r>
            <a:r>
              <a:rPr lang="en-US" sz="2400" dirty="0">
                <a:solidFill>
                  <a:schemeClr val="tx1"/>
                </a:solidFill>
                <a:latin typeface="Arial" panose="020B0604020202020204" pitchFamily="34" charset="0"/>
                <a:cs typeface="Arial" panose="020B0604020202020204" pitchFamily="34" charset="0"/>
              </a:rPr>
              <a:t>tube head;</a:t>
            </a:r>
          </a:p>
          <a:p>
            <a:pPr marL="914400" lvl="1" indent="-457200" algn="l">
              <a:buBlip>
                <a:blip r:embed="rId2"/>
              </a:buBlip>
            </a:pPr>
            <a:r>
              <a:rPr lang="en-US" sz="2400" dirty="0">
                <a:solidFill>
                  <a:schemeClr val="tx1"/>
                </a:solidFill>
                <a:latin typeface="Arial" panose="020B0604020202020204" pitchFamily="34" charset="0"/>
                <a:cs typeface="Arial" panose="020B0604020202020204" pitchFamily="34" charset="0"/>
              </a:rPr>
              <a:t>The tube stand;</a:t>
            </a:r>
          </a:p>
          <a:p>
            <a:pPr marL="914400" lvl="1" indent="-457200" algn="l">
              <a:buBlip>
                <a:blip r:embed="rId2"/>
              </a:buBlip>
            </a:pPr>
            <a:r>
              <a:rPr lang="en-US" sz="2400" dirty="0">
                <a:solidFill>
                  <a:schemeClr val="tx1"/>
                </a:solidFill>
                <a:latin typeface="Arial" panose="020B0604020202020204" pitchFamily="34" charset="0"/>
                <a:cs typeface="Arial" panose="020B0604020202020204" pitchFamily="34" charset="0"/>
              </a:rPr>
              <a:t>The timer: has maximum exposure interval of 5 sec. </a:t>
            </a:r>
          </a:p>
          <a:p>
            <a:pPr marL="457200" indent="-457200" algn="l">
              <a:buBlip>
                <a:blip r:embed="rId2"/>
              </a:buBlip>
            </a:pPr>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31</a:t>
            </a:fld>
            <a:endParaRPr lang="en-US" dirty="0"/>
          </a:p>
        </p:txBody>
      </p:sp>
    </p:spTree>
    <p:extLst>
      <p:ext uri="{BB962C8B-B14F-4D97-AF65-F5344CB8AC3E}">
        <p14:creationId xmlns:p14="http://schemas.microsoft.com/office/powerpoint/2010/main" val="920278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144" y="141514"/>
            <a:ext cx="7894093" cy="824038"/>
          </a:xfrm>
        </p:spPr>
        <p:txBody>
          <a:bodyPr>
            <a:normAutofit/>
          </a:bodyPr>
          <a:lstStyle/>
          <a:p>
            <a:r>
              <a:rPr lang="en-US" sz="4000" b="1" dirty="0">
                <a:latin typeface="Arial" panose="020B0604020202020204" pitchFamily="34" charset="0"/>
                <a:cs typeface="Arial" panose="020B0604020202020204" pitchFamily="34" charset="0"/>
              </a:rPr>
              <a:t>Dental x-ray machine</a:t>
            </a:r>
          </a:p>
        </p:txBody>
      </p:sp>
      <p:sp>
        <p:nvSpPr>
          <p:cNvPr id="3" name="Subtitle 2"/>
          <p:cNvSpPr>
            <a:spLocks noGrp="1"/>
          </p:cNvSpPr>
          <p:nvPr>
            <p:ph type="subTitle" idx="1"/>
          </p:nvPr>
        </p:nvSpPr>
        <p:spPr>
          <a:xfrm>
            <a:off x="914401" y="1142999"/>
            <a:ext cx="8077200" cy="4953001"/>
          </a:xfrm>
        </p:spPr>
        <p:txBody>
          <a:bodyPr>
            <a:normAutofit/>
          </a:bodyPr>
          <a:lstStyle/>
          <a:p>
            <a:pPr algn="l"/>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32</a:t>
            </a:fld>
            <a:endParaRPr lang="en-US" dirty="0"/>
          </a:p>
        </p:txBody>
      </p:sp>
      <p:pic>
        <p:nvPicPr>
          <p:cNvPr id="10" name="Picture 2" descr="F:\dental_X_Ray_Unit.jpg"/>
          <p:cNvPicPr>
            <a:picLocks noChangeAspect="1" noChangeArrowheads="1"/>
          </p:cNvPicPr>
          <p:nvPr/>
        </p:nvPicPr>
        <p:blipFill>
          <a:blip r:embed="rId4" cstate="print"/>
          <a:srcRect/>
          <a:stretch>
            <a:fillRect/>
          </a:stretch>
        </p:blipFill>
        <p:spPr bwMode="auto">
          <a:xfrm>
            <a:off x="1447800" y="950655"/>
            <a:ext cx="6781800" cy="5424362"/>
          </a:xfrm>
          <a:prstGeom prst="rect">
            <a:avLst/>
          </a:prstGeom>
          <a:noFill/>
        </p:spPr>
      </p:pic>
    </p:spTree>
    <p:extLst>
      <p:ext uri="{BB962C8B-B14F-4D97-AF65-F5344CB8AC3E}">
        <p14:creationId xmlns:p14="http://schemas.microsoft.com/office/powerpoint/2010/main" val="3194340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144" y="141514"/>
            <a:ext cx="8311856" cy="1382486"/>
          </a:xfrm>
        </p:spPr>
        <p:txBody>
          <a:bodyPr>
            <a:normAutofit/>
          </a:bodyPr>
          <a:lstStyle/>
          <a:p>
            <a:pPr algn="l"/>
            <a:r>
              <a:rPr lang="en-US" sz="3200" b="1" dirty="0">
                <a:latin typeface="Arial" panose="020B0604020202020204" pitchFamily="34" charset="0"/>
                <a:cs typeface="Arial" panose="020B0604020202020204" pitchFamily="34" charset="0"/>
              </a:rPr>
              <a:t>Film-holding </a:t>
            </a:r>
            <a:r>
              <a:rPr lang="en-US" sz="3200" b="1" dirty="0" smtClean="0">
                <a:latin typeface="Arial" panose="020B0604020202020204" pitchFamily="34" charset="0"/>
                <a:cs typeface="Arial" panose="020B0604020202020204" pitchFamily="34" charset="0"/>
              </a:rPr>
              <a:t>instrument &amp; Film-holding </a:t>
            </a:r>
            <a:r>
              <a:rPr lang="en-US" sz="3200" b="1" dirty="0">
                <a:latin typeface="Arial" panose="020B0604020202020204" pitchFamily="34" charset="0"/>
                <a:cs typeface="Arial" panose="020B0604020202020204" pitchFamily="34" charset="0"/>
              </a:rPr>
              <a:t>beam-alignment instrument</a:t>
            </a:r>
          </a:p>
        </p:txBody>
      </p:sp>
      <p:sp>
        <p:nvSpPr>
          <p:cNvPr id="3" name="Subtitle 2"/>
          <p:cNvSpPr>
            <a:spLocks noGrp="1"/>
          </p:cNvSpPr>
          <p:nvPr>
            <p:ph type="subTitle" idx="1"/>
          </p:nvPr>
        </p:nvSpPr>
        <p:spPr>
          <a:xfrm>
            <a:off x="914400" y="1550656"/>
            <a:ext cx="8077200" cy="5006923"/>
          </a:xfrm>
        </p:spPr>
        <p:txBody>
          <a:bodyPr>
            <a:normAutofit/>
          </a:bodyPr>
          <a:lstStyle/>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33</a:t>
            </a:fld>
            <a:endParaRPr lang="en-US" dirty="0"/>
          </a:p>
        </p:txBody>
      </p:sp>
      <p:pic>
        <p:nvPicPr>
          <p:cNvPr id="10" name="Picture 2"/>
          <p:cNvPicPr>
            <a:picLocks noChangeAspect="1" noChangeArrowheads="1"/>
          </p:cNvPicPr>
          <p:nvPr/>
        </p:nvPicPr>
        <p:blipFill>
          <a:blip r:embed="rId4" cstate="print"/>
          <a:srcRect/>
          <a:stretch>
            <a:fillRect/>
          </a:stretch>
        </p:blipFill>
        <p:spPr bwMode="auto">
          <a:xfrm>
            <a:off x="1193074" y="1341463"/>
            <a:ext cx="7391400" cy="5029200"/>
          </a:xfrm>
          <a:prstGeom prst="rect">
            <a:avLst/>
          </a:prstGeom>
          <a:noFill/>
          <a:ln w="9525">
            <a:noFill/>
            <a:miter lim="800000"/>
            <a:headEnd/>
            <a:tailEnd/>
          </a:ln>
        </p:spPr>
      </p:pic>
    </p:spTree>
    <p:extLst>
      <p:ext uri="{BB962C8B-B14F-4D97-AF65-F5344CB8AC3E}">
        <p14:creationId xmlns:p14="http://schemas.microsoft.com/office/powerpoint/2010/main" val="1398695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081" y="564419"/>
            <a:ext cx="7894093" cy="824038"/>
          </a:xfrm>
        </p:spPr>
        <p:txBody>
          <a:bodyPr>
            <a:normAutofit/>
          </a:bodyPr>
          <a:lstStyle/>
          <a:p>
            <a:r>
              <a:rPr lang="en-US" sz="4000" b="1" dirty="0"/>
              <a:t>Image receptors</a:t>
            </a:r>
          </a:p>
        </p:txBody>
      </p:sp>
      <p:sp>
        <p:nvSpPr>
          <p:cNvPr id="3" name="Subtitle 2"/>
          <p:cNvSpPr>
            <a:spLocks noGrp="1"/>
          </p:cNvSpPr>
          <p:nvPr>
            <p:ph type="subTitle" idx="1"/>
          </p:nvPr>
        </p:nvSpPr>
        <p:spPr>
          <a:xfrm>
            <a:off x="1066800" y="1576715"/>
            <a:ext cx="8077200" cy="5163427"/>
          </a:xfrm>
        </p:spPr>
        <p:txBody>
          <a:bodyPr>
            <a:normAutofit/>
          </a:bodyPr>
          <a:lstStyle/>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Intra-oral </a:t>
            </a:r>
            <a:r>
              <a:rPr lang="en-US" sz="2800" dirty="0" smtClean="0">
                <a:solidFill>
                  <a:schemeClr val="tx1"/>
                </a:solidFill>
                <a:latin typeface="Arial" panose="020B0604020202020204" pitchFamily="34" charset="0"/>
                <a:cs typeface="Arial" panose="020B0604020202020204" pitchFamily="34" charset="0"/>
              </a:rPr>
              <a:t>radiography</a:t>
            </a:r>
            <a:endParaRPr lang="en-US" sz="2800" dirty="0">
              <a:solidFill>
                <a:schemeClr val="tx1"/>
              </a:solidFill>
              <a:latin typeface="Arial" panose="020B0604020202020204" pitchFamily="34" charset="0"/>
              <a:cs typeface="Arial" panose="020B0604020202020204" pitchFamily="34" charset="0"/>
            </a:endParaRPr>
          </a:p>
          <a:p>
            <a:pPr marL="914400" lvl="1" indent="-457200" algn="l">
              <a:buBlip>
                <a:blip r:embed="rId2"/>
              </a:buBlip>
            </a:pPr>
            <a:r>
              <a:rPr lang="en-US" sz="2400" dirty="0" smtClean="0">
                <a:solidFill>
                  <a:schemeClr val="tx1"/>
                </a:solidFill>
                <a:latin typeface="Arial" panose="020B0604020202020204" pitchFamily="34" charset="0"/>
                <a:cs typeface="Arial" panose="020B0604020202020204" pitchFamily="34" charset="0"/>
              </a:rPr>
              <a:t>Direct </a:t>
            </a:r>
            <a:r>
              <a:rPr lang="en-US" sz="2400" dirty="0">
                <a:solidFill>
                  <a:schemeClr val="tx1"/>
                </a:solidFill>
                <a:latin typeface="Arial" panose="020B0604020202020204" pitchFamily="34" charset="0"/>
                <a:cs typeface="Arial" panose="020B0604020202020204" pitchFamily="34" charset="0"/>
              </a:rPr>
              <a:t>or non-screen film;</a:t>
            </a:r>
          </a:p>
          <a:p>
            <a:pPr marL="914400" lvl="1" indent="-457200" algn="l">
              <a:buBlip>
                <a:blip r:embed="rId2"/>
              </a:buBlip>
            </a:pPr>
            <a:r>
              <a:rPr lang="en-US" sz="2400" dirty="0" smtClean="0">
                <a:solidFill>
                  <a:schemeClr val="tx1"/>
                </a:solidFill>
                <a:latin typeface="Arial" panose="020B0604020202020204" pitchFamily="34" charset="0"/>
                <a:cs typeface="Arial" panose="020B0604020202020204" pitchFamily="34" charset="0"/>
              </a:rPr>
              <a:t>Digital </a:t>
            </a:r>
            <a:r>
              <a:rPr lang="en-US" sz="2400" dirty="0">
                <a:solidFill>
                  <a:schemeClr val="tx1"/>
                </a:solidFill>
                <a:latin typeface="Arial" panose="020B0604020202020204" pitchFamily="34" charset="0"/>
                <a:cs typeface="Arial" panose="020B0604020202020204" pitchFamily="34" charset="0"/>
              </a:rPr>
              <a:t>receptors.</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 Extra-oral </a:t>
            </a:r>
            <a:r>
              <a:rPr lang="en-US" sz="2800" dirty="0" smtClean="0">
                <a:solidFill>
                  <a:schemeClr val="tx1"/>
                </a:solidFill>
                <a:latin typeface="Arial" panose="020B0604020202020204" pitchFamily="34" charset="0"/>
                <a:cs typeface="Arial" panose="020B0604020202020204" pitchFamily="34" charset="0"/>
              </a:rPr>
              <a:t>radiography</a:t>
            </a:r>
            <a:endParaRPr lang="en-US" sz="2800" dirty="0">
              <a:solidFill>
                <a:schemeClr val="tx1"/>
              </a:solidFill>
              <a:latin typeface="Arial" panose="020B0604020202020204" pitchFamily="34" charset="0"/>
              <a:cs typeface="Arial" panose="020B0604020202020204" pitchFamily="34" charset="0"/>
            </a:endParaRPr>
          </a:p>
          <a:p>
            <a:pPr marL="914400" lvl="1" indent="-457200" algn="l">
              <a:buBlip>
                <a:blip r:embed="rId2"/>
              </a:buBlip>
            </a:pPr>
            <a:r>
              <a:rPr lang="en-US" sz="2400" dirty="0" smtClean="0">
                <a:solidFill>
                  <a:schemeClr val="tx1"/>
                </a:solidFill>
                <a:latin typeface="Arial" panose="020B0604020202020204" pitchFamily="34" charset="0"/>
                <a:cs typeface="Arial" panose="020B0604020202020204" pitchFamily="34" charset="0"/>
              </a:rPr>
              <a:t>Film-screen </a:t>
            </a:r>
            <a:r>
              <a:rPr lang="en-US" sz="2400" dirty="0">
                <a:solidFill>
                  <a:schemeClr val="tx1"/>
                </a:solidFill>
                <a:latin typeface="Arial" panose="020B0604020202020204" pitchFamily="34" charset="0"/>
                <a:cs typeface="Arial" panose="020B0604020202020204" pitchFamily="34" charset="0"/>
              </a:rPr>
              <a:t>(usually rare-earth);</a:t>
            </a:r>
          </a:p>
          <a:p>
            <a:pPr marL="914400" lvl="1" indent="-457200" algn="l">
              <a:buBlip>
                <a:blip r:embed="rId2"/>
              </a:buBlip>
            </a:pPr>
            <a:r>
              <a:rPr lang="en-US" sz="2400" dirty="0" smtClean="0">
                <a:solidFill>
                  <a:schemeClr val="tx1"/>
                </a:solidFill>
                <a:latin typeface="Arial" panose="020B0604020202020204" pitchFamily="34" charset="0"/>
                <a:cs typeface="Arial" panose="020B0604020202020204" pitchFamily="34" charset="0"/>
              </a:rPr>
              <a:t>Digital </a:t>
            </a:r>
            <a:r>
              <a:rPr lang="en-US" sz="2400" dirty="0">
                <a:solidFill>
                  <a:schemeClr val="tx1"/>
                </a:solidFill>
                <a:latin typeface="Arial" panose="020B0604020202020204" pitchFamily="34" charset="0"/>
                <a:cs typeface="Arial" panose="020B0604020202020204" pitchFamily="34" charset="0"/>
              </a:rPr>
              <a:t>receptors: storage phosphor</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34</a:t>
            </a:fld>
            <a:endParaRPr lang="en-US" dirty="0"/>
          </a:p>
        </p:txBody>
      </p:sp>
    </p:spTree>
    <p:extLst>
      <p:ext uri="{BB962C8B-B14F-4D97-AF65-F5344CB8AC3E}">
        <p14:creationId xmlns:p14="http://schemas.microsoft.com/office/powerpoint/2010/main" val="41687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144" y="141514"/>
            <a:ext cx="7894093" cy="824038"/>
          </a:xfrm>
        </p:spPr>
        <p:txBody>
          <a:bodyPr>
            <a:normAutofit/>
          </a:bodyPr>
          <a:lstStyle/>
          <a:p>
            <a:r>
              <a:rPr lang="en-US" sz="4000" b="1" dirty="0">
                <a:latin typeface="Arial" panose="020B0604020202020204" pitchFamily="34" charset="0"/>
                <a:cs typeface="Arial" panose="020B0604020202020204" pitchFamily="34" charset="0"/>
              </a:rPr>
              <a:t>Intra-oral film sizes</a:t>
            </a:r>
          </a:p>
        </p:txBody>
      </p:sp>
      <p:sp>
        <p:nvSpPr>
          <p:cNvPr id="3" name="Subtitle 2"/>
          <p:cNvSpPr>
            <a:spLocks noGrp="1"/>
          </p:cNvSpPr>
          <p:nvPr>
            <p:ph type="subTitle" idx="1"/>
          </p:nvPr>
        </p:nvSpPr>
        <p:spPr>
          <a:xfrm>
            <a:off x="992777" y="1299503"/>
            <a:ext cx="8077200" cy="5006923"/>
          </a:xfrm>
        </p:spPr>
        <p:txBody>
          <a:bodyPr>
            <a:normAutofit/>
          </a:bodyPr>
          <a:lstStyle/>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Size 0 – 22 x 35 mm; used for  periapical in small children.</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Size 1-  24 x 40 mm; ;Bitewing in small children</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Size 2 – 31 x 41 mm; used for bitewing in adult.</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Size 4-  57 x 76 mm; used for occlusal projections of the maxilla and mandible.</a:t>
            </a:r>
          </a:p>
          <a:p>
            <a:pPr marL="457200" indent="-457200" algn="l">
              <a:buBlip>
                <a:blip r:embed="rId2"/>
              </a:buBlip>
            </a:pPr>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35</a:t>
            </a:fld>
            <a:endParaRPr lang="en-US" dirty="0"/>
          </a:p>
        </p:txBody>
      </p:sp>
    </p:spTree>
    <p:extLst>
      <p:ext uri="{BB962C8B-B14F-4D97-AF65-F5344CB8AC3E}">
        <p14:creationId xmlns:p14="http://schemas.microsoft.com/office/powerpoint/2010/main" val="3157471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144" y="141514"/>
            <a:ext cx="7894093" cy="824038"/>
          </a:xfrm>
        </p:spPr>
        <p:txBody>
          <a:bodyPr>
            <a:normAutofit/>
          </a:bodyPr>
          <a:lstStyle/>
          <a:p>
            <a:r>
              <a:rPr lang="en-US" sz="4000" b="1" dirty="0">
                <a:latin typeface="Arial" panose="020B0604020202020204" pitchFamily="34" charset="0"/>
                <a:cs typeface="Arial" panose="020B0604020202020204" pitchFamily="34" charset="0"/>
              </a:rPr>
              <a:t>Intra-oral film sizes…cont’d</a:t>
            </a:r>
          </a:p>
        </p:txBody>
      </p:sp>
      <p:sp>
        <p:nvSpPr>
          <p:cNvPr id="3" name="Subtitle 2"/>
          <p:cNvSpPr>
            <a:spLocks noGrp="1"/>
          </p:cNvSpPr>
          <p:nvPr>
            <p:ph type="subTitle" idx="1"/>
          </p:nvPr>
        </p:nvSpPr>
        <p:spPr>
          <a:xfrm>
            <a:off x="992777" y="1299503"/>
            <a:ext cx="8077200" cy="5006923"/>
          </a:xfrm>
        </p:spPr>
        <p:txBody>
          <a:bodyPr>
            <a:normAutofit/>
          </a:bodyPr>
          <a:lstStyle/>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36</a:t>
            </a:fld>
            <a:endParaRPr lang="en-US" dirty="0"/>
          </a:p>
        </p:txBody>
      </p:sp>
      <p:pic>
        <p:nvPicPr>
          <p:cNvPr id="10" name="Picture 2"/>
          <p:cNvPicPr>
            <a:picLocks noChangeAspect="1" noChangeArrowheads="1"/>
          </p:cNvPicPr>
          <p:nvPr/>
        </p:nvPicPr>
        <p:blipFill>
          <a:blip r:embed="rId4" cstate="print"/>
          <a:stretch>
            <a:fillRect/>
          </a:stretch>
        </p:blipFill>
        <p:spPr bwMode="auto">
          <a:xfrm>
            <a:off x="1564455" y="1371600"/>
            <a:ext cx="6015089" cy="4114800"/>
          </a:xfrm>
          <a:prstGeom prst="rect">
            <a:avLst/>
          </a:prstGeom>
          <a:noFill/>
          <a:ln w="9525">
            <a:noFill/>
            <a:miter lim="800000"/>
            <a:headEnd/>
            <a:tailEnd/>
          </a:ln>
          <a:effectLst/>
        </p:spPr>
      </p:pic>
    </p:spTree>
    <p:extLst>
      <p:ext uri="{BB962C8B-B14F-4D97-AF65-F5344CB8AC3E}">
        <p14:creationId xmlns:p14="http://schemas.microsoft.com/office/powerpoint/2010/main" val="2280135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381000"/>
            <a:ext cx="8390233" cy="824038"/>
          </a:xfrm>
        </p:spPr>
        <p:txBody>
          <a:bodyPr>
            <a:normAutofit/>
          </a:bodyPr>
          <a:lstStyle/>
          <a:p>
            <a:pPr algn="l"/>
            <a:r>
              <a:rPr lang="en-US" sz="3200" b="1" dirty="0">
                <a:latin typeface="Arial" panose="020B0604020202020204" pitchFamily="34" charset="0"/>
                <a:cs typeface="Arial" panose="020B0604020202020204" pitchFamily="34" charset="0"/>
              </a:rPr>
              <a:t>Principles for optimal </a:t>
            </a:r>
            <a:r>
              <a:rPr lang="en-US" sz="3200" b="1" dirty="0" smtClean="0">
                <a:latin typeface="Arial" panose="020B0604020202020204" pitchFamily="34" charset="0"/>
                <a:cs typeface="Arial" panose="020B0604020202020204" pitchFamily="34" charset="0"/>
              </a:rPr>
              <a:t>image geometry</a:t>
            </a:r>
            <a:endParaRPr lang="en-US" sz="3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92777" y="1299503"/>
            <a:ext cx="8077200" cy="5006923"/>
          </a:xfrm>
        </p:spPr>
        <p:txBody>
          <a:bodyPr>
            <a:normAutofit/>
          </a:bodyPr>
          <a:lstStyle/>
          <a:p>
            <a:pPr marL="457200" indent="-457200" algn="l">
              <a:buBlip>
                <a:blip r:embed="rId2"/>
              </a:buBlip>
            </a:pPr>
            <a:r>
              <a:rPr lang="en-US" sz="2800" dirty="0" smtClean="0">
                <a:solidFill>
                  <a:schemeClr val="tx1"/>
                </a:solidFill>
                <a:latin typeface="Arial" panose="020B0604020202020204" pitchFamily="34" charset="0"/>
                <a:cs typeface="Arial" panose="020B0604020202020204" pitchFamily="34" charset="0"/>
              </a:rPr>
              <a:t>The </a:t>
            </a:r>
            <a:r>
              <a:rPr lang="en-US" sz="2800" dirty="0">
                <a:solidFill>
                  <a:schemeClr val="tx1"/>
                </a:solidFill>
                <a:latin typeface="Arial" panose="020B0604020202020204" pitchFamily="34" charset="0"/>
                <a:cs typeface="Arial" panose="020B0604020202020204" pitchFamily="34" charset="0"/>
              </a:rPr>
              <a:t>focal spot should be as small as possible.</a:t>
            </a:r>
          </a:p>
          <a:p>
            <a:pPr marL="457200" indent="-457200" algn="l">
              <a:buBlip>
                <a:blip r:embed="rId2"/>
              </a:buBlip>
            </a:pPr>
            <a:r>
              <a:rPr lang="en-US" sz="2800" dirty="0" smtClean="0">
                <a:solidFill>
                  <a:schemeClr val="tx1"/>
                </a:solidFill>
                <a:latin typeface="Arial" panose="020B0604020202020204" pitchFamily="34" charset="0"/>
                <a:cs typeface="Arial" panose="020B0604020202020204" pitchFamily="34" charset="0"/>
              </a:rPr>
              <a:t>The </a:t>
            </a:r>
            <a:r>
              <a:rPr lang="en-US" sz="2800" dirty="0">
                <a:solidFill>
                  <a:schemeClr val="tx1"/>
                </a:solidFill>
                <a:latin typeface="Arial" panose="020B0604020202020204" pitchFamily="34" charset="0"/>
                <a:cs typeface="Arial" panose="020B0604020202020204" pitchFamily="34" charset="0"/>
              </a:rPr>
              <a:t>focal spot-to-object distance should be as great as possible.</a:t>
            </a:r>
          </a:p>
          <a:p>
            <a:pPr marL="457200" indent="-457200" algn="l">
              <a:buBlip>
                <a:blip r:embed="rId2"/>
              </a:buBlip>
            </a:pPr>
            <a:r>
              <a:rPr lang="en-US" sz="2800" dirty="0" smtClean="0">
                <a:solidFill>
                  <a:schemeClr val="tx1"/>
                </a:solidFill>
                <a:latin typeface="Arial" panose="020B0604020202020204" pitchFamily="34" charset="0"/>
                <a:cs typeface="Arial" panose="020B0604020202020204" pitchFamily="34" charset="0"/>
              </a:rPr>
              <a:t>The </a:t>
            </a:r>
            <a:r>
              <a:rPr lang="en-US" sz="2800" dirty="0">
                <a:solidFill>
                  <a:schemeClr val="tx1"/>
                </a:solidFill>
                <a:latin typeface="Arial" panose="020B0604020202020204" pitchFamily="34" charset="0"/>
                <a:cs typeface="Arial" panose="020B0604020202020204" pitchFamily="34" charset="0"/>
              </a:rPr>
              <a:t>object-to-film distance (OFD) should be as small as possible.</a:t>
            </a:r>
          </a:p>
          <a:p>
            <a:pPr marL="457200" indent="-457200" algn="l">
              <a:buBlip>
                <a:blip r:embed="rId2"/>
              </a:buBlip>
            </a:pPr>
            <a:r>
              <a:rPr lang="en-US" sz="2800" dirty="0" smtClean="0">
                <a:solidFill>
                  <a:schemeClr val="tx1"/>
                </a:solidFill>
                <a:latin typeface="Arial" panose="020B0604020202020204" pitchFamily="34" charset="0"/>
                <a:cs typeface="Arial" panose="020B0604020202020204" pitchFamily="34" charset="0"/>
              </a:rPr>
              <a:t>The </a:t>
            </a:r>
            <a:r>
              <a:rPr lang="en-US" sz="2800" dirty="0">
                <a:solidFill>
                  <a:schemeClr val="tx1"/>
                </a:solidFill>
                <a:latin typeface="Arial" panose="020B0604020202020204" pitchFamily="34" charset="0"/>
                <a:cs typeface="Arial" panose="020B0604020202020204" pitchFamily="34" charset="0"/>
              </a:rPr>
              <a:t>film should be parallel to the plane of the object.</a:t>
            </a:r>
          </a:p>
          <a:p>
            <a:pPr marL="457200" indent="-457200" algn="l">
              <a:buBlip>
                <a:blip r:embed="rId2"/>
              </a:buBlip>
            </a:pPr>
            <a:r>
              <a:rPr lang="en-US" sz="2800" dirty="0" smtClean="0">
                <a:solidFill>
                  <a:schemeClr val="tx1"/>
                </a:solidFill>
                <a:latin typeface="Arial" panose="020B0604020202020204" pitchFamily="34" charset="0"/>
                <a:cs typeface="Arial" panose="020B0604020202020204" pitchFamily="34" charset="0"/>
              </a:rPr>
              <a:t>The </a:t>
            </a:r>
            <a:r>
              <a:rPr lang="en-US" sz="2800" dirty="0">
                <a:solidFill>
                  <a:schemeClr val="tx1"/>
                </a:solidFill>
                <a:latin typeface="Arial" panose="020B0604020202020204" pitchFamily="34" charset="0"/>
                <a:cs typeface="Arial" panose="020B0604020202020204" pitchFamily="34" charset="0"/>
              </a:rPr>
              <a:t>central ray should be perpendicular to both the object and the film.</a:t>
            </a: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37</a:t>
            </a:fld>
            <a:endParaRPr lang="en-US" dirty="0"/>
          </a:p>
        </p:txBody>
      </p:sp>
    </p:spTree>
    <p:extLst>
      <p:ext uri="{BB962C8B-B14F-4D97-AF65-F5344CB8AC3E}">
        <p14:creationId xmlns:p14="http://schemas.microsoft.com/office/powerpoint/2010/main" val="3423467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37249"/>
            <a:ext cx="7894093" cy="824038"/>
          </a:xfrm>
        </p:spPr>
        <p:txBody>
          <a:bodyPr>
            <a:normAutofit fontScale="90000"/>
          </a:bodyPr>
          <a:lstStyle/>
          <a:p>
            <a:r>
              <a:rPr lang="en-US" sz="4000" b="1" dirty="0">
                <a:latin typeface="Arial" panose="020B0604020202020204" pitchFamily="34" charset="0"/>
                <a:cs typeface="Arial" panose="020B0604020202020204" pitchFamily="34" charset="0"/>
              </a:rPr>
              <a:t>Intraoral Radiographic Techniques</a:t>
            </a:r>
          </a:p>
        </p:txBody>
      </p:sp>
      <p:sp>
        <p:nvSpPr>
          <p:cNvPr id="3" name="Subtitle 2"/>
          <p:cNvSpPr>
            <a:spLocks noGrp="1"/>
          </p:cNvSpPr>
          <p:nvPr>
            <p:ph type="subTitle" idx="1"/>
          </p:nvPr>
        </p:nvSpPr>
        <p:spPr>
          <a:xfrm>
            <a:off x="992777" y="1981200"/>
            <a:ext cx="8077200" cy="4325226"/>
          </a:xfrm>
        </p:spPr>
        <p:txBody>
          <a:bodyPr>
            <a:normAutofit/>
          </a:bodyPr>
          <a:lstStyle/>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Paralleling </a:t>
            </a:r>
            <a:r>
              <a:rPr lang="en-US" sz="2800" dirty="0" smtClean="0">
                <a:solidFill>
                  <a:schemeClr val="tx1"/>
                </a:solidFill>
                <a:latin typeface="Arial" panose="020B0604020202020204" pitchFamily="34" charset="0"/>
                <a:cs typeface="Arial" panose="020B0604020202020204" pitchFamily="34" charset="0"/>
              </a:rPr>
              <a:t>Technique</a:t>
            </a:r>
          </a:p>
          <a:p>
            <a:pPr marL="457200" indent="-457200" algn="l">
              <a:buBlip>
                <a:blip r:embed="rId2"/>
              </a:buBlip>
            </a:pPr>
            <a:endParaRPr lang="en-US" sz="28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Bisecting Angle Technique</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38</a:t>
            </a:fld>
            <a:endParaRPr lang="en-US" dirty="0"/>
          </a:p>
        </p:txBody>
      </p:sp>
    </p:spTree>
    <p:extLst>
      <p:ext uri="{BB962C8B-B14F-4D97-AF65-F5344CB8AC3E}">
        <p14:creationId xmlns:p14="http://schemas.microsoft.com/office/powerpoint/2010/main" val="1160668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141514"/>
            <a:ext cx="8390233" cy="824038"/>
          </a:xfrm>
        </p:spPr>
        <p:txBody>
          <a:bodyPr>
            <a:normAutofit/>
          </a:bodyPr>
          <a:lstStyle/>
          <a:p>
            <a:pPr algn="l"/>
            <a:r>
              <a:rPr lang="en-US" sz="3200" b="1" dirty="0">
                <a:latin typeface="Arial" panose="020B0604020202020204" pitchFamily="34" charset="0"/>
                <a:cs typeface="Arial" panose="020B0604020202020204" pitchFamily="34" charset="0"/>
              </a:rPr>
              <a:t>The Paralleling Technique: </a:t>
            </a:r>
            <a:r>
              <a:rPr lang="en-US" sz="3200" b="1" dirty="0" smtClean="0">
                <a:latin typeface="Arial" panose="020B0604020202020204" pitchFamily="34" charset="0"/>
                <a:cs typeface="Arial" panose="020B0604020202020204" pitchFamily="34" charset="0"/>
              </a:rPr>
              <a:t>Basic Rules</a:t>
            </a:r>
            <a:endParaRPr lang="en-US" sz="3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27611" y="976438"/>
            <a:ext cx="8077200" cy="5413819"/>
          </a:xfrm>
        </p:spPr>
        <p:txBody>
          <a:bodyPr>
            <a:normAutofit lnSpcReduction="10000"/>
          </a:bodyPr>
          <a:lstStyle/>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Is the most accurate intraoral radiographic technique, meeting four of the five shadow-casting principles(1,2,4 &amp;5).</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Film placement: Position the film so that it will cover the teeth.  </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Film position: Position the film parallel to the long axis of the tooth. The film in the film holder must be placed away from the teeth and toward the middle of the mouth. </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Vertical angulation: Direct the central ray of the x-ray beam perpendicular to the film and the long axis of the tooth are exposed. </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39</a:t>
            </a:fld>
            <a:endParaRPr lang="en-US" dirty="0"/>
          </a:p>
        </p:txBody>
      </p:sp>
    </p:spTree>
    <p:extLst>
      <p:ext uri="{BB962C8B-B14F-4D97-AF65-F5344CB8AC3E}">
        <p14:creationId xmlns:p14="http://schemas.microsoft.com/office/powerpoint/2010/main" val="1531380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57200"/>
            <a:ext cx="7894093" cy="766912"/>
          </a:xfrm>
        </p:spPr>
        <p:txBody>
          <a:bodyPr>
            <a:normAutofit/>
          </a:bodyPr>
          <a:lstStyle/>
          <a:p>
            <a:r>
              <a:rPr lang="en-US" b="1" dirty="0">
                <a:latin typeface="Arial" panose="020B0604020202020204" pitchFamily="34" charset="0"/>
                <a:cs typeface="Arial" panose="020B0604020202020204" pitchFamily="34" charset="0"/>
              </a:rPr>
              <a:t>Introduction</a:t>
            </a:r>
            <a:endParaRPr lang="en-US" dirty="0"/>
          </a:p>
        </p:txBody>
      </p:sp>
      <p:sp>
        <p:nvSpPr>
          <p:cNvPr id="3" name="Subtitle 2"/>
          <p:cNvSpPr>
            <a:spLocks noGrp="1"/>
          </p:cNvSpPr>
          <p:nvPr>
            <p:ph type="subTitle" idx="1"/>
          </p:nvPr>
        </p:nvSpPr>
        <p:spPr>
          <a:xfrm>
            <a:off x="838200" y="920910"/>
            <a:ext cx="8153400" cy="5237267"/>
          </a:xfrm>
        </p:spPr>
        <p:txBody>
          <a:bodyPr>
            <a:normAutofit/>
          </a:bodyPr>
          <a:lstStyle/>
          <a:p>
            <a:pPr algn="l"/>
            <a:endParaRPr lang="en-US"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Dental radiography is the radiographic examination of the teeth &amp; the bone </a:t>
            </a:r>
            <a:r>
              <a:rPr lang="en-US" dirty="0" smtClean="0">
                <a:solidFill>
                  <a:schemeClr val="tx1"/>
                </a:solidFill>
                <a:latin typeface="Arial" panose="020B0604020202020204" pitchFamily="34" charset="0"/>
                <a:cs typeface="Arial" panose="020B0604020202020204" pitchFamily="34" charset="0"/>
              </a:rPr>
              <a:t>surrounding them</a:t>
            </a:r>
            <a:r>
              <a:rPr lang="en-US" dirty="0">
                <a:solidFill>
                  <a:schemeClr val="tx1"/>
                </a:solidFill>
                <a:latin typeface="Arial" panose="020B0604020202020204" pitchFamily="34" charset="0"/>
                <a:cs typeface="Arial" panose="020B0604020202020204" pitchFamily="34" charset="0"/>
              </a:rPr>
              <a:t>.</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It involves either;                                                              </a:t>
            </a:r>
            <a:endParaRPr lang="en-US" dirty="0" smtClean="0">
              <a:solidFill>
                <a:schemeClr val="tx1"/>
              </a:solidFill>
              <a:latin typeface="Arial" panose="020B0604020202020204" pitchFamily="34" charset="0"/>
              <a:cs typeface="Arial" panose="020B0604020202020204" pitchFamily="34" charset="0"/>
            </a:endParaRP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Intra-oral </a:t>
            </a:r>
            <a:r>
              <a:rPr lang="en-US" dirty="0">
                <a:solidFill>
                  <a:schemeClr val="tx1"/>
                </a:solidFill>
                <a:latin typeface="Arial" panose="020B0604020202020204" pitchFamily="34" charset="0"/>
                <a:cs typeface="Arial" panose="020B0604020202020204" pitchFamily="34" charset="0"/>
              </a:rPr>
              <a:t>radiography (inside the mouth) or                                                       </a:t>
            </a:r>
            <a:endParaRPr lang="en-US" dirty="0" smtClean="0">
              <a:solidFill>
                <a:schemeClr val="tx1"/>
              </a:solidFill>
              <a:latin typeface="Arial" panose="020B0604020202020204" pitchFamily="34" charset="0"/>
              <a:cs typeface="Arial" panose="020B0604020202020204" pitchFamily="34" charset="0"/>
            </a:endParaRP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Extra-oral </a:t>
            </a:r>
            <a:r>
              <a:rPr lang="en-US" dirty="0">
                <a:solidFill>
                  <a:schemeClr val="tx1"/>
                </a:solidFill>
                <a:latin typeface="Arial" panose="020B0604020202020204" pitchFamily="34" charset="0"/>
                <a:cs typeface="Arial" panose="020B0604020202020204" pitchFamily="34" charset="0"/>
              </a:rPr>
              <a:t>radiography (outside the mouth)</a:t>
            </a: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a:t>
            </a:fld>
            <a:endParaRPr lang="en-US" dirty="0"/>
          </a:p>
        </p:txBody>
      </p:sp>
    </p:spTree>
    <p:extLst>
      <p:ext uri="{BB962C8B-B14F-4D97-AF65-F5344CB8AC3E}">
        <p14:creationId xmlns:p14="http://schemas.microsoft.com/office/powerpoint/2010/main" val="35224916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144" y="141514"/>
            <a:ext cx="7894093" cy="824038"/>
          </a:xfrm>
        </p:spPr>
        <p:txBody>
          <a:bodyPr>
            <a:normAutofit fontScale="90000"/>
          </a:bodyPr>
          <a:lstStyle/>
          <a:p>
            <a:r>
              <a:rPr lang="en-US" sz="4000" b="1" dirty="0">
                <a:latin typeface="Arial" panose="020B0604020202020204" pitchFamily="34" charset="0"/>
                <a:cs typeface="Arial" panose="020B0604020202020204" pitchFamily="34" charset="0"/>
              </a:rPr>
              <a:t>The Paralleling Technique …cont’d</a:t>
            </a:r>
          </a:p>
        </p:txBody>
      </p:sp>
      <p:sp>
        <p:nvSpPr>
          <p:cNvPr id="3" name="Subtitle 2"/>
          <p:cNvSpPr>
            <a:spLocks noGrp="1"/>
          </p:cNvSpPr>
          <p:nvPr>
            <p:ph type="subTitle" idx="1"/>
          </p:nvPr>
        </p:nvSpPr>
        <p:spPr>
          <a:xfrm>
            <a:off x="1027611" y="1383334"/>
            <a:ext cx="8077200" cy="5006923"/>
          </a:xfrm>
        </p:spPr>
        <p:txBody>
          <a:bodyPr>
            <a:normAutofit/>
          </a:bodyPr>
          <a:lstStyle/>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Horizontal angulation: Direct the central ray </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of the x-ray beam through the contact areas between the teeth. </a:t>
            </a:r>
            <a:endParaRPr lang="en-US" sz="2800"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endParaRPr lang="en-US" sz="28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Central ray: Center the x-ray beam on the film </a:t>
            </a:r>
            <a:br>
              <a:rPr lang="en-US" sz="28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to ensure that all areas of the film are exposed. </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40</a:t>
            </a:fld>
            <a:endParaRPr lang="en-US" dirty="0"/>
          </a:p>
        </p:txBody>
      </p:sp>
    </p:spTree>
    <p:extLst>
      <p:ext uri="{BB962C8B-B14F-4D97-AF65-F5344CB8AC3E}">
        <p14:creationId xmlns:p14="http://schemas.microsoft.com/office/powerpoint/2010/main" val="40588591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144" y="141514"/>
            <a:ext cx="7894093" cy="696686"/>
          </a:xfrm>
        </p:spPr>
        <p:txBody>
          <a:bodyPr>
            <a:normAutofit fontScale="90000"/>
          </a:bodyPr>
          <a:lstStyle/>
          <a:p>
            <a:r>
              <a:rPr lang="en-US" sz="4000" b="1" dirty="0">
                <a:latin typeface="Arial" panose="020B0604020202020204" pitchFamily="34" charset="0"/>
                <a:cs typeface="Arial" panose="020B0604020202020204" pitchFamily="34" charset="0"/>
              </a:rPr>
              <a:t>The Bisecting Technique </a:t>
            </a:r>
          </a:p>
        </p:txBody>
      </p:sp>
      <p:sp>
        <p:nvSpPr>
          <p:cNvPr id="3" name="Subtitle 2"/>
          <p:cNvSpPr>
            <a:spLocks noGrp="1"/>
          </p:cNvSpPr>
          <p:nvPr>
            <p:ph type="subTitle" idx="1"/>
          </p:nvPr>
        </p:nvSpPr>
        <p:spPr>
          <a:xfrm>
            <a:off x="1027611" y="838200"/>
            <a:ext cx="8077200" cy="5552057"/>
          </a:xfrm>
        </p:spPr>
        <p:txBody>
          <a:bodyPr>
            <a:normAutofit fontScale="92500" lnSpcReduction="10000"/>
          </a:bodyPr>
          <a:lstStyle/>
          <a:p>
            <a:pPr marL="457200" indent="-457200" algn="l">
              <a:buBlip>
                <a:blip r:embed="rId2"/>
              </a:buBlip>
            </a:pPr>
            <a:r>
              <a:rPr lang="en-US" sz="2800" dirty="0" smtClean="0">
                <a:solidFill>
                  <a:schemeClr val="tx1"/>
                </a:solidFill>
                <a:latin typeface="Arial" panose="020B0604020202020204" pitchFamily="34" charset="0"/>
                <a:cs typeface="Arial" panose="020B0604020202020204" pitchFamily="34" charset="0"/>
              </a:rPr>
              <a:t>Three </a:t>
            </a:r>
            <a:r>
              <a:rPr lang="en-US" sz="2800" dirty="0">
                <a:solidFill>
                  <a:schemeClr val="tx1"/>
                </a:solidFill>
                <a:latin typeface="Arial" panose="020B0604020202020204" pitchFamily="34" charset="0"/>
                <a:cs typeface="Arial" panose="020B0604020202020204" pitchFamily="34" charset="0"/>
              </a:rPr>
              <a:t>of shadow casting is met by using this technique(1,2 &amp;3)</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The central ray of the x-ray beam should be directed perpendicular to an imaginary line that bisects the angle formed by the long axis of the tooth and the plane of the receptor.</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Principle three of shadow casting is met by using</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    this technique.</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The angle formed by the long axis of the teeth and the film is bisected, and the x-ray beam is directed perpendicular to the bisecting line.</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Bisecting angle images are not anatomically accurate </a:t>
            </a:r>
            <a:r>
              <a:rPr lang="en-US" sz="2800" dirty="0" smtClean="0">
                <a:solidFill>
                  <a:schemeClr val="tx1"/>
                </a:solidFill>
                <a:latin typeface="Arial" panose="020B0604020202020204" pitchFamily="34" charset="0"/>
                <a:cs typeface="Arial" panose="020B0604020202020204" pitchFamily="34" charset="0"/>
              </a:rPr>
              <a:t>&amp; prone </a:t>
            </a:r>
            <a:r>
              <a:rPr lang="en-US" sz="2800" dirty="0">
                <a:solidFill>
                  <a:schemeClr val="tx1"/>
                </a:solidFill>
                <a:latin typeface="Arial" panose="020B0604020202020204" pitchFamily="34" charset="0"/>
                <a:cs typeface="Arial" panose="020B0604020202020204" pitchFamily="34" charset="0"/>
              </a:rPr>
              <a:t>to shape distortion.</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41</a:t>
            </a:fld>
            <a:endParaRPr lang="en-US" dirty="0"/>
          </a:p>
        </p:txBody>
      </p:sp>
    </p:spTree>
    <p:extLst>
      <p:ext uri="{BB962C8B-B14F-4D97-AF65-F5344CB8AC3E}">
        <p14:creationId xmlns:p14="http://schemas.microsoft.com/office/powerpoint/2010/main" val="1831892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144" y="141514"/>
            <a:ext cx="7894093" cy="824038"/>
          </a:xfrm>
        </p:spPr>
        <p:txBody>
          <a:bodyPr>
            <a:normAutofit/>
          </a:bodyPr>
          <a:lstStyle/>
          <a:p>
            <a:r>
              <a:rPr lang="en-US" sz="4000" b="1" dirty="0">
                <a:latin typeface="Arial" panose="020B0604020202020204" pitchFamily="34" charset="0"/>
                <a:cs typeface="Arial" panose="020B0604020202020204" pitchFamily="34" charset="0"/>
              </a:rPr>
              <a:t>The Bisecting Technique </a:t>
            </a:r>
          </a:p>
        </p:txBody>
      </p:sp>
      <p:sp>
        <p:nvSpPr>
          <p:cNvPr id="3" name="Subtitle 2"/>
          <p:cNvSpPr>
            <a:spLocks noGrp="1"/>
          </p:cNvSpPr>
          <p:nvPr>
            <p:ph type="subTitle" idx="1"/>
          </p:nvPr>
        </p:nvSpPr>
        <p:spPr>
          <a:xfrm>
            <a:off x="1027611" y="1383334"/>
            <a:ext cx="8077200" cy="5006923"/>
          </a:xfrm>
        </p:spPr>
        <p:txBody>
          <a:bodyPr>
            <a:normAutofit/>
          </a:bodyPr>
          <a:lstStyle/>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42</a:t>
            </a:fld>
            <a:endParaRPr lang="en-US" dirty="0"/>
          </a:p>
        </p:txBody>
      </p:sp>
      <p:pic>
        <p:nvPicPr>
          <p:cNvPr id="10" name="Picture 2"/>
          <p:cNvPicPr>
            <a:picLocks noChangeAspect="1" noChangeArrowheads="1"/>
          </p:cNvPicPr>
          <p:nvPr/>
        </p:nvPicPr>
        <p:blipFill>
          <a:blip r:embed="rId4" cstate="print"/>
          <a:srcRect/>
          <a:stretch>
            <a:fillRect/>
          </a:stretch>
        </p:blipFill>
        <p:spPr bwMode="auto">
          <a:xfrm>
            <a:off x="1524000" y="952118"/>
            <a:ext cx="6934200" cy="5422899"/>
          </a:xfrm>
          <a:prstGeom prst="rect">
            <a:avLst/>
          </a:prstGeom>
          <a:noFill/>
          <a:ln w="9525">
            <a:noFill/>
            <a:miter lim="800000"/>
            <a:headEnd/>
            <a:tailEnd/>
          </a:ln>
        </p:spPr>
      </p:pic>
    </p:spTree>
    <p:extLst>
      <p:ext uri="{BB962C8B-B14F-4D97-AF65-F5344CB8AC3E}">
        <p14:creationId xmlns:p14="http://schemas.microsoft.com/office/powerpoint/2010/main" val="26355384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247101"/>
            <a:ext cx="8314033" cy="824038"/>
          </a:xfrm>
        </p:spPr>
        <p:txBody>
          <a:bodyPr>
            <a:normAutofit/>
          </a:bodyPr>
          <a:lstStyle/>
          <a:p>
            <a:pPr algn="l"/>
            <a:r>
              <a:rPr lang="en-US" sz="3200" b="1" dirty="0">
                <a:latin typeface="Arial" panose="020B0604020202020204" pitchFamily="34" charset="0"/>
                <a:cs typeface="Arial" panose="020B0604020202020204" pitchFamily="34" charset="0"/>
              </a:rPr>
              <a:t>PID Angulations: </a:t>
            </a:r>
            <a:r>
              <a:rPr lang="en-US" sz="3200" b="1" dirty="0" smtClean="0">
                <a:latin typeface="Arial" panose="020B0604020202020204" pitchFamily="34" charset="0"/>
                <a:cs typeface="Arial" panose="020B0604020202020204" pitchFamily="34" charset="0"/>
              </a:rPr>
              <a:t>Bisecting Technique</a:t>
            </a:r>
            <a:endParaRPr lang="en-US" sz="3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66800" y="1207976"/>
            <a:ext cx="8077200" cy="5568078"/>
          </a:xfrm>
        </p:spPr>
        <p:txBody>
          <a:bodyPr>
            <a:normAutofit/>
          </a:bodyPr>
          <a:lstStyle/>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In the bisecting technique, the angulation of the PID is critical. </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Angulation is a term used to describe the alignment of the central ray of the x-ray beam in the horizontal and vertical planes. </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Angulation can be changed by moving the PID in either a horizontal or vertical direction. </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BAIs with aiming rings dictate the proper PID angulation.</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43</a:t>
            </a:fld>
            <a:endParaRPr lang="en-US" dirty="0"/>
          </a:p>
        </p:txBody>
      </p:sp>
    </p:spTree>
    <p:extLst>
      <p:ext uri="{BB962C8B-B14F-4D97-AF65-F5344CB8AC3E}">
        <p14:creationId xmlns:p14="http://schemas.microsoft.com/office/powerpoint/2010/main" val="3471464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144" y="141514"/>
            <a:ext cx="7894093" cy="824038"/>
          </a:xfrm>
        </p:spPr>
        <p:txBody>
          <a:bodyPr>
            <a:normAutofit/>
          </a:bodyPr>
          <a:lstStyle/>
          <a:p>
            <a:r>
              <a:rPr lang="en-US" sz="4000" b="1" dirty="0">
                <a:latin typeface="Arial" panose="020B0604020202020204" pitchFamily="34" charset="0"/>
                <a:cs typeface="Arial" panose="020B0604020202020204" pitchFamily="34" charset="0"/>
              </a:rPr>
              <a:t>Horizontal Angulation</a:t>
            </a:r>
          </a:p>
        </p:txBody>
      </p:sp>
      <p:sp>
        <p:nvSpPr>
          <p:cNvPr id="3" name="Subtitle 2"/>
          <p:cNvSpPr>
            <a:spLocks noGrp="1"/>
          </p:cNvSpPr>
          <p:nvPr>
            <p:ph type="subTitle" idx="1"/>
          </p:nvPr>
        </p:nvSpPr>
        <p:spPr>
          <a:xfrm>
            <a:off x="1040674" y="1295401"/>
            <a:ext cx="7950926" cy="4800600"/>
          </a:xfrm>
        </p:spPr>
        <p:txBody>
          <a:bodyPr>
            <a:normAutofit/>
          </a:bodyPr>
          <a:lstStyle/>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Horizontal angulation refers to the positioning of the </a:t>
            </a:r>
            <a:r>
              <a:rPr lang="en-US" sz="2800" dirty="0" err="1">
                <a:solidFill>
                  <a:schemeClr val="tx1"/>
                </a:solidFill>
                <a:latin typeface="Arial" panose="020B0604020202020204" pitchFamily="34" charset="0"/>
                <a:cs typeface="Arial" panose="020B0604020202020204" pitchFamily="34" charset="0"/>
              </a:rPr>
              <a:t>tubehead</a:t>
            </a:r>
            <a:r>
              <a:rPr lang="en-US" sz="2800" dirty="0">
                <a:solidFill>
                  <a:schemeClr val="tx1"/>
                </a:solidFill>
                <a:latin typeface="Arial" panose="020B0604020202020204" pitchFamily="34" charset="0"/>
                <a:cs typeface="Arial" panose="020B0604020202020204" pitchFamily="34" charset="0"/>
              </a:rPr>
              <a:t> and direction of the central ray in a horizontal, or side-to-side, plane</a:t>
            </a:r>
            <a:r>
              <a:rPr lang="en-US" sz="2800" dirty="0" smtClean="0">
                <a:solidFill>
                  <a:schemeClr val="tx1"/>
                </a:solidFill>
                <a:latin typeface="Arial" panose="020B0604020202020204" pitchFamily="34" charset="0"/>
                <a:cs typeface="Arial" panose="020B0604020202020204" pitchFamily="34" charset="0"/>
              </a:rPr>
              <a:t>.</a:t>
            </a:r>
          </a:p>
          <a:p>
            <a:pPr algn="l"/>
            <a:endParaRPr lang="en-US" sz="28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The horizontal angulation remains the same whether you are using the paralleling or bisecting technique.</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Undergraduate 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44</a:t>
            </a:fld>
            <a:endParaRPr lang="en-US" dirty="0"/>
          </a:p>
        </p:txBody>
      </p:sp>
    </p:spTree>
    <p:extLst>
      <p:ext uri="{BB962C8B-B14F-4D97-AF65-F5344CB8AC3E}">
        <p14:creationId xmlns:p14="http://schemas.microsoft.com/office/powerpoint/2010/main" val="11149620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893" y="152401"/>
            <a:ext cx="7894093" cy="609600"/>
          </a:xfrm>
        </p:spPr>
        <p:txBody>
          <a:bodyPr>
            <a:normAutofit fontScale="90000"/>
          </a:bodyPr>
          <a:lstStyle/>
          <a:p>
            <a:r>
              <a:rPr lang="en-US" sz="4000" b="1" dirty="0">
                <a:latin typeface="Arial" panose="020B0604020202020204" pitchFamily="34" charset="0"/>
                <a:cs typeface="Arial" panose="020B0604020202020204" pitchFamily="34" charset="0"/>
              </a:rPr>
              <a:t>Vertical Angulation </a:t>
            </a:r>
          </a:p>
        </p:txBody>
      </p:sp>
      <p:sp>
        <p:nvSpPr>
          <p:cNvPr id="3" name="Subtitle 2"/>
          <p:cNvSpPr>
            <a:spLocks noGrp="1"/>
          </p:cNvSpPr>
          <p:nvPr>
            <p:ph type="subTitle" idx="1"/>
          </p:nvPr>
        </p:nvSpPr>
        <p:spPr>
          <a:xfrm>
            <a:off x="914400" y="838200"/>
            <a:ext cx="8229600" cy="5417265"/>
          </a:xfrm>
        </p:spPr>
        <p:txBody>
          <a:bodyPr>
            <a:normAutofit/>
          </a:bodyPr>
          <a:lstStyle/>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Vertical angulation refers to the positioning of the PID in a vertical, or up-and-down, plane.</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The vertical angulation differs depending on the radiographic technique being used: </a:t>
            </a:r>
          </a:p>
          <a:p>
            <a:pPr marL="914400" lvl="1" indent="-457200" algn="l">
              <a:buBlip>
                <a:blip r:embed="rId2"/>
              </a:buBlip>
            </a:pPr>
            <a:r>
              <a:rPr lang="en-US" sz="2400" dirty="0">
                <a:solidFill>
                  <a:schemeClr val="tx1"/>
                </a:solidFill>
                <a:latin typeface="Arial" panose="020B0604020202020204" pitchFamily="34" charset="0"/>
                <a:cs typeface="Arial" panose="020B0604020202020204" pitchFamily="34" charset="0"/>
              </a:rPr>
              <a:t>With the paralleling technique, the vertical angulation of the central ray is directed perpendicular to the film and the long axis of the tooth. </a:t>
            </a:r>
          </a:p>
          <a:p>
            <a:pPr marL="914400" lvl="1" indent="-457200" algn="l">
              <a:buBlip>
                <a:blip r:embed="rId2"/>
              </a:buBlip>
            </a:pPr>
            <a:r>
              <a:rPr lang="en-US" sz="2400" dirty="0">
                <a:solidFill>
                  <a:schemeClr val="tx1"/>
                </a:solidFill>
                <a:latin typeface="Arial" panose="020B0604020202020204" pitchFamily="34" charset="0"/>
                <a:cs typeface="Arial" panose="020B0604020202020204" pitchFamily="34" charset="0"/>
              </a:rPr>
              <a:t>With the bisecting technique, the vertical angulation is determined by the imaginary bisector; the central ray is directed perpendicular to the imaginary bisector. </a:t>
            </a:r>
          </a:p>
          <a:p>
            <a:pPr algn="l"/>
            <a:endParaRPr lang="en-US" sz="28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45</a:t>
            </a:fld>
            <a:endParaRPr lang="en-US" dirty="0"/>
          </a:p>
        </p:txBody>
      </p:sp>
    </p:spTree>
    <p:extLst>
      <p:ext uri="{BB962C8B-B14F-4D97-AF65-F5344CB8AC3E}">
        <p14:creationId xmlns:p14="http://schemas.microsoft.com/office/powerpoint/2010/main" val="42702970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6621"/>
            <a:ext cx="8046493" cy="699962"/>
          </a:xfrm>
        </p:spPr>
        <p:txBody>
          <a:bodyPr>
            <a:normAutofit/>
          </a:bodyPr>
          <a:lstStyle/>
          <a:p>
            <a:r>
              <a:rPr lang="en-US" sz="3200" b="1" dirty="0">
                <a:latin typeface="Arial" panose="020B0604020202020204" pitchFamily="34" charset="0"/>
                <a:cs typeface="Arial" panose="020B0604020202020204" pitchFamily="34" charset="0"/>
              </a:rPr>
              <a:t>Bite-Wing Examinations </a:t>
            </a: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38200" y="920910"/>
            <a:ext cx="8153400" cy="5454107"/>
          </a:xfrm>
        </p:spPr>
        <p:txBody>
          <a:bodyPr>
            <a:normAutofit fontScale="92500" lnSpcReduction="2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A  bite-wing radiograph shows the crowns and interproximal areas of the maxillary and mandibular teeth and the areas of </a:t>
            </a:r>
            <a:r>
              <a:rPr lang="en-US" dirty="0" err="1">
                <a:solidFill>
                  <a:schemeClr val="tx1"/>
                </a:solidFill>
                <a:latin typeface="Arial" panose="020B0604020202020204" pitchFamily="34" charset="0"/>
                <a:cs typeface="Arial" panose="020B0604020202020204" pitchFamily="34" charset="0"/>
              </a:rPr>
              <a:t>crestal</a:t>
            </a:r>
            <a:r>
              <a:rPr lang="en-US" dirty="0">
                <a:solidFill>
                  <a:schemeClr val="tx1"/>
                </a:solidFill>
                <a:latin typeface="Arial" panose="020B0604020202020204" pitchFamily="34" charset="0"/>
                <a:cs typeface="Arial" panose="020B0604020202020204" pitchFamily="34" charset="0"/>
              </a:rPr>
              <a:t> bone on one film. </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 Highlight the crowns of the back teeth ( one or two)</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Bite-wing radiographs are used to detect interproximal caries (tooth decay) and are particularly useful in detecting early carious lesions that are not clinically evident. </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Bite-wing radiographs are also useful in examining the </a:t>
            </a:r>
            <a:r>
              <a:rPr lang="en-US" dirty="0" err="1">
                <a:solidFill>
                  <a:schemeClr val="tx1"/>
                </a:solidFill>
                <a:latin typeface="Arial" panose="020B0604020202020204" pitchFamily="34" charset="0"/>
                <a:cs typeface="Arial" panose="020B0604020202020204" pitchFamily="34" charset="0"/>
              </a:rPr>
              <a:t>crestal</a:t>
            </a:r>
            <a:r>
              <a:rPr lang="en-US" dirty="0">
                <a:solidFill>
                  <a:schemeClr val="tx1"/>
                </a:solidFill>
                <a:latin typeface="Arial" panose="020B0604020202020204" pitchFamily="34" charset="0"/>
                <a:cs typeface="Arial" panose="020B0604020202020204" pitchFamily="34" charset="0"/>
              </a:rPr>
              <a:t> bone levels between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the teeth.</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46</a:t>
            </a:fld>
            <a:endParaRPr lang="en-US" dirty="0"/>
          </a:p>
        </p:txBody>
      </p:sp>
    </p:spTree>
    <p:extLst>
      <p:ext uri="{BB962C8B-B14F-4D97-AF65-F5344CB8AC3E}">
        <p14:creationId xmlns:p14="http://schemas.microsoft.com/office/powerpoint/2010/main" val="33241221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346153"/>
            <a:ext cx="8390233" cy="531231"/>
          </a:xfrm>
        </p:spPr>
        <p:txBody>
          <a:bodyPr>
            <a:normAutofit/>
          </a:bodyPr>
          <a:lstStyle/>
          <a:p>
            <a:pPr algn="l"/>
            <a:r>
              <a:rPr lang="en-US" sz="2800" b="1" dirty="0">
                <a:latin typeface="Arial" panose="020B0604020202020204" pitchFamily="34" charset="0"/>
                <a:cs typeface="Arial" panose="020B0604020202020204" pitchFamily="34" charset="0"/>
              </a:rPr>
              <a:t>Basic Principles </a:t>
            </a:r>
            <a:r>
              <a:rPr lang="en-US" sz="2800" b="1" dirty="0" smtClean="0">
                <a:latin typeface="Arial" panose="020B0604020202020204" pitchFamily="34" charset="0"/>
                <a:cs typeface="Arial" panose="020B0604020202020204" pitchFamily="34" charset="0"/>
              </a:rPr>
              <a:t>of the </a:t>
            </a:r>
            <a:r>
              <a:rPr lang="en-US" sz="2800" b="1" dirty="0">
                <a:latin typeface="Arial" panose="020B0604020202020204" pitchFamily="34" charset="0"/>
                <a:cs typeface="Arial" panose="020B0604020202020204" pitchFamily="34" charset="0"/>
              </a:rPr>
              <a:t>Bite-Wing Technique </a:t>
            </a:r>
            <a:endParaRPr lang="en-US" sz="36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38200" y="920910"/>
            <a:ext cx="8153400" cy="5237267"/>
          </a:xfrm>
        </p:spPr>
        <p:txBody>
          <a:bodyPr>
            <a:normAutofit/>
          </a:bodyPr>
          <a:lstStyle/>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The film is placed in the mouth parallel to the crowns of both the upper and lower teeth</a:t>
            </a:r>
            <a:r>
              <a:rPr lang="en-US" sz="2800" dirty="0" smtClean="0">
                <a:solidFill>
                  <a:schemeClr val="tx1"/>
                </a:solidFill>
                <a:latin typeface="Arial" panose="020B0604020202020204" pitchFamily="34" charset="0"/>
                <a:cs typeface="Arial" panose="020B0604020202020204" pitchFamily="34" charset="0"/>
              </a:rPr>
              <a:t>.</a:t>
            </a:r>
          </a:p>
          <a:p>
            <a:pPr algn="l"/>
            <a:r>
              <a:rPr lang="en-US" sz="2800" dirty="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The film is stabilized when the patient bites on the bite-wing tab or bite-wing film holder. </a:t>
            </a:r>
            <a:endParaRPr lang="en-US" sz="2800" dirty="0" smtClean="0">
              <a:solidFill>
                <a:schemeClr val="tx1"/>
              </a:solidFill>
              <a:latin typeface="Arial" panose="020B0604020202020204" pitchFamily="34" charset="0"/>
              <a:cs typeface="Arial" panose="020B0604020202020204" pitchFamily="34" charset="0"/>
            </a:endParaRPr>
          </a:p>
          <a:p>
            <a:pPr algn="l"/>
            <a:endParaRPr lang="en-US" sz="28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The central ray of the x-ray beam is directed through the contacts of the teeth, using a +10-degree vertical angulation. </a:t>
            </a: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47</a:t>
            </a:fld>
            <a:endParaRPr lang="en-US" dirty="0"/>
          </a:p>
        </p:txBody>
      </p:sp>
    </p:spTree>
    <p:extLst>
      <p:ext uri="{BB962C8B-B14F-4D97-AF65-F5344CB8AC3E}">
        <p14:creationId xmlns:p14="http://schemas.microsoft.com/office/powerpoint/2010/main" val="35811488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7101"/>
            <a:ext cx="7894093" cy="591099"/>
          </a:xfrm>
        </p:spPr>
        <p:txBody>
          <a:bodyPr>
            <a:normAutofit fontScale="90000"/>
          </a:bodyPr>
          <a:lstStyle/>
          <a:p>
            <a:r>
              <a:rPr lang="en-US" sz="3600" b="1" dirty="0">
                <a:latin typeface="Arial" panose="020B0604020202020204" pitchFamily="34" charset="0"/>
                <a:cs typeface="Arial" panose="020B0604020202020204" pitchFamily="34" charset="0"/>
              </a:rPr>
              <a:t>Bite-Wing Film Placement</a:t>
            </a:r>
            <a:endParaRPr lang="en-US" sz="3600" dirty="0"/>
          </a:p>
        </p:txBody>
      </p:sp>
      <p:sp>
        <p:nvSpPr>
          <p:cNvPr id="3" name="Subtitle 2"/>
          <p:cNvSpPr>
            <a:spLocks noGrp="1"/>
          </p:cNvSpPr>
          <p:nvPr>
            <p:ph type="subTitle" idx="1"/>
          </p:nvPr>
        </p:nvSpPr>
        <p:spPr>
          <a:xfrm>
            <a:off x="753767" y="976438"/>
            <a:ext cx="8153400" cy="5486743"/>
          </a:xfrm>
        </p:spPr>
        <p:txBody>
          <a:bodyPr>
            <a:normAutofit fontScale="92500" lnSpcReduction="10000"/>
          </a:bodyPr>
          <a:lstStyle/>
          <a:p>
            <a:pPr marL="806450">
              <a:defRPr/>
            </a:pPr>
            <a:endParaRPr lang="en-US" sz="1100"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The film is positioned (with either a bite tab or a film-holding device) parallel to the crowns of both upper and lower teeth, and the central ray is directed perpendicular to the film.  </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The premolar bite-wing radiograph should include the distal half of the crowns of the canines, both premolars, and often the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first molars on both the maxillary and mandibular arches. </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The molar bite-wing should be centered over the second molars. </a:t>
            </a:r>
          </a:p>
          <a:p>
            <a:pPr algn="l"/>
            <a:endParaRPr lang="en-US" sz="320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48</a:t>
            </a:fld>
            <a:endParaRPr lang="en-US" dirty="0"/>
          </a:p>
        </p:txBody>
      </p:sp>
    </p:spTree>
    <p:extLst>
      <p:ext uri="{BB962C8B-B14F-4D97-AF65-F5344CB8AC3E}">
        <p14:creationId xmlns:p14="http://schemas.microsoft.com/office/powerpoint/2010/main" val="23552792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7167"/>
            <a:ext cx="7894093" cy="1066801"/>
          </a:xfrm>
        </p:spPr>
        <p:txBody>
          <a:bodyPr>
            <a:normAutofit/>
          </a:bodyPr>
          <a:lstStyle/>
          <a:p>
            <a:r>
              <a:rPr lang="en-US" sz="3600" b="1" dirty="0">
                <a:latin typeface="Arial" panose="020B0604020202020204" pitchFamily="34" charset="0"/>
                <a:cs typeface="Arial" panose="020B0604020202020204" pitchFamily="34" charset="0"/>
              </a:rPr>
              <a:t>Bite-wing radiography</a:t>
            </a:r>
          </a:p>
        </p:txBody>
      </p:sp>
      <p:sp>
        <p:nvSpPr>
          <p:cNvPr id="3" name="Subtitle 2"/>
          <p:cNvSpPr>
            <a:spLocks noGrp="1"/>
          </p:cNvSpPr>
          <p:nvPr>
            <p:ph type="subTitle" idx="1"/>
          </p:nvPr>
        </p:nvSpPr>
        <p:spPr>
          <a:xfrm>
            <a:off x="753767" y="1225914"/>
            <a:ext cx="8153400" cy="5237267"/>
          </a:xfrm>
        </p:spPr>
        <p:txBody>
          <a:bodyPr>
            <a:normAutofit/>
          </a:bodyPr>
          <a:lstStyle/>
          <a:p>
            <a:pPr marL="806450">
              <a:buFont typeface="Wingdings" pitchFamily="2" charset="2"/>
              <a:buChar char="§"/>
              <a:defRPr/>
            </a:pPr>
            <a:endParaRPr lang="en-US" sz="1100"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49</a:t>
            </a:fld>
            <a:endParaRPr lang="en-US" dirty="0"/>
          </a:p>
        </p:txBody>
      </p:sp>
      <p:pic>
        <p:nvPicPr>
          <p:cNvPr id="10" name="Picture 2"/>
          <p:cNvPicPr>
            <a:picLocks noChangeAspect="1" noChangeArrowheads="1"/>
          </p:cNvPicPr>
          <p:nvPr/>
        </p:nvPicPr>
        <p:blipFill>
          <a:blip r:embed="rId4" cstate="print"/>
          <a:srcRect/>
          <a:stretch>
            <a:fillRect/>
          </a:stretch>
        </p:blipFill>
        <p:spPr bwMode="auto">
          <a:xfrm>
            <a:off x="1154259" y="1905000"/>
            <a:ext cx="5170341" cy="3611562"/>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a:stretch>
            <a:fillRect/>
          </a:stretch>
        </p:blipFill>
        <p:spPr bwMode="auto">
          <a:xfrm>
            <a:off x="6324601" y="1600200"/>
            <a:ext cx="2819400" cy="3810000"/>
          </a:xfrm>
          <a:prstGeom prst="rect">
            <a:avLst/>
          </a:prstGeom>
          <a:noFill/>
          <a:ln w="9525">
            <a:noFill/>
            <a:miter lim="800000"/>
            <a:headEnd/>
            <a:tailEnd/>
          </a:ln>
        </p:spPr>
      </p:pic>
    </p:spTree>
    <p:extLst>
      <p:ext uri="{BB962C8B-B14F-4D97-AF65-F5344CB8AC3E}">
        <p14:creationId xmlns:p14="http://schemas.microsoft.com/office/powerpoint/2010/main" val="554805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43037"/>
            <a:ext cx="7894093" cy="852363"/>
          </a:xfrm>
        </p:spPr>
        <p:txBody>
          <a:bodyPr>
            <a:normAutofit fontScale="90000"/>
          </a:bodyPr>
          <a:lstStyle/>
          <a:p>
            <a:r>
              <a:rPr lang="en-US" b="1" dirty="0">
                <a:latin typeface="Arial" panose="020B0604020202020204" pitchFamily="34" charset="0"/>
                <a:cs typeface="Arial" panose="020B0604020202020204" pitchFamily="34" charset="0"/>
              </a:rPr>
              <a:t>Intra-oral radiography</a:t>
            </a:r>
            <a:r>
              <a:rPr lang="en-GB" b="1" dirty="0">
                <a:latin typeface="Arial" panose="020B0604020202020204" pitchFamily="34" charset="0"/>
                <a:cs typeface="Arial" panose="020B0604020202020204" pitchFamily="34" charset="0"/>
              </a:rPr>
              <a:t/>
            </a:r>
            <a:br>
              <a:rPr lang="en-GB"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38200" y="920910"/>
            <a:ext cx="8153400" cy="5237267"/>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Bitewing radiography; is a lateral view of the posterior regions of the jaws.</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Periapical radiography; is a lateral projection displaying both the crown and the root of the tooth and the surrounding bone.</a:t>
            </a:r>
          </a:p>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Occlusal radiography; comprises a number of views in which the film is positioned in the occlusal plane.</a:t>
            </a: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a:t>
            </a:fld>
            <a:endParaRPr lang="en-US" dirty="0"/>
          </a:p>
        </p:txBody>
      </p:sp>
    </p:spTree>
    <p:extLst>
      <p:ext uri="{BB962C8B-B14F-4D97-AF65-F5344CB8AC3E}">
        <p14:creationId xmlns:p14="http://schemas.microsoft.com/office/powerpoint/2010/main" val="11226604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53" y="247101"/>
            <a:ext cx="8138047" cy="729337"/>
          </a:xfrm>
        </p:spPr>
        <p:txBody>
          <a:bodyPr>
            <a:normAutofit/>
          </a:bodyPr>
          <a:lstStyle/>
          <a:p>
            <a:pPr algn="l"/>
            <a:r>
              <a:rPr lang="en-US" sz="3200" b="1" dirty="0" smtClean="0">
                <a:latin typeface="Arial" panose="020B0604020202020204" pitchFamily="34" charset="0"/>
                <a:cs typeface="Arial" panose="020B0604020202020204" pitchFamily="34" charset="0"/>
              </a:rPr>
              <a:t>Periapical Radiographic Techniques</a:t>
            </a:r>
            <a:endParaRPr lang="en-US" sz="3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838200"/>
            <a:ext cx="8153400" cy="5624981"/>
          </a:xfrm>
        </p:spPr>
        <p:txBody>
          <a:bodyPr>
            <a:normAutofit lnSpcReduction="10000"/>
          </a:bodyPr>
          <a:lstStyle/>
          <a:p>
            <a:pPr marL="806450">
              <a:buFont typeface="Wingdings" pitchFamily="2" charset="2"/>
              <a:buChar char="§"/>
              <a:defRPr/>
            </a:pPr>
            <a:endParaRPr lang="en-US" sz="1100"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Highlight only one or two teeth at a time</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The paralleling technique(long cone tech) or Right angle technique</a:t>
            </a:r>
          </a:p>
          <a:p>
            <a:pPr marL="914400" lvl="1" indent="-457200" algn="l">
              <a:buBlip>
                <a:blip r:embed="rId2"/>
              </a:buBlip>
            </a:pPr>
            <a:r>
              <a:rPr lang="en-US" dirty="0">
                <a:solidFill>
                  <a:schemeClr val="tx1"/>
                </a:solidFill>
                <a:latin typeface="Arial" panose="020B0604020202020204" pitchFamily="34" charset="0"/>
                <a:cs typeface="Arial" panose="020B0604020202020204" pitchFamily="34" charset="0"/>
              </a:rPr>
              <a:t>C.R is perpendicular to both film &amp;tooth</a:t>
            </a:r>
          </a:p>
          <a:p>
            <a:pPr marL="914400" lvl="1" indent="-457200" algn="l">
              <a:buBlip>
                <a:blip r:embed="rId2"/>
              </a:buBlip>
            </a:pPr>
            <a:r>
              <a:rPr lang="en-US" dirty="0">
                <a:solidFill>
                  <a:schemeClr val="tx1"/>
                </a:solidFill>
                <a:latin typeface="Arial" panose="020B0604020202020204" pitchFamily="34" charset="0"/>
                <a:cs typeface="Arial" panose="020B0604020202020204" pitchFamily="34" charset="0"/>
              </a:rPr>
              <a:t>The film is placed in mid of oral cavity to get </a:t>
            </a:r>
            <a:r>
              <a:rPr lang="en-US" dirty="0" err="1">
                <a:solidFill>
                  <a:schemeClr val="tx1"/>
                </a:solidFill>
                <a:latin typeface="Arial" panose="020B0604020202020204" pitchFamily="34" charset="0"/>
                <a:cs typeface="Arial" panose="020B0604020202020204" pitchFamily="34" charset="0"/>
              </a:rPr>
              <a:t>parallism</a:t>
            </a:r>
            <a:r>
              <a:rPr lang="en-US" dirty="0">
                <a:solidFill>
                  <a:schemeClr val="tx1"/>
                </a:solidFill>
                <a:latin typeface="Arial" panose="020B0604020202020204" pitchFamily="34" charset="0"/>
                <a:cs typeface="Arial" panose="020B0604020202020204" pitchFamily="34" charset="0"/>
              </a:rPr>
              <a:t> between </a:t>
            </a:r>
            <a:r>
              <a:rPr lang="en-US" dirty="0" err="1">
                <a:solidFill>
                  <a:schemeClr val="tx1"/>
                </a:solidFill>
                <a:latin typeface="Arial" panose="020B0604020202020204" pitchFamily="34" charset="0"/>
                <a:cs typeface="Arial" panose="020B0604020202020204" pitchFamily="34" charset="0"/>
              </a:rPr>
              <a:t>tooth&amp;film</a:t>
            </a:r>
            <a:r>
              <a:rPr lang="en-US" dirty="0">
                <a:solidFill>
                  <a:schemeClr val="tx1"/>
                </a:solidFill>
                <a:latin typeface="Arial" panose="020B0604020202020204" pitchFamily="34" charset="0"/>
                <a:cs typeface="Arial" panose="020B0604020202020204" pitchFamily="34" charset="0"/>
              </a:rPr>
              <a:t>&gt;&gt;&gt;image </a:t>
            </a:r>
            <a:r>
              <a:rPr lang="en-US" dirty="0" err="1">
                <a:solidFill>
                  <a:schemeClr val="tx1"/>
                </a:solidFill>
                <a:latin typeface="Arial" panose="020B0604020202020204" pitchFamily="34" charset="0"/>
                <a:cs typeface="Arial" panose="020B0604020202020204" pitchFamily="34" charset="0"/>
              </a:rPr>
              <a:t>magnification&amp;unsharpness</a:t>
            </a:r>
            <a:r>
              <a:rPr lang="en-US" dirty="0">
                <a:solidFill>
                  <a:schemeClr val="tx1"/>
                </a:solidFill>
                <a:latin typeface="Arial" panose="020B0604020202020204" pitchFamily="34" charset="0"/>
                <a:cs typeface="Arial" panose="020B0604020202020204" pitchFamily="34" charset="0"/>
              </a:rPr>
              <a:t>.</a:t>
            </a:r>
          </a:p>
          <a:p>
            <a:pPr marL="914400" lvl="1" indent="-457200" algn="l">
              <a:buBlip>
                <a:blip r:embed="rId2"/>
              </a:buBlip>
            </a:pPr>
            <a:r>
              <a:rPr lang="en-US" dirty="0">
                <a:solidFill>
                  <a:schemeClr val="tx1"/>
                </a:solidFill>
                <a:latin typeface="Arial" panose="020B0604020202020204" pitchFamily="34" charset="0"/>
                <a:cs typeface="Arial" panose="020B0604020202020204" pitchFamily="34" charset="0"/>
              </a:rPr>
              <a:t>Source-object distance is increased to avoid </a:t>
            </a:r>
            <a:r>
              <a:rPr lang="en-US" dirty="0" err="1">
                <a:solidFill>
                  <a:schemeClr val="tx1"/>
                </a:solidFill>
                <a:latin typeface="Arial" panose="020B0604020202020204" pitchFamily="34" charset="0"/>
                <a:cs typeface="Arial" panose="020B0604020202020204" pitchFamily="34" charset="0"/>
              </a:rPr>
              <a:t>unsharpness</a:t>
            </a:r>
            <a:r>
              <a:rPr lang="en-US" dirty="0">
                <a:solidFill>
                  <a:schemeClr val="tx1"/>
                </a:solidFill>
                <a:latin typeface="Arial" panose="020B0604020202020204" pitchFamily="34" charset="0"/>
                <a:cs typeface="Arial" panose="020B0604020202020204" pitchFamily="34" charset="0"/>
              </a:rPr>
              <a:t>(16 inches)&gt;&gt;&gt;increase </a:t>
            </a:r>
            <a:r>
              <a:rPr lang="en-US" dirty="0" err="1">
                <a:solidFill>
                  <a:schemeClr val="tx1"/>
                </a:solidFill>
                <a:latin typeface="Arial" panose="020B0604020202020204" pitchFamily="34" charset="0"/>
                <a:cs typeface="Arial" panose="020B0604020202020204" pitchFamily="34" charset="0"/>
              </a:rPr>
              <a:t>KV,mA,s</a:t>
            </a:r>
            <a:r>
              <a:rPr lang="en-US" dirty="0">
                <a:solidFill>
                  <a:schemeClr val="tx1"/>
                </a:solidFill>
                <a:latin typeface="Arial" panose="020B0604020202020204" pitchFamily="34" charset="0"/>
                <a:cs typeface="Arial" panose="020B0604020202020204" pitchFamily="34" charset="0"/>
              </a:rPr>
              <a:t> and fast film(increase exposure time 4times)</a:t>
            </a:r>
          </a:p>
          <a:p>
            <a:pPr marL="914400" lvl="1" indent="-457200" algn="l">
              <a:buBlip>
                <a:blip r:embed="rId2"/>
              </a:buBlip>
            </a:pPr>
            <a:r>
              <a:rPr lang="en-US" dirty="0">
                <a:solidFill>
                  <a:schemeClr val="tx1"/>
                </a:solidFill>
                <a:latin typeface="Arial" panose="020B0604020202020204" pitchFamily="34" charset="0"/>
                <a:cs typeface="Arial" panose="020B0604020202020204" pitchFamily="34" charset="0"/>
              </a:rPr>
              <a:t>Film holders are used.</a:t>
            </a: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5410200" y="6375016"/>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50</a:t>
            </a:fld>
            <a:endParaRPr lang="en-US" dirty="0"/>
          </a:p>
        </p:txBody>
      </p:sp>
    </p:spTree>
    <p:extLst>
      <p:ext uri="{BB962C8B-B14F-4D97-AF65-F5344CB8AC3E}">
        <p14:creationId xmlns:p14="http://schemas.microsoft.com/office/powerpoint/2010/main" val="32101051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5404"/>
            <a:ext cx="7894093" cy="943796"/>
          </a:xfrm>
        </p:spPr>
        <p:txBody>
          <a:bodyPr>
            <a:noAutofit/>
          </a:bodyPr>
          <a:lstStyle/>
          <a:p>
            <a:pPr algn="l"/>
            <a:r>
              <a:rPr lang="en-US" sz="3200" b="1" dirty="0" smtClean="0">
                <a:latin typeface="Arial" panose="020B0604020202020204" pitchFamily="34" charset="0"/>
                <a:cs typeface="Arial" panose="020B0604020202020204" pitchFamily="34" charset="0"/>
              </a:rPr>
              <a:t>Periapical Radiographic </a:t>
            </a:r>
            <a:r>
              <a:rPr lang="en-GB" altLang="en-US" sz="3200" b="1" dirty="0" smtClean="0">
                <a:latin typeface="Arial" panose="020B0604020202020204" pitchFamily="34" charset="0"/>
                <a:cs typeface="Arial" panose="020B0604020202020204" pitchFamily="34" charset="0"/>
              </a:rPr>
              <a:t>…</a:t>
            </a:r>
            <a:r>
              <a:rPr lang="en-US" sz="3200" b="1" dirty="0" smtClean="0">
                <a:latin typeface="Arial" panose="020B0604020202020204" pitchFamily="34" charset="0"/>
                <a:cs typeface="Arial" panose="020B0604020202020204" pitchFamily="34" charset="0"/>
              </a:rPr>
              <a:t>cont’d</a:t>
            </a:r>
            <a:endParaRPr lang="en-US" sz="3200" dirty="0"/>
          </a:p>
        </p:txBody>
      </p:sp>
      <p:sp>
        <p:nvSpPr>
          <p:cNvPr id="3" name="Subtitle 2"/>
          <p:cNvSpPr>
            <a:spLocks noGrp="1"/>
          </p:cNvSpPr>
          <p:nvPr>
            <p:ph type="subTitle" idx="1"/>
          </p:nvPr>
        </p:nvSpPr>
        <p:spPr>
          <a:xfrm>
            <a:off x="838200" y="976438"/>
            <a:ext cx="8305800" cy="5181739"/>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US" b="1" dirty="0" smtClean="0">
                <a:solidFill>
                  <a:schemeClr val="tx1"/>
                </a:solidFill>
                <a:latin typeface="Arial" panose="020B0604020202020204" pitchFamily="34" charset="0"/>
                <a:cs typeface="Arial" panose="020B0604020202020204" pitchFamily="34" charset="0"/>
              </a:rPr>
              <a:t>Advantages of paralleling technique</a:t>
            </a:r>
          </a:p>
          <a:p>
            <a:pPr marL="914400" lvl="1" indent="-457200" algn="l">
              <a:buBlip>
                <a:blip r:embed="rId2"/>
              </a:buBlip>
            </a:pPr>
            <a:r>
              <a:rPr lang="en-US" dirty="0" err="1" smtClean="0">
                <a:solidFill>
                  <a:schemeClr val="tx1"/>
                </a:solidFill>
                <a:latin typeface="Arial" panose="020B0604020202020204" pitchFamily="34" charset="0"/>
                <a:cs typeface="Arial" panose="020B0604020202020204" pitchFamily="34" charset="0"/>
              </a:rPr>
              <a:t>Standerdized</a:t>
            </a:r>
            <a:r>
              <a:rPr lang="en-US" dirty="0">
                <a:solidFill>
                  <a:schemeClr val="tx1"/>
                </a:solidFill>
                <a:latin typeface="Arial" panose="020B0604020202020204" pitchFamily="34" charset="0"/>
                <a:cs typeface="Arial" panose="020B0604020202020204" pitchFamily="34" charset="0"/>
              </a:rPr>
              <a:t>&gt;&gt;&gt;used in research</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Accurate </a:t>
            </a:r>
            <a:r>
              <a:rPr lang="en-US" dirty="0">
                <a:solidFill>
                  <a:schemeClr val="tx1"/>
                </a:solidFill>
                <a:latin typeface="Arial" panose="020B0604020202020204" pitchFamily="34" charset="0"/>
                <a:cs typeface="Arial" panose="020B0604020202020204" pitchFamily="34" charset="0"/>
              </a:rPr>
              <a:t>images</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Avoids </a:t>
            </a:r>
            <a:r>
              <a:rPr lang="en-US" dirty="0">
                <a:solidFill>
                  <a:schemeClr val="tx1"/>
                </a:solidFill>
                <a:latin typeface="Arial" panose="020B0604020202020204" pitchFamily="34" charset="0"/>
                <a:cs typeface="Arial" panose="020B0604020202020204" pitchFamily="34" charset="0"/>
              </a:rPr>
              <a:t>superimposition on apices</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H.A&amp;V.A </a:t>
            </a:r>
            <a:r>
              <a:rPr lang="en-US" dirty="0" err="1">
                <a:solidFill>
                  <a:schemeClr val="tx1"/>
                </a:solidFill>
                <a:latin typeface="Arial" panose="020B0604020202020204" pitchFamily="34" charset="0"/>
                <a:cs typeface="Arial" panose="020B0604020202020204" pitchFamily="34" charset="0"/>
              </a:rPr>
              <a:t>detrmined</a:t>
            </a:r>
            <a:r>
              <a:rPr lang="en-US" dirty="0">
                <a:solidFill>
                  <a:schemeClr val="tx1"/>
                </a:solidFill>
                <a:latin typeface="Arial" panose="020B0604020202020204" pitchFamily="34" charset="0"/>
                <a:cs typeface="Arial" panose="020B0604020202020204" pitchFamily="34" charset="0"/>
              </a:rPr>
              <a:t> by positioning devices</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No </a:t>
            </a:r>
            <a:r>
              <a:rPr lang="en-US" dirty="0" err="1">
                <a:solidFill>
                  <a:schemeClr val="tx1"/>
                </a:solidFill>
                <a:latin typeface="Arial" panose="020B0604020202020204" pitchFamily="34" charset="0"/>
                <a:cs typeface="Arial" panose="020B0604020202020204" pitchFamily="34" charset="0"/>
              </a:rPr>
              <a:t>overbending</a:t>
            </a:r>
            <a:r>
              <a:rPr lang="en-US" dirty="0">
                <a:solidFill>
                  <a:schemeClr val="tx1"/>
                </a:solidFill>
                <a:latin typeface="Arial" panose="020B0604020202020204" pitchFamily="34" charset="0"/>
                <a:cs typeface="Arial" panose="020B0604020202020204" pitchFamily="34" charset="0"/>
              </a:rPr>
              <a:t> of films</a:t>
            </a:r>
          </a:p>
          <a:p>
            <a:pPr algn="l"/>
            <a:endParaRPr lang="en-US" dirty="0">
              <a:solidFill>
                <a:schemeClr val="tx1"/>
              </a:solidFill>
              <a:latin typeface="Arial" panose="020B0604020202020204" pitchFamily="34" charset="0"/>
              <a:cs typeface="Arial" panose="020B0604020202020204" pitchFamily="34" charset="0"/>
            </a:endParaRP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51</a:t>
            </a:fld>
            <a:endParaRPr lang="en-US" dirty="0"/>
          </a:p>
        </p:txBody>
      </p:sp>
    </p:spTree>
    <p:extLst>
      <p:ext uri="{BB962C8B-B14F-4D97-AF65-F5344CB8AC3E}">
        <p14:creationId xmlns:p14="http://schemas.microsoft.com/office/powerpoint/2010/main" val="27477422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72515"/>
            <a:ext cx="7894093" cy="766912"/>
          </a:xfrm>
        </p:spPr>
        <p:txBody>
          <a:bodyPr>
            <a:normAutofit/>
          </a:bodyPr>
          <a:lstStyle/>
          <a:p>
            <a:r>
              <a:rPr lang="en-US" sz="3600" b="1" dirty="0" smtClean="0">
                <a:latin typeface="Arial" panose="020B0604020202020204" pitchFamily="34" charset="0"/>
                <a:cs typeface="Arial" panose="020B0604020202020204" pitchFamily="34" charset="0"/>
              </a:rPr>
              <a:t>Periapical Radiographic </a:t>
            </a:r>
            <a:r>
              <a:rPr lang="en-GB" altLang="en-US" sz="3600" b="1" dirty="0" smtClean="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a:t>
            </a:r>
            <a:endParaRPr lang="en-US" sz="3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143000"/>
            <a:ext cx="8161633" cy="5112465"/>
          </a:xfrm>
        </p:spPr>
        <p:txBody>
          <a:bodyPr>
            <a:normAutofit/>
          </a:bodyPr>
          <a:lstStyle/>
          <a:p>
            <a:pPr algn="l"/>
            <a:r>
              <a:rPr lang="en-US" dirty="0" smtClean="0">
                <a:solidFill>
                  <a:schemeClr val="tx1"/>
                </a:solidFill>
                <a:latin typeface="Arial" panose="020B0604020202020204" pitchFamily="34" charset="0"/>
                <a:cs typeface="Arial" panose="020B0604020202020204" pitchFamily="34" charset="0"/>
              </a:rPr>
              <a:t>D</a:t>
            </a:r>
            <a:r>
              <a:rPr lang="en-US" b="1" dirty="0" smtClean="0">
                <a:solidFill>
                  <a:schemeClr val="tx1"/>
                </a:solidFill>
                <a:latin typeface="Arial" panose="020B0604020202020204" pitchFamily="34" charset="0"/>
                <a:cs typeface="Arial" panose="020B0604020202020204" pitchFamily="34" charset="0"/>
              </a:rPr>
              <a:t>isadvantages of paralleling technique</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Difficult </a:t>
            </a:r>
            <a:r>
              <a:rPr lang="en-US" dirty="0">
                <a:solidFill>
                  <a:schemeClr val="tx1"/>
                </a:solidFill>
                <a:latin typeface="Arial" panose="020B0604020202020204" pitchFamily="34" charset="0"/>
                <a:cs typeface="Arial" panose="020B0604020202020204" pitchFamily="34" charset="0"/>
              </a:rPr>
              <a:t>to image all parts of the mouth</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Increased </a:t>
            </a:r>
            <a:r>
              <a:rPr lang="en-US" dirty="0">
                <a:solidFill>
                  <a:schemeClr val="tx1"/>
                </a:solidFill>
                <a:latin typeface="Arial" panose="020B0604020202020204" pitchFamily="34" charset="0"/>
                <a:cs typeface="Arial" panose="020B0604020202020204" pitchFamily="34" charset="0"/>
              </a:rPr>
              <a:t>exposure time</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Need </a:t>
            </a:r>
            <a:r>
              <a:rPr lang="en-US" dirty="0">
                <a:solidFill>
                  <a:schemeClr val="tx1"/>
                </a:solidFill>
                <a:latin typeface="Arial" panose="020B0604020202020204" pitchFamily="34" charset="0"/>
                <a:cs typeface="Arial" panose="020B0604020202020204" pitchFamily="34" charset="0"/>
              </a:rPr>
              <a:t>long cones &amp;film holders</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Cannot </a:t>
            </a:r>
            <a:r>
              <a:rPr lang="en-US" dirty="0">
                <a:solidFill>
                  <a:schemeClr val="tx1"/>
                </a:solidFill>
                <a:latin typeface="Arial" panose="020B0604020202020204" pitchFamily="34" charset="0"/>
                <a:cs typeface="Arial" panose="020B0604020202020204" pitchFamily="34" charset="0"/>
              </a:rPr>
              <a:t>image apical area in shallow palate</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Discomfort </a:t>
            </a:r>
            <a:r>
              <a:rPr lang="en-US" dirty="0">
                <a:solidFill>
                  <a:schemeClr val="tx1"/>
                </a:solidFill>
                <a:latin typeface="Arial" panose="020B0604020202020204" pitchFamily="34" charset="0"/>
                <a:cs typeface="Arial" panose="020B0604020202020204" pitchFamily="34" charset="0"/>
              </a:rPr>
              <a:t>of film holder</a:t>
            </a:r>
          </a:p>
          <a:p>
            <a:pPr marL="914400" lvl="1" indent="-457200" algn="l">
              <a:buBlip>
                <a:blip r:embed="rId2"/>
              </a:buBlip>
            </a:pPr>
            <a:r>
              <a:rPr lang="en-US" dirty="0" smtClean="0">
                <a:solidFill>
                  <a:schemeClr val="tx1"/>
                </a:solidFill>
                <a:latin typeface="Arial" panose="020B0604020202020204" pitchFamily="34" charset="0"/>
                <a:cs typeface="Arial" panose="020B0604020202020204" pitchFamily="34" charset="0"/>
              </a:rPr>
              <a:t>Time </a:t>
            </a:r>
            <a:r>
              <a:rPr lang="en-US" dirty="0">
                <a:solidFill>
                  <a:schemeClr val="tx1"/>
                </a:solidFill>
                <a:latin typeface="Arial" panose="020B0604020202020204" pitchFamily="34" charset="0"/>
                <a:cs typeface="Arial" panose="020B0604020202020204" pitchFamily="34" charset="0"/>
              </a:rPr>
              <a:t>consuming</a:t>
            </a:r>
          </a:p>
          <a:p>
            <a:pPr algn="l"/>
            <a:r>
              <a:rPr lang="fr-BE" altLang="en-US" dirty="0" smtClean="0">
                <a:solidFill>
                  <a:schemeClr val="tx1">
                    <a:lumMod val="85000"/>
                    <a:lumOff val="15000"/>
                  </a:schemeClr>
                </a:solidFill>
                <a:latin typeface="Arial" panose="020B0604020202020204" pitchFamily="34" charset="0"/>
                <a:cs typeface="Arial" panose="020B0604020202020204" pitchFamily="34" charset="0"/>
              </a:rPr>
              <a:t> </a:t>
            </a:r>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52</a:t>
            </a:fld>
            <a:endParaRPr lang="en-US" dirty="0"/>
          </a:p>
        </p:txBody>
      </p:sp>
    </p:spTree>
    <p:extLst>
      <p:ext uri="{BB962C8B-B14F-4D97-AF65-F5344CB8AC3E}">
        <p14:creationId xmlns:p14="http://schemas.microsoft.com/office/powerpoint/2010/main" val="26502533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894093" cy="766912"/>
          </a:xfrm>
        </p:spPr>
        <p:txBody>
          <a:bodyPr>
            <a:normAutofit/>
          </a:bodyPr>
          <a:lstStyle/>
          <a:p>
            <a:r>
              <a:rPr lang="en-US" sz="4000" b="1" dirty="0">
                <a:latin typeface="Arial" panose="020B0604020202020204" pitchFamily="34" charset="0"/>
                <a:cs typeface="Arial" panose="020B0604020202020204" pitchFamily="34" charset="0"/>
              </a:rPr>
              <a:t>Periapical- radiography</a:t>
            </a:r>
          </a:p>
        </p:txBody>
      </p:sp>
      <p:sp>
        <p:nvSpPr>
          <p:cNvPr id="3" name="Subtitle 2"/>
          <p:cNvSpPr>
            <a:spLocks noGrp="1"/>
          </p:cNvSpPr>
          <p:nvPr>
            <p:ph type="subTitle" idx="1"/>
          </p:nvPr>
        </p:nvSpPr>
        <p:spPr>
          <a:xfrm>
            <a:off x="753767" y="965552"/>
            <a:ext cx="8161633" cy="5237267"/>
          </a:xfrm>
        </p:spPr>
        <p:txBody>
          <a:bodyPr>
            <a:normAutofit/>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53</a:t>
            </a:fld>
            <a:endParaRPr lang="en-US" dirty="0"/>
          </a:p>
        </p:txBody>
      </p:sp>
      <p:pic>
        <p:nvPicPr>
          <p:cNvPr id="10" name="Picture 2"/>
          <p:cNvPicPr>
            <a:picLocks noChangeAspect="1" noChangeArrowheads="1"/>
          </p:cNvPicPr>
          <p:nvPr/>
        </p:nvPicPr>
        <p:blipFill>
          <a:blip r:embed="rId4" cstate="print"/>
          <a:srcRect/>
          <a:stretch>
            <a:fillRect/>
          </a:stretch>
        </p:blipFill>
        <p:spPr bwMode="auto">
          <a:xfrm>
            <a:off x="1219200" y="1295401"/>
            <a:ext cx="4419600" cy="4038599"/>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a:stretch>
            <a:fillRect/>
          </a:stretch>
        </p:blipFill>
        <p:spPr bwMode="auto">
          <a:xfrm>
            <a:off x="5638800" y="1676400"/>
            <a:ext cx="3276600" cy="3657600"/>
          </a:xfrm>
          <a:prstGeom prst="rect">
            <a:avLst/>
          </a:prstGeom>
          <a:noFill/>
          <a:ln w="9525">
            <a:noFill/>
            <a:miter lim="800000"/>
            <a:headEnd/>
            <a:tailEnd/>
          </a:ln>
        </p:spPr>
      </p:pic>
    </p:spTree>
    <p:extLst>
      <p:ext uri="{BB962C8B-B14F-4D97-AF65-F5344CB8AC3E}">
        <p14:creationId xmlns:p14="http://schemas.microsoft.com/office/powerpoint/2010/main" val="5320402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47101"/>
            <a:ext cx="7894093" cy="766912"/>
          </a:xfrm>
        </p:spPr>
        <p:txBody>
          <a:bodyPr>
            <a:normAutofit/>
          </a:bodyPr>
          <a:lstStyle/>
          <a:p>
            <a:r>
              <a:rPr lang="en-US" sz="3600" b="1" dirty="0">
                <a:latin typeface="Arial" panose="020B0604020202020204" pitchFamily="34" charset="0"/>
                <a:cs typeface="Arial" panose="020B0604020202020204" pitchFamily="34" charset="0"/>
              </a:rPr>
              <a:t>The Occlusal Technique</a:t>
            </a:r>
          </a:p>
        </p:txBody>
      </p:sp>
      <p:sp>
        <p:nvSpPr>
          <p:cNvPr id="3" name="Subtitle 2"/>
          <p:cNvSpPr>
            <a:spLocks noGrp="1"/>
          </p:cNvSpPr>
          <p:nvPr>
            <p:ph type="subTitle" idx="1"/>
          </p:nvPr>
        </p:nvSpPr>
        <p:spPr>
          <a:xfrm>
            <a:off x="753767" y="1137750"/>
            <a:ext cx="8161633" cy="5237267"/>
          </a:xfrm>
        </p:spPr>
        <p:txBody>
          <a:bodyPr>
            <a:normAutofit fontScale="92500" lnSpcReduction="10000"/>
          </a:bodyPr>
          <a:lstStyle/>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The occlusal technique is used to examine large areas of the upper or lower jaw. </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 Each X-ray shows nearly the full arch of teeth in either the upper or lower jaw.</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In the occlusal technique, size 4 intraoral film is used. The film is so named because the patient bites, or “occludes,” on the entire film.</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In adults, size 4 film is used in the occlusal examination. </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In children, size 2 film can be used. </a:t>
            </a:r>
          </a:p>
          <a:p>
            <a:pPr algn="l"/>
            <a:endParaRPr lang="en-US" dirty="0">
              <a:solidFill>
                <a:schemeClr val="tx1"/>
              </a:solidFill>
              <a:latin typeface="Arial" panose="020B0604020202020204" pitchFamily="34" charset="0"/>
              <a:cs typeface="Arial" panose="020B0604020202020204" pitchFamily="34" charset="0"/>
            </a:endParaRPr>
          </a:p>
          <a:p>
            <a:pPr algn="l"/>
            <a:endParaRPr lang="en-GB" altLang="en-US"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54</a:t>
            </a:fld>
            <a:endParaRPr lang="en-US" dirty="0"/>
          </a:p>
        </p:txBody>
      </p:sp>
    </p:spTree>
    <p:extLst>
      <p:ext uri="{BB962C8B-B14F-4D97-AF65-F5344CB8AC3E}">
        <p14:creationId xmlns:p14="http://schemas.microsoft.com/office/powerpoint/2010/main" val="2140435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8" y="275404"/>
            <a:ext cx="8314032" cy="766912"/>
          </a:xfrm>
        </p:spPr>
        <p:txBody>
          <a:bodyPr>
            <a:noAutofit/>
          </a:bodyPr>
          <a:lstStyle/>
          <a:p>
            <a:pPr algn="l"/>
            <a:r>
              <a:rPr lang="en-US" sz="2800" b="1" dirty="0">
                <a:latin typeface="Arial" panose="020B0604020202020204" pitchFamily="34" charset="0"/>
                <a:cs typeface="Arial" panose="020B0604020202020204" pitchFamily="34" charset="0"/>
              </a:rPr>
              <a:t>Basic Principles of the Occlusal Technique</a:t>
            </a:r>
            <a:endParaRPr 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137750"/>
            <a:ext cx="8161633" cy="5237267"/>
          </a:xfrm>
        </p:spPr>
        <p:txBody>
          <a:bodyPr>
            <a:normAutofit/>
          </a:bodyPr>
          <a:lstStyle/>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The film is positioned with the white side facing the arch exposed. </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The film is placed in the mouth between the occlusal surfaces of the maxillary and mandibular teeth. </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The film is stabilized when the patient gently bites on the surface of the film. </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55</a:t>
            </a:fld>
            <a:endParaRPr lang="en-US" dirty="0"/>
          </a:p>
        </p:txBody>
      </p:sp>
    </p:spTree>
    <p:extLst>
      <p:ext uri="{BB962C8B-B14F-4D97-AF65-F5344CB8AC3E}">
        <p14:creationId xmlns:p14="http://schemas.microsoft.com/office/powerpoint/2010/main" val="38683611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5404"/>
            <a:ext cx="7894093" cy="766912"/>
          </a:xfrm>
        </p:spPr>
        <p:txBody>
          <a:bodyPr>
            <a:normAutofit/>
          </a:bodyPr>
          <a:lstStyle/>
          <a:p>
            <a:pPr marL="457200" indent="-457200"/>
            <a:r>
              <a:rPr lang="en-US" sz="3600" b="1" dirty="0" err="1">
                <a:latin typeface="Arial" panose="020B0604020202020204" pitchFamily="34" charset="0"/>
                <a:cs typeface="Arial" panose="020B0604020202020204" pitchFamily="34" charset="0"/>
              </a:rPr>
              <a:t>Occulusal</a:t>
            </a:r>
            <a:r>
              <a:rPr lang="en-US" sz="3600" b="1" dirty="0">
                <a:latin typeface="Arial" panose="020B0604020202020204" pitchFamily="34" charset="0"/>
                <a:cs typeface="Arial" panose="020B0604020202020204" pitchFamily="34" charset="0"/>
              </a:rPr>
              <a:t> radiography</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a:t>
            </a:r>
            <a:r>
              <a:rPr lang="en-US" sz="1800" dirty="0" smtClean="0">
                <a:solidFill>
                  <a:schemeClr val="bg2">
                    <a:lumMod val="25000"/>
                  </a:schemeClr>
                </a:solidFill>
                <a:latin typeface="Arial" panose="020B0604020202020204" pitchFamily="34" charset="0"/>
                <a:cs typeface="Arial" panose="020B0604020202020204" pitchFamily="34" charset="0"/>
              </a:rPr>
              <a:t>Undergraduate 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56</a:t>
            </a:fld>
            <a:endParaRPr lang="en-US" dirty="0"/>
          </a:p>
        </p:txBody>
      </p:sp>
      <p:pic>
        <p:nvPicPr>
          <p:cNvPr id="10" name="Picture 2"/>
          <p:cNvPicPr>
            <a:picLocks noGrp="1" noChangeAspect="1" noChangeArrowheads="1"/>
          </p:cNvPicPr>
          <p:nvPr>
            <p:ph idx="1"/>
          </p:nvPr>
        </p:nvPicPr>
        <p:blipFill>
          <a:blip r:embed="rId4" cstate="print"/>
          <a:srcRect/>
          <a:stretch>
            <a:fillRect/>
          </a:stretch>
        </p:blipFill>
        <p:spPr bwMode="auto">
          <a:xfrm>
            <a:off x="1066800" y="1600200"/>
            <a:ext cx="4648199" cy="3962400"/>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a:stretch>
            <a:fillRect/>
          </a:stretch>
        </p:blipFill>
        <p:spPr bwMode="auto">
          <a:xfrm>
            <a:off x="5562600" y="2057400"/>
            <a:ext cx="3124200" cy="3200400"/>
          </a:xfrm>
          <a:prstGeom prst="rect">
            <a:avLst/>
          </a:prstGeom>
          <a:noFill/>
          <a:ln w="9525">
            <a:noFill/>
            <a:miter lim="800000"/>
            <a:headEnd/>
            <a:tailEnd/>
          </a:ln>
        </p:spPr>
      </p:pic>
    </p:spTree>
    <p:extLst>
      <p:ext uri="{BB962C8B-B14F-4D97-AF65-F5344CB8AC3E}">
        <p14:creationId xmlns:p14="http://schemas.microsoft.com/office/powerpoint/2010/main" val="21875688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152400"/>
            <a:ext cx="8237833" cy="824038"/>
          </a:xfrm>
        </p:spPr>
        <p:txBody>
          <a:bodyPr>
            <a:normAutofit/>
          </a:bodyPr>
          <a:lstStyle/>
          <a:p>
            <a:r>
              <a:rPr lang="en-US" sz="3600" b="1" dirty="0">
                <a:latin typeface="Arial" panose="020B0604020202020204" pitchFamily="34" charset="0"/>
                <a:cs typeface="Arial" panose="020B0604020202020204" pitchFamily="34" charset="0"/>
              </a:rPr>
              <a:t>Extra-oral radiography</a:t>
            </a:r>
          </a:p>
        </p:txBody>
      </p:sp>
      <p:sp>
        <p:nvSpPr>
          <p:cNvPr id="3" name="Subtitle 2"/>
          <p:cNvSpPr>
            <a:spLocks noGrp="1"/>
          </p:cNvSpPr>
          <p:nvPr>
            <p:ph type="subTitle" idx="1"/>
          </p:nvPr>
        </p:nvSpPr>
        <p:spPr>
          <a:xfrm>
            <a:off x="753767" y="976439"/>
            <a:ext cx="8390233" cy="5421428"/>
          </a:xfrm>
        </p:spPr>
        <p:txBody>
          <a:bodyPr>
            <a:normAutofit fontScale="92500" lnSpcReduction="10000"/>
          </a:bodyPr>
          <a:lstStyle/>
          <a:p>
            <a:pPr marL="457200" indent="-457200" algn="l">
              <a:buBlip>
                <a:blip r:embed="rId2"/>
              </a:buBlip>
            </a:pPr>
            <a:r>
              <a:rPr lang="en-US" dirty="0" err="1">
                <a:solidFill>
                  <a:schemeClr val="tx1"/>
                </a:solidFill>
                <a:latin typeface="Arial" panose="020B0604020202020204" pitchFamily="34" charset="0"/>
                <a:cs typeface="Arial" panose="020B0604020202020204" pitchFamily="34" charset="0"/>
              </a:rPr>
              <a:t>Extraoral</a:t>
            </a:r>
            <a:r>
              <a:rPr lang="en-US" dirty="0">
                <a:solidFill>
                  <a:schemeClr val="tx1"/>
                </a:solidFill>
                <a:latin typeface="Arial" panose="020B0604020202020204" pitchFamily="34" charset="0"/>
                <a:cs typeface="Arial" panose="020B0604020202020204" pitchFamily="34" charset="0"/>
              </a:rPr>
              <a:t> radiographs (outside the mouth) are taken when large areas of the skull or jaw must be examined or when a patient is unable to open his or her mouth for film placement. </a:t>
            </a:r>
          </a:p>
          <a:p>
            <a:pPr marL="457200" indent="-457200" algn="l">
              <a:buBlip>
                <a:blip r:embed="rId2"/>
              </a:buBlip>
            </a:pPr>
            <a:r>
              <a:rPr lang="en-US" dirty="0" err="1">
                <a:solidFill>
                  <a:schemeClr val="tx1"/>
                </a:solidFill>
                <a:latin typeface="Arial" panose="020B0604020202020204" pitchFamily="34" charset="0"/>
                <a:cs typeface="Arial" panose="020B0604020202020204" pitchFamily="34" charset="0"/>
              </a:rPr>
              <a:t>Extraoral</a:t>
            </a:r>
            <a:r>
              <a:rPr lang="en-US" dirty="0">
                <a:solidFill>
                  <a:schemeClr val="tx1"/>
                </a:solidFill>
                <a:latin typeface="Arial" panose="020B0604020202020204" pitchFamily="34" charset="0"/>
                <a:cs typeface="Arial" panose="020B0604020202020204" pitchFamily="34" charset="0"/>
              </a:rPr>
              <a:t> radiographs do not show the details as well as intraoral films do. </a:t>
            </a:r>
          </a:p>
          <a:p>
            <a:pPr marL="457200" indent="-457200" algn="l">
              <a:buBlip>
                <a:blip r:embed="rId2"/>
              </a:buBlip>
            </a:pPr>
            <a:r>
              <a:rPr lang="en-US" dirty="0" err="1">
                <a:solidFill>
                  <a:schemeClr val="tx1"/>
                </a:solidFill>
                <a:latin typeface="Arial" panose="020B0604020202020204" pitchFamily="34" charset="0"/>
                <a:cs typeface="Arial" panose="020B0604020202020204" pitchFamily="34" charset="0"/>
              </a:rPr>
              <a:t>Extraoral</a:t>
            </a:r>
            <a:r>
              <a:rPr lang="en-US" dirty="0">
                <a:solidFill>
                  <a:schemeClr val="tx1"/>
                </a:solidFill>
                <a:latin typeface="Arial" panose="020B0604020202020204" pitchFamily="34" charset="0"/>
                <a:cs typeface="Arial" panose="020B0604020202020204" pitchFamily="34" charset="0"/>
              </a:rPr>
              <a:t> radiographs are useful in evaluating large areas of the skull and jaws but are not adequate for detection of subtle changes such as the early stages of dental caries or periodontal disease.</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57</a:t>
            </a:fld>
            <a:endParaRPr lang="en-US" dirty="0"/>
          </a:p>
        </p:txBody>
      </p:sp>
    </p:spTree>
    <p:extLst>
      <p:ext uri="{BB962C8B-B14F-4D97-AF65-F5344CB8AC3E}">
        <p14:creationId xmlns:p14="http://schemas.microsoft.com/office/powerpoint/2010/main" val="4548466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767" y="611769"/>
            <a:ext cx="8237833" cy="766912"/>
          </a:xfrm>
        </p:spPr>
        <p:txBody>
          <a:bodyPr>
            <a:normAutofit/>
          </a:bodyPr>
          <a:lstStyle/>
          <a:p>
            <a:r>
              <a:rPr lang="en-US" sz="3600" b="1" dirty="0">
                <a:latin typeface="Arial" panose="020B0604020202020204" pitchFamily="34" charset="0"/>
                <a:cs typeface="Arial" panose="020B0604020202020204" pitchFamily="34" charset="0"/>
              </a:rPr>
              <a:t>Extra-oral </a:t>
            </a:r>
            <a:r>
              <a:rPr lang="en-US" sz="3600" b="1" dirty="0" smtClean="0">
                <a:latin typeface="Arial" panose="020B0604020202020204" pitchFamily="34" charset="0"/>
                <a:cs typeface="Arial" panose="020B0604020202020204" pitchFamily="34" charset="0"/>
              </a:rPr>
              <a:t>radiography </a:t>
            </a:r>
            <a:r>
              <a:rPr lang="en-GB" altLang="en-US" sz="3600" b="1" dirty="0" smtClean="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a:t>
            </a:r>
            <a:endParaRPr lang="en-US" sz="3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1339907"/>
            <a:ext cx="8161633" cy="4613446"/>
          </a:xfrm>
        </p:spPr>
        <p:txBody>
          <a:bodyPr>
            <a:normAutofit/>
          </a:bodyPr>
          <a:lstStyle/>
          <a:p>
            <a:pPr marL="457200" indent="-457200" algn="l">
              <a:buBlip>
                <a:blip r:embed="rId2"/>
              </a:buBlip>
            </a:pPr>
            <a:endParaRPr lang="en-US" dirty="0" smtClean="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There </a:t>
            </a:r>
            <a:r>
              <a:rPr lang="en-US" dirty="0">
                <a:solidFill>
                  <a:schemeClr val="tx1"/>
                </a:solidFill>
                <a:latin typeface="Arial" panose="020B0604020202020204" pitchFamily="34" charset="0"/>
                <a:cs typeface="Arial" panose="020B0604020202020204" pitchFamily="34" charset="0"/>
              </a:rPr>
              <a:t>are many types of </a:t>
            </a:r>
            <a:r>
              <a:rPr lang="en-US" dirty="0" err="1">
                <a:solidFill>
                  <a:schemeClr val="tx1"/>
                </a:solidFill>
                <a:latin typeface="Arial" panose="020B0604020202020204" pitchFamily="34" charset="0"/>
                <a:cs typeface="Arial" panose="020B0604020202020204" pitchFamily="34" charset="0"/>
              </a:rPr>
              <a:t>extraoral</a:t>
            </a:r>
            <a:r>
              <a:rPr lang="en-US" dirty="0">
                <a:solidFill>
                  <a:schemeClr val="tx1"/>
                </a:solidFill>
                <a:latin typeface="Arial" panose="020B0604020202020204" pitchFamily="34" charset="0"/>
                <a:cs typeface="Arial" panose="020B0604020202020204" pitchFamily="34" charset="0"/>
              </a:rPr>
              <a:t> radiographs. Some types are used to view the entire skull, whereas other types are focused on the maxilla and mandible. </a:t>
            </a:r>
          </a:p>
          <a:p>
            <a:pPr algn="l"/>
            <a:endParaRPr lang="en-US" dirty="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58</a:t>
            </a:fld>
            <a:endParaRPr lang="en-US" dirty="0"/>
          </a:p>
        </p:txBody>
      </p:sp>
    </p:spTree>
    <p:extLst>
      <p:ext uri="{BB962C8B-B14F-4D97-AF65-F5344CB8AC3E}">
        <p14:creationId xmlns:p14="http://schemas.microsoft.com/office/powerpoint/2010/main" val="29172539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476274"/>
          </a:xfrm>
        </p:spPr>
        <p:txBody>
          <a:bodyPr>
            <a:normAutofit fontScale="90000"/>
          </a:bodyPr>
          <a:lstStyle/>
          <a:p>
            <a:r>
              <a:rPr lang="en-US" sz="3600" b="1" dirty="0">
                <a:latin typeface="Arial" panose="020B0604020202020204" pitchFamily="34" charset="0"/>
                <a:cs typeface="Arial" panose="020B0604020202020204" pitchFamily="34" charset="0"/>
              </a:rPr>
              <a:t>Panoramic Radiography</a:t>
            </a:r>
            <a:endParaRPr lang="en-US" sz="3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838201"/>
            <a:ext cx="8390233" cy="5536816"/>
          </a:xfrm>
        </p:spPr>
        <p:txBody>
          <a:bodyPr>
            <a:normAutofit fontScale="85000" lnSpcReduction="10000"/>
          </a:bodyPr>
          <a:lstStyle/>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Panoramic radiographs show the entire dentition and related structures on a single film.</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Some types of panoramic units operate with the patient in a seated position, and other types require the patient to be in a standing position. </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Regardless of the type of machine, you must follow the manufacturer’s instructions carefully. </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Because the images on a panoramic film are not as clear or as well defined as the images on intraoral films, bite-wing films are used to supplement a panoramic film to detect dental caries or periapical lesions.</a:t>
            </a: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59</a:t>
            </a:fld>
            <a:endParaRPr lang="en-US" dirty="0"/>
          </a:p>
        </p:txBody>
      </p:sp>
    </p:spTree>
    <p:extLst>
      <p:ext uri="{BB962C8B-B14F-4D97-AF65-F5344CB8AC3E}">
        <p14:creationId xmlns:p14="http://schemas.microsoft.com/office/powerpoint/2010/main" val="2683636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74758"/>
            <a:ext cx="7894093" cy="1066801"/>
          </a:xfrm>
        </p:spPr>
        <p:txBody>
          <a:bodyPr>
            <a:normAutofit fontScale="90000"/>
          </a:bodyPr>
          <a:lstStyle/>
          <a:p>
            <a:r>
              <a:rPr lang="en-US" b="1" dirty="0">
                <a:latin typeface="Arial" panose="020B0604020202020204" pitchFamily="34" charset="0"/>
                <a:cs typeface="Arial" panose="020B0604020202020204" pitchFamily="34" charset="0"/>
              </a:rPr>
              <a:t>Extra-oral radiography</a:t>
            </a:r>
            <a:r>
              <a:rPr lang="en-GB" b="1" dirty="0"/>
              <a:t/>
            </a:r>
            <a:br>
              <a:rPr lang="en-GB" b="1" dirty="0"/>
            </a:br>
            <a:endParaRPr lang="en-US" dirty="0"/>
          </a:p>
        </p:txBody>
      </p:sp>
      <p:sp>
        <p:nvSpPr>
          <p:cNvPr id="3" name="Subtitle 2"/>
          <p:cNvSpPr>
            <a:spLocks noGrp="1"/>
          </p:cNvSpPr>
          <p:nvPr>
            <p:ph type="subTitle" idx="1"/>
          </p:nvPr>
        </p:nvSpPr>
        <p:spPr>
          <a:xfrm>
            <a:off x="753767" y="1225914"/>
            <a:ext cx="8153400" cy="5237267"/>
          </a:xfrm>
        </p:spPr>
        <p:txBody>
          <a:bodyPr>
            <a:normAutofit lnSpcReduction="10000"/>
          </a:bodyPr>
          <a:lstStyle/>
          <a:p>
            <a:pPr marL="806450">
              <a:buFont typeface="Wingdings" pitchFamily="2" charset="2"/>
              <a:buChar char="§"/>
              <a:defRPr/>
            </a:pPr>
            <a:endParaRPr lang="en-US" sz="1100"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Dental panoramic radiography; is a projection that produces an image of both jaws and their respective dentitions on a single extra-oral film. </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Oblique lateral radiography; demonstrates large areas of the maxilla and mandible.</a:t>
            </a:r>
          </a:p>
          <a:p>
            <a:pPr marL="457200" indent="-457200" algn="l">
              <a:buBlip>
                <a:blip r:embed="rId2"/>
              </a:buBlip>
            </a:pPr>
            <a:r>
              <a:rPr lang="en-US" dirty="0" err="1">
                <a:solidFill>
                  <a:schemeClr val="tx1"/>
                </a:solidFill>
                <a:latin typeface="Arial" panose="020B0604020202020204" pitchFamily="34" charset="0"/>
                <a:cs typeface="Arial" panose="020B0604020202020204" pitchFamily="34" charset="0"/>
              </a:rPr>
              <a:t>Cephalometry</a:t>
            </a:r>
            <a:r>
              <a:rPr lang="en-US" dirty="0">
                <a:solidFill>
                  <a:schemeClr val="tx1"/>
                </a:solidFill>
                <a:latin typeface="Arial" panose="020B0604020202020204" pitchFamily="34" charset="0"/>
                <a:cs typeface="Arial" panose="020B0604020202020204" pitchFamily="34" charset="0"/>
              </a:rPr>
              <a:t>: employs techniques to produce standardized and reproducible films of the facial bones.</a:t>
            </a: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a:t>
            </a:fld>
            <a:endParaRPr lang="en-US" dirty="0"/>
          </a:p>
        </p:txBody>
      </p:sp>
    </p:spTree>
    <p:extLst>
      <p:ext uri="{BB962C8B-B14F-4D97-AF65-F5344CB8AC3E}">
        <p14:creationId xmlns:p14="http://schemas.microsoft.com/office/powerpoint/2010/main" val="31917437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9526"/>
            <a:ext cx="7894093" cy="476274"/>
          </a:xfrm>
        </p:spPr>
        <p:txBody>
          <a:bodyPr>
            <a:normAutofit fontScale="90000"/>
          </a:bodyPr>
          <a:lstStyle/>
          <a:p>
            <a:r>
              <a:rPr lang="en-US" sz="3600" b="1" dirty="0">
                <a:latin typeface="Arial" panose="020B0604020202020204" pitchFamily="34" charset="0"/>
                <a:cs typeface="Arial" panose="020B0604020202020204" pitchFamily="34" charset="0"/>
              </a:rPr>
              <a:t>Panoramic </a:t>
            </a:r>
            <a:r>
              <a:rPr lang="en-US" sz="3600" b="1" dirty="0" smtClean="0">
                <a:latin typeface="Arial" panose="020B0604020202020204" pitchFamily="34" charset="0"/>
                <a:cs typeface="Arial" panose="020B0604020202020204" pitchFamily="34" charset="0"/>
              </a:rPr>
              <a:t>Radiography </a:t>
            </a:r>
            <a:r>
              <a:rPr lang="en-GB" altLang="en-US" sz="3600" b="1"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cont’d</a:t>
            </a:r>
            <a:endParaRPr lang="en-US" sz="3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3767" y="838201"/>
            <a:ext cx="8390233" cy="5536816"/>
          </a:xfrm>
        </p:spPr>
        <p:txBody>
          <a:bodyPr>
            <a:normAutofit/>
          </a:bodyPr>
          <a:lstStyle/>
          <a:p>
            <a:pPr marL="457200" indent="-457200" algn="l">
              <a:buBlip>
                <a:blip r:embed="rId2"/>
              </a:buBlip>
            </a:pPr>
            <a:r>
              <a:rPr lang="en-US" sz="2800" dirty="0">
                <a:solidFill>
                  <a:schemeClr val="tx1"/>
                </a:solidFill>
                <a:latin typeface="Arial" panose="020B0604020202020204" pitchFamily="34" charset="0"/>
                <a:cs typeface="Arial" panose="020B0604020202020204" pitchFamily="34" charset="0"/>
              </a:rPr>
              <a:t>The film and x-ray </a:t>
            </a:r>
            <a:r>
              <a:rPr lang="en-US" sz="2800" dirty="0" err="1">
                <a:solidFill>
                  <a:schemeClr val="tx1"/>
                </a:solidFill>
                <a:latin typeface="Arial" panose="020B0604020202020204" pitchFamily="34" charset="0"/>
                <a:cs typeface="Arial" panose="020B0604020202020204" pitchFamily="34" charset="0"/>
              </a:rPr>
              <a:t>tubehead</a:t>
            </a:r>
            <a:r>
              <a:rPr lang="en-US" sz="2800" dirty="0">
                <a:solidFill>
                  <a:schemeClr val="tx1"/>
                </a:solidFill>
                <a:latin typeface="Arial" panose="020B0604020202020204" pitchFamily="34" charset="0"/>
                <a:cs typeface="Arial" panose="020B0604020202020204" pitchFamily="34" charset="0"/>
              </a:rPr>
              <a:t> move around the </a:t>
            </a:r>
            <a:r>
              <a:rPr lang="en-US" sz="2800" dirty="0" smtClean="0">
                <a:solidFill>
                  <a:schemeClr val="tx1"/>
                </a:solidFill>
                <a:latin typeface="Arial" panose="020B0604020202020204" pitchFamily="34" charset="0"/>
                <a:cs typeface="Arial" panose="020B0604020202020204" pitchFamily="34" charset="0"/>
              </a:rPr>
              <a:t>patient </a:t>
            </a:r>
            <a:r>
              <a:rPr lang="en-US" sz="2800" dirty="0">
                <a:solidFill>
                  <a:schemeClr val="tx1"/>
                </a:solidFill>
                <a:latin typeface="Arial" panose="020B0604020202020204" pitchFamily="34" charset="0"/>
                <a:cs typeface="Arial" panose="020B0604020202020204" pitchFamily="34" charset="0"/>
              </a:rPr>
              <a:t>in opposite directions </a:t>
            </a:r>
            <a:r>
              <a:rPr lang="en-US" sz="2800" dirty="0" smtClean="0">
                <a:solidFill>
                  <a:schemeClr val="tx1"/>
                </a:solidFill>
                <a:latin typeface="Arial" panose="020B0604020202020204" pitchFamily="34" charset="0"/>
                <a:cs typeface="Arial" panose="020B0604020202020204" pitchFamily="34" charset="0"/>
              </a:rPr>
              <a:t>in panoramic </a:t>
            </a:r>
            <a:r>
              <a:rPr lang="en-US" sz="2800" dirty="0">
                <a:solidFill>
                  <a:schemeClr val="tx1"/>
                </a:solidFill>
                <a:latin typeface="Arial" panose="020B0604020202020204" pitchFamily="34" charset="0"/>
                <a:cs typeface="Arial" panose="020B0604020202020204" pitchFamily="34" charset="0"/>
              </a:rPr>
              <a:t>radiography. </a:t>
            </a:r>
            <a:endParaRPr lang="en-US" sz="2800" dirty="0" smtClean="0">
              <a:solidFill>
                <a:schemeClr val="tx1"/>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Technology </a:t>
            </a:r>
            <a:r>
              <a:rPr lang="en-US" sz="1800" dirty="0">
                <a:solidFill>
                  <a:schemeClr val="bg2">
                    <a:lumMod val="25000"/>
                  </a:schemeClr>
                </a:solidFill>
                <a:latin typeface="Arial" panose="020B0604020202020204" pitchFamily="34" charset="0"/>
                <a:cs typeface="Arial" panose="020B0604020202020204" pitchFamily="34" charset="0"/>
              </a:rPr>
              <a:t>Undergraduate </a:t>
            </a:r>
            <a:r>
              <a:rPr lang="en-US" sz="1800" dirty="0" smtClean="0">
                <a:solidFill>
                  <a:schemeClr val="bg2">
                    <a:lumMod val="25000"/>
                  </a:schemeClr>
                </a:solidFill>
                <a:latin typeface="Arial" panose="020B0604020202020204" pitchFamily="34" charset="0"/>
                <a:cs typeface="Arial" panose="020B0604020202020204" pitchFamily="34" charset="0"/>
              </a:rPr>
              <a:t>program</a:t>
            </a:r>
            <a:endParaRPr lang="en-US" sz="18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60</a:t>
            </a:fld>
            <a:endParaRPr lang="en-US" dirty="0"/>
          </a:p>
        </p:txBody>
      </p:sp>
      <p:pic>
        <p:nvPicPr>
          <p:cNvPr id="10" name="Picture 3" descr="42_002"/>
          <p:cNvPicPr>
            <a:picLocks noChangeAspect="1" noChangeArrowheads="1"/>
          </p:cNvPicPr>
          <p:nvPr/>
        </p:nvPicPr>
        <p:blipFill>
          <a:blip r:embed="rId5" cstate="print"/>
          <a:srcRect b="6114"/>
          <a:stretch>
            <a:fillRect/>
          </a:stretch>
        </p:blipFill>
        <p:spPr bwMode="auto">
          <a:xfrm>
            <a:off x="3810000" y="1720467"/>
            <a:ext cx="4808537" cy="4654550"/>
          </a:xfrm>
          <a:prstGeom prst="rect">
            <a:avLst/>
          </a:prstGeom>
          <a:noFill/>
          <a:ln w="9525">
            <a:noFill/>
            <a:miter lim="800000"/>
            <a:headEnd/>
            <a:tailEnd/>
          </a:ln>
        </p:spPr>
      </p:pic>
    </p:spTree>
    <p:extLst>
      <p:ext uri="{BB962C8B-B14F-4D97-AF65-F5344CB8AC3E}">
        <p14:creationId xmlns:p14="http://schemas.microsoft.com/office/powerpoint/2010/main" val="22513954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9818" y="2514600"/>
            <a:ext cx="8046493" cy="1752600"/>
          </a:xfrm>
        </p:spPr>
        <p:txBody>
          <a:bodyPr>
            <a:normAutofit/>
          </a:bodyPr>
          <a:lstStyle/>
          <a:p>
            <a:r>
              <a:rPr lang="en-US" sz="9600" b="1" dirty="0">
                <a:solidFill>
                  <a:srgbClr val="FC5D04"/>
                </a:solidFill>
                <a:latin typeface="Matura MT Script Capitals" pitchFamily="66" charset="0"/>
                <a:cs typeface="Times New Roman" pitchFamily="18" charset="0"/>
              </a:rPr>
              <a:t>Thank You !</a:t>
            </a:r>
            <a:endParaRPr lang="en-US" sz="15500" b="1" dirty="0">
              <a:solidFill>
                <a:srgbClr val="FC5D04"/>
              </a:solidFill>
              <a:latin typeface="Matura MT Script Capitals" pitchFamily="66" charset="0"/>
              <a:cs typeface="Times New Roman" pitchFamily="18" charset="0"/>
            </a:endParaRPr>
          </a:p>
          <a:p>
            <a:pPr>
              <a:defRPr/>
            </a:pPr>
            <a:endParaRPr lang="en-GB" dirty="0"/>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2"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61</a:t>
            </a:fld>
            <a:endParaRPr lang="en-US"/>
          </a:p>
        </p:txBody>
      </p:sp>
    </p:spTree>
    <p:extLst>
      <p:ext uri="{BB962C8B-B14F-4D97-AF65-F5344CB8AC3E}">
        <p14:creationId xmlns:p14="http://schemas.microsoft.com/office/powerpoint/2010/main" val="1197822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74758"/>
            <a:ext cx="7894093" cy="1066801"/>
          </a:xfrm>
        </p:spPr>
        <p:txBody>
          <a:bodyPr>
            <a:normAutofit fontScale="90000"/>
          </a:bodyPr>
          <a:lstStyle/>
          <a:p>
            <a:r>
              <a:rPr lang="en-US" b="1" dirty="0">
                <a:latin typeface="Arial" panose="020B0604020202020204" pitchFamily="34" charset="0"/>
                <a:cs typeface="Arial" panose="020B0604020202020204" pitchFamily="34" charset="0"/>
              </a:rPr>
              <a:t>Dental anatomy</a:t>
            </a:r>
            <a:r>
              <a:rPr lang="en-GB" b="1" dirty="0"/>
              <a:t/>
            </a:r>
            <a:br>
              <a:rPr lang="en-GB" b="1" dirty="0"/>
            </a:br>
            <a:endParaRPr lang="en-US" dirty="0"/>
          </a:p>
        </p:txBody>
      </p:sp>
      <p:sp>
        <p:nvSpPr>
          <p:cNvPr id="3" name="Subtitle 2"/>
          <p:cNvSpPr>
            <a:spLocks noGrp="1"/>
          </p:cNvSpPr>
          <p:nvPr>
            <p:ph type="subTitle" idx="1"/>
          </p:nvPr>
        </p:nvSpPr>
        <p:spPr>
          <a:xfrm>
            <a:off x="753767" y="1225914"/>
            <a:ext cx="8153400" cy="5237267"/>
          </a:xfrm>
        </p:spPr>
        <p:txBody>
          <a:bodyPr>
            <a:normAutofit/>
          </a:bodyPr>
          <a:lstStyle/>
          <a:p>
            <a:pPr marL="806450">
              <a:buFont typeface="Wingdings" pitchFamily="2" charset="2"/>
              <a:buChar char="§"/>
              <a:defRPr/>
            </a:pPr>
            <a:endParaRPr lang="en-US" sz="1100"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Types of Dentitions </a:t>
            </a:r>
          </a:p>
          <a:p>
            <a:pPr marL="914400" lvl="1" indent="-457200" algn="l">
              <a:buBlip>
                <a:blip r:embed="rId2"/>
              </a:buBlip>
            </a:pPr>
            <a:r>
              <a:rPr lang="en-US" dirty="0">
                <a:solidFill>
                  <a:schemeClr val="tx1"/>
                </a:solidFill>
                <a:latin typeface="Arial" panose="020B0604020202020204" pitchFamily="34" charset="0"/>
                <a:cs typeface="Arial" panose="020B0604020202020204" pitchFamily="34" charset="0"/>
              </a:rPr>
              <a:t>Primary (deciduous)</a:t>
            </a:r>
          </a:p>
          <a:p>
            <a:pPr marL="914400" lvl="1" indent="-457200" algn="l">
              <a:buBlip>
                <a:blip r:embed="rId2"/>
              </a:buBlip>
            </a:pPr>
            <a:r>
              <a:rPr lang="en-US" dirty="0">
                <a:solidFill>
                  <a:schemeClr val="tx1"/>
                </a:solidFill>
                <a:latin typeface="Arial" panose="020B0604020202020204" pitchFamily="34" charset="0"/>
                <a:cs typeface="Arial" panose="020B0604020202020204" pitchFamily="34" charset="0"/>
              </a:rPr>
              <a:t>Secondary (permanent)</a:t>
            </a: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7</a:t>
            </a:fld>
            <a:endParaRPr lang="en-US" dirty="0"/>
          </a:p>
        </p:txBody>
      </p:sp>
    </p:spTree>
    <p:extLst>
      <p:ext uri="{BB962C8B-B14F-4D97-AF65-F5344CB8AC3E}">
        <p14:creationId xmlns:p14="http://schemas.microsoft.com/office/powerpoint/2010/main" val="1641006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74433"/>
            <a:ext cx="8229599" cy="1066801"/>
          </a:xfrm>
        </p:spPr>
        <p:txBody>
          <a:bodyPr>
            <a:normAutofit fontScale="90000"/>
          </a:bodyPr>
          <a:lstStyle/>
          <a:p>
            <a:pPr algn="l"/>
            <a:r>
              <a:rPr lang="en-US" b="1" dirty="0" smtClean="0">
                <a:latin typeface="Arial" panose="020B0604020202020204" pitchFamily="34" charset="0"/>
                <a:cs typeface="Arial" panose="020B0604020202020204" pitchFamily="34" charset="0"/>
              </a:rPr>
              <a:t>Quadrants: right </a:t>
            </a:r>
            <a:r>
              <a:rPr lang="en-US" b="1" dirty="0">
                <a:latin typeface="Arial" panose="020B0604020202020204" pitchFamily="34" charset="0"/>
                <a:cs typeface="Arial" panose="020B0604020202020204" pitchFamily="34" charset="0"/>
              </a:rPr>
              <a:t>&amp; left quadrants  </a:t>
            </a:r>
            <a:r>
              <a:rPr lang="en-GB" b="1" dirty="0"/>
              <a:t/>
            </a:r>
            <a:br>
              <a:rPr lang="en-GB" b="1" dirty="0"/>
            </a:br>
            <a:endParaRPr lang="en-US" dirty="0"/>
          </a:p>
        </p:txBody>
      </p:sp>
      <p:sp>
        <p:nvSpPr>
          <p:cNvPr id="3" name="Subtitle 2"/>
          <p:cNvSpPr>
            <a:spLocks noGrp="1"/>
          </p:cNvSpPr>
          <p:nvPr>
            <p:ph type="subTitle" idx="1"/>
          </p:nvPr>
        </p:nvSpPr>
        <p:spPr>
          <a:xfrm>
            <a:off x="753767" y="1225914"/>
            <a:ext cx="8153400" cy="5237267"/>
          </a:xfrm>
        </p:spPr>
        <p:txBody>
          <a:bodyPr>
            <a:normAutofit lnSpcReduction="10000"/>
          </a:bodyPr>
          <a:lstStyle/>
          <a:p>
            <a:pPr marL="457200" indent="-457200" algn="l">
              <a:buBlip>
                <a:blip r:embed="rId2"/>
              </a:buBlip>
            </a:pPr>
            <a:r>
              <a:rPr lang="en-US" dirty="0" smtClean="0">
                <a:solidFill>
                  <a:schemeClr val="tx1"/>
                </a:solidFill>
                <a:latin typeface="Arial" panose="020B0604020202020204" pitchFamily="34" charset="0"/>
                <a:cs typeface="Arial" panose="020B0604020202020204" pitchFamily="34" charset="0"/>
              </a:rPr>
              <a:t>Maxillary </a:t>
            </a:r>
            <a:r>
              <a:rPr lang="en-US" dirty="0">
                <a:solidFill>
                  <a:schemeClr val="tx1"/>
                </a:solidFill>
                <a:latin typeface="Arial" panose="020B0604020202020204" pitchFamily="34" charset="0"/>
                <a:cs typeface="Arial" panose="020B0604020202020204" pitchFamily="34" charset="0"/>
              </a:rPr>
              <a:t>right</a:t>
            </a:r>
          </a:p>
          <a:p>
            <a:pPr algn="l"/>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and left.</a:t>
            </a:r>
          </a:p>
          <a:p>
            <a:pPr marL="457200" indent="-457200" algn="l">
              <a:buBlip>
                <a:blip r:embed="rId2"/>
              </a:buBlip>
            </a:pPr>
            <a:endParaRPr lang="en-US" dirty="0">
              <a:solidFill>
                <a:schemeClr val="tx1"/>
              </a:solidFill>
              <a:latin typeface="Arial" panose="020B0604020202020204" pitchFamily="34" charset="0"/>
              <a:cs typeface="Arial" panose="020B0604020202020204" pitchFamily="34" charset="0"/>
            </a:endParaRP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Mandibular right</a:t>
            </a:r>
          </a:p>
          <a:p>
            <a:pPr algn="l"/>
            <a:r>
              <a:rPr lang="en-US" dirty="0">
                <a:solidFill>
                  <a:schemeClr val="tx1"/>
                </a:solidFill>
                <a:latin typeface="Arial" panose="020B0604020202020204" pitchFamily="34" charset="0"/>
                <a:cs typeface="Arial" panose="020B0604020202020204" pitchFamily="34" charset="0"/>
              </a:rPr>
              <a:t>                   and left</a:t>
            </a:r>
            <a:r>
              <a:rPr lang="en-US" dirty="0" smtClean="0">
                <a:solidFill>
                  <a:schemeClr val="tx1"/>
                </a:solidFill>
                <a:latin typeface="Arial" panose="020B0604020202020204" pitchFamily="34" charset="0"/>
                <a:cs typeface="Arial" panose="020B0604020202020204" pitchFamily="34" charset="0"/>
              </a:rPr>
              <a:t>.</a:t>
            </a:r>
          </a:p>
          <a:p>
            <a:pPr algn="l"/>
            <a:endParaRPr lang="en-US" dirty="0" smtClean="0">
              <a:solidFill>
                <a:schemeClr val="tx1"/>
              </a:solidFill>
              <a:latin typeface="Arial" panose="020B0604020202020204" pitchFamily="34" charset="0"/>
              <a:cs typeface="Arial" panose="020B0604020202020204" pitchFamily="34" charset="0"/>
            </a:endParaRPr>
          </a:p>
          <a:p>
            <a:pPr algn="l"/>
            <a:r>
              <a:rPr lang="en-GB" dirty="0" smtClean="0">
                <a:solidFill>
                  <a:schemeClr val="tx1">
                    <a:lumMod val="85000"/>
                    <a:lumOff val="15000"/>
                  </a:schemeClr>
                </a:solidFill>
                <a:latin typeface="Arial" panose="020B0604020202020204" pitchFamily="34" charset="0"/>
                <a:cs typeface="Arial" panose="020B0604020202020204" pitchFamily="34" charset="0"/>
              </a:rPr>
              <a:t>               </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r>
              <a:rPr lang="en-GB" dirty="0" smtClean="0">
                <a:solidFill>
                  <a:schemeClr val="tx1">
                    <a:lumMod val="85000"/>
                    <a:lumOff val="15000"/>
                  </a:schemeClr>
                </a:solidFill>
                <a:latin typeface="Arial" panose="020B0604020202020204" pitchFamily="34" charset="0"/>
                <a:cs typeface="Arial" panose="020B0604020202020204" pitchFamily="34" charset="0"/>
              </a:rPr>
              <a:t>           4  </a:t>
            </a:r>
            <a:r>
              <a:rPr lang="en-GB" dirty="0">
                <a:solidFill>
                  <a:schemeClr val="tx1">
                    <a:lumMod val="85000"/>
                    <a:lumOff val="15000"/>
                  </a:schemeClr>
                </a:solidFill>
                <a:latin typeface="Arial" panose="020B0604020202020204" pitchFamily="34" charset="0"/>
                <a:cs typeface="Arial" panose="020B0604020202020204" pitchFamily="34" charset="0"/>
              </a:rPr>
              <a:t>Quadrants</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8</a:t>
            </a:fld>
            <a:endParaRPr lang="en-US" dirty="0"/>
          </a:p>
        </p:txBody>
      </p:sp>
      <p:pic>
        <p:nvPicPr>
          <p:cNvPr id="10" name="Picture 5" descr="dentalarch model"/>
          <p:cNvPicPr>
            <a:picLocks noChangeAspect="1" noChangeArrowheads="1"/>
          </p:cNvPicPr>
          <p:nvPr/>
        </p:nvPicPr>
        <p:blipFill>
          <a:blip r:embed="rId5" cstate="print"/>
          <a:srcRect r="5243"/>
          <a:stretch>
            <a:fillRect/>
          </a:stretch>
        </p:blipFill>
        <p:spPr bwMode="auto">
          <a:xfrm>
            <a:off x="4932363" y="707834"/>
            <a:ext cx="3754437" cy="5921566"/>
          </a:xfrm>
          <a:prstGeom prst="rect">
            <a:avLst/>
          </a:prstGeom>
          <a:noFill/>
        </p:spPr>
      </p:pic>
    </p:spTree>
    <p:extLst>
      <p:ext uri="{BB962C8B-B14F-4D97-AF65-F5344CB8AC3E}">
        <p14:creationId xmlns:p14="http://schemas.microsoft.com/office/powerpoint/2010/main" val="2274997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28489"/>
            <a:ext cx="7894093" cy="766912"/>
          </a:xfrm>
        </p:spPr>
        <p:txBody>
          <a:bodyPr>
            <a:normAutofit fontScale="90000"/>
          </a:bodyPr>
          <a:lstStyle/>
          <a:p>
            <a:r>
              <a:rPr lang="en-US" b="1" dirty="0">
                <a:latin typeface="Arial" panose="020B0604020202020204" pitchFamily="34" charset="0"/>
                <a:cs typeface="Arial" panose="020B0604020202020204" pitchFamily="34" charset="0"/>
              </a:rPr>
              <a:t>Dental anatomy </a:t>
            </a:r>
            <a:r>
              <a:rPr lang="en-GB" altLang="en-US" b="1" dirty="0" smtClean="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cont’d</a:t>
            </a:r>
            <a:r>
              <a:rPr lang="en-GB" b="1" dirty="0"/>
              <a:t/>
            </a:r>
            <a:br>
              <a:rPr lang="en-GB" b="1" dirty="0"/>
            </a:br>
            <a:endParaRPr lang="en-US" dirty="0"/>
          </a:p>
        </p:txBody>
      </p:sp>
      <p:sp>
        <p:nvSpPr>
          <p:cNvPr id="3" name="Subtitle 2"/>
          <p:cNvSpPr>
            <a:spLocks noGrp="1"/>
          </p:cNvSpPr>
          <p:nvPr>
            <p:ph type="subTitle" idx="1"/>
          </p:nvPr>
        </p:nvSpPr>
        <p:spPr>
          <a:xfrm>
            <a:off x="838200" y="920910"/>
            <a:ext cx="4876800" cy="5454107"/>
          </a:xfrm>
        </p:spPr>
        <p:txBody>
          <a:bodyPr>
            <a:normAutofit fontScale="92500" lnSpcReduction="10000"/>
          </a:bodyPr>
          <a:lstStyle/>
          <a:p>
            <a:pPr marL="806450">
              <a:buFont typeface="Wingdings" pitchFamily="2" charset="2"/>
              <a:buChar char="§"/>
              <a:defRPr/>
            </a:pPr>
            <a:endParaRPr lang="en-US" sz="1100" dirty="0">
              <a:solidFill>
                <a:schemeClr val="tx1"/>
              </a:solidFill>
              <a:latin typeface="Arial" panose="020B0604020202020204" pitchFamily="34" charset="0"/>
              <a:cs typeface="Arial" panose="020B0604020202020204" pitchFamily="34" charset="0"/>
            </a:endParaRPr>
          </a:p>
          <a:p>
            <a:pPr algn="l"/>
            <a:r>
              <a:rPr lang="en-US" b="1" dirty="0" smtClean="0">
                <a:solidFill>
                  <a:schemeClr val="tx1"/>
                </a:solidFill>
                <a:latin typeface="Arial" panose="020B0604020202020204" pitchFamily="34" charset="0"/>
                <a:cs typeface="Arial" panose="020B0604020202020204" pitchFamily="34" charset="0"/>
              </a:rPr>
              <a:t>Primary </a:t>
            </a:r>
            <a:r>
              <a:rPr lang="en-US" b="1" dirty="0">
                <a:solidFill>
                  <a:schemeClr val="tx1"/>
                </a:solidFill>
                <a:latin typeface="Arial" panose="020B0604020202020204" pitchFamily="34" charset="0"/>
                <a:cs typeface="Arial" panose="020B0604020202020204" pitchFamily="34" charset="0"/>
              </a:rPr>
              <a:t>(deciduous)</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Consist of 20 teeth</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Begin to form during the first trimester of pregnancy</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Typically begin erupting around 6 months</a:t>
            </a:r>
          </a:p>
          <a:p>
            <a:pPr marL="457200" indent="-457200" algn="l">
              <a:buBlip>
                <a:blip r:embed="rId2"/>
              </a:buBlip>
            </a:pPr>
            <a:r>
              <a:rPr lang="en-US" dirty="0">
                <a:solidFill>
                  <a:schemeClr val="tx1"/>
                </a:solidFill>
                <a:latin typeface="Arial" panose="020B0604020202020204" pitchFamily="34" charset="0"/>
                <a:cs typeface="Arial" panose="020B0604020202020204" pitchFamily="34" charset="0"/>
              </a:rPr>
              <a:t>Most children have a complete primary dentition by 3 years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of age</a:t>
            </a:r>
          </a:p>
          <a:p>
            <a:pPr algn="l"/>
            <a:endParaRPr lang="en-GB"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GB" dirty="0">
              <a:solidFill>
                <a:schemeClr val="tx1">
                  <a:lumMod val="85000"/>
                  <a:lumOff val="15000"/>
                </a:schemeClr>
              </a:solidFill>
              <a:latin typeface="Arial" panose="020B0604020202020204" pitchFamily="34" charset="0"/>
              <a:cs typeface="Arial" panose="020B0604020202020204" pitchFamily="34" charset="0"/>
            </a:endParaRPr>
          </a:p>
          <a:p>
            <a:pPr algn="l"/>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Date Placeholder 5"/>
          <p:cNvSpPr>
            <a:spLocks noGrp="1"/>
          </p:cNvSpPr>
          <p:nvPr>
            <p:ph type="dt" sz="half" idx="10"/>
          </p:nvPr>
        </p:nvSpPr>
        <p:spPr>
          <a:xfrm rot="16200000">
            <a:off x="-3039052" y="3065179"/>
            <a:ext cx="6858002" cy="727637"/>
          </a:xfrm>
          <a:solidFill>
            <a:schemeClr val="accent6">
              <a:lumMod val="60000"/>
              <a:lumOff val="40000"/>
            </a:schemeClr>
          </a:solidFill>
        </p:spPr>
        <p:txBody>
          <a:bodyPr/>
          <a:lstStyle/>
          <a:p>
            <a:pPr algn="ctr"/>
            <a:endParaRPr lang="en-US" sz="1800" dirty="0" smtClean="0">
              <a:solidFill>
                <a:schemeClr val="bg2">
                  <a:lumMod val="25000"/>
                </a:schemeClr>
              </a:solidFill>
              <a:latin typeface="Arial" panose="020B0604020202020204" pitchFamily="34" charset="0"/>
              <a:cs typeface="Arial" panose="020B0604020202020204" pitchFamily="34" charset="0"/>
            </a:endParaRPr>
          </a:p>
          <a:p>
            <a:pPr algn="ctr"/>
            <a:r>
              <a:rPr lang="en-US" sz="1800" dirty="0" smtClean="0">
                <a:solidFill>
                  <a:schemeClr val="bg2">
                    <a:lumMod val="25000"/>
                  </a:schemeClr>
                </a:solidFill>
                <a:latin typeface="Arial" panose="020B0604020202020204" pitchFamily="34" charset="0"/>
                <a:cs typeface="Arial" panose="020B0604020202020204" pitchFamily="34" charset="0"/>
              </a:rPr>
              <a:t>Radiology </a:t>
            </a:r>
            <a:r>
              <a:rPr lang="en-US" sz="1800" dirty="0">
                <a:solidFill>
                  <a:schemeClr val="bg2">
                    <a:lumMod val="25000"/>
                  </a:schemeClr>
                </a:solidFill>
                <a:latin typeface="Arial" panose="020B0604020202020204" pitchFamily="34" charset="0"/>
                <a:cs typeface="Arial" panose="020B0604020202020204" pitchFamily="34" charset="0"/>
              </a:rPr>
              <a:t>Technology Undergraduate program</a:t>
            </a:r>
          </a:p>
          <a:p>
            <a:pPr algn="ctr"/>
            <a:endParaRPr lang="en-US" sz="1800" dirty="0">
              <a:latin typeface="Arial" panose="020B0604020202020204" pitchFamily="34" charset="0"/>
              <a:cs typeface="Arial" panose="020B0604020202020204" pitchFamily="34" charset="0"/>
            </a:endParaRPr>
          </a:p>
        </p:txBody>
      </p:sp>
      <p:pic>
        <p:nvPicPr>
          <p:cNvPr id="6" name="Picture 7" descr="logo2"/>
          <p:cNvPicPr>
            <a:picLocks noChangeAspect="1" noChangeArrowheads="1"/>
          </p:cNvPicPr>
          <p:nvPr/>
        </p:nvPicPr>
        <p:blipFill>
          <a:blip r:embed="rId3" cstate="print"/>
          <a:srcRect/>
          <a:stretch>
            <a:fillRect/>
          </a:stretch>
        </p:blipFill>
        <p:spPr bwMode="auto">
          <a:xfrm>
            <a:off x="40915" y="247101"/>
            <a:ext cx="712852" cy="72933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5" y="5953352"/>
            <a:ext cx="712852" cy="604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5"/>
          <p:cNvSpPr txBox="1">
            <a:spLocks/>
          </p:cNvSpPr>
          <p:nvPr/>
        </p:nvSpPr>
        <p:spPr>
          <a:xfrm>
            <a:off x="2438400" y="637501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2FCDC3E-F9C9-4787-B2FC-A4919D4A9593}" type="datetime1">
              <a:rPr lang="en-US" smtClean="0"/>
              <a:pPr/>
              <a:t>3/10/2020</a:t>
            </a:fld>
            <a:endParaRPr lang="en-US" dirty="0"/>
          </a:p>
        </p:txBody>
      </p:sp>
      <p:sp>
        <p:nvSpPr>
          <p:cNvPr id="4" name="Slide Number Placeholder 3"/>
          <p:cNvSpPr>
            <a:spLocks noGrp="1"/>
          </p:cNvSpPr>
          <p:nvPr>
            <p:ph type="sldNum" sz="quarter" idx="12"/>
          </p:nvPr>
        </p:nvSpPr>
        <p:spPr/>
        <p:txBody>
          <a:bodyPr/>
          <a:lstStyle/>
          <a:p>
            <a:fld id="{E9061CFD-E588-4721-A869-476C19DB5156}" type="slidenum">
              <a:rPr lang="en-US" smtClean="0"/>
              <a:t>9</a:t>
            </a:fld>
            <a:endParaRPr lang="en-US" dirty="0"/>
          </a:p>
        </p:txBody>
      </p:sp>
      <p:pic>
        <p:nvPicPr>
          <p:cNvPr id="10" name="Picture 2"/>
          <p:cNvPicPr>
            <a:picLocks noChangeAspect="1" noChangeArrowheads="1"/>
          </p:cNvPicPr>
          <p:nvPr/>
        </p:nvPicPr>
        <p:blipFill>
          <a:blip r:embed="rId5" cstate="print"/>
          <a:srcRect/>
          <a:stretch>
            <a:fillRect/>
          </a:stretch>
        </p:blipFill>
        <p:spPr bwMode="auto">
          <a:xfrm>
            <a:off x="5562600" y="1066800"/>
            <a:ext cx="3485745" cy="4953000"/>
          </a:xfrm>
          <a:prstGeom prst="rect">
            <a:avLst/>
          </a:prstGeom>
          <a:noFill/>
          <a:ln w="9525">
            <a:noFill/>
            <a:miter lim="800000"/>
            <a:headEnd/>
            <a:tailEnd/>
          </a:ln>
          <a:effectLst/>
        </p:spPr>
      </p:pic>
    </p:spTree>
    <p:extLst>
      <p:ext uri="{BB962C8B-B14F-4D97-AF65-F5344CB8AC3E}">
        <p14:creationId xmlns:p14="http://schemas.microsoft.com/office/powerpoint/2010/main" val="2065745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8306</TotalTime>
  <Words>2383</Words>
  <Application>Microsoft Office PowerPoint</Application>
  <PresentationFormat>On-screen Show (4:3)</PresentationFormat>
  <Paragraphs>566</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Radiographic Positioning </vt:lpstr>
      <vt:lpstr>Chapter 9</vt:lpstr>
      <vt:lpstr>Objectives  </vt:lpstr>
      <vt:lpstr>Introduction</vt:lpstr>
      <vt:lpstr>Intra-oral radiography </vt:lpstr>
      <vt:lpstr>Extra-oral radiography </vt:lpstr>
      <vt:lpstr>Dental anatomy </vt:lpstr>
      <vt:lpstr>Quadrants: right &amp; left quadrants   </vt:lpstr>
      <vt:lpstr>Dental anatomy …cont’d </vt:lpstr>
      <vt:lpstr>Types of Dentitions  </vt:lpstr>
      <vt:lpstr>Dental anatomy …cont’d  </vt:lpstr>
      <vt:lpstr>II-Permanent  Dentition  </vt:lpstr>
      <vt:lpstr>Types of Dentitions Primary      Permanent Dentition </vt:lpstr>
      <vt:lpstr>Dental anatomy …cont’d </vt:lpstr>
      <vt:lpstr>Macro &amp; Micro-anatomy of Teeth </vt:lpstr>
      <vt:lpstr>Tooth surfaces</vt:lpstr>
      <vt:lpstr>Surfaces</vt:lpstr>
      <vt:lpstr>Proximal Surfaces</vt:lpstr>
      <vt:lpstr>FACIAL SURFACE any surface on the outside (towards the face) </vt:lpstr>
      <vt:lpstr>Inter-proximal surfaces:- Surfaces in between two teeth</vt:lpstr>
      <vt:lpstr>PowerPoint Presentation</vt:lpstr>
      <vt:lpstr>Functioning Surfaces:- chewing/biting surfaces of teeth </vt:lpstr>
      <vt:lpstr>Tooth Identification Systems Numbering or Coding Systems</vt:lpstr>
      <vt:lpstr>Palmer Notation System for Permanent Teeth </vt:lpstr>
      <vt:lpstr>It represents the four quadrants of the dentition as if you are facing the patient.  In upper right   In upper left      In lower right   In lower left</vt:lpstr>
      <vt:lpstr>Palmer Notation System for Primary Teeth </vt:lpstr>
      <vt:lpstr>International System (Two Digit System) For permanent Teeth “FDI” Federation Dentaire International</vt:lpstr>
      <vt:lpstr>International System (Two Digit System) For Primary Teeth “FDI” Federation Dentaire International</vt:lpstr>
      <vt:lpstr>Universal System for Primary Teeth</vt:lpstr>
      <vt:lpstr>X-ray equipment features</vt:lpstr>
      <vt:lpstr>Components of dental x-ray machine</vt:lpstr>
      <vt:lpstr>Dental x-ray machine</vt:lpstr>
      <vt:lpstr>Film-holding instrument &amp; Film-holding beam-alignment instrument</vt:lpstr>
      <vt:lpstr>Image receptors</vt:lpstr>
      <vt:lpstr>Intra-oral film sizes</vt:lpstr>
      <vt:lpstr>Intra-oral film sizes…cont’d</vt:lpstr>
      <vt:lpstr>Principles for optimal image geometry</vt:lpstr>
      <vt:lpstr>Intraoral Radiographic Techniques</vt:lpstr>
      <vt:lpstr>The Paralleling Technique: Basic Rules</vt:lpstr>
      <vt:lpstr>The Paralleling Technique …cont’d</vt:lpstr>
      <vt:lpstr>The Bisecting Technique </vt:lpstr>
      <vt:lpstr>The Bisecting Technique </vt:lpstr>
      <vt:lpstr>PID Angulations: Bisecting Technique</vt:lpstr>
      <vt:lpstr>Horizontal Angulation</vt:lpstr>
      <vt:lpstr>Vertical Angulation </vt:lpstr>
      <vt:lpstr>Bite-Wing Examinations </vt:lpstr>
      <vt:lpstr>Basic Principles of the Bite-Wing Technique </vt:lpstr>
      <vt:lpstr>Bite-Wing Film Placement</vt:lpstr>
      <vt:lpstr>Bite-wing radiography</vt:lpstr>
      <vt:lpstr>Periapical Radiographic Techniques</vt:lpstr>
      <vt:lpstr>Periapical Radiographic …cont’d</vt:lpstr>
      <vt:lpstr>Periapical Radiographic …cont’d</vt:lpstr>
      <vt:lpstr>Periapical- radiography</vt:lpstr>
      <vt:lpstr>The Occlusal Technique</vt:lpstr>
      <vt:lpstr>Basic Principles of the Occlusal Technique</vt:lpstr>
      <vt:lpstr>Occulusal radiography</vt:lpstr>
      <vt:lpstr>Extra-oral radiography</vt:lpstr>
      <vt:lpstr>Extra-oral radiography …cont’d</vt:lpstr>
      <vt:lpstr>Panoramic Radiography</vt:lpstr>
      <vt:lpstr>Panoramic Radiography …cont’d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426</cp:revision>
  <dcterms:created xsi:type="dcterms:W3CDTF">2019-03-03T06:08:19Z</dcterms:created>
  <dcterms:modified xsi:type="dcterms:W3CDTF">2020-03-10T18:20:41Z</dcterms:modified>
</cp:coreProperties>
</file>