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sldIdLst>
    <p:sldId id="256" r:id="rId2"/>
    <p:sldId id="261" r:id="rId3"/>
    <p:sldId id="264" r:id="rId4"/>
    <p:sldId id="262" r:id="rId5"/>
    <p:sldId id="303" r:id="rId6"/>
    <p:sldId id="263" r:id="rId7"/>
    <p:sldId id="272" r:id="rId8"/>
    <p:sldId id="266" r:id="rId9"/>
    <p:sldId id="304" r:id="rId10"/>
    <p:sldId id="267" r:id="rId11"/>
    <p:sldId id="268" r:id="rId12"/>
    <p:sldId id="270" r:id="rId13"/>
    <p:sldId id="271" r:id="rId14"/>
    <p:sldId id="305" r:id="rId15"/>
    <p:sldId id="273" r:id="rId16"/>
    <p:sldId id="306" r:id="rId17"/>
    <p:sldId id="274" r:id="rId18"/>
    <p:sldId id="275" r:id="rId19"/>
    <p:sldId id="307" r:id="rId20"/>
    <p:sldId id="276" r:id="rId21"/>
    <p:sldId id="277" r:id="rId22"/>
    <p:sldId id="280" r:id="rId23"/>
    <p:sldId id="279" r:id="rId24"/>
    <p:sldId id="281" r:id="rId25"/>
    <p:sldId id="308" r:id="rId26"/>
    <p:sldId id="282" r:id="rId27"/>
    <p:sldId id="283" r:id="rId28"/>
    <p:sldId id="291" r:id="rId29"/>
    <p:sldId id="292" r:id="rId30"/>
    <p:sldId id="293" r:id="rId31"/>
    <p:sldId id="294" r:id="rId32"/>
    <p:sldId id="295" r:id="rId33"/>
    <p:sldId id="284" r:id="rId34"/>
    <p:sldId id="309" r:id="rId35"/>
    <p:sldId id="285" r:id="rId36"/>
    <p:sldId id="310" r:id="rId37"/>
    <p:sldId id="286" r:id="rId38"/>
    <p:sldId id="311" r:id="rId39"/>
    <p:sldId id="287" r:id="rId40"/>
    <p:sldId id="288" r:id="rId41"/>
    <p:sldId id="289" r:id="rId42"/>
    <p:sldId id="290" r:id="rId43"/>
    <p:sldId id="296" r:id="rId44"/>
    <p:sldId id="312" r:id="rId45"/>
    <p:sldId id="297" r:id="rId46"/>
    <p:sldId id="298" r:id="rId47"/>
    <p:sldId id="299" r:id="rId48"/>
    <p:sldId id="300" r:id="rId49"/>
    <p:sldId id="301" r:id="rId50"/>
    <p:sldId id="302" r:id="rId51"/>
    <p:sldId id="31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5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BCD1F-9A94-409A-8B43-E4A6B47CF4B9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CC1D6-5805-4348-BA24-ABF86F789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 orange  yellow green blue   </a:t>
            </a:r>
            <a:r>
              <a:rPr lang="en-US" dirty="0" err="1" smtClean="0"/>
              <a:t>vilolet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C1D6-5805-4348-BA24-ABF86F789B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F1DA7D-7E65-42BF-92CD-F32D7AF99174}" type="datetime1">
              <a:rPr lang="en-US" smtClean="0"/>
              <a:t>5/31/2018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C4077-6E71-4C81-A5DC-E983507D3CDE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344F9-78A4-4FCF-A522-781B1B6A6AD7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B9853-E13D-4AA5-B674-F8C96AC41DD3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00EAA-5369-4E68-99BC-EB1B37EE5E50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1CE70-B5E5-42E8-AF8F-1E2FA9C5C3F3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775E6-D1AE-4CC9-A347-473B0A476D24}" type="datetime1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05C42-B9DE-435B-8AB8-8F24E23034B9}" type="datetime1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703C-8F99-4FFD-98E3-47D0C9188913}" type="datetime1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721B5-8E9F-4EE9-B6CC-1AB3897604F8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19489-2A8F-44A5-B103-200B5896E920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431318-468D-4F19-A1CF-2E8428A9BB03}" type="datetime1">
              <a:rPr lang="en-US" smtClean="0"/>
              <a:t>5/31/2018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RS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14343D-04B6-4320-B087-1B5F43FA3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571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Chapter five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Intensifying screen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cassette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6550-2AAA-4DFD-95E2-414DBFA312D8}" type="datetime1">
              <a:rPr lang="en-US" smtClean="0"/>
              <a:t>5/31/2018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Advantages of using intensifying screens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95488" cy="44196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 patient exposure by converting few x-ray photons into many light photons.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Shorten exposure time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  movement Unsharpness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x-ray tube life</a:t>
            </a:r>
          </a:p>
          <a:p>
            <a:pPr lvl="0"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89D1-EDB2-4074-9174-7C3FFA0A1F5E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Construction of intensifying screen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Intensifying screen consists of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Polyester plastic base – support layer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 layer – active layer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Reflective layer – increases screen efficiency by redirecting light headed in other directions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Protective coating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CE45-2621-4FD8-8EE1-75332C1FB883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16170-08-03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066800"/>
            <a:ext cx="7848600" cy="480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2286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Intensifying screens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969F-4EDE-4B5C-8862-FEF5FA8002CA}" type="datetime1">
              <a:rPr lang="en-US" smtClean="0"/>
              <a:t>5/31/2018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391400" cy="49530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Base</a:t>
            </a:r>
          </a:p>
          <a:p>
            <a:pPr lvl="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mechanical support for phosphor layer  </a:t>
            </a:r>
          </a:p>
          <a:p>
            <a:pPr lvl="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 made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polyester of cellulose acetate</a:t>
            </a:r>
          </a:p>
          <a:p>
            <a:pPr lvl="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strength, flexibility and is chemically inert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D756-4ED7-4C30-A4CA-CD66F08B606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Reflective layer</a:t>
            </a:r>
          </a:p>
          <a:p>
            <a:pPr lvl="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function is to direct the emitted light to film</a:t>
            </a:r>
          </a:p>
          <a:p>
            <a:pPr lvl="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Made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magnesium oxide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titanium dioxide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Ensures that any light produced in the phosphor that moves towards the base is reflected back towards the film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AC18-5BE2-4241-8027-43D38CCC7CC8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Phosphor Layer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layer which converts x-ray energy into light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Consists of fluorescent particles suspended in a binding substance.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Compounds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rare earth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element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gadolinium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lanthanum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(La)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yttrium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(Y) are widely used as phosphors.</a:t>
            </a:r>
          </a:p>
          <a:p>
            <a:pPr lvl="2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7F3-E15E-4195-8353-F00BAF6970ED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Formerly, calcium tungstate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Currently, rare earth mixtures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 phosphors should have</a:t>
            </a:r>
          </a:p>
          <a:p>
            <a:pPr lvl="5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high atomic number</a:t>
            </a:r>
          </a:p>
          <a:p>
            <a:pPr lvl="5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conversion efficiency</a:t>
            </a:r>
          </a:p>
          <a:p>
            <a:pPr lvl="5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 matched to film used</a:t>
            </a:r>
          </a:p>
          <a:p>
            <a:pPr lvl="5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Minimal afterglow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7BF2-C102-4236-8A0A-260F3DDF56D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Protective coat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Closest to film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 layer usually made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cellulose acetate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Protects phosphor layer from abrasion and damage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transparent to allow the light produced in the phosphor to reach the film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damage to screen from handling and dirt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 static electricity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F720-EF7C-4D97-A2BC-A53D11E93E5C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Fluorescent Material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X-ray phosphors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 possess two characteristics</a:t>
            </a:r>
          </a:p>
          <a:p>
            <a:pPr lvl="6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Absorbing x-rays</a:t>
            </a:r>
          </a:p>
          <a:p>
            <a:pPr lvl="6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Converting the absorbed x-ray energy to light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 in use for IS</a:t>
            </a:r>
          </a:p>
          <a:p>
            <a:pPr lvl="6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Calcium tungstate</a:t>
            </a:r>
          </a:p>
          <a:p>
            <a:pPr lvl="6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Barium fluorochloride</a:t>
            </a:r>
          </a:p>
          <a:p>
            <a:pPr lvl="6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Gadolinium  oxysulphide</a:t>
            </a:r>
          </a:p>
          <a:p>
            <a:pPr lvl="6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Lanthanum oxysulphide                 Rare earths</a:t>
            </a:r>
          </a:p>
          <a:p>
            <a:pPr lvl="6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Lanthanum  oxybromide</a:t>
            </a:r>
          </a:p>
          <a:p>
            <a:pPr lvl="6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Yttrium oxysulphide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6019800" y="3657600"/>
            <a:ext cx="3048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D369-1166-4766-8938-16D02205F4F3}" type="datetime1">
              <a:rPr lang="en-US" smtClean="0"/>
              <a:t>5/31/2018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phosphor must be transport to its own luminescence and most allow the luminescent radiation easily to leave the affected crystal.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E5F2-F1B8-4520-952C-C825094DE3B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fluorescing materials which are used  to increase the photographic response of silver halide emulsion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function of the intensifying screen is to reinforce the action of x-ray by subjecting the sensitive emulsion to the effect of light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x-ray falls on certain substances light  is emitted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emission of light from a substance bombarded by radiation termed as luminescence.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CEFA-4BC7-419B-A5C5-82246A16F2FF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12954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Calcium Tungstate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substance to be used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Luminesces in pure state and requires no activator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Spectrum extension is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ultra-violet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yellow-green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bands of the spectrum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Regions of maximum fluorescence is about 420 nanometers that is the color of emitted light  violet or violet blue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BE49-9FBA-4A8B-9F91-9812F83CCC51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Barium fluorochloride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Activated by europium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Emits ultraviolet and blue …..narrow band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 of maximum emission is about 380 nanometers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intensifying screens include a substance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substance……..UV light …………..blue light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Broaden emission spectrum (400 nanometer)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7A87-C893-46C2-A40E-27B5F7813860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Rare Earth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groups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Gadolinium oxysulphide, activated by terbium……….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blue emission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Lanthanum oxysulphide, activated by terbium………..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blue light emission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Lanthanum oxybromide, activated by thulium and terbium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Yttrium oxysulphide, activated by terbium………….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white light</a:t>
            </a:r>
          </a:p>
          <a:p>
            <a:pPr marL="916686" lvl="1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phosphor number 1 and 2……….green light is produced (540 nanometer). These phosphors nearly always used together</a:t>
            </a:r>
          </a:p>
          <a:p>
            <a:pPr marL="916686" lvl="1" indent="-514350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33F1-02F2-4675-8FB4-B3AD2ED1D25D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irubel endale\Desktop\Fg14_17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04799" y="304800"/>
            <a:ext cx="9906000" cy="65532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E787-3358-4404-AFED-DAABEAAFA785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 characteristic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primary characteristics</a:t>
            </a:r>
          </a:p>
          <a:p>
            <a:pPr marL="1172718" lvl="2" indent="-514350">
              <a:buFont typeface="+mj-lt"/>
              <a:buAutoNum type="romanL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Screen speed </a:t>
            </a:r>
          </a:p>
          <a:p>
            <a:pPr marL="1172718" lvl="2" indent="-514350">
              <a:buFont typeface="+mj-lt"/>
              <a:buAutoNum type="romanL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Image noise</a:t>
            </a:r>
          </a:p>
          <a:p>
            <a:pPr marL="1172718" lvl="2" indent="-514350">
              <a:buFont typeface="+mj-lt"/>
              <a:buAutoNum type="romanL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Spatial resolution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28116" lvl="1" indent="-57150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 speed</a:t>
            </a:r>
          </a:p>
          <a:p>
            <a:pPr lvl="4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number that describes how efficient x-ray are converted into usable light </a:t>
            </a:r>
          </a:p>
          <a:p>
            <a:pPr lvl="4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Speeds range from 100 (slow, detail) to 1200 (very fast)</a:t>
            </a:r>
          </a:p>
          <a:p>
            <a:pPr lvl="4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measure of screen speed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intensification factor</a:t>
            </a:r>
          </a:p>
          <a:p>
            <a:pPr lvl="4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837-BBB3-4401-9F0B-9A5FFB5320A2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pPr lvl="4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determining screen speed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Thickness of the phosphor layer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the phosphor crystal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Presence or absence of light-absorbing dye in the phosphor layer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 conversion 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266F-ACCB-4071-AC01-00D7B9986BA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7104888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Image noise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Appears on radiograph as a speckled background.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Occurs more often when fast screens and high KVp are used.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Reduces image contrast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Spatial resolution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Refers to how small an object can be imaged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Screens reduce spatial resolution.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ABC4-9A51-420A-A9D1-2E904DE3C749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54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Intensification factor (IF)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410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a screen is the ratio of the x-ray exposure needed to produce the same density on a film with and without the screen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IF=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 without screen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I with screen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screen that is used to produce a pre-determined film density require lees exposure (i.e. fast exposure),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have large value.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When a screen that is used to produce the film density requires more exposure (i.e. slow exposure),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be a smaller value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Intensification screens are classified as fast, medium (par speed), and slow (detail),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in the range of 100, 50, and 25, respectively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A6B1-8C94-4211-A44F-45F67D606C40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screen has an IF 15 .. &amp; a film is exposed without screen 60 KV &amp; 150mAS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Without screen it requires…60KV &amp; 50mA for 3 sec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i.e. 50X3=150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screen it requires …60KV for 0.2 sec</a:t>
            </a:r>
          </a:p>
          <a:p>
            <a:pPr lvl="2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i.e. 50X0.2x15=150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287B-69CF-40C2-A4D6-3DF94578D607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 affecting IF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amount of x-ray absorbed by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efficiency of its conversion to visible light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much of this light reach the film &amp;its affect on film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630-7B87-4E5F-8A9B-626ADD1E21B6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Luminescence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1400"/>
            <a:ext cx="8095488" cy="2667000"/>
          </a:xfrm>
        </p:spPr>
        <p:txBody>
          <a:bodyPr>
            <a:normAutofit fontScale="85000" lnSpcReduction="10000"/>
          </a:bodyPr>
          <a:lstStyle/>
          <a:p>
            <a:pPr indent="-256032"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x-ray photon is absorbed by the target atom. </a:t>
            </a:r>
          </a:p>
          <a:p>
            <a:pPr indent="-256032"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outer shell electron is raised to an excited state.</a:t>
            </a:r>
          </a:p>
          <a:p>
            <a:pPr indent="-256032"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returns to a ground state with emission of a light photon.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Luminescence has two types:-</a:t>
            </a:r>
          </a:p>
          <a:p>
            <a:pPr lvl="4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Fluorescence</a:t>
            </a:r>
          </a:p>
          <a:p>
            <a:pPr lvl="4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Phosphorescence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-256032">
              <a:buFont typeface="Wingdings" pitchFamily="2" charset="2"/>
              <a:buChar char="v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luminesc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990600"/>
            <a:ext cx="7823200" cy="22860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C9DB-B104-4EDD-8B0E-106D1CC82D3A}" type="datetime1">
              <a:rPr lang="en-US" smtClean="0"/>
              <a:t>5/31/2018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Speed of intensifying screen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produce light i.e. conversion of invisible rays to the visible spectrum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increase the speed of screen by increasing 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Thickness of fluorescent layer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size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fluorescent material used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increasing crystal size it lead to unsharpness of the image</a:t>
            </a:r>
          </a:p>
          <a:p>
            <a:pPr lvl="3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overcome by manufacturer by</a:t>
            </a:r>
          </a:p>
          <a:p>
            <a:pPr lvl="6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crystalline powder</a:t>
            </a:r>
          </a:p>
          <a:p>
            <a:pPr lvl="6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dye especially yellow or red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BADF-2D12-470D-9B8E-B56A0CFB3B77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Types of screens with respect to speed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 fast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speed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Medium or par speed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Detail or slow speed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 detail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E26-28CB-4168-B30E-3A43DA16463C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 affecting the speed of screen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Intrinsic factors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Thickness of layer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phosphor crystal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Reflectance of backing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Extrinsic factors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Kvp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5E3B-04EA-478E-ACA1-7E4A8D5B6035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Types of Intensifying Screens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standard intensifying screens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Described as standard or regular or par speed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Calcium tungstate is used as florescent material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Gives adequate speed with satisfactory  detail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Suitable for general radiographic</a:t>
            </a:r>
          </a:p>
          <a:p>
            <a:pPr lvl="4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5F15-AE4A-485A-ACBA-0FDD2F576C41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speed intensifying screen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‘Fast’ or ‘high speed’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Calcium tungstate screen which have speed as their special features  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it is fast there will be loss of sharpness &amp; detail of the image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where there is a risk of motion Unsharpness---- particularly from involuntary movement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862F-AB14-4E77-9CD5-EC9389D690C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definition intensifying screen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‘slower’ than other calcium tungstate  screens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entail exposure doses larger than those required in the case of  regular screen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Applicable to those radiographic subjects which contain small detail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in such a way that it gives fine detail &amp; sharpness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immobilized parts as it takes long exposure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511A-82D5-4339-87B7-B0753E93CAB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Graduated intensifying screens 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with progressively decreasing intensifying factors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 in large sizes &amp; are intended for  long scale of radiation intensities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1CEF-F8A1-4BC5-A5C9-0A6436D33E01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intensifying screens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rare earth screens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in speed while maintaining the details &amp; sharpness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less exposure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used where there is risk of radiation to the patient &amp; in rapid film changer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B7D-6ADC-4549-9B76-7A684CDDA33A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KV screens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called as lead intensifying screen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Barium lead sulphide is used as fluorescent material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Never used at low Kv  range but are used with  250 Kv x-rays or cobalt gamma ray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07A3-6032-4BB6-A080-6D64BD647FD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Mounting Intensifying screen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 should be mounted in permanent position within the cassette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should not be fastened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Screens should be handed gently, being held by pressure from the palms of the house along their edges ---------- finger marks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screen is mounted first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8A3-ED68-40BE-B863-47CDEA032465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Fluorescence:-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luminescence is excited only during the period of irradiation and will terminate at completion of the X-ray exposure. The phosphors in intensifying screens produce fluorescence.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7059-098D-48EF-8FC9-768ACF23FAF7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Care of Intensifying Screen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 should not be stored or opened and reloaded in the vicinity of chemicals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means of removing the contamination of chemical splashes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Leave cassette closed, on a bench or anywhere else.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 them from exposure to damaging agents such as chemicals or any sorts of physical assault of any kind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 should not be left lying close to radiation or stored near hot pipes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Film emulsions gain speed with increasing temperature but screens lose it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Finger them as low as possible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 and  regular cleaning of screens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DC61-92D1-4F50-8D7D-BC4A6AFC358B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cleaning screens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 dust with soft brush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Wipe with cotton wool swab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Scentless soap or detergent can be used but never use any kinds of organic agents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Lukewarm water can be used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 wipe with dry soft cloth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3784-5C7C-4E62-9839-E2F4A1264EB0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X-ray film cassettes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Cassette design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Cassette: a small flat box used for transporting a film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support for screens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light tight environment for film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Aluminum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Plastic: Carbon fiber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Cardboard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Closure: flat verses bowed panels</a:t>
            </a:r>
          </a:p>
          <a:p>
            <a:pPr>
              <a:buFont typeface="Wingdings" pitchFamily="2" charset="2"/>
              <a:buChar char="v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766F-E103-4D44-8303-584DCDEE55FF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 are used in association with intensifying screens and they have three related proposes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maintain the film in close uniform contact with each of the film in close uniform contact with each of the screens during exposure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exclude light</a:t>
            </a:r>
          </a:p>
          <a:p>
            <a:pPr marL="1117854" lvl="2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protect the IS from physical damage</a:t>
            </a:r>
          </a:p>
          <a:p>
            <a:pPr marL="1739646" lvl="5" indent="-514350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8C3A-7746-4DF4-B857-8ED4DE281647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Consists of  two flat rectangular  plates hinged at one long edge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Front of the cassette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:- one aspect of the cassette which faces the x-rays tube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Back of the cassette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:- the side which is turned away from the x-ray tube during exposure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21D6-FAAB-49C9-818A-53626501EFC3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of the cassette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trans radiant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made from aluminum of 1.2 mm gauge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from plastic laminate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Often riveted to the frame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of the cassette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Almost always it is metal--------heavier gauge Al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Usually lined with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inside it there if fixed black felt or plastic foam pad, to which it is attached the back of 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Clips at the back of the cassette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4CF5-2162-42E1-AC4B-3C363F5FA6C2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x-ray film cassettes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Curved cassette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 the front convexly curved in a shallow arc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near relationship between subject  and film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Smaller size (18 X 24 cm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 in a film changer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Angiography cassette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of three to five, one behind the other</a:t>
            </a: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top most in the pipe is exposed and withdrawn in series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Gridded cassette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Cassette incorporated in the front a secondary radiation grid as an integral component of the cassette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Deeper, heavier and much more expensive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Practical advantage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5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12E9-E8F4-4D55-97D1-D1319C622A9F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Flexible cassettes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for adaptation to rounded surfaces 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 has small radius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envelop of plastic material 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Folded at one end and fastened with press buttons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 section cassette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enough to hold at any one time a group of films varying in number from 3to 7.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Tomography</a:t>
            </a:r>
          </a:p>
          <a:p>
            <a:pPr lvl="3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films 1 cm or 0.5cm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5B2-F10F-4B1A-95A3-F93D09207378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 of cassettes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Avoided rough handing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following further points should be noted</a:t>
            </a:r>
          </a:p>
          <a:p>
            <a:pPr lvl="5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Regular inspection </a:t>
            </a:r>
          </a:p>
          <a:p>
            <a:pPr lvl="5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 procedures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40A8-E681-40E6-B2E5-E3F49FE21150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Loading and unloading a cassette	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Unloading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Cassette in place face downwards and opened the back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then turned over and the front of the cassette tipped so that the film falls from the well of the cassette away from the front screen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film is removed with the free hand and the cassette is closed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C1-F147-41B2-88FA-F7EE422A2F1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Phosphorescence:-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afterglow; The irradiated material continues to emit light for a time after cessation of exposure and will continue to produce an image which you do not want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50D3-327D-4326-9AB1-096CEC467508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6962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Loading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Cassette is placed face downwards on the bench and opened from the back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film in its paper folder is removed from the box or hopper and held vertically at the folded margin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film is then be lowered gently in to the well of the cassette and in smooth contact with the front screen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cassette is closed by brining over the back and then locking the clips or bars.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851B-FF36-4760-9A36-220208393E6C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790688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QQQQQQQQQQ</a:t>
            </a:r>
            <a:endParaRPr lang="en-US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0557-6D4A-47EB-A75D-DC33A0F18B6A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488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Intensifying screen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8095488" cy="5029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intensifying screen is a plastic sheet coated with fluorescent material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phosphors.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Phosphors are materials which convert photon energy to light.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x-ray energy is absorbed by the intensifying screen material, and a portion of it converted into light. The light, in turn, exposes the film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C11-4817-434E-B4BF-5C304AAB4AEE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5257800" cy="1378828"/>
          </a:xfrm>
        </p:spPr>
        <p:txBody>
          <a:bodyPr>
            <a:normAutofit/>
          </a:bodyPr>
          <a:lstStyle/>
          <a:p>
            <a:pPr lvl="1" algn="l" rtl="0">
              <a:lnSpc>
                <a:spcPts val="2000"/>
              </a:lnSpc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Light production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http://www.sprawls.org/ppmi2/FILMSCR/FILMSCR02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620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0D6D-B63F-4DBE-BD15-B5C50FEEBD57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001000" cy="14779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Conversion of X-Ray Energy in an Intensifying Screen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790688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Intensifying screens are used because film is much more sensitive to light than x-radiation.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Approximately 100 times as much x-radiation would be required to expose a film without using intensifying screens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C513-056D-49E9-AF5B-AD260CF87B9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more light a screen produces for a given input of x-radiation, the less x-ray exposure and thus shorter exposure time are needed to expose the film.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6BED-95F1-4954-B8C4-1082979E3F46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343D-04B6-4320-B087-1B5F43FA31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1425</TotalTime>
  <Words>2239</Words>
  <Application>Microsoft Office PowerPoint</Application>
  <PresentationFormat>On-screen Show (4:3)</PresentationFormat>
  <Paragraphs>481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Solstice</vt:lpstr>
      <vt:lpstr>       Chapter five  Intensifying screen and   cassette </vt:lpstr>
      <vt:lpstr>               Introduction </vt:lpstr>
      <vt:lpstr>                Luminescence </vt:lpstr>
      <vt:lpstr>Slide 4</vt:lpstr>
      <vt:lpstr>Slide 5</vt:lpstr>
      <vt:lpstr>Intensifying screen </vt:lpstr>
      <vt:lpstr>  Light production </vt:lpstr>
      <vt:lpstr>Conversion of X-Ray Energy in an Intensifying Screen </vt:lpstr>
      <vt:lpstr>Slide 9</vt:lpstr>
      <vt:lpstr>Advantages of using intensifying screens</vt:lpstr>
      <vt:lpstr>Construction of intensifying screen </vt:lpstr>
      <vt:lpstr>Slide 12</vt:lpstr>
      <vt:lpstr>Slide 13</vt:lpstr>
      <vt:lpstr>Slide 14</vt:lpstr>
      <vt:lpstr>Slide 15</vt:lpstr>
      <vt:lpstr>Slide 16</vt:lpstr>
      <vt:lpstr>Slide 17</vt:lpstr>
      <vt:lpstr>The Fluorescent Material</vt:lpstr>
      <vt:lpstr>Slide 19</vt:lpstr>
      <vt:lpstr>Calcium Tungstate </vt:lpstr>
      <vt:lpstr>Barium fluorochloride </vt:lpstr>
      <vt:lpstr>The Rare Earth </vt:lpstr>
      <vt:lpstr>Slide 23</vt:lpstr>
      <vt:lpstr>Screen characteristic</vt:lpstr>
      <vt:lpstr>Slide 25</vt:lpstr>
      <vt:lpstr>Slide 26</vt:lpstr>
      <vt:lpstr>The Intensification factor (IF) </vt:lpstr>
      <vt:lpstr>Slide 28</vt:lpstr>
      <vt:lpstr>Factor affecting IF</vt:lpstr>
      <vt:lpstr>Speed of intensifying screen</vt:lpstr>
      <vt:lpstr>Types of screens with respect to speed</vt:lpstr>
      <vt:lpstr>Factor affecting the speed of screen</vt:lpstr>
      <vt:lpstr>Types of Intensifying Screens  </vt:lpstr>
      <vt:lpstr>Slide 34</vt:lpstr>
      <vt:lpstr>Slide 35</vt:lpstr>
      <vt:lpstr>Slide 36</vt:lpstr>
      <vt:lpstr>Slide 37</vt:lpstr>
      <vt:lpstr>Slide 38</vt:lpstr>
      <vt:lpstr>Mounting Intensifying screen</vt:lpstr>
      <vt:lpstr>Care of Intensifying Screen </vt:lpstr>
      <vt:lpstr>Method of cleaning screens</vt:lpstr>
      <vt:lpstr>X-ray film cassettes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 Intensifying screen and cassette</dc:title>
  <dc:creator>kirubel endale</dc:creator>
  <cp:lastModifiedBy>user</cp:lastModifiedBy>
  <cp:revision>181</cp:revision>
  <dcterms:created xsi:type="dcterms:W3CDTF">2014-08-14T08:32:50Z</dcterms:created>
  <dcterms:modified xsi:type="dcterms:W3CDTF">2018-05-31T08:07:12Z</dcterms:modified>
</cp:coreProperties>
</file>