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2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 /><Relationship Id="rId117" Type="http://schemas.openxmlformats.org/officeDocument/2006/relationships/slide" Target="slides/slide111.xml" /><Relationship Id="rId21" Type="http://schemas.openxmlformats.org/officeDocument/2006/relationships/slide" Target="slides/slide15.xml" /><Relationship Id="rId42" Type="http://schemas.openxmlformats.org/officeDocument/2006/relationships/slide" Target="slides/slide36.xml" /><Relationship Id="rId47" Type="http://schemas.openxmlformats.org/officeDocument/2006/relationships/slide" Target="slides/slide41.xml" /><Relationship Id="rId63" Type="http://schemas.openxmlformats.org/officeDocument/2006/relationships/slide" Target="slides/slide57.xml" /><Relationship Id="rId68" Type="http://schemas.openxmlformats.org/officeDocument/2006/relationships/slide" Target="slides/slide62.xml" /><Relationship Id="rId84" Type="http://schemas.openxmlformats.org/officeDocument/2006/relationships/slide" Target="slides/slide78.xml" /><Relationship Id="rId89" Type="http://schemas.openxmlformats.org/officeDocument/2006/relationships/slide" Target="slides/slide83.xml" /><Relationship Id="rId112" Type="http://schemas.openxmlformats.org/officeDocument/2006/relationships/slide" Target="slides/slide106.xml" /><Relationship Id="rId133" Type="http://schemas.openxmlformats.org/officeDocument/2006/relationships/tableStyles" Target="tableStyles.xml" /><Relationship Id="rId16" Type="http://schemas.openxmlformats.org/officeDocument/2006/relationships/slide" Target="slides/slide10.xml" /><Relationship Id="rId107" Type="http://schemas.openxmlformats.org/officeDocument/2006/relationships/slide" Target="slides/slide101.xml" /><Relationship Id="rId11" Type="http://schemas.openxmlformats.org/officeDocument/2006/relationships/slide" Target="slides/slide5.xml" /><Relationship Id="rId32" Type="http://schemas.openxmlformats.org/officeDocument/2006/relationships/slide" Target="slides/slide26.xml" /><Relationship Id="rId37" Type="http://schemas.openxmlformats.org/officeDocument/2006/relationships/slide" Target="slides/slide31.xml" /><Relationship Id="rId53" Type="http://schemas.openxmlformats.org/officeDocument/2006/relationships/slide" Target="slides/slide47.xml" /><Relationship Id="rId58" Type="http://schemas.openxmlformats.org/officeDocument/2006/relationships/slide" Target="slides/slide52.xml" /><Relationship Id="rId74" Type="http://schemas.openxmlformats.org/officeDocument/2006/relationships/slide" Target="slides/slide68.xml" /><Relationship Id="rId79" Type="http://schemas.openxmlformats.org/officeDocument/2006/relationships/slide" Target="slides/slide73.xml" /><Relationship Id="rId102" Type="http://schemas.openxmlformats.org/officeDocument/2006/relationships/slide" Target="slides/slide96.xml" /><Relationship Id="rId123" Type="http://schemas.openxmlformats.org/officeDocument/2006/relationships/slide" Target="slides/slide117.xml" /><Relationship Id="rId128" Type="http://schemas.openxmlformats.org/officeDocument/2006/relationships/slide" Target="slides/slide122.xml" /><Relationship Id="rId5" Type="http://schemas.openxmlformats.org/officeDocument/2006/relationships/slideMaster" Target="slideMasters/slideMaster5.xml" /><Relationship Id="rId90" Type="http://schemas.openxmlformats.org/officeDocument/2006/relationships/slide" Target="slides/slide84.xml" /><Relationship Id="rId95" Type="http://schemas.openxmlformats.org/officeDocument/2006/relationships/slide" Target="slides/slide89.xml" /><Relationship Id="rId14" Type="http://schemas.openxmlformats.org/officeDocument/2006/relationships/slide" Target="slides/slide8.xml" /><Relationship Id="rId22" Type="http://schemas.openxmlformats.org/officeDocument/2006/relationships/slide" Target="slides/slide16.xml" /><Relationship Id="rId27" Type="http://schemas.openxmlformats.org/officeDocument/2006/relationships/slide" Target="slides/slide21.xml" /><Relationship Id="rId30" Type="http://schemas.openxmlformats.org/officeDocument/2006/relationships/slide" Target="slides/slide24.xml" /><Relationship Id="rId35" Type="http://schemas.openxmlformats.org/officeDocument/2006/relationships/slide" Target="slides/slide29.xml" /><Relationship Id="rId43" Type="http://schemas.openxmlformats.org/officeDocument/2006/relationships/slide" Target="slides/slide37.xml" /><Relationship Id="rId48" Type="http://schemas.openxmlformats.org/officeDocument/2006/relationships/slide" Target="slides/slide42.xml" /><Relationship Id="rId56" Type="http://schemas.openxmlformats.org/officeDocument/2006/relationships/slide" Target="slides/slide50.xml" /><Relationship Id="rId64" Type="http://schemas.openxmlformats.org/officeDocument/2006/relationships/slide" Target="slides/slide58.xml" /><Relationship Id="rId69" Type="http://schemas.openxmlformats.org/officeDocument/2006/relationships/slide" Target="slides/slide63.xml" /><Relationship Id="rId77" Type="http://schemas.openxmlformats.org/officeDocument/2006/relationships/slide" Target="slides/slide71.xml" /><Relationship Id="rId100" Type="http://schemas.openxmlformats.org/officeDocument/2006/relationships/slide" Target="slides/slide94.xml" /><Relationship Id="rId105" Type="http://schemas.openxmlformats.org/officeDocument/2006/relationships/slide" Target="slides/slide99.xml" /><Relationship Id="rId113" Type="http://schemas.openxmlformats.org/officeDocument/2006/relationships/slide" Target="slides/slide107.xml" /><Relationship Id="rId118" Type="http://schemas.openxmlformats.org/officeDocument/2006/relationships/slide" Target="slides/slide112.xml" /><Relationship Id="rId126" Type="http://schemas.openxmlformats.org/officeDocument/2006/relationships/slide" Target="slides/slide120.xml" /><Relationship Id="rId8" Type="http://schemas.openxmlformats.org/officeDocument/2006/relationships/slide" Target="slides/slide2.xml" /><Relationship Id="rId51" Type="http://schemas.openxmlformats.org/officeDocument/2006/relationships/slide" Target="slides/slide45.xml" /><Relationship Id="rId72" Type="http://schemas.openxmlformats.org/officeDocument/2006/relationships/slide" Target="slides/slide66.xml" /><Relationship Id="rId80" Type="http://schemas.openxmlformats.org/officeDocument/2006/relationships/slide" Target="slides/slide74.xml" /><Relationship Id="rId85" Type="http://schemas.openxmlformats.org/officeDocument/2006/relationships/slide" Target="slides/slide79.xml" /><Relationship Id="rId93" Type="http://schemas.openxmlformats.org/officeDocument/2006/relationships/slide" Target="slides/slide87.xml" /><Relationship Id="rId98" Type="http://schemas.openxmlformats.org/officeDocument/2006/relationships/slide" Target="slides/slide92.xml" /><Relationship Id="rId121" Type="http://schemas.openxmlformats.org/officeDocument/2006/relationships/slide" Target="slides/slide115.xml" /><Relationship Id="rId3" Type="http://schemas.openxmlformats.org/officeDocument/2006/relationships/slideMaster" Target="slideMasters/slideMaster3.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slide" Target="slides/slide19.xml" /><Relationship Id="rId33" Type="http://schemas.openxmlformats.org/officeDocument/2006/relationships/slide" Target="slides/slide27.xml" /><Relationship Id="rId38" Type="http://schemas.openxmlformats.org/officeDocument/2006/relationships/slide" Target="slides/slide32.xml" /><Relationship Id="rId46" Type="http://schemas.openxmlformats.org/officeDocument/2006/relationships/slide" Target="slides/slide40.xml" /><Relationship Id="rId59" Type="http://schemas.openxmlformats.org/officeDocument/2006/relationships/slide" Target="slides/slide53.xml" /><Relationship Id="rId67" Type="http://schemas.openxmlformats.org/officeDocument/2006/relationships/slide" Target="slides/slide61.xml" /><Relationship Id="rId103" Type="http://schemas.openxmlformats.org/officeDocument/2006/relationships/slide" Target="slides/slide97.xml" /><Relationship Id="rId108" Type="http://schemas.openxmlformats.org/officeDocument/2006/relationships/slide" Target="slides/slide102.xml" /><Relationship Id="rId116" Type="http://schemas.openxmlformats.org/officeDocument/2006/relationships/slide" Target="slides/slide110.xml" /><Relationship Id="rId124" Type="http://schemas.openxmlformats.org/officeDocument/2006/relationships/slide" Target="slides/slide118.xml" /><Relationship Id="rId129" Type="http://schemas.openxmlformats.org/officeDocument/2006/relationships/notesMaster" Target="notesMasters/notesMaster1.xml" /><Relationship Id="rId20" Type="http://schemas.openxmlformats.org/officeDocument/2006/relationships/slide" Target="slides/slide14.xml" /><Relationship Id="rId41" Type="http://schemas.openxmlformats.org/officeDocument/2006/relationships/slide" Target="slides/slide35.xml" /><Relationship Id="rId54" Type="http://schemas.openxmlformats.org/officeDocument/2006/relationships/slide" Target="slides/slide48.xml" /><Relationship Id="rId62" Type="http://schemas.openxmlformats.org/officeDocument/2006/relationships/slide" Target="slides/slide56.xml" /><Relationship Id="rId70" Type="http://schemas.openxmlformats.org/officeDocument/2006/relationships/slide" Target="slides/slide64.xml" /><Relationship Id="rId75" Type="http://schemas.openxmlformats.org/officeDocument/2006/relationships/slide" Target="slides/slide69.xml" /><Relationship Id="rId83" Type="http://schemas.openxmlformats.org/officeDocument/2006/relationships/slide" Target="slides/slide77.xml" /><Relationship Id="rId88" Type="http://schemas.openxmlformats.org/officeDocument/2006/relationships/slide" Target="slides/slide82.xml" /><Relationship Id="rId91" Type="http://schemas.openxmlformats.org/officeDocument/2006/relationships/slide" Target="slides/slide85.xml" /><Relationship Id="rId96" Type="http://schemas.openxmlformats.org/officeDocument/2006/relationships/slide" Target="slides/slide90.xml" /><Relationship Id="rId111" Type="http://schemas.openxmlformats.org/officeDocument/2006/relationships/slide" Target="slides/slide105.xml" /><Relationship Id="rId132"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5" Type="http://schemas.openxmlformats.org/officeDocument/2006/relationships/slide" Target="slides/slide9.xml" /><Relationship Id="rId23" Type="http://schemas.openxmlformats.org/officeDocument/2006/relationships/slide" Target="slides/slide17.xml" /><Relationship Id="rId28" Type="http://schemas.openxmlformats.org/officeDocument/2006/relationships/slide" Target="slides/slide22.xml" /><Relationship Id="rId36" Type="http://schemas.openxmlformats.org/officeDocument/2006/relationships/slide" Target="slides/slide30.xml" /><Relationship Id="rId49" Type="http://schemas.openxmlformats.org/officeDocument/2006/relationships/slide" Target="slides/slide43.xml" /><Relationship Id="rId57" Type="http://schemas.openxmlformats.org/officeDocument/2006/relationships/slide" Target="slides/slide51.xml" /><Relationship Id="rId106" Type="http://schemas.openxmlformats.org/officeDocument/2006/relationships/slide" Target="slides/slide100.xml" /><Relationship Id="rId114" Type="http://schemas.openxmlformats.org/officeDocument/2006/relationships/slide" Target="slides/slide108.xml" /><Relationship Id="rId119" Type="http://schemas.openxmlformats.org/officeDocument/2006/relationships/slide" Target="slides/slide113.xml" /><Relationship Id="rId127" Type="http://schemas.openxmlformats.org/officeDocument/2006/relationships/slide" Target="slides/slide121.xml" /><Relationship Id="rId10" Type="http://schemas.openxmlformats.org/officeDocument/2006/relationships/slide" Target="slides/slide4.xml" /><Relationship Id="rId31" Type="http://schemas.openxmlformats.org/officeDocument/2006/relationships/slide" Target="slides/slide25.xml" /><Relationship Id="rId44" Type="http://schemas.openxmlformats.org/officeDocument/2006/relationships/slide" Target="slides/slide38.xml" /><Relationship Id="rId52" Type="http://schemas.openxmlformats.org/officeDocument/2006/relationships/slide" Target="slides/slide46.xml" /><Relationship Id="rId60" Type="http://schemas.openxmlformats.org/officeDocument/2006/relationships/slide" Target="slides/slide54.xml" /><Relationship Id="rId65" Type="http://schemas.openxmlformats.org/officeDocument/2006/relationships/slide" Target="slides/slide59.xml" /><Relationship Id="rId73" Type="http://schemas.openxmlformats.org/officeDocument/2006/relationships/slide" Target="slides/slide67.xml" /><Relationship Id="rId78" Type="http://schemas.openxmlformats.org/officeDocument/2006/relationships/slide" Target="slides/slide72.xml" /><Relationship Id="rId81" Type="http://schemas.openxmlformats.org/officeDocument/2006/relationships/slide" Target="slides/slide75.xml" /><Relationship Id="rId86" Type="http://schemas.openxmlformats.org/officeDocument/2006/relationships/slide" Target="slides/slide80.xml" /><Relationship Id="rId94" Type="http://schemas.openxmlformats.org/officeDocument/2006/relationships/slide" Target="slides/slide88.xml" /><Relationship Id="rId99" Type="http://schemas.openxmlformats.org/officeDocument/2006/relationships/slide" Target="slides/slide93.xml" /><Relationship Id="rId101" Type="http://schemas.openxmlformats.org/officeDocument/2006/relationships/slide" Target="slides/slide95.xml" /><Relationship Id="rId122" Type="http://schemas.openxmlformats.org/officeDocument/2006/relationships/slide" Target="slides/slide116.xml" /><Relationship Id="rId130" Type="http://schemas.openxmlformats.org/officeDocument/2006/relationships/presProps" Target="presProps.xml" /><Relationship Id="rId4" Type="http://schemas.openxmlformats.org/officeDocument/2006/relationships/slideMaster" Target="slideMasters/slideMaster4.xml" /><Relationship Id="rId9" Type="http://schemas.openxmlformats.org/officeDocument/2006/relationships/slide" Target="slides/slide3.xml" /><Relationship Id="rId13" Type="http://schemas.openxmlformats.org/officeDocument/2006/relationships/slide" Target="slides/slide7.xml" /><Relationship Id="rId18" Type="http://schemas.openxmlformats.org/officeDocument/2006/relationships/slide" Target="slides/slide12.xml" /><Relationship Id="rId39" Type="http://schemas.openxmlformats.org/officeDocument/2006/relationships/slide" Target="slides/slide33.xml" /><Relationship Id="rId109" Type="http://schemas.openxmlformats.org/officeDocument/2006/relationships/slide" Target="slides/slide103.xml" /><Relationship Id="rId34" Type="http://schemas.openxmlformats.org/officeDocument/2006/relationships/slide" Target="slides/slide28.xml" /><Relationship Id="rId50" Type="http://schemas.openxmlformats.org/officeDocument/2006/relationships/slide" Target="slides/slide44.xml" /><Relationship Id="rId55" Type="http://schemas.openxmlformats.org/officeDocument/2006/relationships/slide" Target="slides/slide49.xml" /><Relationship Id="rId76" Type="http://schemas.openxmlformats.org/officeDocument/2006/relationships/slide" Target="slides/slide70.xml" /><Relationship Id="rId97" Type="http://schemas.openxmlformats.org/officeDocument/2006/relationships/slide" Target="slides/slide91.xml" /><Relationship Id="rId104" Type="http://schemas.openxmlformats.org/officeDocument/2006/relationships/slide" Target="slides/slide98.xml" /><Relationship Id="rId120" Type="http://schemas.openxmlformats.org/officeDocument/2006/relationships/slide" Target="slides/slide114.xml" /><Relationship Id="rId125" Type="http://schemas.openxmlformats.org/officeDocument/2006/relationships/slide" Target="slides/slide119.xml" /><Relationship Id="rId7" Type="http://schemas.openxmlformats.org/officeDocument/2006/relationships/slide" Target="slides/slide1.xml" /><Relationship Id="rId71" Type="http://schemas.openxmlformats.org/officeDocument/2006/relationships/slide" Target="slides/slide65.xml" /><Relationship Id="rId92" Type="http://schemas.openxmlformats.org/officeDocument/2006/relationships/slide" Target="slides/slide86.xml" /><Relationship Id="rId2" Type="http://schemas.openxmlformats.org/officeDocument/2006/relationships/slideMaster" Target="slideMasters/slideMaster2.xml" /><Relationship Id="rId29" Type="http://schemas.openxmlformats.org/officeDocument/2006/relationships/slide" Target="slides/slide23.xml" /><Relationship Id="rId24" Type="http://schemas.openxmlformats.org/officeDocument/2006/relationships/slide" Target="slides/slide18.xml" /><Relationship Id="rId40" Type="http://schemas.openxmlformats.org/officeDocument/2006/relationships/slide" Target="slides/slide34.xml" /><Relationship Id="rId45" Type="http://schemas.openxmlformats.org/officeDocument/2006/relationships/slide" Target="slides/slide39.xml" /><Relationship Id="rId66" Type="http://schemas.openxmlformats.org/officeDocument/2006/relationships/slide" Target="slides/slide60.xml" /><Relationship Id="rId87" Type="http://schemas.openxmlformats.org/officeDocument/2006/relationships/slide" Target="slides/slide81.xml" /><Relationship Id="rId110" Type="http://schemas.openxmlformats.org/officeDocument/2006/relationships/slide" Target="slides/slide104.xml" /><Relationship Id="rId115" Type="http://schemas.openxmlformats.org/officeDocument/2006/relationships/slide" Target="slides/slide109.xml" /><Relationship Id="rId131" Type="http://schemas.openxmlformats.org/officeDocument/2006/relationships/viewProps" Target="viewProps.xml" /><Relationship Id="rId61" Type="http://schemas.openxmlformats.org/officeDocument/2006/relationships/slide" Target="slides/slide55.xml" /><Relationship Id="rId82" Type="http://schemas.openxmlformats.org/officeDocument/2006/relationships/slide" Target="slides/slide76.xml" /><Relationship Id="rId19" Type="http://schemas.openxmlformats.org/officeDocument/2006/relationships/slide" Target="slides/slide13.xml" /></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7.wmf" /><Relationship Id="rId1" Type="http://schemas.openxmlformats.org/officeDocument/2006/relationships/image" Target="../media/image36.wmf" /></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 /><Relationship Id="rId1" Type="http://schemas.openxmlformats.org/officeDocument/2006/relationships/image" Target="../media/image36.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4D775-2946-417D-BA8F-A8D1FC4A9312}" type="datetimeFigureOut">
              <a:rPr lang="en-US" smtClean="0"/>
              <a:t>4/29/2020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FF2F7-659B-4528-B835-99B50E5761BA}" type="slidenum">
              <a:rPr lang="en-US" smtClean="0"/>
              <a:t>‹#›</a:t>
            </a:fld>
            <a:endParaRPr lang="en-US"/>
          </a:p>
        </p:txBody>
      </p:sp>
    </p:spTree>
    <p:extLst>
      <p:ext uri="{BB962C8B-B14F-4D97-AF65-F5344CB8AC3E}">
        <p14:creationId xmlns:p14="http://schemas.microsoft.com/office/powerpoint/2010/main" val="143110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C2A578-5204-43D8-B5E3-B3839A90092C}" type="slidenum">
              <a:rPr lang="en-US" smtClean="0">
                <a:solidFill>
                  <a:prstClr val="black"/>
                </a:solidFill>
                <a:latin typeface="Calibri" pitchFamily="34" charset="0"/>
              </a:rPr>
              <a:pPr eaLnBrk="1" hangingPunct="1"/>
              <a:t>122</a:t>
            </a:fld>
            <a:endParaRPr lang="en-US">
              <a:solidFill>
                <a:prstClr val="black"/>
              </a:solidFill>
              <a:latin typeface="Calibri" pitchFamily="34" charset="0"/>
            </a:endParaRPr>
          </a:p>
        </p:txBody>
      </p:sp>
    </p:spTree>
    <p:extLst>
      <p:ext uri="{BB962C8B-B14F-4D97-AF65-F5344CB8AC3E}">
        <p14:creationId xmlns:p14="http://schemas.microsoft.com/office/powerpoint/2010/main" val="20069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74D4317-A83F-4445-9831-526AEDD50A12}" type="datetimeFigureOut">
              <a:rPr lang="en-US" smtClean="0"/>
              <a:pPr/>
              <a:t>4/29/2020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092F7B4-8440-4A1E-B128-4E1D9004C55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4D4317-A83F-4445-9831-526AEDD50A12}"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4D4317-A83F-4445-9831-526AEDD50A12}"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7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81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80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11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32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980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389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16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4D4317-A83F-4445-9831-526AEDD50A12}"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9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22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9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069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148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66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836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746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182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82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4D4317-A83F-4445-9831-526AEDD50A12}"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092F7B4-8440-4A1E-B128-4E1D9004C5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076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352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637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297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678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2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0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355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6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4D4317-A83F-4445-9831-526AEDD50A12}"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040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55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767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305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035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A12A4F-8068-479B-97CB-31BDDDB1D9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9048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2FBA3D4-7BDD-41F3-A5B8-5C0426D3A7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4228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10F11A-4EF7-4356-94A0-DF9E57D09D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1745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900BE98-9432-499A-BE28-8D405C2BA8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2617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7E6C094-3F5D-4ED0-A619-C539B5DD7A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653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74D4317-A83F-4445-9831-526AEDD50A12}"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5A7A7DE-B946-4289-8FFA-ADA67BC47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137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91C42DF-0719-47DD-A2BB-5B21520CEC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86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9FEDD64-E8AA-4B0E-96F4-BD94F3E17A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8841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4EFF1A6-C48F-4FCC-9F7A-74566EE364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71835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54EA4-92C8-4D8C-A0DB-575871DF0D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3330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B4908A-A6A0-4F62-B571-F06F89FD42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4301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46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725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95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86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74D4317-A83F-4445-9831-526AEDD50A12}"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73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333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742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1098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147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515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6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D4317-A83F-4445-9831-526AEDD50A12}"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4D4317-A83F-4445-9831-526AEDD50A12}"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4D4317-A83F-4445-9831-526AEDD50A12}"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2F7B4-8440-4A1E-B128-4E1D9004C5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5.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 /><Relationship Id="rId3" Type="http://schemas.openxmlformats.org/officeDocument/2006/relationships/slideLayout" Target="../slideLayouts/slideLayout58.xml" /><Relationship Id="rId7" Type="http://schemas.openxmlformats.org/officeDocument/2006/relationships/slideLayout" Target="../slideLayouts/slideLayout62.xml" /><Relationship Id="rId12" Type="http://schemas.openxmlformats.org/officeDocument/2006/relationships/theme" Target="../theme/theme6.xml" /><Relationship Id="rId2" Type="http://schemas.openxmlformats.org/officeDocument/2006/relationships/slideLayout" Target="../slideLayouts/slideLayout57.xml" /><Relationship Id="rId1" Type="http://schemas.openxmlformats.org/officeDocument/2006/relationships/slideLayout" Target="../slideLayouts/slideLayout56.xml" /><Relationship Id="rId6" Type="http://schemas.openxmlformats.org/officeDocument/2006/relationships/slideLayout" Target="../slideLayouts/slideLayout61.xml" /><Relationship Id="rId11" Type="http://schemas.openxmlformats.org/officeDocument/2006/relationships/slideLayout" Target="../slideLayouts/slideLayout66.xml" /><Relationship Id="rId5" Type="http://schemas.openxmlformats.org/officeDocument/2006/relationships/slideLayout" Target="../slideLayouts/slideLayout60.xml" /><Relationship Id="rId10" Type="http://schemas.openxmlformats.org/officeDocument/2006/relationships/slideLayout" Target="../slideLayouts/slideLayout65.xml" /><Relationship Id="rId4" Type="http://schemas.openxmlformats.org/officeDocument/2006/relationships/slideLayout" Target="../slideLayouts/slideLayout59.xml" /><Relationship Id="rId9" Type="http://schemas.openxmlformats.org/officeDocument/2006/relationships/slideLayout" Target="../slideLayouts/slideLayout6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74D4317-A83F-4445-9831-526AEDD50A12}" type="datetimeFigureOut">
              <a:rPr lang="en-US" smtClean="0"/>
              <a:pPr/>
              <a:t>4/29/2020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092F7B4-8440-4A1E-B128-4E1D9004C55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818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ADC7D-EDC3-4E59-8445-5D8F9E2F7DBB}"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EB7EA-9735-447D-AFF8-7A0A01AAD8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4662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E5F91-2DB8-4F8D-AF4E-E633E586F7A7}"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67001-9168-4ED8-BB4A-63F799D0DA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4921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5B705C0-5047-4C30-8F27-B08A33620568}"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2964450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D325E-EF86-4AB8-B5CC-988DD3771BE3}"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C7003-DE43-47E2-A490-90AD1824AC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731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09.xml.rels><?xml version="1.0" encoding="UTF-8" standalone="yes"?>
<Relationships xmlns="http://schemas.openxmlformats.org/package/2006/relationships"><Relationship Id="rId2" Type="http://schemas.openxmlformats.org/officeDocument/2006/relationships/image" Target="../media/image42.emf" /><Relationship Id="rId1" Type="http://schemas.openxmlformats.org/officeDocument/2006/relationships/slideLayout" Target="../slideLayouts/slideLayout5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image" Target="../media/image43.emf" /><Relationship Id="rId1" Type="http://schemas.openxmlformats.org/officeDocument/2006/relationships/slideLayout" Target="../slideLayouts/slideLayout57.xml" /></Relationships>
</file>

<file path=ppt/slides/_rels/slide111.xml.rels><?xml version="1.0" encoding="UTF-8" standalone="yes"?>
<Relationships xmlns="http://schemas.openxmlformats.org/package/2006/relationships"><Relationship Id="rId2" Type="http://schemas.openxmlformats.org/officeDocument/2006/relationships/image" Target="../media/image44.png" /><Relationship Id="rId1" Type="http://schemas.openxmlformats.org/officeDocument/2006/relationships/slideLayout" Target="../slideLayouts/slideLayout57.xml" /></Relationships>
</file>

<file path=ppt/slides/_rels/slide112.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57.xml" /></Relationships>
</file>

<file path=ppt/slides/_rels/slide113.xml.rels><?xml version="1.0" encoding="UTF-8" standalone="yes"?>
<Relationships xmlns="http://schemas.openxmlformats.org/package/2006/relationships"><Relationship Id="rId2" Type="http://schemas.openxmlformats.org/officeDocument/2006/relationships/image" Target="../media/image46.png" /><Relationship Id="rId1" Type="http://schemas.openxmlformats.org/officeDocument/2006/relationships/slideLayout" Target="../slideLayouts/slideLayout57.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117.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57.xml" /></Relationships>
</file>

<file path=ppt/slides/_rels/slide118.xml.rels><?xml version="1.0" encoding="UTF-8" standalone="yes"?>
<Relationships xmlns="http://schemas.openxmlformats.org/package/2006/relationships"><Relationship Id="rId2" Type="http://schemas.openxmlformats.org/officeDocument/2006/relationships/image" Target="../media/image48.png" /><Relationship Id="rId1" Type="http://schemas.openxmlformats.org/officeDocument/2006/relationships/slideLayout" Target="../slideLayouts/slideLayout57.xml" /></Relationships>
</file>

<file path=ppt/slides/_rels/slide119.xml.rels><?xml version="1.0" encoding="UTF-8" standalone="yes"?>
<Relationships xmlns="http://schemas.openxmlformats.org/package/2006/relationships"><Relationship Id="rId2" Type="http://schemas.openxmlformats.org/officeDocument/2006/relationships/image" Target="../media/image49.png" /><Relationship Id="rId1" Type="http://schemas.openxmlformats.org/officeDocument/2006/relationships/slideLayout" Target="../slideLayouts/slideLayout5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3" Type="http://schemas.openxmlformats.org/officeDocument/2006/relationships/image" Target="../media/image51.png" /><Relationship Id="rId2" Type="http://schemas.openxmlformats.org/officeDocument/2006/relationships/image" Target="../media/image50.png" /><Relationship Id="rId1" Type="http://schemas.openxmlformats.org/officeDocument/2006/relationships/slideLayout" Target="../slideLayouts/slideLayout57.xml" /></Relationships>
</file>

<file path=ppt/slides/_rels/slide121.xml.rels><?xml version="1.0" encoding="UTF-8" standalone="yes"?>
<Relationships xmlns="http://schemas.openxmlformats.org/package/2006/relationships"><Relationship Id="rId2" Type="http://schemas.openxmlformats.org/officeDocument/2006/relationships/image" Target="../media/image52.png" /><Relationship Id="rId1" Type="http://schemas.openxmlformats.org/officeDocument/2006/relationships/slideLayout" Target="../slideLayouts/slideLayout57.xml" /></Relationships>
</file>

<file path=ppt/slides/_rels/slide122.xml.rels><?xml version="1.0" encoding="UTF-8" standalone="yes"?>
<Relationships xmlns="http://schemas.openxmlformats.org/package/2006/relationships"><Relationship Id="rId3" Type="http://schemas.openxmlformats.org/officeDocument/2006/relationships/image" Target="../media/image53.gif" /><Relationship Id="rId2" Type="http://schemas.openxmlformats.org/officeDocument/2006/relationships/notesSlide" Target="../notesSlides/notesSlide1.xml" /><Relationship Id="rId1" Type="http://schemas.openxmlformats.org/officeDocument/2006/relationships/slideLayout" Target="../slideLayouts/slideLayout57.xml" /></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Scientific_experiment" TargetMode="External" /><Relationship Id="rId7" Type="http://schemas.openxmlformats.org/officeDocument/2006/relationships/hyperlink" Target="http://en.wikipedia.org/wiki/Laboratory" TargetMode="External" /><Relationship Id="rId2" Type="http://schemas.openxmlformats.org/officeDocument/2006/relationships/hyperlink" Target="http://en.wikipedia.org/wiki/Glass" TargetMode="External" /><Relationship Id="rId1" Type="http://schemas.openxmlformats.org/officeDocument/2006/relationships/slideLayout" Target="../slideLayouts/slideLayout13.xml" /><Relationship Id="rId6" Type="http://schemas.openxmlformats.org/officeDocument/2006/relationships/hyperlink" Target="http://en.wikipedia.org/wiki/Biology" TargetMode="External" /><Relationship Id="rId5" Type="http://schemas.openxmlformats.org/officeDocument/2006/relationships/hyperlink" Target="http://en.wikipedia.org/wiki/Chemistry" TargetMode="External" /><Relationship Id="rId4" Type="http://schemas.openxmlformats.org/officeDocument/2006/relationships/hyperlink" Target="http://en.wikipedia.org/wiki/Science" TargetMode="External" /></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nert" TargetMode="External" /><Relationship Id="rId7" Type="http://schemas.openxmlformats.org/officeDocument/2006/relationships/hyperlink" Target="http://en.wikipedia.org/wiki/Reagent_bottle" TargetMode="External" /><Relationship Id="rId2" Type="http://schemas.openxmlformats.org/officeDocument/2006/relationships/hyperlink" Target="http://en.wikipedia.org/wiki/Plastic" TargetMode="External" /><Relationship Id="rId1" Type="http://schemas.openxmlformats.org/officeDocument/2006/relationships/slideLayout" Target="../slideLayouts/slideLayout13.xml" /><Relationship Id="rId6" Type="http://schemas.openxmlformats.org/officeDocument/2006/relationships/hyperlink" Target="http://en.wikipedia.org/wiki/Thermal_stress" TargetMode="External" /><Relationship Id="rId5" Type="http://schemas.openxmlformats.org/officeDocument/2006/relationships/hyperlink" Target="http://en.wikipedia.org/wiki/Borosilicate_glass" TargetMode="External" /><Relationship Id="rId4" Type="http://schemas.openxmlformats.org/officeDocument/2006/relationships/hyperlink" Target="http://en.wikipedia.org/wiki/Transparency_(optics)" TargetMode="External" /></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Electromagnetic_spectrum" TargetMode="External" /><Relationship Id="rId7" Type="http://schemas.openxmlformats.org/officeDocument/2006/relationships/hyperlink" Target="http://en.wikipedia.org/wiki/Pressure_reactor" TargetMode="External" /><Relationship Id="rId2" Type="http://schemas.openxmlformats.org/officeDocument/2006/relationships/hyperlink" Target="http://en.wikipedia.org/wiki/Quartz_glass" TargetMode="External" /><Relationship Id="rId1" Type="http://schemas.openxmlformats.org/officeDocument/2006/relationships/slideLayout" Target="../slideLayouts/slideLayout13.xml" /><Relationship Id="rId6" Type="http://schemas.openxmlformats.org/officeDocument/2006/relationships/hyperlink" Target="http://en.wikipedia.org/wiki/Polyethylene" TargetMode="External" /><Relationship Id="rId5" Type="http://schemas.openxmlformats.org/officeDocument/2006/relationships/hyperlink" Target="http://en.wikipedia.org/wiki/Hydrofluoric_acid" TargetMode="External" /><Relationship Id="rId4" Type="http://schemas.openxmlformats.org/officeDocument/2006/relationships/hyperlink" Target="http://en.wikipedia.org/wiki/Bottle" TargetMode="External" /></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Solution" TargetMode="External" /><Relationship Id="rId7" Type="http://schemas.openxmlformats.org/officeDocument/2006/relationships/hyperlink" Target="http://en.wikipedia.org/wiki/Pressure_reactor" TargetMode="External" /><Relationship Id="rId2" Type="http://schemas.openxmlformats.org/officeDocument/2006/relationships/hyperlink" Target="http://en.wikipedia.org/wiki/Chemical" TargetMode="External" /><Relationship Id="rId1" Type="http://schemas.openxmlformats.org/officeDocument/2006/relationships/slideLayout" Target="../slideLayouts/slideLayout13.xml" /><Relationship Id="rId6" Type="http://schemas.openxmlformats.org/officeDocument/2006/relationships/hyperlink" Target="http://en.wikipedia.org/wiki/Vacuum" TargetMode="External" /><Relationship Id="rId5" Type="http://schemas.openxmlformats.org/officeDocument/2006/relationships/hyperlink" Target="http://en.wikipedia.org/wiki/Distillation" TargetMode="External" /><Relationship Id="rId4" Type="http://schemas.openxmlformats.org/officeDocument/2006/relationships/hyperlink" Target="http://en.wikipedia.org/wiki/Chemical_reaction" TargetMode="Externa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3.xml" /></Relationships>
</file>

<file path=ppt/slides/_rels/slide3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13.xml" /></Relationships>
</file>

<file path=ppt/slides/_rels/slide41.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13.xml" /></Relationships>
</file>

<file path=ppt/slides/_rels/slide44.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13.xml" /></Relationships>
</file>

<file path=ppt/slides/_rels/slide47.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13.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xml.rels><?xml version="1.0" encoding="UTF-8" standalone="yes"?>
<Relationships xmlns="http://schemas.openxmlformats.org/package/2006/relationships"><Relationship Id="rId8" Type="http://schemas.openxmlformats.org/officeDocument/2006/relationships/image" Target="../media/image8.gif" /><Relationship Id="rId3" Type="http://schemas.openxmlformats.org/officeDocument/2006/relationships/image" Target="../media/image3.gif" /><Relationship Id="rId7" Type="http://schemas.openxmlformats.org/officeDocument/2006/relationships/image" Target="../media/image7.gif" /><Relationship Id="rId2" Type="http://schemas.openxmlformats.org/officeDocument/2006/relationships/image" Target="../media/image2.gif" /><Relationship Id="rId1" Type="http://schemas.openxmlformats.org/officeDocument/2006/relationships/slideLayout" Target="../slideLayouts/slideLayout2.xml" /><Relationship Id="rId6" Type="http://schemas.openxmlformats.org/officeDocument/2006/relationships/image" Target="../media/image6.gif" /><Relationship Id="rId5" Type="http://schemas.openxmlformats.org/officeDocument/2006/relationships/image" Target="../media/image5.gif" /><Relationship Id="rId4" Type="http://schemas.openxmlformats.org/officeDocument/2006/relationships/image" Target="../media/image4.gif" /><Relationship Id="rId9" Type="http://schemas.openxmlformats.org/officeDocument/2006/relationships/image" Target="../media/image9.gif"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3.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34.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3.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46.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6.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57.xml" /><Relationship Id="rId1" Type="http://schemas.openxmlformats.org/officeDocument/2006/relationships/vmlDrawing" Target="../drawings/vmlDrawing1.vml" /><Relationship Id="rId6" Type="http://schemas.openxmlformats.org/officeDocument/2006/relationships/image" Target="../media/image37.wmf" /><Relationship Id="rId5" Type="http://schemas.openxmlformats.org/officeDocument/2006/relationships/oleObject" Target="../embeddings/oleObject2.bin" /><Relationship Id="rId4" Type="http://schemas.openxmlformats.org/officeDocument/2006/relationships/image" Target="../media/image36.wmf"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_rels/slide97.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image" Target="../media/image38.png" /><Relationship Id="rId1" Type="http://schemas.openxmlformats.org/officeDocument/2006/relationships/slideLayout" Target="../slideLayouts/slideLayout57.xml" /></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bin" /><Relationship Id="rId7" Type="http://schemas.openxmlformats.org/officeDocument/2006/relationships/image" Target="../media/image41.png" /><Relationship Id="rId2" Type="http://schemas.openxmlformats.org/officeDocument/2006/relationships/slideLayout" Target="../slideLayouts/slideLayout57.xml" /><Relationship Id="rId1" Type="http://schemas.openxmlformats.org/officeDocument/2006/relationships/vmlDrawing" Target="../drawings/vmlDrawing2.vml" /><Relationship Id="rId6" Type="http://schemas.openxmlformats.org/officeDocument/2006/relationships/image" Target="../media/image40.wmf" /><Relationship Id="rId5" Type="http://schemas.openxmlformats.org/officeDocument/2006/relationships/oleObject" Target="../embeddings/oleObject4.bin" /><Relationship Id="rId4" Type="http://schemas.openxmlformats.org/officeDocument/2006/relationships/image" Target="../media/image36.wmf"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Biological Analysis</a:t>
            </a:r>
          </a:p>
        </p:txBody>
      </p:sp>
      <p:sp>
        <p:nvSpPr>
          <p:cNvPr id="3" name="Subtitle 2"/>
          <p:cNvSpPr>
            <a:spLocks noGrp="1"/>
          </p:cNvSpPr>
          <p:nvPr>
            <p:ph type="subTitle" idx="1"/>
          </p:nvPr>
        </p:nvSpPr>
        <p:spPr/>
        <p:txBody>
          <a:bodyPr/>
          <a:lstStyle/>
          <a:p>
            <a:r>
              <a:rPr lang="en-US" i="1" u="sng" dirty="0"/>
              <a:t>EnvH-4125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r"/>
            <a:r>
              <a:rPr lang="en-US" sz="2400" dirty="0"/>
              <a:t>Contd</a:t>
            </a:r>
            <a:r>
              <a:rPr lang="en-US" sz="3600" dirty="0"/>
              <a:t>. </a:t>
            </a:r>
          </a:p>
        </p:txBody>
      </p:sp>
      <p:sp>
        <p:nvSpPr>
          <p:cNvPr id="3" name="Content Placeholder 2"/>
          <p:cNvSpPr>
            <a:spLocks noGrp="1"/>
          </p:cNvSpPr>
          <p:nvPr>
            <p:ph idx="1"/>
          </p:nvPr>
        </p:nvSpPr>
        <p:spPr>
          <a:xfrm>
            <a:off x="228600" y="838200"/>
            <a:ext cx="8686800" cy="5715000"/>
          </a:xfrm>
        </p:spPr>
        <p:txBody>
          <a:bodyPr/>
          <a:lstStyle/>
          <a:p>
            <a:pPr marL="514350" lvl="0" indent="-514350">
              <a:buFont typeface="+mj-lt"/>
              <a:buAutoNum type="arabicPeriod" startAt="7"/>
            </a:pPr>
            <a:r>
              <a:rPr lang="en-US" dirty="0"/>
              <a:t>Reagents and Standards</a:t>
            </a:r>
          </a:p>
          <a:p>
            <a:pPr marL="971550" lvl="1" indent="-514350">
              <a:buFont typeface="+mj-lt"/>
              <a:buAutoNum type="alphaLcParenR"/>
            </a:pPr>
            <a:r>
              <a:rPr lang="en-US" dirty="0"/>
              <a:t>The agar used in preparation of culture media must be of microbiological grade.</a:t>
            </a:r>
          </a:p>
          <a:p>
            <a:pPr marL="971550" lvl="1" indent="-514350">
              <a:buFont typeface="+mj-lt"/>
              <a:buAutoNum type="alphaLcParenR"/>
            </a:pPr>
            <a:r>
              <a:rPr lang="en-US" dirty="0"/>
              <a:t>Whenever possible, use commercial culture media as a means of quality control.</a:t>
            </a:r>
          </a:p>
          <a:p>
            <a:pPr marL="971550" lvl="1" indent="-514350">
              <a:buFont typeface="+mj-lt"/>
              <a:buAutoNum type="alphaLcParenR"/>
            </a:pPr>
            <a:r>
              <a:rPr lang="en-US" dirty="0"/>
              <a:t>All has to be in accordance with the standards</a:t>
            </a:r>
          </a:p>
          <a:p>
            <a:pPr marL="514350" lvl="0" indent="-514350">
              <a:buFont typeface="+mj-lt"/>
              <a:buAutoNum type="arabicPeriod" startAt="8"/>
            </a:pPr>
            <a:r>
              <a:rPr lang="en-US" dirty="0"/>
              <a:t>Sample Collection, Preservation, and Storage</a:t>
            </a:r>
            <a:endParaRPr lang="en-US" sz="2800" dirty="0"/>
          </a:p>
          <a:p>
            <a:pPr marL="971550" lvl="1" indent="-514350">
              <a:buFont typeface="+mj-lt"/>
              <a:buAutoNum type="alphaLcParenR"/>
            </a:pPr>
            <a:r>
              <a:rPr lang="en-US" dirty="0"/>
              <a:t>Container type, aseptic techniques used, sample point identification, sampling procedures, number of samples, sample transportation, sample storage, etc</a:t>
            </a:r>
            <a:endParaRPr lang="en-US" sz="2400" dirty="0"/>
          </a:p>
          <a:p>
            <a:pPr marL="514350" lvl="1" indent="-514350">
              <a:buFont typeface="+mj-lt"/>
              <a:buAutoNum type="arabicPeriod" startAt="8"/>
            </a:pPr>
            <a:endParaRPr lang="en-US" dirty="0"/>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Low diversity</a:t>
            </a:r>
          </a:p>
        </p:txBody>
      </p:sp>
      <p:sp>
        <p:nvSpPr>
          <p:cNvPr id="3" name="Content Placeholder 2"/>
          <p:cNvSpPr>
            <a:spLocks noGrp="1"/>
          </p:cNvSpPr>
          <p:nvPr>
            <p:ph idx="1"/>
          </p:nvPr>
        </p:nvSpPr>
        <p:spPr/>
        <p:txBody>
          <a:bodyPr>
            <a:normAutofit/>
          </a:bodyPr>
          <a:lstStyle/>
          <a:p>
            <a:pPr lvl="0"/>
            <a:r>
              <a:rPr lang="en-US" dirty="0"/>
              <a:t>relatively few successful species in the habitat</a:t>
            </a:r>
          </a:p>
          <a:p>
            <a:pPr lvl="0"/>
            <a:r>
              <a:rPr lang="en-US" dirty="0"/>
              <a:t>the environment is quite stressful with relatively few ecological niches and only a few organisms are really well adapted to that environment</a:t>
            </a:r>
          </a:p>
          <a:p>
            <a:pPr lvl="0"/>
            <a:r>
              <a:rPr lang="en-US" dirty="0"/>
              <a:t>food webs which are relatively simple</a:t>
            </a:r>
          </a:p>
          <a:p>
            <a:pPr lvl="0"/>
            <a:r>
              <a:rPr lang="en-US" dirty="0"/>
              <a:t>change in the environment would probably have quite serious effects</a:t>
            </a:r>
          </a:p>
          <a:p>
            <a:endParaRPr lang="en-US" dirty="0"/>
          </a:p>
        </p:txBody>
      </p:sp>
    </p:spTree>
    <p:extLst>
      <p:ext uri="{BB962C8B-B14F-4D97-AF65-F5344CB8AC3E}">
        <p14:creationId xmlns:p14="http://schemas.microsoft.com/office/powerpoint/2010/main" val="9669441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High species diversity suggests</a:t>
            </a:r>
          </a:p>
        </p:txBody>
      </p:sp>
      <p:sp>
        <p:nvSpPr>
          <p:cNvPr id="3" name="Content Placeholder 2"/>
          <p:cNvSpPr>
            <a:spLocks noGrp="1"/>
          </p:cNvSpPr>
          <p:nvPr>
            <p:ph idx="1"/>
          </p:nvPr>
        </p:nvSpPr>
        <p:spPr/>
        <p:txBody>
          <a:bodyPr/>
          <a:lstStyle/>
          <a:p>
            <a:pPr lvl="0"/>
            <a:r>
              <a:rPr lang="en-US" dirty="0"/>
              <a:t>a greater number of successful species and a more stable ecosystem</a:t>
            </a:r>
          </a:p>
          <a:p>
            <a:pPr lvl="0"/>
            <a:r>
              <a:rPr lang="en-US" dirty="0"/>
              <a:t>more ecological niches are available and the environment is less likely to be hostile</a:t>
            </a:r>
          </a:p>
          <a:p>
            <a:pPr lvl="0"/>
            <a:r>
              <a:rPr lang="en-US" dirty="0"/>
              <a:t>complex food webs</a:t>
            </a:r>
          </a:p>
          <a:p>
            <a:pPr lvl="0"/>
            <a:r>
              <a:rPr lang="en-US" dirty="0"/>
              <a:t>environmental change is less likely to be damaging to the ecosystem as a whole</a:t>
            </a:r>
          </a:p>
          <a:p>
            <a:endParaRPr lang="en-US" dirty="0"/>
          </a:p>
        </p:txBody>
      </p:sp>
    </p:spTree>
    <p:extLst>
      <p:ext uri="{BB962C8B-B14F-4D97-AF65-F5344CB8AC3E}">
        <p14:creationId xmlns:p14="http://schemas.microsoft.com/office/powerpoint/2010/main" val="4394572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Similarity </a:t>
            </a:r>
            <a:br>
              <a:rPr lang="en-US" dirty="0"/>
            </a:br>
            <a:endParaRPr lang="en-US" dirty="0"/>
          </a:p>
        </p:txBody>
      </p:sp>
      <p:sp>
        <p:nvSpPr>
          <p:cNvPr id="3" name="Content Placeholder 2"/>
          <p:cNvSpPr>
            <a:spLocks noGrp="1"/>
          </p:cNvSpPr>
          <p:nvPr>
            <p:ph idx="1"/>
          </p:nvPr>
        </p:nvSpPr>
        <p:spPr>
          <a:xfrm>
            <a:off x="304800" y="990600"/>
            <a:ext cx="8686800" cy="5638800"/>
          </a:xfrm>
        </p:spPr>
        <p:txBody>
          <a:bodyPr>
            <a:normAutofit fontScale="92500" lnSpcReduction="10000"/>
          </a:bodyPr>
          <a:lstStyle/>
          <a:p>
            <a:pPr marL="514350" indent="-514350" algn="just">
              <a:buFont typeface="+mj-lt"/>
              <a:buAutoNum type="alphaLcParenR"/>
            </a:pPr>
            <a:r>
              <a:rPr lang="en-US" sz="3300" dirty="0">
                <a:latin typeface="Times New Roman" pitchFamily="18" charset="0"/>
                <a:cs typeface="Times New Roman" pitchFamily="18" charset="0"/>
              </a:rPr>
              <a:t>Calculating community similarities (what the communities have in common in terms of species) helps us determine if we are comparing apples to apples and oranges to oranges. </a:t>
            </a:r>
          </a:p>
          <a:p>
            <a:pPr marL="514350" indent="-514350" algn="just">
              <a:buFont typeface="+mj-lt"/>
              <a:buAutoNum type="alphaLcParenR"/>
            </a:pPr>
            <a:r>
              <a:rPr lang="en-US" sz="3300" dirty="0">
                <a:latin typeface="Times New Roman" pitchFamily="18" charset="0"/>
                <a:cs typeface="Times New Roman" pitchFamily="18" charset="0"/>
              </a:rPr>
              <a:t>There are many indices that do this, we will use Sorenson’s coefficient. </a:t>
            </a:r>
          </a:p>
          <a:p>
            <a:pPr marL="514350" indent="-514350" algn="just">
              <a:buFont typeface="+mj-lt"/>
              <a:buAutoNum type="alphaLcParenR"/>
            </a:pPr>
            <a:r>
              <a:rPr lang="en-US" sz="3300" dirty="0">
                <a:latin typeface="Times New Roman" pitchFamily="18" charset="0"/>
                <a:cs typeface="Times New Roman" pitchFamily="18" charset="0"/>
              </a:rPr>
              <a:t>Sorenson’s coefficient gives a value between 0 and 1, the closer the value is to 1, the more the communities have in common. a. Complete community overlap is equal to 1; complete community dissimilarity is equal to 0. </a:t>
            </a:r>
          </a:p>
          <a:p>
            <a:pPr marL="514350" indent="-514350" algn="just">
              <a:buFont typeface="+mj-lt"/>
              <a:buAutoNum type="alphaLcParenR"/>
            </a:pPr>
            <a:r>
              <a:rPr lang="en-US" sz="3300" dirty="0">
                <a:latin typeface="Times New Roman" pitchFamily="18" charset="0"/>
                <a:cs typeface="Times New Roman" pitchFamily="18" charset="0"/>
              </a:rPr>
              <a:t> The equation is: </a:t>
            </a:r>
          </a:p>
          <a:p>
            <a:endParaRPr lang="en-US" dirty="0"/>
          </a:p>
        </p:txBody>
      </p:sp>
    </p:spTree>
    <p:extLst>
      <p:ext uri="{BB962C8B-B14F-4D97-AF65-F5344CB8AC3E}">
        <p14:creationId xmlns:p14="http://schemas.microsoft.com/office/powerpoint/2010/main" val="36608745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similarity (</a:t>
            </a:r>
            <a:r>
              <a:rPr lang="en-US" i="1" dirty="0"/>
              <a:t>cont’d</a:t>
            </a:r>
            <a:r>
              <a:rPr lang="en-US" dirty="0"/>
              <a:t>)</a:t>
            </a:r>
          </a:p>
        </p:txBody>
      </p:sp>
      <p:sp>
        <p:nvSpPr>
          <p:cNvPr id="3" name="Content Placeholder 2"/>
          <p:cNvSpPr>
            <a:spLocks noGrp="1"/>
          </p:cNvSpPr>
          <p:nvPr>
            <p:ph idx="1"/>
          </p:nvPr>
        </p:nvSpPr>
        <p:spPr/>
        <p:txBody>
          <a:bodyPr/>
          <a:lstStyle/>
          <a:p>
            <a:pPr lvl="0"/>
            <a:r>
              <a:rPr lang="en-US" dirty="0"/>
              <a:t>Sorensen’s similarity index 	= </a:t>
            </a:r>
            <a:r>
              <a:rPr lang="en-US" u="sng" dirty="0"/>
              <a:t>2N         </a:t>
            </a:r>
            <a:endParaRPr lang="en-US" dirty="0"/>
          </a:p>
          <a:p>
            <a:pPr>
              <a:buNone/>
            </a:pPr>
            <a:r>
              <a:rPr lang="en-US" dirty="0"/>
              <a:t>							n1+ n2</a:t>
            </a:r>
          </a:p>
          <a:p>
            <a:pPr>
              <a:buNone/>
            </a:pPr>
            <a:endParaRPr lang="en-US" dirty="0"/>
          </a:p>
        </p:txBody>
      </p:sp>
      <p:graphicFrame>
        <p:nvGraphicFramePr>
          <p:cNvPr id="5" name="Content Placeholder 3"/>
          <p:cNvGraphicFramePr>
            <a:graphicFrameLocks/>
          </p:cNvGraphicFramePr>
          <p:nvPr/>
        </p:nvGraphicFramePr>
        <p:xfrm>
          <a:off x="381000" y="2767764"/>
          <a:ext cx="8153400" cy="3165546"/>
        </p:xfrm>
        <a:graphic>
          <a:graphicData uri="http://schemas.openxmlformats.org/drawingml/2006/table">
            <a:tb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412586">
                <a:tc>
                  <a:txBody>
                    <a:bodyPr/>
                    <a:lstStyle/>
                    <a:p>
                      <a:pPr marL="0" marR="0">
                        <a:lnSpc>
                          <a:spcPct val="115000"/>
                        </a:lnSpc>
                        <a:spcBef>
                          <a:spcPts val="0"/>
                        </a:spcBef>
                        <a:spcAft>
                          <a:spcPts val="1000"/>
                        </a:spcAft>
                      </a:pPr>
                      <a:endParaRPr lang="en-US" sz="500" dirty="0">
                        <a:latin typeface="Calibri"/>
                        <a:ea typeface="Times New Roman"/>
                        <a:cs typeface="Arial"/>
                      </a:endParaRPr>
                    </a:p>
                  </a:txBody>
                  <a:tcPr marL="31569" marR="3156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3200" b="1" dirty="0">
                          <a:latin typeface="Calibri"/>
                          <a:ea typeface="Times New Roman"/>
                          <a:cs typeface="Times New Roman"/>
                        </a:rPr>
                        <a:t>Number of individuals</a:t>
                      </a:r>
                      <a:endParaRPr lang="en-US" sz="32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641802">
                <a:tc>
                  <a:txBody>
                    <a:bodyPr/>
                    <a:lstStyle/>
                    <a:p>
                      <a:pPr marL="0" marR="0" algn="ctr">
                        <a:lnSpc>
                          <a:spcPct val="115000"/>
                        </a:lnSpc>
                        <a:spcBef>
                          <a:spcPts val="0"/>
                        </a:spcBef>
                        <a:spcAft>
                          <a:spcPts val="1000"/>
                        </a:spcAft>
                      </a:pPr>
                      <a:r>
                        <a:rPr lang="en-US" sz="2800" b="1" dirty="0">
                          <a:latin typeface="Calibri"/>
                          <a:ea typeface="Times New Roman"/>
                          <a:cs typeface="Times New Roman"/>
                        </a:rPr>
                        <a:t>Flower species</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b="1" dirty="0">
                          <a:latin typeface="Calibri"/>
                          <a:ea typeface="Times New Roman"/>
                          <a:cs typeface="Times New Roman"/>
                        </a:rPr>
                        <a:t>Field A</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b="1" dirty="0">
                          <a:latin typeface="Calibri"/>
                          <a:ea typeface="Times New Roman"/>
                          <a:cs typeface="Times New Roman"/>
                        </a:rPr>
                        <a:t>Field B</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338">
                <a:tc>
                  <a:txBody>
                    <a:bodyPr/>
                    <a:lstStyle/>
                    <a:p>
                      <a:pPr marL="0" marR="0" algn="ctr">
                        <a:lnSpc>
                          <a:spcPct val="115000"/>
                        </a:lnSpc>
                        <a:spcBef>
                          <a:spcPts val="0"/>
                        </a:spcBef>
                        <a:spcAft>
                          <a:spcPts val="1000"/>
                        </a:spcAft>
                      </a:pPr>
                      <a:r>
                        <a:rPr lang="en-US" sz="2800">
                          <a:latin typeface="Calibri"/>
                          <a:ea typeface="Times New Roman"/>
                          <a:cs typeface="Times New Roman"/>
                        </a:rPr>
                        <a:t>Daisy</a:t>
                      </a:r>
                      <a:endParaRPr lang="en-US" sz="280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300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10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586">
                <a:tc>
                  <a:txBody>
                    <a:bodyPr/>
                    <a:lstStyle/>
                    <a:p>
                      <a:pPr marL="0" marR="0" algn="ctr">
                        <a:lnSpc>
                          <a:spcPct val="115000"/>
                        </a:lnSpc>
                        <a:spcBef>
                          <a:spcPts val="0"/>
                        </a:spcBef>
                        <a:spcAft>
                          <a:spcPts val="1000"/>
                        </a:spcAft>
                      </a:pPr>
                      <a:r>
                        <a:rPr lang="en-US" sz="2800" dirty="0">
                          <a:latin typeface="Calibri"/>
                          <a:ea typeface="Times New Roman"/>
                          <a:cs typeface="Times New Roman"/>
                        </a:rPr>
                        <a:t>Dandelion</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330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50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586">
                <a:tc>
                  <a:txBody>
                    <a:bodyPr/>
                    <a:lstStyle/>
                    <a:p>
                      <a:pPr marL="0" marR="0" algn="ctr">
                        <a:lnSpc>
                          <a:spcPct val="115000"/>
                        </a:lnSpc>
                        <a:spcBef>
                          <a:spcPts val="0"/>
                        </a:spcBef>
                        <a:spcAft>
                          <a:spcPts val="1000"/>
                        </a:spcAft>
                      </a:pPr>
                      <a:r>
                        <a:rPr lang="en-US" sz="2800">
                          <a:latin typeface="Calibri"/>
                          <a:ea typeface="Times New Roman"/>
                          <a:cs typeface="Times New Roman"/>
                        </a:rPr>
                        <a:t>Buttercup</a:t>
                      </a:r>
                      <a:endParaRPr lang="en-US" sz="280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370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940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338">
                <a:tc>
                  <a:txBody>
                    <a:bodyPr/>
                    <a:lstStyle/>
                    <a:p>
                      <a:pPr marL="0" marR="0" algn="ctr">
                        <a:lnSpc>
                          <a:spcPct val="115000"/>
                        </a:lnSpc>
                        <a:spcBef>
                          <a:spcPts val="0"/>
                        </a:spcBef>
                        <a:spcAft>
                          <a:spcPts val="1000"/>
                        </a:spcAft>
                      </a:pPr>
                      <a:r>
                        <a:rPr lang="en-US" sz="2800">
                          <a:latin typeface="Calibri"/>
                          <a:ea typeface="Times New Roman"/>
                          <a:cs typeface="Times New Roman"/>
                        </a:rPr>
                        <a:t>Total</a:t>
                      </a:r>
                      <a:endParaRPr lang="en-US" sz="280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a:latin typeface="Calibri"/>
                          <a:ea typeface="Times New Roman"/>
                          <a:cs typeface="Times New Roman"/>
                        </a:rPr>
                        <a:t>1000</a:t>
                      </a:r>
                      <a:endParaRPr lang="en-US" sz="280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1000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85913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a:t>Ex.2: There are 20 species found in community 1 and 25 in community 2. Between them, they have 5 species in common. The calculation would be:</a:t>
            </a:r>
          </a:p>
          <a:p>
            <a:pPr lvl="0">
              <a:lnSpc>
                <a:spcPct val="110000"/>
              </a:lnSpc>
            </a:pPr>
            <a:r>
              <a:rPr lang="en-US" dirty="0"/>
              <a:t>Sorensen’s similarity index 	=           </a:t>
            </a:r>
            <a:r>
              <a:rPr lang="en-US" u="sng" dirty="0"/>
              <a:t>2N</a:t>
            </a:r>
            <a:endParaRPr lang="en-US" dirty="0"/>
          </a:p>
          <a:p>
            <a:pPr>
              <a:lnSpc>
                <a:spcPct val="110000"/>
              </a:lnSpc>
              <a:buNone/>
            </a:pPr>
            <a:r>
              <a:rPr lang="en-US" dirty="0"/>
              <a:t>							n1+ n2</a:t>
            </a:r>
          </a:p>
          <a:p>
            <a:pPr>
              <a:buNone/>
            </a:pPr>
            <a:r>
              <a:rPr lang="en-US" dirty="0"/>
              <a:t>=   </a:t>
            </a:r>
            <a:r>
              <a:rPr lang="en-US" u="sng" dirty="0"/>
              <a:t> 2*5 </a:t>
            </a:r>
            <a:r>
              <a:rPr lang="en-US" dirty="0"/>
              <a:t>        =    0.222</a:t>
            </a:r>
          </a:p>
          <a:p>
            <a:pPr>
              <a:buNone/>
            </a:pPr>
            <a:r>
              <a:rPr lang="en-US" dirty="0"/>
              <a:t>     20+ 25</a:t>
            </a:r>
          </a:p>
          <a:p>
            <a:pPr>
              <a:buNone/>
            </a:pPr>
            <a:r>
              <a:rPr lang="en-US" dirty="0"/>
              <a:t>NB: </a:t>
            </a:r>
            <a:r>
              <a:rPr lang="en-US" i="1" dirty="0"/>
              <a:t>According to Sorenson’s coefficient, these communities do not have much overlap or similarity.</a:t>
            </a:r>
          </a:p>
          <a:p>
            <a:pPr>
              <a:buNone/>
            </a:pPr>
            <a:endParaRPr lang="en-US" dirty="0"/>
          </a:p>
          <a:p>
            <a:endParaRPr lang="en-US" dirty="0"/>
          </a:p>
        </p:txBody>
      </p:sp>
    </p:spTree>
    <p:extLst>
      <p:ext uri="{BB962C8B-B14F-4D97-AF65-F5344CB8AC3E}">
        <p14:creationId xmlns:p14="http://schemas.microsoft.com/office/powerpoint/2010/main" val="17294561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Macro invertebrates</a:t>
            </a:r>
          </a:p>
        </p:txBody>
      </p:sp>
      <p:sp>
        <p:nvSpPr>
          <p:cNvPr id="3" name="Content Placeholder 2"/>
          <p:cNvSpPr>
            <a:spLocks noGrp="1"/>
          </p:cNvSpPr>
          <p:nvPr>
            <p:ph idx="1"/>
          </p:nvPr>
        </p:nvSpPr>
        <p:spPr>
          <a:xfrm>
            <a:off x="228600" y="685800"/>
            <a:ext cx="8610600" cy="6172200"/>
          </a:xfrm>
        </p:spPr>
        <p:txBody>
          <a:bodyPr>
            <a:noAutofit/>
          </a:bodyPr>
          <a:lstStyle/>
          <a:p>
            <a:pPr algn="just">
              <a:buNone/>
            </a:pPr>
            <a:r>
              <a:rPr lang="en-US" sz="2400" b="1" dirty="0">
                <a:latin typeface="Times New Roman" pitchFamily="18" charset="0"/>
                <a:cs typeface="Times New Roman" pitchFamily="18" charset="0"/>
              </a:rPr>
              <a:t>Biological Monitoring</a:t>
            </a:r>
          </a:p>
          <a:p>
            <a:pPr algn="just"/>
            <a:r>
              <a:rPr lang="en-US" sz="2400" dirty="0">
                <a:latin typeface="Times New Roman" pitchFamily="18" charset="0"/>
                <a:cs typeface="Times New Roman" pitchFamily="18" charset="0"/>
              </a:rPr>
              <a:t>The quality of a aquatic health can be determined in several ways: </a:t>
            </a:r>
          </a:p>
          <a:p>
            <a:pPr algn="just"/>
            <a:r>
              <a:rPr lang="en-US" sz="2400" dirty="0">
                <a:latin typeface="Times New Roman" pitchFamily="18" charset="0"/>
                <a:cs typeface="Times New Roman" pitchFamily="18" charset="0"/>
              </a:rPr>
              <a:t>Physical monitoring gives information about a stream’s watershed and can help to identify possible sources of water quality problems. </a:t>
            </a:r>
          </a:p>
          <a:p>
            <a:pPr algn="just"/>
            <a:r>
              <a:rPr lang="en-US" sz="2400" dirty="0">
                <a:latin typeface="Times New Roman" pitchFamily="18" charset="0"/>
                <a:cs typeface="Times New Roman" pitchFamily="18" charset="0"/>
              </a:rPr>
              <a:t>Chemical analysis provides information about selected parameters at one moment in time. </a:t>
            </a:r>
          </a:p>
          <a:p>
            <a:pPr algn="just"/>
            <a:r>
              <a:rPr lang="en-US" sz="2400" dirty="0">
                <a:latin typeface="Times New Roman" pitchFamily="18" charset="0"/>
                <a:cs typeface="Times New Roman" pitchFamily="18" charset="0"/>
              </a:rPr>
              <a:t>In order to get an indication of stream conditions over a longer period of time, we need to look at the biological community that the stream supports. </a:t>
            </a:r>
          </a:p>
          <a:p>
            <a:pPr algn="just"/>
            <a:r>
              <a:rPr lang="en-US" sz="2400" dirty="0">
                <a:latin typeface="Times New Roman" pitchFamily="18" charset="0"/>
                <a:cs typeface="Times New Roman" pitchFamily="18" charset="0"/>
              </a:rPr>
              <a:t>A more complete assessment of water quality can be accomplished by evaluating the physical, chemical and biological aspects of a stream.</a:t>
            </a:r>
          </a:p>
        </p:txBody>
      </p:sp>
    </p:spTree>
    <p:extLst>
      <p:ext uri="{BB962C8B-B14F-4D97-AF65-F5344CB8AC3E}">
        <p14:creationId xmlns:p14="http://schemas.microsoft.com/office/powerpoint/2010/main" val="40077434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2400" dirty="0"/>
              <a:t>Advantages of Macro invertebrates as Biological Indicators</a:t>
            </a:r>
            <a:br>
              <a:rPr lang="en-US" sz="2400" dirty="0"/>
            </a:br>
            <a:endParaRPr lang="en-US" sz="2400"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a:t>Non-Mobile</a:t>
            </a:r>
          </a:p>
          <a:p>
            <a:r>
              <a:rPr lang="en-US" dirty="0"/>
              <a:t>Species with Different Tolerances</a:t>
            </a:r>
          </a:p>
          <a:p>
            <a:r>
              <a:rPr lang="en-US" dirty="0"/>
              <a:t>Continuous Monitoring</a:t>
            </a:r>
          </a:p>
          <a:p>
            <a:r>
              <a:rPr lang="en-US" dirty="0"/>
              <a:t>Easy to Collect</a:t>
            </a:r>
          </a:p>
          <a:p>
            <a:r>
              <a:rPr lang="en-US" dirty="0"/>
              <a:t>Inexpensive Equipment</a:t>
            </a:r>
          </a:p>
          <a:p>
            <a:r>
              <a:rPr lang="en-US" dirty="0"/>
              <a:t>Easy to Identify</a:t>
            </a:r>
          </a:p>
          <a:p>
            <a:r>
              <a:rPr lang="en-US" dirty="0"/>
              <a:t>No Chemicals Needed</a:t>
            </a:r>
          </a:p>
        </p:txBody>
      </p:sp>
    </p:spTree>
    <p:extLst>
      <p:ext uri="{BB962C8B-B14F-4D97-AF65-F5344CB8AC3E}">
        <p14:creationId xmlns:p14="http://schemas.microsoft.com/office/powerpoint/2010/main" val="3414236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b="1" dirty="0"/>
              <a:t>Macro invertebrates fall into three categories of pollution tolerance:</a:t>
            </a:r>
          </a:p>
          <a:p>
            <a:r>
              <a:rPr lang="en-US" dirty="0"/>
              <a:t>Pollution Sensitive</a:t>
            </a:r>
          </a:p>
          <a:p>
            <a:r>
              <a:rPr lang="en-US" dirty="0"/>
              <a:t>Somewhat Pollution Tolerant</a:t>
            </a:r>
          </a:p>
          <a:p>
            <a:r>
              <a:rPr lang="en-US" dirty="0"/>
              <a:t>Pollution Tolerant</a:t>
            </a:r>
          </a:p>
        </p:txBody>
      </p:sp>
    </p:spTree>
    <p:extLst>
      <p:ext uri="{BB962C8B-B14F-4D97-AF65-F5344CB8AC3E}">
        <p14:creationId xmlns:p14="http://schemas.microsoft.com/office/powerpoint/2010/main" val="14674316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equipments</a:t>
            </a:r>
          </a:p>
        </p:txBody>
      </p:sp>
      <p:sp>
        <p:nvSpPr>
          <p:cNvPr id="3" name="Content Placeholder 2"/>
          <p:cNvSpPr>
            <a:spLocks noGrp="1"/>
          </p:cNvSpPr>
          <p:nvPr>
            <p:ph idx="1"/>
          </p:nvPr>
        </p:nvSpPr>
        <p:spPr/>
        <p:txBody>
          <a:bodyPr>
            <a:normAutofit fontScale="92500" lnSpcReduction="20000"/>
          </a:bodyPr>
          <a:lstStyle/>
          <a:p>
            <a:r>
              <a:rPr lang="en-US" dirty="0"/>
              <a:t>Qualitative and quantitative sampling equipments</a:t>
            </a:r>
          </a:p>
          <a:p>
            <a:r>
              <a:rPr lang="en-US" dirty="0"/>
              <a:t>Facilitated Nets of different types</a:t>
            </a:r>
          </a:p>
          <a:p>
            <a:r>
              <a:rPr lang="en-US" dirty="0"/>
              <a:t>Hand lens</a:t>
            </a:r>
          </a:p>
          <a:p>
            <a:r>
              <a:rPr lang="en-US" dirty="0"/>
              <a:t>Safety equipments </a:t>
            </a:r>
          </a:p>
          <a:p>
            <a:r>
              <a:rPr lang="en-US" dirty="0"/>
              <a:t>Brush </a:t>
            </a:r>
          </a:p>
          <a:p>
            <a:r>
              <a:rPr lang="en-US" dirty="0"/>
              <a:t>Containers with 5% formalin</a:t>
            </a:r>
          </a:p>
          <a:p>
            <a:r>
              <a:rPr lang="en-US" dirty="0"/>
              <a:t>Identification key</a:t>
            </a:r>
          </a:p>
          <a:p>
            <a:r>
              <a:rPr lang="en-US" dirty="0"/>
              <a:t>Transportation</a:t>
            </a:r>
          </a:p>
          <a:p>
            <a:r>
              <a:rPr lang="en-US" dirty="0"/>
              <a:t>Information about the water body</a:t>
            </a:r>
          </a:p>
          <a:p>
            <a:endParaRPr lang="en-US" dirty="0"/>
          </a:p>
          <a:p>
            <a:pPr>
              <a:buNone/>
            </a:pPr>
            <a:endParaRPr lang="en-US" dirty="0"/>
          </a:p>
        </p:txBody>
      </p:sp>
    </p:spTree>
    <p:extLst>
      <p:ext uri="{BB962C8B-B14F-4D97-AF65-F5344CB8AC3E}">
        <p14:creationId xmlns:p14="http://schemas.microsoft.com/office/powerpoint/2010/main" val="10248090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447800" y="609600"/>
            <a:ext cx="6096000" cy="5181599"/>
          </a:xfrm>
          <a:prstGeom prst="rect">
            <a:avLst/>
          </a:prstGeom>
          <a:noFill/>
          <a:ln w="9525">
            <a:noFill/>
            <a:miter lim="800000"/>
            <a:headEnd/>
            <a:tailEnd/>
          </a:ln>
        </p:spPr>
      </p:pic>
      <p:cxnSp>
        <p:nvCxnSpPr>
          <p:cNvPr id="9" name="Straight Arrow Connector 8"/>
          <p:cNvCxnSpPr/>
          <p:nvPr/>
        </p:nvCxnSpPr>
        <p:spPr>
          <a:xfrm>
            <a:off x="1371600" y="19050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0" y="4648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77000" y="3276600"/>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086600" y="20574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48600" y="1752600"/>
            <a:ext cx="990600" cy="369332"/>
          </a:xfrm>
          <a:prstGeom prst="rect">
            <a:avLst/>
          </a:prstGeom>
          <a:noFill/>
        </p:spPr>
        <p:txBody>
          <a:bodyPr wrap="square" rtlCol="0">
            <a:spAutoFit/>
          </a:bodyPr>
          <a:lstStyle/>
          <a:p>
            <a:r>
              <a:rPr lang="en-US" dirty="0">
                <a:solidFill>
                  <a:prstClr val="black"/>
                </a:solidFill>
              </a:rPr>
              <a:t>shovel</a:t>
            </a:r>
          </a:p>
        </p:txBody>
      </p:sp>
      <p:sp>
        <p:nvSpPr>
          <p:cNvPr id="18" name="TextBox 17"/>
          <p:cNvSpPr txBox="1"/>
          <p:nvPr/>
        </p:nvSpPr>
        <p:spPr>
          <a:xfrm>
            <a:off x="457200" y="4419600"/>
            <a:ext cx="990600" cy="369332"/>
          </a:xfrm>
          <a:prstGeom prst="rect">
            <a:avLst/>
          </a:prstGeom>
          <a:noFill/>
        </p:spPr>
        <p:txBody>
          <a:bodyPr wrap="square" rtlCol="0">
            <a:spAutoFit/>
          </a:bodyPr>
          <a:lstStyle/>
          <a:p>
            <a:r>
              <a:rPr lang="en-US" dirty="0">
                <a:solidFill>
                  <a:prstClr val="black"/>
                </a:solidFill>
              </a:rPr>
              <a:t>Drift </a:t>
            </a:r>
          </a:p>
        </p:txBody>
      </p:sp>
      <p:sp>
        <p:nvSpPr>
          <p:cNvPr id="19" name="TextBox 18"/>
          <p:cNvSpPr txBox="1"/>
          <p:nvPr/>
        </p:nvSpPr>
        <p:spPr>
          <a:xfrm>
            <a:off x="457200" y="1676400"/>
            <a:ext cx="990600" cy="646331"/>
          </a:xfrm>
          <a:prstGeom prst="rect">
            <a:avLst/>
          </a:prstGeom>
          <a:noFill/>
        </p:spPr>
        <p:txBody>
          <a:bodyPr wrap="square" rtlCol="0">
            <a:spAutoFit/>
          </a:bodyPr>
          <a:lstStyle/>
          <a:p>
            <a:r>
              <a:rPr lang="en-US" dirty="0">
                <a:solidFill>
                  <a:prstClr val="black"/>
                </a:solidFill>
              </a:rPr>
              <a:t>Hand net</a:t>
            </a:r>
          </a:p>
        </p:txBody>
      </p:sp>
      <p:sp>
        <p:nvSpPr>
          <p:cNvPr id="20" name="TextBox 19"/>
          <p:cNvSpPr txBox="1"/>
          <p:nvPr/>
        </p:nvSpPr>
        <p:spPr>
          <a:xfrm>
            <a:off x="7924800" y="3200400"/>
            <a:ext cx="990600" cy="369332"/>
          </a:xfrm>
          <a:prstGeom prst="rect">
            <a:avLst/>
          </a:prstGeom>
          <a:noFill/>
        </p:spPr>
        <p:txBody>
          <a:bodyPr wrap="square" rtlCol="0">
            <a:spAutoFit/>
          </a:bodyPr>
          <a:lstStyle/>
          <a:p>
            <a:r>
              <a:rPr lang="en-US" dirty="0">
                <a:solidFill>
                  <a:prstClr val="black"/>
                </a:solidFill>
              </a:rPr>
              <a:t>Dredge</a:t>
            </a:r>
          </a:p>
        </p:txBody>
      </p:sp>
      <p:sp>
        <p:nvSpPr>
          <p:cNvPr id="21" name="TextBox 20"/>
          <p:cNvSpPr txBox="1"/>
          <p:nvPr/>
        </p:nvSpPr>
        <p:spPr>
          <a:xfrm>
            <a:off x="1600200" y="304800"/>
            <a:ext cx="5715000" cy="369332"/>
          </a:xfrm>
          <a:prstGeom prst="rect">
            <a:avLst/>
          </a:prstGeom>
          <a:noFill/>
        </p:spPr>
        <p:txBody>
          <a:bodyPr wrap="square" rtlCol="0">
            <a:spAutoFit/>
          </a:bodyPr>
          <a:lstStyle/>
          <a:p>
            <a:r>
              <a:rPr lang="en-US" dirty="0">
                <a:solidFill>
                  <a:prstClr val="black"/>
                </a:solidFill>
              </a:rPr>
              <a:t>Qualitative sampling</a:t>
            </a:r>
          </a:p>
        </p:txBody>
      </p:sp>
    </p:spTree>
    <p:extLst>
      <p:ext uri="{BB962C8B-B14F-4D97-AF65-F5344CB8AC3E}">
        <p14:creationId xmlns:p14="http://schemas.microsoft.com/office/powerpoint/2010/main" val="354542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r"/>
            <a:r>
              <a:rPr lang="en-US" sz="2400" dirty="0"/>
              <a:t>Contd.</a:t>
            </a:r>
          </a:p>
        </p:txBody>
      </p:sp>
      <p:sp>
        <p:nvSpPr>
          <p:cNvPr id="3" name="Content Placeholder 2"/>
          <p:cNvSpPr>
            <a:spLocks noGrp="1"/>
          </p:cNvSpPr>
          <p:nvPr>
            <p:ph idx="1"/>
          </p:nvPr>
        </p:nvSpPr>
        <p:spPr>
          <a:xfrm>
            <a:off x="457200" y="914400"/>
            <a:ext cx="8229600" cy="5211763"/>
          </a:xfrm>
        </p:spPr>
        <p:txBody>
          <a:bodyPr>
            <a:normAutofit fontScale="92500"/>
          </a:bodyPr>
          <a:lstStyle/>
          <a:p>
            <a:pPr marL="514350" lvl="0" indent="-514350">
              <a:buFont typeface="+mj-lt"/>
              <a:buAutoNum type="arabicPeriod" startAt="9"/>
            </a:pPr>
            <a:r>
              <a:rPr lang="en-US" dirty="0"/>
              <a:t>Calibration and Standardization</a:t>
            </a:r>
            <a:endParaRPr lang="en-US" sz="2800" dirty="0"/>
          </a:p>
          <a:p>
            <a:pPr marL="971550" lvl="1" indent="-514350">
              <a:buFont typeface="+mj-lt"/>
              <a:buAutoNum type="alphaLcParenR"/>
            </a:pPr>
            <a:r>
              <a:rPr lang="en-US" dirty="0"/>
              <a:t>Incubators, thermometers autoclaves, balances and other equipments has to be calibrated and standardized</a:t>
            </a:r>
            <a:endParaRPr lang="en-US" sz="2400" dirty="0"/>
          </a:p>
          <a:p>
            <a:pPr marL="514350" lvl="0" indent="-514350">
              <a:buFont typeface="+mj-lt"/>
              <a:buAutoNum type="arabicPeriod" startAt="10"/>
            </a:pPr>
            <a:r>
              <a:rPr lang="en-US" dirty="0"/>
              <a:t>Quality Control</a:t>
            </a:r>
            <a:endParaRPr lang="en-US" sz="2800" dirty="0"/>
          </a:p>
          <a:p>
            <a:pPr marL="971550" lvl="1" indent="-514350">
              <a:buFont typeface="+mj-lt"/>
              <a:buAutoNum type="alphaLcParenR"/>
            </a:pPr>
            <a:r>
              <a:rPr lang="en-US" dirty="0"/>
              <a:t>Filter control, dilution water control, Agar, broth control</a:t>
            </a:r>
            <a:endParaRPr lang="en-US" sz="2400" dirty="0"/>
          </a:p>
          <a:p>
            <a:pPr marL="514350" lvl="0" indent="-514350">
              <a:buFont typeface="+mj-lt"/>
              <a:buAutoNum type="arabicPeriod" startAt="10"/>
            </a:pPr>
            <a:r>
              <a:rPr lang="en-US" dirty="0"/>
              <a:t>Procedures of the experiment</a:t>
            </a:r>
            <a:endParaRPr lang="en-US" sz="2800" dirty="0"/>
          </a:p>
          <a:p>
            <a:pPr marL="514350" lvl="0" indent="-514350">
              <a:buFont typeface="+mj-lt"/>
              <a:buAutoNum type="arabicPeriod" startAt="10"/>
            </a:pPr>
            <a:r>
              <a:rPr lang="en-US" dirty="0"/>
              <a:t>Data analysis and calculations</a:t>
            </a:r>
            <a:endParaRPr lang="en-US" sz="2800" dirty="0"/>
          </a:p>
          <a:p>
            <a:pPr marL="971550" lvl="1" indent="-514350">
              <a:buFont typeface="+mj-lt"/>
              <a:buAutoNum type="alphaLcParenR"/>
            </a:pPr>
            <a:r>
              <a:rPr lang="en-US" dirty="0"/>
              <a:t>M/o/100ml= No. of Colonies/Volume of sample filtered(mL) x 100</a:t>
            </a:r>
            <a:endParaRPr lang="en-US" sz="2400" dirty="0"/>
          </a:p>
          <a:p>
            <a:pPr marL="514350" lvl="0" indent="-514350">
              <a:buFont typeface="+mj-lt"/>
              <a:buAutoNum type="arabicPeriod" startAt="10"/>
            </a:pPr>
            <a:r>
              <a:rPr lang="en-US" b="1" dirty="0"/>
              <a:t>Method Performance</a:t>
            </a:r>
            <a:endParaRPr lang="en-US" sz="2800" dirty="0"/>
          </a:p>
          <a:p>
            <a:pPr marL="971550" lvl="1" indent="-514350">
              <a:buFont typeface="+mj-lt"/>
              <a:buAutoNum type="alphaLcParenR"/>
            </a:pPr>
            <a:r>
              <a:rPr lang="en-US" dirty="0"/>
              <a:t>The outcomes</a:t>
            </a:r>
            <a:endParaRPr lang="en-US" sz="2400" dirty="0"/>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sampling</a:t>
            </a:r>
          </a:p>
        </p:txBody>
      </p:sp>
      <p:sp>
        <p:nvSpPr>
          <p:cNvPr id="3" name="Content Placeholder 2"/>
          <p:cNvSpPr>
            <a:spLocks noGrp="1"/>
          </p:cNvSpPr>
          <p:nvPr>
            <p:ph idx="1"/>
          </p:nvPr>
        </p:nvSpPr>
        <p:spPr>
          <a:xfrm>
            <a:off x="6019800" y="1600200"/>
            <a:ext cx="3124200" cy="4525963"/>
          </a:xfrm>
        </p:spPr>
        <p:txBody>
          <a:bodyPr>
            <a:normAutofit/>
          </a:bodyPr>
          <a:lstStyle/>
          <a:p>
            <a:r>
              <a:rPr lang="en-US" dirty="0" err="1"/>
              <a:t>Benthose</a:t>
            </a:r>
            <a:r>
              <a:rPr lang="en-US" dirty="0"/>
              <a:t> sampler</a:t>
            </a:r>
          </a:p>
          <a:p>
            <a:pPr marL="514350" indent="-514350">
              <a:buAutoNum type="alphaLcPeriod"/>
            </a:pPr>
            <a:r>
              <a:rPr lang="en-US" sz="2800" dirty="0"/>
              <a:t>Cable operated</a:t>
            </a:r>
          </a:p>
          <a:p>
            <a:pPr marL="1314450" lvl="2" indent="-514350">
              <a:buNone/>
            </a:pPr>
            <a:r>
              <a:rPr lang="en-US" dirty="0"/>
              <a:t>- </a:t>
            </a:r>
            <a:r>
              <a:rPr lang="en-US" dirty="0" err="1"/>
              <a:t>Ekman</a:t>
            </a:r>
            <a:r>
              <a:rPr lang="en-US" dirty="0"/>
              <a:t>  grab</a:t>
            </a:r>
          </a:p>
          <a:p>
            <a:pPr marL="514350" indent="-514350">
              <a:buAutoNum type="alphaLcPeriod"/>
            </a:pPr>
            <a:r>
              <a:rPr lang="en-US" dirty="0"/>
              <a:t>Peterson grab</a:t>
            </a:r>
          </a:p>
          <a:p>
            <a:pPr marL="514350" indent="-514350">
              <a:buAutoNum type="alphaLcPeriod"/>
            </a:pPr>
            <a:r>
              <a:rPr lang="en-US" dirty="0"/>
              <a:t>Van </a:t>
            </a:r>
            <a:r>
              <a:rPr lang="en-US" dirty="0" err="1"/>
              <a:t>Veen</a:t>
            </a:r>
            <a:r>
              <a:rPr lang="en-US" dirty="0"/>
              <a:t> grab</a:t>
            </a:r>
          </a:p>
          <a:p>
            <a:pPr marL="514350" indent="-514350">
              <a:buAutoNum type="alphaLcPeriod"/>
            </a:pPr>
            <a:r>
              <a:rPr lang="en-US" dirty="0"/>
              <a:t>Pole operated</a:t>
            </a:r>
          </a:p>
          <a:p>
            <a:pPr marL="914400" lvl="1" indent="-514350">
              <a:buNone/>
            </a:pPr>
            <a:r>
              <a:rPr lang="en-US" dirty="0"/>
              <a:t>-Ekman grab</a:t>
            </a:r>
          </a:p>
        </p:txBody>
      </p:sp>
      <p:pic>
        <p:nvPicPr>
          <p:cNvPr id="4" name="Picture 3"/>
          <p:cNvPicPr/>
          <p:nvPr/>
        </p:nvPicPr>
        <p:blipFill>
          <a:blip r:embed="rId2" cstate="print"/>
          <a:srcRect/>
          <a:stretch>
            <a:fillRect/>
          </a:stretch>
        </p:blipFill>
        <p:spPr bwMode="auto">
          <a:xfrm>
            <a:off x="1" y="1524001"/>
            <a:ext cx="5562600" cy="5334000"/>
          </a:xfrm>
          <a:prstGeom prst="rect">
            <a:avLst/>
          </a:prstGeom>
          <a:noFill/>
          <a:ln w="9525">
            <a:noFill/>
            <a:miter lim="800000"/>
            <a:headEnd/>
            <a:tailEnd/>
          </a:ln>
        </p:spPr>
      </p:pic>
    </p:spTree>
    <p:extLst>
      <p:ext uri="{BB962C8B-B14F-4D97-AF65-F5344CB8AC3E}">
        <p14:creationId xmlns:p14="http://schemas.microsoft.com/office/powerpoint/2010/main" val="31803538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KEY</a:t>
            </a:r>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l="16875" t="11111" r="12500" b="6667"/>
          <a:stretch>
            <a:fillRect/>
          </a:stretch>
        </p:blipFill>
        <p:spPr bwMode="auto">
          <a:xfrm>
            <a:off x="0" y="1066800"/>
            <a:ext cx="9144000" cy="5791200"/>
          </a:xfrm>
          <a:prstGeom prst="rect">
            <a:avLst/>
          </a:prstGeom>
          <a:noFill/>
          <a:ln w="9525">
            <a:noFill/>
            <a:miter lim="800000"/>
            <a:headEnd/>
            <a:tailEnd/>
          </a:ln>
        </p:spPr>
      </p:pic>
    </p:spTree>
    <p:extLst>
      <p:ext uri="{BB962C8B-B14F-4D97-AF65-F5344CB8AC3E}">
        <p14:creationId xmlns:p14="http://schemas.microsoft.com/office/powerpoint/2010/main" val="5878068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cstate="print"/>
          <a:srcRect l="17266" t="12222" r="13669" b="30000"/>
          <a:stretch>
            <a:fillRect/>
          </a:stretch>
        </p:blipFill>
        <p:spPr bwMode="auto">
          <a:xfrm>
            <a:off x="0" y="0"/>
            <a:ext cx="9144000" cy="6553200"/>
          </a:xfrm>
          <a:prstGeom prst="rect">
            <a:avLst/>
          </a:prstGeom>
          <a:noFill/>
          <a:ln w="9525">
            <a:noFill/>
            <a:miter lim="800000"/>
            <a:headEnd/>
            <a:tailEnd/>
          </a:ln>
        </p:spPr>
      </p:pic>
      <p:sp>
        <p:nvSpPr>
          <p:cNvPr id="5" name="Rectangle 4"/>
          <p:cNvSpPr/>
          <p:nvPr/>
        </p:nvSpPr>
        <p:spPr>
          <a:xfrm>
            <a:off x="5715000" y="0"/>
            <a:ext cx="3429000" cy="685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8132005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381000"/>
            <a:ext cx="5943600" cy="5105400"/>
          </a:xfrm>
          <a:prstGeom prst="rect">
            <a:avLst/>
          </a:prstGeom>
          <a:noFill/>
          <a:ln w="9525">
            <a:noFill/>
            <a:miter lim="800000"/>
            <a:headEnd/>
            <a:tailEnd/>
          </a:ln>
        </p:spPr>
      </p:pic>
    </p:spTree>
    <p:extLst>
      <p:ext uri="{BB962C8B-B14F-4D97-AF65-F5344CB8AC3E}">
        <p14:creationId xmlns:p14="http://schemas.microsoft.com/office/powerpoint/2010/main" val="39099907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a:t>
            </a:r>
          </a:p>
        </p:txBody>
      </p:sp>
      <p:sp>
        <p:nvSpPr>
          <p:cNvPr id="3" name="Content Placeholder 2"/>
          <p:cNvSpPr>
            <a:spLocks noGrp="1"/>
          </p:cNvSpPr>
          <p:nvPr>
            <p:ph idx="1"/>
          </p:nvPr>
        </p:nvSpPr>
        <p:spPr/>
        <p:txBody>
          <a:bodyPr>
            <a:normAutofit/>
          </a:bodyPr>
          <a:lstStyle/>
          <a:p>
            <a:r>
              <a:rPr lang="en-US" dirty="0"/>
              <a:t>How often, where, How?</a:t>
            </a:r>
          </a:p>
          <a:p>
            <a:r>
              <a:rPr lang="en-US" dirty="0"/>
              <a:t>How often? – 2-4 times/year</a:t>
            </a:r>
          </a:p>
          <a:p>
            <a:r>
              <a:rPr lang="en-US" dirty="0"/>
              <a:t>How? Require 2 person, net, and safety </a:t>
            </a:r>
            <a:r>
              <a:rPr lang="en-US" dirty="0" err="1"/>
              <a:t>eqts</a:t>
            </a:r>
            <a:endParaRPr lang="en-US" dirty="0"/>
          </a:p>
          <a:p>
            <a:r>
              <a:rPr lang="en-US" dirty="0"/>
              <a:t>Where?</a:t>
            </a:r>
          </a:p>
          <a:p>
            <a:pPr lvl="1"/>
            <a:r>
              <a:rPr lang="en-US" dirty="0"/>
              <a:t> riffle ? (3 X 3 ft surface </a:t>
            </a:r>
            <a:r>
              <a:rPr lang="en-US" dirty="0" err="1"/>
              <a:t>vs</a:t>
            </a:r>
            <a:r>
              <a:rPr lang="en-US" dirty="0"/>
              <a:t> 3X6ft down)</a:t>
            </a:r>
          </a:p>
          <a:p>
            <a:pPr lvl="2"/>
            <a:r>
              <a:rPr lang="en-US" dirty="0"/>
              <a:t>Make sure there is no gap b/n the net and substrate</a:t>
            </a:r>
          </a:p>
          <a:p>
            <a:pPr lvl="2"/>
            <a:r>
              <a:rPr lang="en-US" dirty="0"/>
              <a:t>Take 3 samples from d/t direction of the riffle</a:t>
            </a:r>
          </a:p>
          <a:p>
            <a:pPr lvl="2"/>
            <a:r>
              <a:rPr lang="en-US" dirty="0"/>
              <a:t>Always sample upstream</a:t>
            </a:r>
          </a:p>
          <a:p>
            <a:pPr lvl="1"/>
            <a:endParaRPr lang="en-US" dirty="0"/>
          </a:p>
          <a:p>
            <a:endParaRPr lang="en-US" dirty="0"/>
          </a:p>
        </p:txBody>
      </p:sp>
    </p:spTree>
    <p:extLst>
      <p:ext uri="{BB962C8B-B14F-4D97-AF65-F5344CB8AC3E}">
        <p14:creationId xmlns:p14="http://schemas.microsoft.com/office/powerpoint/2010/main" val="6232344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a:t>Root Mats: detach the plant and let the macro invertebrates fell on the net/</a:t>
            </a:r>
            <a:r>
              <a:rPr lang="en-US" dirty="0" err="1"/>
              <a:t>seive</a:t>
            </a:r>
            <a:endParaRPr lang="en-US" dirty="0"/>
          </a:p>
          <a:p>
            <a:r>
              <a:rPr lang="en-US" dirty="0"/>
              <a:t>Snags </a:t>
            </a:r>
          </a:p>
          <a:p>
            <a:pPr lvl="1"/>
            <a:r>
              <a:rPr lang="en-US" dirty="0"/>
              <a:t>Have to be in the water for some times</a:t>
            </a:r>
          </a:p>
          <a:p>
            <a:pPr lvl="1"/>
            <a:r>
              <a:rPr lang="en-US" dirty="0"/>
              <a:t>Quickly remove the snags not to lose the insects</a:t>
            </a:r>
          </a:p>
          <a:p>
            <a:pPr lvl="1"/>
            <a:r>
              <a:rPr lang="en-US" dirty="0"/>
              <a:t>Require 3-5 snags for one net set</a:t>
            </a:r>
          </a:p>
          <a:p>
            <a:pPr lvl="1"/>
            <a:r>
              <a:rPr lang="en-US" dirty="0"/>
              <a:t>The horizontal net width is 6X12 inches</a:t>
            </a:r>
          </a:p>
          <a:p>
            <a:pPr lvl="1"/>
            <a:r>
              <a:rPr lang="en-US" dirty="0"/>
              <a:t>Require two people</a:t>
            </a:r>
          </a:p>
        </p:txBody>
      </p:sp>
    </p:spTree>
    <p:extLst>
      <p:ext uri="{BB962C8B-B14F-4D97-AF65-F5344CB8AC3E}">
        <p14:creationId xmlns:p14="http://schemas.microsoft.com/office/powerpoint/2010/main" val="19656986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flowing</a:t>
            </a:r>
          </a:p>
        </p:txBody>
      </p:sp>
      <p:sp>
        <p:nvSpPr>
          <p:cNvPr id="3" name="Content Placeholder 2"/>
          <p:cNvSpPr>
            <a:spLocks noGrp="1"/>
          </p:cNvSpPr>
          <p:nvPr>
            <p:ph idx="1"/>
          </p:nvPr>
        </p:nvSpPr>
        <p:spPr/>
        <p:txBody>
          <a:bodyPr/>
          <a:lstStyle/>
          <a:p>
            <a:r>
              <a:rPr lang="en-US" dirty="0"/>
              <a:t>Non-flow areas of the stream are not in the main channel and do not have a flow. </a:t>
            </a:r>
          </a:p>
          <a:p>
            <a:r>
              <a:rPr lang="en-US" dirty="0"/>
              <a:t>They may be pooled areas in pockets behind logs or in pockets on the downstream end of a riffle, or in a bend in the stream.</a:t>
            </a:r>
          </a:p>
          <a:p>
            <a:r>
              <a:rPr lang="en-US" dirty="0"/>
              <a:t>Use D frame nets for rivers with non flowing area</a:t>
            </a:r>
          </a:p>
          <a:p>
            <a:r>
              <a:rPr lang="en-US" dirty="0"/>
              <a:t>One person is enough</a:t>
            </a:r>
          </a:p>
        </p:txBody>
      </p:sp>
    </p:spTree>
    <p:extLst>
      <p:ext uri="{BB962C8B-B14F-4D97-AF65-F5344CB8AC3E}">
        <p14:creationId xmlns:p14="http://schemas.microsoft.com/office/powerpoint/2010/main" val="8942130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cstate="print"/>
          <a:srcRect l="18125" t="12222" r="13750" b="5556"/>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2518792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l="30625" t="12222" r="20625" b="12222"/>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1215907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lum bright="-26000" contrast="36000"/>
          </a:blip>
          <a:srcRect l="23125" t="11111" r="23125" b="3333"/>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2642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r"/>
            <a:r>
              <a:rPr lang="en-US" sz="2400" dirty="0"/>
              <a:t>Contd.</a:t>
            </a:r>
          </a:p>
        </p:txBody>
      </p:sp>
      <p:sp>
        <p:nvSpPr>
          <p:cNvPr id="3" name="Content Placeholder 2"/>
          <p:cNvSpPr>
            <a:spLocks noGrp="1"/>
          </p:cNvSpPr>
          <p:nvPr>
            <p:ph idx="1"/>
          </p:nvPr>
        </p:nvSpPr>
        <p:spPr>
          <a:xfrm>
            <a:off x="304800" y="685800"/>
            <a:ext cx="8534400" cy="5715000"/>
          </a:xfrm>
        </p:spPr>
        <p:txBody>
          <a:bodyPr/>
          <a:lstStyle/>
          <a:p>
            <a:pPr marL="514350" lvl="0" indent="-514350">
              <a:buFont typeface="+mj-lt"/>
              <a:buAutoNum type="arabicPeriod" startAt="14"/>
            </a:pPr>
            <a:r>
              <a:rPr lang="en-US" dirty="0"/>
              <a:t>Pollution Prevention</a:t>
            </a:r>
          </a:p>
          <a:p>
            <a:pPr marL="514350" indent="-514350">
              <a:buFont typeface="+mj-lt"/>
              <a:buAutoNum type="arabicPeriod" startAt="14"/>
            </a:pPr>
            <a:r>
              <a:rPr lang="en-US" dirty="0"/>
              <a:t> Waste Management</a:t>
            </a:r>
          </a:p>
          <a:p>
            <a:pPr marL="514350" lvl="0" indent="-514350">
              <a:buFont typeface="+mj-lt"/>
              <a:buAutoNum type="arabicPeriod" startAt="14"/>
            </a:pPr>
            <a:r>
              <a:rPr lang="en-US" dirty="0"/>
              <a:t> References</a:t>
            </a:r>
          </a:p>
          <a:p>
            <a:pPr marL="514350" lvl="0" indent="-514350">
              <a:buFont typeface="+mj-lt"/>
              <a:buAutoNum type="arabicPeriod" startAt="14"/>
            </a:pPr>
            <a:r>
              <a:rPr lang="en-US" dirty="0"/>
              <a:t> Tables and Figures</a:t>
            </a:r>
          </a:p>
          <a:p>
            <a:pPr marL="514350" indent="-514350">
              <a:buFont typeface="+mj-lt"/>
              <a:buAutoNum type="arabicPeriod" startAt="14"/>
            </a:pPr>
            <a:endParaRPr lang="en-US" dirty="0"/>
          </a:p>
          <a:p>
            <a:pPr marL="514350" lvl="0" indent="-514350">
              <a:buFont typeface="+mj-lt"/>
              <a:buAutoNum type="arabicPeriod" startAt="14"/>
            </a:pPr>
            <a:endParaRPr lang="en-US" dirty="0"/>
          </a:p>
          <a:p>
            <a:pPr marL="514350" indent="-514350">
              <a:buFont typeface="+mj-lt"/>
              <a:buAutoNum type="arabicPeriod" startAt="14"/>
            </a:pP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09800"/>
            <a:ext cx="8686800" cy="3916363"/>
          </a:xfrm>
        </p:spPr>
        <p:txBody>
          <a:bodyPr/>
          <a:lstStyle/>
          <a:p>
            <a:endParaRPr lang="en-US" dirty="0"/>
          </a:p>
        </p:txBody>
      </p:sp>
      <p:pic>
        <p:nvPicPr>
          <p:cNvPr id="19458" name="Picture 2"/>
          <p:cNvPicPr>
            <a:picLocks noChangeAspect="1" noChangeArrowheads="1"/>
          </p:cNvPicPr>
          <p:nvPr/>
        </p:nvPicPr>
        <p:blipFill>
          <a:blip r:embed="rId2" cstate="print">
            <a:lum bright="-10000" contrast="4000"/>
          </a:blip>
          <a:srcRect l="28750" t="12222" r="26875" b="65556"/>
          <a:stretch>
            <a:fillRect/>
          </a:stretch>
        </p:blipFill>
        <p:spPr bwMode="auto">
          <a:xfrm>
            <a:off x="0" y="0"/>
            <a:ext cx="9144000" cy="205740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lum bright="-16000" contrast="10000"/>
          </a:blip>
          <a:srcRect l="28125" t="28889" r="26875" b="5556"/>
          <a:stretch>
            <a:fillRect/>
          </a:stretch>
        </p:blipFill>
        <p:spPr bwMode="auto">
          <a:xfrm>
            <a:off x="0" y="1981200"/>
            <a:ext cx="9144000" cy="4876800"/>
          </a:xfrm>
          <a:prstGeom prst="rect">
            <a:avLst/>
          </a:prstGeom>
          <a:noFill/>
          <a:ln w="9525">
            <a:noFill/>
            <a:miter lim="800000"/>
            <a:headEnd/>
            <a:tailEnd/>
          </a:ln>
        </p:spPr>
      </p:pic>
    </p:spTree>
    <p:extLst>
      <p:ext uri="{BB962C8B-B14F-4D97-AF65-F5344CB8AC3E}">
        <p14:creationId xmlns:p14="http://schemas.microsoft.com/office/powerpoint/2010/main" val="1290133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cstate="print"/>
          <a:srcRect l="17500" t="10000" r="15000" b="15556"/>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217598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9cd55f4c5dd7b576df1f37efeaa34744[1]"/>
          <p:cNvPicPr>
            <a:picLocks noGrp="1" noChangeAspect="1" noChangeArrowheads="1" noCrop="1"/>
          </p:cNvPicPr>
          <p:nvPr>
            <p:ph idx="1"/>
          </p:nvPr>
        </p:nvPicPr>
        <p:blipFill>
          <a:blip r:embed="rId3">
            <a:lum bright="10000"/>
            <a:extLst>
              <a:ext uri="{28A0092B-C50C-407E-A947-70E740481C1C}">
                <a14:useLocalDpi xmlns:a14="http://schemas.microsoft.com/office/drawing/2010/main" val="0"/>
              </a:ext>
            </a:extLst>
          </a:blip>
          <a:srcRect/>
          <a:stretch>
            <a:fillRect/>
          </a:stretch>
        </p:blipFill>
        <p:spPr>
          <a:xfrm rot="785942">
            <a:off x="690563" y="3943350"/>
            <a:ext cx="6989762" cy="2262188"/>
          </a:xfrm>
        </p:spPr>
      </p:pic>
      <p:sp>
        <p:nvSpPr>
          <p:cNvPr id="3" name="Rectangle 2"/>
          <p:cNvSpPr/>
          <p:nvPr/>
        </p:nvSpPr>
        <p:spPr>
          <a:xfrm rot="20436571">
            <a:off x="1749617" y="1601036"/>
            <a:ext cx="6400800" cy="8382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latin typeface="Times New Roman" pitchFamily="18" charset="0"/>
                <a:cs typeface="Times New Roman" pitchFamily="18" charset="0"/>
              </a:rPr>
              <a:t>The End of the course!</a:t>
            </a:r>
          </a:p>
        </p:txBody>
      </p:sp>
    </p:spTree>
    <p:extLst>
      <p:ext uri="{BB962C8B-B14F-4D97-AF65-F5344CB8AC3E}">
        <p14:creationId xmlns:p14="http://schemas.microsoft.com/office/powerpoint/2010/main" val="12987788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0.45799 0.63791 L -0.45799 0.32161 C -0.45799 0.17919 -0.37118 0.00531 -0.29965 0.00531 L -0.14132 0.00531 " pathEditMode="relative" rAng="0" ptsTypes="FfFF">
                                      <p:cBhvr>
                                        <p:cTn id="6" dur="2000" fill="hold"/>
                                        <p:tgtEl>
                                          <p:spTgt spid="3"/>
                                        </p:tgtEl>
                                        <p:attrNameLst>
                                          <p:attrName>ppt_x</p:attrName>
                                          <p:attrName>ppt_y</p:attrName>
                                        </p:attrNameLst>
                                      </p:cBhvr>
                                      <p:rCtr x="15800" y="-3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Chapter 2: Instruments and equipment used in the biological analysis </a:t>
            </a:r>
            <a:br>
              <a:rPr lang="en-US" sz="2800" b="1" dirty="0"/>
            </a:br>
            <a:endParaRPr lang="en-US" sz="2800" dirty="0"/>
          </a:p>
        </p:txBody>
      </p:sp>
      <p:sp>
        <p:nvSpPr>
          <p:cNvPr id="3" name="Content Placeholder 2"/>
          <p:cNvSpPr>
            <a:spLocks noGrp="1"/>
          </p:cNvSpPr>
          <p:nvPr>
            <p:ph idx="1"/>
          </p:nvPr>
        </p:nvSpPr>
        <p:spPr/>
        <p:txBody>
          <a:bodyPr/>
          <a:lstStyle/>
          <a:p>
            <a:pPr>
              <a:buNone/>
            </a:pPr>
            <a:r>
              <a:rPr lang="en-US" b="1" dirty="0"/>
              <a:t>Laboratory glassware</a:t>
            </a:r>
          </a:p>
          <a:p>
            <a:pPr>
              <a:buNone/>
            </a:pPr>
            <a:r>
              <a:rPr lang="en-US" b="1" dirty="0"/>
              <a:t>Introduction</a:t>
            </a:r>
          </a:p>
          <a:p>
            <a:r>
              <a:rPr lang="en-US" b="1" dirty="0"/>
              <a:t>Laboratory glassware</a:t>
            </a:r>
            <a:r>
              <a:rPr lang="en-US" dirty="0"/>
              <a:t> refers to a variety of equipment, traditionally made of </a:t>
            </a:r>
            <a:r>
              <a:rPr lang="en-US" dirty="0">
                <a:hlinkClick r:id="rId2" tooltip="Glass"/>
              </a:rPr>
              <a:t>glass</a:t>
            </a:r>
            <a:r>
              <a:rPr lang="en-US" dirty="0"/>
              <a:t>, used for </a:t>
            </a:r>
            <a:r>
              <a:rPr lang="en-US" dirty="0">
                <a:hlinkClick r:id="rId3" tooltip="Scientific experiment"/>
              </a:rPr>
              <a:t>scientific experiments</a:t>
            </a:r>
            <a:r>
              <a:rPr lang="en-US" dirty="0"/>
              <a:t> and other work in </a:t>
            </a:r>
            <a:r>
              <a:rPr lang="en-US" dirty="0">
                <a:hlinkClick r:id="rId4" tooltip="Science"/>
              </a:rPr>
              <a:t>science</a:t>
            </a:r>
            <a:r>
              <a:rPr lang="en-US" dirty="0"/>
              <a:t>, especially in </a:t>
            </a:r>
            <a:r>
              <a:rPr lang="en-US" dirty="0">
                <a:hlinkClick r:id="rId5" tooltip="Chemistry"/>
              </a:rPr>
              <a:t>chemistry</a:t>
            </a:r>
            <a:r>
              <a:rPr lang="en-US" dirty="0"/>
              <a:t> and </a:t>
            </a:r>
            <a:r>
              <a:rPr lang="en-US" dirty="0">
                <a:hlinkClick r:id="rId6" tooltip="Biology"/>
              </a:rPr>
              <a:t>biology</a:t>
            </a:r>
            <a:r>
              <a:rPr lang="en-US" dirty="0"/>
              <a:t> </a:t>
            </a:r>
            <a:r>
              <a:rPr lang="en-US" dirty="0">
                <a:hlinkClick r:id="rId7" tooltip="Laboratory"/>
              </a:rPr>
              <a:t>laboratories</a:t>
            </a:r>
            <a:endParaRPr lang="en-US" dirty="0"/>
          </a:p>
        </p:txBody>
      </p:sp>
    </p:spTree>
    <p:extLst>
      <p:ext uri="{BB962C8B-B14F-4D97-AF65-F5344CB8AC3E}">
        <p14:creationId xmlns:p14="http://schemas.microsoft.com/office/powerpoint/2010/main" val="197301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lgn="just"/>
            <a:r>
              <a:rPr lang="en-US" dirty="0"/>
              <a:t>Some of the equipment is now made of </a:t>
            </a:r>
            <a:r>
              <a:rPr lang="en-US" dirty="0">
                <a:hlinkClick r:id="rId2" tooltip="Plastic"/>
              </a:rPr>
              <a:t>plastic</a:t>
            </a:r>
            <a:r>
              <a:rPr lang="en-US" dirty="0"/>
              <a:t> for cost, ruggedness, and convenience reasons, but glass is still used for some applications because it is relatively </a:t>
            </a:r>
            <a:r>
              <a:rPr lang="en-US" dirty="0">
                <a:hlinkClick r:id="rId3" tooltip="Inert"/>
              </a:rPr>
              <a:t>inert</a:t>
            </a:r>
            <a:r>
              <a:rPr lang="en-US" dirty="0"/>
              <a:t>, </a:t>
            </a:r>
            <a:r>
              <a:rPr lang="en-US" dirty="0">
                <a:hlinkClick r:id="rId4" tooltip="Transparency (optics)"/>
              </a:rPr>
              <a:t>transparent</a:t>
            </a:r>
            <a:r>
              <a:rPr lang="en-US" dirty="0"/>
              <a:t>, more heat-resistant than some plastics up to a point, and relatively easy to customize. </a:t>
            </a:r>
            <a:r>
              <a:rPr lang="en-US" dirty="0">
                <a:hlinkClick r:id="rId5" tooltip="Borosilicate glass"/>
              </a:rPr>
              <a:t>Borosilicate glasses</a:t>
            </a:r>
            <a:r>
              <a:rPr lang="en-US" dirty="0"/>
              <a:t> are often used because they are less subject to </a:t>
            </a:r>
            <a:r>
              <a:rPr lang="en-US" dirty="0">
                <a:hlinkClick r:id="rId6" tooltip="Thermal stress"/>
              </a:rPr>
              <a:t>thermal stress</a:t>
            </a:r>
            <a:r>
              <a:rPr lang="en-US" dirty="0"/>
              <a:t> and are common for </a:t>
            </a:r>
            <a:r>
              <a:rPr lang="en-US" dirty="0">
                <a:hlinkClick r:id="rId7" tooltip="Reagent bottle"/>
              </a:rPr>
              <a:t>reagent bottles</a:t>
            </a:r>
            <a:r>
              <a:rPr lang="en-US" dirty="0"/>
              <a:t>.</a:t>
            </a:r>
          </a:p>
        </p:txBody>
      </p:sp>
    </p:spTree>
    <p:extLst>
      <p:ext uri="{BB962C8B-B14F-4D97-AF65-F5344CB8AC3E}">
        <p14:creationId xmlns:p14="http://schemas.microsoft.com/office/powerpoint/2010/main" val="35668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algn="just"/>
            <a:r>
              <a:rPr lang="en-US" dirty="0"/>
              <a:t>For some applications </a:t>
            </a:r>
            <a:r>
              <a:rPr lang="en-US" dirty="0">
                <a:hlinkClick r:id="rId2" tooltip="Quartz glass"/>
              </a:rPr>
              <a:t>quartz glass</a:t>
            </a:r>
            <a:r>
              <a:rPr lang="en-US" dirty="0"/>
              <a:t> is used for its ability to withstand high temperatures or its transparency in certain parts of the </a:t>
            </a:r>
            <a:r>
              <a:rPr lang="en-US" dirty="0">
                <a:hlinkClick r:id="rId3" tooltip="Electromagnetic spectrum"/>
              </a:rPr>
              <a:t>electromagnetic spectrum</a:t>
            </a:r>
            <a:r>
              <a:rPr lang="en-US" dirty="0"/>
              <a:t>. In other applications, especially some storage </a:t>
            </a:r>
            <a:r>
              <a:rPr lang="en-US" dirty="0">
                <a:hlinkClick r:id="rId4" tooltip="Bottle"/>
              </a:rPr>
              <a:t>bottles</a:t>
            </a:r>
            <a:r>
              <a:rPr lang="en-US" dirty="0"/>
              <a:t>, darkened brown or amber (actinic) glass is used to keep out much of the UV and IR radiation so that the effect of light on the contents is minimized. Special-purpose materials are also used; for example, </a:t>
            </a:r>
            <a:r>
              <a:rPr lang="en-US" dirty="0">
                <a:hlinkClick r:id="rId5" tooltip="Hydrofluoric acid"/>
              </a:rPr>
              <a:t>hydrofluoric acid</a:t>
            </a:r>
            <a:r>
              <a:rPr lang="en-US" dirty="0"/>
              <a:t> is stored and used in </a:t>
            </a:r>
            <a:r>
              <a:rPr lang="en-US" dirty="0">
                <a:hlinkClick r:id="rId6" tooltip="Polyethylene"/>
              </a:rPr>
              <a:t>polyethylene</a:t>
            </a:r>
            <a:r>
              <a:rPr lang="en-US" dirty="0"/>
              <a:t> containers because it reacts with </a:t>
            </a:r>
            <a:r>
              <a:rPr lang="en-US"/>
              <a:t>glass. </a:t>
            </a:r>
            <a:r>
              <a:rPr lang="en-US" dirty="0"/>
              <a:t>For pressurized reaction, heavy-wall glass is used for </a:t>
            </a:r>
            <a:r>
              <a:rPr lang="en-US" dirty="0">
                <a:hlinkClick r:id="rId7" tooltip="Pressure reactor"/>
              </a:rPr>
              <a:t>pressure reactor</a:t>
            </a:r>
            <a:r>
              <a:rPr lang="en-US" dirty="0"/>
              <a:t>.</a:t>
            </a:r>
          </a:p>
        </p:txBody>
      </p:sp>
    </p:spTree>
    <p:extLst>
      <p:ext uri="{BB962C8B-B14F-4D97-AF65-F5344CB8AC3E}">
        <p14:creationId xmlns:p14="http://schemas.microsoft.com/office/powerpoint/2010/main" val="316361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Applications</a:t>
            </a:r>
            <a:br>
              <a:rPr lang="en-US" b="1" dirty="0"/>
            </a:b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lgn="just"/>
            <a:r>
              <a:rPr lang="en-US" dirty="0"/>
              <a:t>There are many different kinds of laboratory glassware items, the majority are covered in separate articles of their own; see the list further below. Such glassware is used for a wide variety of functions which include volumetric measuring, holding or storing </a:t>
            </a:r>
            <a:r>
              <a:rPr lang="en-US" dirty="0">
                <a:hlinkClick r:id="rId2" tooltip="Chemical"/>
              </a:rPr>
              <a:t>chemicals</a:t>
            </a:r>
            <a:r>
              <a:rPr lang="en-US" dirty="0"/>
              <a:t> or samples, mixing or preparing </a:t>
            </a:r>
            <a:r>
              <a:rPr lang="en-US" dirty="0">
                <a:hlinkClick r:id="rId3" tooltip="Solution"/>
              </a:rPr>
              <a:t>solutions</a:t>
            </a:r>
            <a:r>
              <a:rPr lang="en-US" dirty="0"/>
              <a:t> or other mixtures, containing lab processes like </a:t>
            </a:r>
            <a:r>
              <a:rPr lang="en-US" dirty="0">
                <a:hlinkClick r:id="rId4" tooltip="Chemical reaction"/>
              </a:rPr>
              <a:t>chemical reactions</a:t>
            </a:r>
            <a:r>
              <a:rPr lang="en-US" dirty="0"/>
              <a:t>, heating, cooling, </a:t>
            </a:r>
            <a:r>
              <a:rPr lang="en-US" dirty="0">
                <a:hlinkClick r:id="rId5" tooltip="Distillation"/>
              </a:rPr>
              <a:t>distillation</a:t>
            </a:r>
            <a:r>
              <a:rPr lang="en-US" dirty="0"/>
              <a:t>, separations including chromatography, synthesis, growing biological organisms, </a:t>
            </a:r>
            <a:r>
              <a:rPr lang="en-US" dirty="0" err="1"/>
              <a:t>spectrophotometry</a:t>
            </a:r>
            <a:r>
              <a:rPr lang="en-US" dirty="0"/>
              <a:t>, and containing a full or partial </a:t>
            </a:r>
            <a:r>
              <a:rPr lang="en-US" dirty="0">
                <a:hlinkClick r:id="rId6" tooltip="Vacuum"/>
              </a:rPr>
              <a:t>vacuum</a:t>
            </a:r>
            <a:r>
              <a:rPr lang="en-US" dirty="0"/>
              <a:t>, and pressure, like </a:t>
            </a:r>
            <a:r>
              <a:rPr lang="en-US" dirty="0">
                <a:hlinkClick r:id="rId7" tooltip="Pressure reactor"/>
              </a:rPr>
              <a:t>pressure reactor</a:t>
            </a:r>
            <a:r>
              <a:rPr lang="en-US" dirty="0"/>
              <a:t>.</a:t>
            </a:r>
          </a:p>
        </p:txBody>
      </p:sp>
    </p:spTree>
    <p:extLst>
      <p:ext uri="{BB962C8B-B14F-4D97-AF65-F5344CB8AC3E}">
        <p14:creationId xmlns:p14="http://schemas.microsoft.com/office/powerpoint/2010/main" val="372765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pPr algn="just"/>
            <a:r>
              <a:rPr lang="en-US" dirty="0"/>
              <a:t>When in use, laboratory glassware is often held in place with clamps made for that purpose, which are likewise attached and held in place by stands or racks. This article covers aspects of laboratory glassware which may be common to several kinds of glassware and may briefly describe a few glassware items not covered in other articles.</a:t>
            </a:r>
          </a:p>
        </p:txBody>
      </p:sp>
    </p:spTree>
    <p:extLst>
      <p:ext uri="{BB962C8B-B14F-4D97-AF65-F5344CB8AC3E}">
        <p14:creationId xmlns:p14="http://schemas.microsoft.com/office/powerpoint/2010/main" val="184216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762000"/>
          </a:xfrm>
        </p:spPr>
        <p:txBody>
          <a:bodyPr>
            <a:normAutofit fontScale="90000"/>
          </a:bodyPr>
          <a:lstStyle/>
          <a:p>
            <a:br>
              <a:rPr lang="en-US" dirty="0"/>
            </a:br>
            <a:endParaRPr lang="en-US" dirty="0"/>
          </a:p>
        </p:txBody>
      </p:sp>
      <p:sp>
        <p:nvSpPr>
          <p:cNvPr id="3" name="Subtitle 2"/>
          <p:cNvSpPr>
            <a:spLocks noGrp="1"/>
          </p:cNvSpPr>
          <p:nvPr>
            <p:ph type="subTitle" idx="1"/>
          </p:nvPr>
        </p:nvSpPr>
        <p:spPr>
          <a:xfrm>
            <a:off x="1371600" y="1371600"/>
            <a:ext cx="6400800" cy="4267200"/>
          </a:xfrm>
        </p:spPr>
        <p:txBody>
          <a:bodyPr/>
          <a:lstStyle/>
          <a:p>
            <a:r>
              <a:rPr lang="en-US" dirty="0">
                <a:solidFill>
                  <a:schemeClr val="tx1"/>
                </a:solidFill>
              </a:rPr>
              <a:t>laboratory glassware</a:t>
            </a:r>
          </a:p>
        </p:txBody>
      </p:sp>
      <p:pic>
        <p:nvPicPr>
          <p:cNvPr id="4" name="Picture 3" descr="glassware"/>
          <p:cNvPicPr>
            <a:picLocks noChangeAspect="1" noChangeArrowheads="1"/>
          </p:cNvPicPr>
          <p:nvPr/>
        </p:nvPicPr>
        <p:blipFill>
          <a:blip r:embed="rId2" cstate="print"/>
          <a:srcRect/>
          <a:stretch>
            <a:fillRect/>
          </a:stretch>
        </p:blipFill>
        <p:spPr bwMode="auto">
          <a:xfrm>
            <a:off x="1371600" y="2362200"/>
            <a:ext cx="6400800" cy="3657600"/>
          </a:xfrm>
          <a:prstGeom prst="rect">
            <a:avLst/>
          </a:prstGeom>
          <a:noFill/>
          <a:ln w="9525">
            <a:noFill/>
            <a:miter lim="800000"/>
            <a:headEnd/>
            <a:tailEnd/>
          </a:ln>
        </p:spPr>
      </p:pic>
    </p:spTree>
    <p:extLst>
      <p:ext uri="{BB962C8B-B14F-4D97-AF65-F5344CB8AC3E}">
        <p14:creationId xmlns:p14="http://schemas.microsoft.com/office/powerpoint/2010/main" val="428560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Beaker</a:t>
            </a:r>
          </a:p>
        </p:txBody>
      </p:sp>
      <p:sp>
        <p:nvSpPr>
          <p:cNvPr id="3" name="Content Placeholder 2"/>
          <p:cNvSpPr>
            <a:spLocks noGrp="1"/>
          </p:cNvSpPr>
          <p:nvPr>
            <p:ph idx="1"/>
          </p:nvPr>
        </p:nvSpPr>
        <p:spPr/>
        <p:txBody>
          <a:bodyPr/>
          <a:lstStyle/>
          <a:p>
            <a:r>
              <a:rPr lang="en-US" b="1" dirty="0">
                <a:effectLst>
                  <a:outerShdw blurRad="38100" dist="38100" dir="2700000" algn="tl">
                    <a:srgbClr val="000000"/>
                  </a:outerShdw>
                </a:effectLst>
                <a:latin typeface="Comic Sans MS" pitchFamily="66" charset="0"/>
              </a:rPr>
              <a:t>Beakers hold solids or liquids that will not release gases when reacted or are unlikely to splatter if stirred or heated.</a:t>
            </a:r>
          </a:p>
          <a:p>
            <a:endParaRPr lang="en-US" dirty="0"/>
          </a:p>
        </p:txBody>
      </p:sp>
      <p:pic>
        <p:nvPicPr>
          <p:cNvPr id="4" name="Picture 4" descr="beaker"/>
          <p:cNvPicPr>
            <a:picLocks noChangeAspect="1" noChangeArrowheads="1"/>
          </p:cNvPicPr>
          <p:nvPr/>
        </p:nvPicPr>
        <p:blipFill>
          <a:blip r:embed="rId2" cstate="print"/>
          <a:srcRect/>
          <a:stretch>
            <a:fillRect/>
          </a:stretch>
        </p:blipFill>
        <p:spPr bwMode="auto">
          <a:xfrm>
            <a:off x="3124200" y="3276600"/>
            <a:ext cx="5029200" cy="3581400"/>
          </a:xfrm>
          <a:prstGeom prst="rect">
            <a:avLst/>
          </a:prstGeom>
          <a:noFill/>
          <a:ln w="9525">
            <a:noFill/>
            <a:miter lim="800000"/>
            <a:headEnd/>
            <a:tailEnd/>
          </a:ln>
        </p:spPr>
      </p:pic>
    </p:spTree>
    <p:extLst>
      <p:ext uri="{BB962C8B-B14F-4D97-AF65-F5344CB8AC3E}">
        <p14:creationId xmlns:p14="http://schemas.microsoft.com/office/powerpoint/2010/main" val="201449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Introduction</a:t>
            </a:r>
          </a:p>
        </p:txBody>
      </p:sp>
      <p:sp>
        <p:nvSpPr>
          <p:cNvPr id="3" name="Content Placeholder 2"/>
          <p:cNvSpPr>
            <a:spLocks noGrp="1"/>
          </p:cNvSpPr>
          <p:nvPr>
            <p:ph idx="1"/>
          </p:nvPr>
        </p:nvSpPr>
        <p:spPr>
          <a:xfrm>
            <a:off x="304800" y="1143000"/>
            <a:ext cx="8610600" cy="5486400"/>
          </a:xfrm>
        </p:spPr>
        <p:txBody>
          <a:bodyPr>
            <a:normAutofit/>
          </a:bodyPr>
          <a:lstStyle/>
          <a:p>
            <a:r>
              <a:rPr lang="en-US" dirty="0"/>
              <a:t> Fresh air and good quality potable water have become commodities. Why?</a:t>
            </a:r>
          </a:p>
          <a:p>
            <a:r>
              <a:rPr lang="en-US" dirty="0"/>
              <a:t> Nature has its own way of indicating the health of the environment. How?</a:t>
            </a:r>
          </a:p>
          <a:p>
            <a:r>
              <a:rPr lang="en-US" dirty="0"/>
              <a:t> Globally, 1.1 billion people rely on unsafe drinking water sources from lakes, rivers and open wells</a:t>
            </a:r>
          </a:p>
          <a:p>
            <a:r>
              <a:rPr lang="en-US" dirty="0"/>
              <a:t> 2.4 billion people lack adequate sanitation worldwide</a:t>
            </a:r>
          </a:p>
          <a:p>
            <a:pPr lvl="1"/>
            <a:r>
              <a:rPr lang="en-US" dirty="0"/>
              <a:t> Ethiopia is the least</a:t>
            </a:r>
          </a:p>
          <a:p>
            <a:pPr lvl="2"/>
            <a:r>
              <a:rPr lang="en-US" dirty="0"/>
              <a:t> lack of food hygiene and personal hygiene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Beaker…</a:t>
            </a:r>
          </a:p>
        </p:txBody>
      </p:sp>
      <p:sp>
        <p:nvSpPr>
          <p:cNvPr id="3" name="Content Placeholder 2"/>
          <p:cNvSpPr>
            <a:spLocks noGrp="1"/>
          </p:cNvSpPr>
          <p:nvPr>
            <p:ph idx="1"/>
          </p:nvPr>
        </p:nvSpPr>
        <p:spPr/>
        <p:txBody>
          <a:bodyPr>
            <a:normAutofit/>
          </a:bodyPr>
          <a:lstStyle/>
          <a:p>
            <a:pPr algn="just">
              <a:lnSpc>
                <a:spcPct val="90000"/>
              </a:lnSpc>
            </a:pPr>
            <a:r>
              <a:rPr lang="en-US" sz="3600" dirty="0"/>
              <a:t>Used for transferring liquid to another container or to transfer a small amount of reagent for use in procedures.</a:t>
            </a:r>
          </a:p>
          <a:p>
            <a:pPr algn="just">
              <a:lnSpc>
                <a:spcPct val="90000"/>
              </a:lnSpc>
            </a:pPr>
            <a:r>
              <a:rPr lang="en-US" sz="3600" dirty="0"/>
              <a:t>Volume is not accurate, just an estimate.</a:t>
            </a:r>
          </a:p>
          <a:p>
            <a:pPr algn="just">
              <a:lnSpc>
                <a:spcPct val="90000"/>
              </a:lnSpc>
            </a:pPr>
            <a:r>
              <a:rPr lang="en-US" sz="3600" dirty="0"/>
              <a:t>NEVER PLACE A REAGENT IN ANOTHER CONTAINER WITHOUT LABELING THE CONTAINER FIRST</a:t>
            </a:r>
          </a:p>
        </p:txBody>
      </p:sp>
    </p:spTree>
    <p:extLst>
      <p:ext uri="{BB962C8B-B14F-4D97-AF65-F5344CB8AC3E}">
        <p14:creationId xmlns:p14="http://schemas.microsoft.com/office/powerpoint/2010/main" val="43267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Erlenmeyer Flask</a:t>
            </a:r>
          </a:p>
        </p:txBody>
      </p:sp>
      <p:sp>
        <p:nvSpPr>
          <p:cNvPr id="3" name="Content Placeholder 2"/>
          <p:cNvSpPr>
            <a:spLocks noGrp="1"/>
          </p:cNvSpPr>
          <p:nvPr>
            <p:ph idx="1"/>
          </p:nvPr>
        </p:nvSpPr>
        <p:spPr/>
        <p:txBody>
          <a:bodyPr>
            <a:normAutofit/>
          </a:bodyPr>
          <a:lstStyle/>
          <a:p>
            <a:r>
              <a:rPr lang="en-US" sz="2800" b="1" dirty="0">
                <a:effectLst>
                  <a:outerShdw blurRad="38100" dist="38100" dir="2700000" algn="tl">
                    <a:srgbClr val="000000"/>
                  </a:outerShdw>
                </a:effectLst>
                <a:latin typeface="Comic Sans MS" pitchFamily="66" charset="0"/>
              </a:rPr>
              <a:t>Erlenmeyer flasks hold solids or liquids that may release gases during a reaction or that are likely to splatter if stirred or heated</a:t>
            </a:r>
            <a:endParaRPr lang="en-US" sz="2800" dirty="0"/>
          </a:p>
        </p:txBody>
      </p:sp>
      <p:pic>
        <p:nvPicPr>
          <p:cNvPr id="4" name="Picture 4" descr="erlenm"/>
          <p:cNvPicPr>
            <a:picLocks noChangeAspect="1" noChangeArrowheads="1"/>
          </p:cNvPicPr>
          <p:nvPr/>
        </p:nvPicPr>
        <p:blipFill>
          <a:blip r:embed="rId2" cstate="print"/>
          <a:srcRect/>
          <a:stretch>
            <a:fillRect/>
          </a:stretch>
        </p:blipFill>
        <p:spPr bwMode="auto">
          <a:xfrm>
            <a:off x="381000" y="3124200"/>
            <a:ext cx="5029200" cy="3733800"/>
          </a:xfrm>
          <a:prstGeom prst="rect">
            <a:avLst/>
          </a:prstGeom>
          <a:noFill/>
          <a:ln w="9525">
            <a:noFill/>
            <a:miter lim="800000"/>
            <a:headEnd/>
            <a:tailEnd/>
          </a:ln>
        </p:spPr>
      </p:pic>
    </p:spTree>
    <p:extLst>
      <p:ext uri="{BB962C8B-B14F-4D97-AF65-F5344CB8AC3E}">
        <p14:creationId xmlns:p14="http://schemas.microsoft.com/office/powerpoint/2010/main" val="191436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Erlenmeyer Flask…</a:t>
            </a:r>
          </a:p>
        </p:txBody>
      </p:sp>
      <p:sp>
        <p:nvSpPr>
          <p:cNvPr id="3" name="Content Placeholder 2"/>
          <p:cNvSpPr>
            <a:spLocks noGrp="1"/>
          </p:cNvSpPr>
          <p:nvPr>
            <p:ph idx="1"/>
          </p:nvPr>
        </p:nvSpPr>
        <p:spPr/>
        <p:txBody>
          <a:bodyPr>
            <a:normAutofit/>
          </a:bodyPr>
          <a:lstStyle/>
          <a:p>
            <a:pPr algn="just">
              <a:lnSpc>
                <a:spcPct val="90000"/>
              </a:lnSpc>
            </a:pPr>
            <a:r>
              <a:rPr lang="en-US" sz="3600" dirty="0"/>
              <a:t>Features a conical base, a cylindrical neck and a flat bottom.</a:t>
            </a:r>
          </a:p>
          <a:p>
            <a:pPr algn="just">
              <a:lnSpc>
                <a:spcPct val="90000"/>
              </a:lnSpc>
            </a:pPr>
            <a:r>
              <a:rPr lang="en-US" sz="3600" dirty="0"/>
              <a:t>They are marked on the side (</a:t>
            </a:r>
            <a:r>
              <a:rPr lang="en-US" sz="3600" i="1" dirty="0"/>
              <a:t>graduated</a:t>
            </a:r>
            <a:r>
              <a:rPr lang="en-US" sz="3600" dirty="0"/>
              <a:t>) to indicate the approximate volume of their contents. </a:t>
            </a:r>
          </a:p>
          <a:p>
            <a:pPr algn="just">
              <a:lnSpc>
                <a:spcPct val="90000"/>
              </a:lnSpc>
            </a:pPr>
            <a:r>
              <a:rPr lang="en-US" sz="3600" dirty="0"/>
              <a:t>This is NOT used for ACCURATE measurement</a:t>
            </a:r>
          </a:p>
          <a:p>
            <a:pPr algn="just"/>
            <a:endParaRPr lang="en-US" sz="3600" dirty="0"/>
          </a:p>
        </p:txBody>
      </p:sp>
    </p:spTree>
    <p:extLst>
      <p:ext uri="{BB962C8B-B14F-4D97-AF65-F5344CB8AC3E}">
        <p14:creationId xmlns:p14="http://schemas.microsoft.com/office/powerpoint/2010/main" val="77314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Volumetric Flask</a:t>
            </a:r>
          </a:p>
        </p:txBody>
      </p:sp>
      <p:pic>
        <p:nvPicPr>
          <p:cNvPr id="4" name="Picture 6"/>
          <p:cNvPicPr>
            <a:picLocks noGrp="1" noChangeAspect="1" noChangeArrowheads="1"/>
          </p:cNvPicPr>
          <p:nvPr>
            <p:ph idx="1"/>
          </p:nvPr>
        </p:nvPicPr>
        <p:blipFill>
          <a:blip r:embed="rId2" cstate="print"/>
          <a:srcRect/>
          <a:stretch>
            <a:fillRect/>
          </a:stretch>
        </p:blipFill>
        <p:spPr>
          <a:xfrm>
            <a:off x="2438400" y="1828800"/>
            <a:ext cx="4038600" cy="4495800"/>
          </a:xfrm>
        </p:spPr>
      </p:pic>
    </p:spTree>
    <p:extLst>
      <p:ext uri="{BB962C8B-B14F-4D97-AF65-F5344CB8AC3E}">
        <p14:creationId xmlns:p14="http://schemas.microsoft.com/office/powerpoint/2010/main" val="381353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Volumeric</a:t>
            </a:r>
            <a:r>
              <a:rPr lang="en-US" sz="2800" dirty="0"/>
              <a:t>…</a:t>
            </a:r>
          </a:p>
        </p:txBody>
      </p:sp>
      <p:sp>
        <p:nvSpPr>
          <p:cNvPr id="3" name="Content Placeholder 2"/>
          <p:cNvSpPr>
            <a:spLocks noGrp="1"/>
          </p:cNvSpPr>
          <p:nvPr>
            <p:ph idx="1"/>
          </p:nvPr>
        </p:nvSpPr>
        <p:spPr/>
        <p:txBody>
          <a:bodyPr>
            <a:normAutofit/>
          </a:bodyPr>
          <a:lstStyle/>
          <a:p>
            <a:pPr algn="just">
              <a:lnSpc>
                <a:spcPct val="80000"/>
              </a:lnSpc>
            </a:pPr>
            <a:r>
              <a:rPr lang="en-US" sz="2600" dirty="0"/>
              <a:t>A </a:t>
            </a:r>
            <a:r>
              <a:rPr lang="en-US" sz="2600" i="1" dirty="0"/>
              <a:t>volumetric flask</a:t>
            </a:r>
            <a:r>
              <a:rPr lang="en-US" sz="2600" dirty="0"/>
              <a:t> is used to measure very precisely one specific volume of liquid (100 ml, 250 ml, etc., depending on which flask you use). </a:t>
            </a:r>
          </a:p>
          <a:p>
            <a:pPr algn="just">
              <a:lnSpc>
                <a:spcPct val="80000"/>
              </a:lnSpc>
            </a:pPr>
            <a:r>
              <a:rPr lang="en-US" sz="2600" dirty="0"/>
              <a:t>This flask is used to prepare a solution of known concentration. </a:t>
            </a:r>
          </a:p>
          <a:p>
            <a:pPr algn="just">
              <a:lnSpc>
                <a:spcPct val="80000"/>
              </a:lnSpc>
            </a:pPr>
            <a:r>
              <a:rPr lang="en-US" sz="2600" dirty="0"/>
              <a:t>To make up a solution, first dissolve the solid material completely, in less fluid than required to fill the flask to the mark. </a:t>
            </a:r>
          </a:p>
          <a:p>
            <a:pPr algn="just">
              <a:lnSpc>
                <a:spcPct val="80000"/>
              </a:lnSpc>
            </a:pPr>
            <a:r>
              <a:rPr lang="en-US" sz="2600" dirty="0"/>
              <a:t>After the solid is completely dissolved, very carefully fill the flask to the </a:t>
            </a:r>
            <a:r>
              <a:rPr lang="en-US" sz="2600" dirty="0" err="1"/>
              <a:t>mL</a:t>
            </a:r>
            <a:r>
              <a:rPr lang="en-US" sz="2600" dirty="0"/>
              <a:t> mark.</a:t>
            </a:r>
          </a:p>
          <a:p>
            <a:pPr algn="just">
              <a:lnSpc>
                <a:spcPct val="80000"/>
              </a:lnSpc>
            </a:pPr>
            <a:r>
              <a:rPr lang="en-US" sz="2600" dirty="0"/>
              <a:t>The top is then sealed and the flask is inverted several times to mix.</a:t>
            </a:r>
          </a:p>
          <a:p>
            <a:endParaRPr lang="en-US" dirty="0"/>
          </a:p>
        </p:txBody>
      </p:sp>
    </p:spTree>
    <p:extLst>
      <p:ext uri="{BB962C8B-B14F-4D97-AF65-F5344CB8AC3E}">
        <p14:creationId xmlns:p14="http://schemas.microsoft.com/office/powerpoint/2010/main" val="38947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Florence Flask</a:t>
            </a:r>
          </a:p>
        </p:txBody>
      </p:sp>
      <p:sp>
        <p:nvSpPr>
          <p:cNvPr id="3" name="Content Placeholder 2"/>
          <p:cNvSpPr>
            <a:spLocks noGrp="1"/>
          </p:cNvSpPr>
          <p:nvPr>
            <p:ph idx="1"/>
          </p:nvPr>
        </p:nvSpPr>
        <p:spPr/>
        <p:txBody>
          <a:bodyPr/>
          <a:lstStyle/>
          <a:p>
            <a:pPr algn="just"/>
            <a:r>
              <a:rPr lang="en-US" b="1" dirty="0">
                <a:effectLst>
                  <a:outerShdw blurRad="38100" dist="38100" dir="2700000" algn="tl">
                    <a:srgbClr val="000000"/>
                  </a:outerShdw>
                </a:effectLst>
                <a:latin typeface="Comic Sans MS" pitchFamily="66" charset="0"/>
              </a:rPr>
              <a:t>it is used for the mixing of chemicals. Narrow neck prevents splash exposure.</a:t>
            </a:r>
          </a:p>
          <a:p>
            <a:endParaRPr lang="en-US" dirty="0"/>
          </a:p>
        </p:txBody>
      </p:sp>
      <p:pic>
        <p:nvPicPr>
          <p:cNvPr id="4" name="Picture 3" descr="florenceflask"/>
          <p:cNvPicPr>
            <a:picLocks noChangeAspect="1" noChangeArrowheads="1"/>
          </p:cNvPicPr>
          <p:nvPr/>
        </p:nvPicPr>
        <p:blipFill>
          <a:blip r:embed="rId2" cstate="print"/>
          <a:srcRect/>
          <a:stretch>
            <a:fillRect/>
          </a:stretch>
        </p:blipFill>
        <p:spPr bwMode="auto">
          <a:xfrm>
            <a:off x="3962400" y="3048000"/>
            <a:ext cx="4267200" cy="3276600"/>
          </a:xfrm>
          <a:prstGeom prst="rect">
            <a:avLst/>
          </a:prstGeom>
          <a:noFill/>
          <a:ln w="9525">
            <a:noFill/>
            <a:miter lim="800000"/>
            <a:headEnd/>
            <a:tailEnd/>
          </a:ln>
        </p:spPr>
      </p:pic>
    </p:spTree>
    <p:extLst>
      <p:ext uri="{BB962C8B-B14F-4D97-AF65-F5344CB8AC3E}">
        <p14:creationId xmlns:p14="http://schemas.microsoft.com/office/powerpoint/2010/main" val="109321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Mohr </a:t>
            </a:r>
            <a:r>
              <a:rPr lang="en-US" dirty="0" err="1"/>
              <a:t>Pipet</a:t>
            </a:r>
            <a:endParaRPr lang="en-US" dirty="0"/>
          </a:p>
        </p:txBody>
      </p:sp>
      <p:sp>
        <p:nvSpPr>
          <p:cNvPr id="3" name="Content Placeholder 2"/>
          <p:cNvSpPr>
            <a:spLocks noGrp="1"/>
          </p:cNvSpPr>
          <p:nvPr>
            <p:ph idx="1"/>
          </p:nvPr>
        </p:nvSpPr>
        <p:spPr/>
        <p:txBody>
          <a:bodyPr/>
          <a:lstStyle/>
          <a:p>
            <a:r>
              <a:rPr lang="en-US" b="1" dirty="0">
                <a:effectLst>
                  <a:outerShdw blurRad="38100" dist="38100" dir="2700000" algn="tl">
                    <a:srgbClr val="000000"/>
                  </a:outerShdw>
                </a:effectLst>
                <a:latin typeface="Comic Sans MS" pitchFamily="66" charset="0"/>
              </a:rPr>
              <a:t>A Mohr </a:t>
            </a:r>
            <a:r>
              <a:rPr lang="en-US" b="1" dirty="0" err="1">
                <a:effectLst>
                  <a:outerShdw blurRad="38100" dist="38100" dir="2700000" algn="tl">
                    <a:srgbClr val="000000"/>
                  </a:outerShdw>
                </a:effectLst>
                <a:latin typeface="Comic Sans MS" pitchFamily="66" charset="0"/>
              </a:rPr>
              <a:t>pipet</a:t>
            </a:r>
            <a:r>
              <a:rPr lang="en-US" b="1" dirty="0">
                <a:effectLst>
                  <a:outerShdw blurRad="38100" dist="38100" dir="2700000" algn="tl">
                    <a:srgbClr val="000000"/>
                  </a:outerShdw>
                </a:effectLst>
                <a:latin typeface="Comic Sans MS" pitchFamily="66" charset="0"/>
              </a:rPr>
              <a:t> measures and delivers exact volumes of liquids.</a:t>
            </a:r>
          </a:p>
          <a:p>
            <a:endParaRPr lang="en-US" dirty="0"/>
          </a:p>
        </p:txBody>
      </p:sp>
      <p:pic>
        <p:nvPicPr>
          <p:cNvPr id="4" name="Picture 4" descr="mohrpip"/>
          <p:cNvPicPr>
            <a:picLocks noChangeAspect="1" noChangeArrowheads="1"/>
          </p:cNvPicPr>
          <p:nvPr/>
        </p:nvPicPr>
        <p:blipFill>
          <a:blip r:embed="rId2" cstate="print"/>
          <a:srcRect/>
          <a:stretch>
            <a:fillRect/>
          </a:stretch>
        </p:blipFill>
        <p:spPr bwMode="auto">
          <a:xfrm>
            <a:off x="1676400" y="2971800"/>
            <a:ext cx="5105400" cy="3657600"/>
          </a:xfrm>
          <a:prstGeom prst="rect">
            <a:avLst/>
          </a:prstGeom>
          <a:noFill/>
          <a:ln w="9525">
            <a:noFill/>
            <a:miter lim="800000"/>
            <a:headEnd/>
            <a:tailEnd/>
          </a:ln>
        </p:spPr>
      </p:pic>
    </p:spTree>
    <p:extLst>
      <p:ext uri="{BB962C8B-B14F-4D97-AF65-F5344CB8AC3E}">
        <p14:creationId xmlns:p14="http://schemas.microsoft.com/office/powerpoint/2010/main" val="273830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Graduated Cylinder</a:t>
            </a:r>
          </a:p>
        </p:txBody>
      </p:sp>
      <p:sp>
        <p:nvSpPr>
          <p:cNvPr id="3" name="Content Placeholder 2"/>
          <p:cNvSpPr>
            <a:spLocks noGrp="1"/>
          </p:cNvSpPr>
          <p:nvPr>
            <p:ph idx="1"/>
          </p:nvPr>
        </p:nvSpPr>
        <p:spPr/>
        <p:txBody>
          <a:bodyPr/>
          <a:lstStyle/>
          <a:p>
            <a:pPr algn="just">
              <a:lnSpc>
                <a:spcPct val="90000"/>
              </a:lnSpc>
            </a:pPr>
            <a:r>
              <a:rPr lang="en-US" sz="2800" dirty="0"/>
              <a:t>For rapid measurement of liquid volume.</a:t>
            </a:r>
          </a:p>
          <a:p>
            <a:pPr algn="just">
              <a:lnSpc>
                <a:spcPct val="90000"/>
              </a:lnSpc>
            </a:pPr>
            <a:r>
              <a:rPr lang="en-US" sz="2800" dirty="0"/>
              <a:t>They are generally more accurate and precise for this purpose than flasks. </a:t>
            </a:r>
          </a:p>
          <a:p>
            <a:pPr algn="just">
              <a:lnSpc>
                <a:spcPct val="90000"/>
              </a:lnSpc>
            </a:pPr>
            <a:r>
              <a:rPr lang="en-US" sz="2800" dirty="0"/>
              <a:t>This is a semi-accurate liquid measuring vessels. </a:t>
            </a:r>
          </a:p>
          <a:p>
            <a:endParaRPr lang="en-US" dirty="0"/>
          </a:p>
        </p:txBody>
      </p:sp>
      <p:pic>
        <p:nvPicPr>
          <p:cNvPr id="4" name="Picture 6"/>
          <p:cNvPicPr>
            <a:picLocks noGrp="1" noChangeAspect="1" noChangeArrowheads="1"/>
          </p:cNvPicPr>
          <p:nvPr>
            <p:ph sz="half" idx="4294967295"/>
          </p:nvPr>
        </p:nvPicPr>
        <p:blipFill>
          <a:blip r:embed="rId2" cstate="print"/>
          <a:srcRect/>
          <a:stretch>
            <a:fillRect/>
          </a:stretch>
        </p:blipFill>
        <p:spPr>
          <a:xfrm>
            <a:off x="2590800" y="3962400"/>
            <a:ext cx="1676400" cy="2187575"/>
          </a:xfrm>
        </p:spPr>
      </p:pic>
      <p:pic>
        <p:nvPicPr>
          <p:cNvPr id="5" name="Picture 6"/>
          <p:cNvPicPr>
            <a:picLocks noChangeAspect="1" noChangeArrowheads="1"/>
          </p:cNvPicPr>
          <p:nvPr/>
        </p:nvPicPr>
        <p:blipFill>
          <a:blip r:embed="rId2" cstate="print"/>
          <a:srcRect/>
          <a:stretch>
            <a:fillRect/>
          </a:stretch>
        </p:blipFill>
        <p:spPr>
          <a:xfrm>
            <a:off x="2057400" y="3429000"/>
            <a:ext cx="2667000" cy="3429000"/>
          </a:xfrm>
          <a:prstGeom prst="rect">
            <a:avLst/>
          </a:prstGeom>
        </p:spPr>
      </p:pic>
    </p:spTree>
    <p:extLst>
      <p:ext uri="{BB962C8B-B14F-4D97-AF65-F5344CB8AC3E}">
        <p14:creationId xmlns:p14="http://schemas.microsoft.com/office/powerpoint/2010/main" val="358325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Funnel</a:t>
            </a:r>
          </a:p>
        </p:txBody>
      </p:sp>
      <p:sp>
        <p:nvSpPr>
          <p:cNvPr id="3" name="Content Placeholder 2"/>
          <p:cNvSpPr>
            <a:spLocks noGrp="1"/>
          </p:cNvSpPr>
          <p:nvPr>
            <p:ph idx="1"/>
          </p:nvPr>
        </p:nvSpPr>
        <p:spPr/>
        <p:txBody>
          <a:bodyPr/>
          <a:lstStyle/>
          <a:p>
            <a:pPr algn="just"/>
            <a:r>
              <a:rPr lang="en-US" b="1" dirty="0">
                <a:effectLst>
                  <a:outerShdw blurRad="38100" dist="38100" dir="2700000" algn="tl">
                    <a:srgbClr val="000000"/>
                  </a:outerShdw>
                </a:effectLst>
                <a:latin typeface="Comic Sans MS" pitchFamily="66" charset="0"/>
              </a:rPr>
              <a:t>A funnel is used to aid in the transfer of liquid from one vessel to another.</a:t>
            </a:r>
          </a:p>
          <a:p>
            <a:pPr algn="just"/>
            <a:endParaRPr lang="en-US" dirty="0"/>
          </a:p>
        </p:txBody>
      </p:sp>
      <p:pic>
        <p:nvPicPr>
          <p:cNvPr id="4" name="Picture 4" descr="funnel"/>
          <p:cNvPicPr>
            <a:picLocks noChangeAspect="1" noChangeArrowheads="1"/>
          </p:cNvPicPr>
          <p:nvPr/>
        </p:nvPicPr>
        <p:blipFill>
          <a:blip r:embed="rId2" cstate="print"/>
          <a:srcRect/>
          <a:stretch>
            <a:fillRect/>
          </a:stretch>
        </p:blipFill>
        <p:spPr bwMode="auto">
          <a:xfrm>
            <a:off x="685800" y="2971800"/>
            <a:ext cx="7788275" cy="3505200"/>
          </a:xfrm>
          <a:prstGeom prst="rect">
            <a:avLst/>
          </a:prstGeom>
          <a:noFill/>
          <a:ln w="9525">
            <a:noFill/>
            <a:miter lim="800000"/>
            <a:headEnd/>
            <a:tailEnd/>
          </a:ln>
        </p:spPr>
      </p:pic>
    </p:spTree>
    <p:extLst>
      <p:ext uri="{BB962C8B-B14F-4D97-AF65-F5344CB8AC3E}">
        <p14:creationId xmlns:p14="http://schemas.microsoft.com/office/powerpoint/2010/main" val="406028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Test Tubes</a:t>
            </a:r>
            <a:endParaRPr lang="en-US" dirty="0"/>
          </a:p>
        </p:txBody>
      </p:sp>
      <p:pic>
        <p:nvPicPr>
          <p:cNvPr id="4" name="Content Placeholder 3" descr="testtubes"/>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extLst>
      <p:ext uri="{BB962C8B-B14F-4D97-AF65-F5344CB8AC3E}">
        <p14:creationId xmlns:p14="http://schemas.microsoft.com/office/powerpoint/2010/main" val="104041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r"/>
            <a:r>
              <a:rPr lang="en-US" dirty="0"/>
              <a:t>Contd.</a:t>
            </a:r>
          </a:p>
        </p:txBody>
      </p:sp>
      <p:sp>
        <p:nvSpPr>
          <p:cNvPr id="3" name="Content Placeholder 2"/>
          <p:cNvSpPr>
            <a:spLocks noGrp="1"/>
          </p:cNvSpPr>
          <p:nvPr>
            <p:ph idx="1"/>
          </p:nvPr>
        </p:nvSpPr>
        <p:spPr>
          <a:xfrm>
            <a:off x="228600" y="990600"/>
            <a:ext cx="8610600" cy="5638800"/>
          </a:xfrm>
        </p:spPr>
        <p:txBody>
          <a:bodyPr>
            <a:normAutofit fontScale="92500" lnSpcReduction="10000"/>
          </a:bodyPr>
          <a:lstStyle/>
          <a:p>
            <a:r>
              <a:rPr lang="en-US" sz="2800" dirty="0"/>
              <a:t>As a result, over 75 % of the health problems in Ethiopia are due to communicable diseases attributed to:-</a:t>
            </a:r>
          </a:p>
          <a:p>
            <a:pPr lvl="1"/>
            <a:r>
              <a:rPr lang="en-US" sz="2400" dirty="0"/>
              <a:t>unsafe and inadequate water supply </a:t>
            </a:r>
          </a:p>
          <a:p>
            <a:pPr lvl="1"/>
            <a:r>
              <a:rPr lang="en-US" sz="2400" dirty="0"/>
              <a:t>unhygienic waste management, particularly human excreta</a:t>
            </a:r>
          </a:p>
          <a:p>
            <a:pPr marL="228600" lvl="2"/>
            <a:r>
              <a:rPr lang="en-US" sz="2800" dirty="0"/>
              <a:t>which one of the following are contributing more for communicable diseases?</a:t>
            </a:r>
          </a:p>
          <a:p>
            <a:pPr marL="685800" lvl="3"/>
            <a:r>
              <a:rPr lang="en-US" sz="2400" dirty="0"/>
              <a:t> Water, Soil or Air</a:t>
            </a:r>
          </a:p>
          <a:p>
            <a:pPr marL="228600" lvl="4">
              <a:buFont typeface="Arial" pitchFamily="34" charset="0"/>
              <a:buChar char="•"/>
            </a:pPr>
            <a:r>
              <a:rPr lang="en-US" sz="2800" dirty="0"/>
              <a:t>In terms of global burden of disease, diarrhea ranks second after respiratory infections.</a:t>
            </a:r>
            <a:endParaRPr lang="en-US" dirty="0"/>
          </a:p>
          <a:p>
            <a:pPr marL="228600" lvl="4">
              <a:buFont typeface="Arial" pitchFamily="34" charset="0"/>
              <a:buChar char="•"/>
            </a:pPr>
            <a:r>
              <a:rPr lang="en-US" dirty="0"/>
              <a:t> </a:t>
            </a:r>
            <a:r>
              <a:rPr lang="en-US" sz="2800" dirty="0"/>
              <a:t>There are two types of standards to identify the environmental health</a:t>
            </a:r>
          </a:p>
          <a:p>
            <a:pPr marL="685800" lvl="5">
              <a:buFont typeface="Calibri" pitchFamily="34" charset="0"/>
              <a:buChar char="−"/>
            </a:pPr>
            <a:r>
              <a:rPr lang="en-US" dirty="0"/>
              <a:t>Primary standard</a:t>
            </a:r>
          </a:p>
          <a:p>
            <a:pPr marL="685800" lvl="5">
              <a:buFont typeface="Calibri" pitchFamily="34" charset="0"/>
              <a:buChar char="−"/>
            </a:pPr>
            <a:r>
              <a:rPr lang="en-US" dirty="0"/>
              <a:t>secondary standard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equipment</a:t>
            </a:r>
          </a:p>
        </p:txBody>
      </p:sp>
      <p:sp>
        <p:nvSpPr>
          <p:cNvPr id="3" name="Content Placeholder 2"/>
          <p:cNvSpPr>
            <a:spLocks noGrp="1"/>
          </p:cNvSpPr>
          <p:nvPr>
            <p:ph idx="1"/>
          </p:nvPr>
        </p:nvSpPr>
        <p:spPr/>
        <p:txBody>
          <a:bodyPr>
            <a:normAutofit fontScale="92500"/>
          </a:bodyPr>
          <a:lstStyle/>
          <a:p>
            <a:pPr>
              <a:buNone/>
            </a:pPr>
            <a:r>
              <a:rPr lang="en-US" dirty="0"/>
              <a:t>Introduction</a:t>
            </a:r>
          </a:p>
          <a:p>
            <a:pPr algn="just">
              <a:buNone/>
            </a:pPr>
            <a:r>
              <a:rPr lang="en-US" dirty="0"/>
              <a:t>Lab equipments are all the apparatus used in the lab for the proper functioning of lab activities</a:t>
            </a:r>
          </a:p>
          <a:p>
            <a:pPr algn="just">
              <a:buNone/>
            </a:pPr>
            <a:r>
              <a:rPr lang="en-US" dirty="0"/>
              <a:t>Functioning Equipment is Vital for: </a:t>
            </a:r>
          </a:p>
          <a:p>
            <a:pPr lvl="1">
              <a:buFontTx/>
              <a:buChar char="•"/>
              <a:defRPr/>
            </a:pPr>
            <a:r>
              <a:rPr lang="en-US" dirty="0"/>
              <a:t>Producing reliable test results</a:t>
            </a:r>
          </a:p>
          <a:p>
            <a:pPr lvl="1">
              <a:buFontTx/>
              <a:buChar char="•"/>
              <a:defRPr/>
            </a:pPr>
            <a:r>
              <a:rPr lang="en-US" dirty="0"/>
              <a:t>Minimizing instrument breakdown </a:t>
            </a:r>
          </a:p>
          <a:p>
            <a:pPr lvl="1">
              <a:buFontTx/>
              <a:buChar char="•"/>
              <a:defRPr/>
            </a:pPr>
            <a:r>
              <a:rPr lang="en-US" dirty="0"/>
              <a:t>Lowering repair costs</a:t>
            </a:r>
          </a:p>
          <a:p>
            <a:pPr lvl="1">
              <a:buFontTx/>
              <a:buChar char="•"/>
              <a:defRPr/>
            </a:pPr>
            <a:r>
              <a:rPr lang="en-US" dirty="0"/>
              <a:t>Preventing delays in reporting test results</a:t>
            </a:r>
          </a:p>
          <a:p>
            <a:pPr lvl="1">
              <a:buFontTx/>
              <a:buChar char="•"/>
              <a:defRPr/>
            </a:pPr>
            <a:r>
              <a:rPr lang="en-US" dirty="0"/>
              <a:t>Maintaining productivity </a:t>
            </a:r>
          </a:p>
          <a:p>
            <a:pPr algn="just">
              <a:buNone/>
            </a:pPr>
            <a:endParaRPr lang="en-US" dirty="0"/>
          </a:p>
        </p:txBody>
      </p:sp>
    </p:spTree>
    <p:extLst>
      <p:ext uri="{BB962C8B-B14F-4D97-AF65-F5344CB8AC3E}">
        <p14:creationId xmlns:p14="http://schemas.microsoft.com/office/powerpoint/2010/main" val="546713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Good Equipment Program Achieves </a:t>
            </a:r>
          </a:p>
        </p:txBody>
      </p:sp>
      <p:sp>
        <p:nvSpPr>
          <p:cNvPr id="3" name="Content Placeholder 2"/>
          <p:cNvSpPr>
            <a:spLocks noGrp="1"/>
          </p:cNvSpPr>
          <p:nvPr>
            <p:ph idx="1"/>
          </p:nvPr>
        </p:nvSpPr>
        <p:spPr/>
        <p:txBody>
          <a:bodyPr/>
          <a:lstStyle/>
          <a:p>
            <a:pPr>
              <a:defRPr/>
            </a:pPr>
            <a:r>
              <a:rPr lang="en-US" dirty="0"/>
              <a:t>Maintaining a high level of performance</a:t>
            </a:r>
          </a:p>
          <a:p>
            <a:pPr>
              <a:defRPr/>
            </a:pPr>
            <a:r>
              <a:rPr lang="en-US" dirty="0"/>
              <a:t>Lengthening instrument life</a:t>
            </a:r>
          </a:p>
          <a:p>
            <a:pPr>
              <a:defRPr/>
            </a:pPr>
            <a:r>
              <a:rPr lang="en-US" dirty="0"/>
              <a:t>Reducing interruption of services due to breakdowns and failures</a:t>
            </a:r>
          </a:p>
          <a:p>
            <a:pPr>
              <a:defRPr/>
            </a:pPr>
            <a:r>
              <a:rPr lang="en-US" dirty="0"/>
              <a:t>Improving customer satisfaction</a:t>
            </a:r>
          </a:p>
          <a:p>
            <a:pPr>
              <a:defRPr/>
            </a:pPr>
            <a:r>
              <a:rPr lang="en-US" dirty="0"/>
              <a:t>Improving the technologist’s confidence and  knowledge </a:t>
            </a:r>
          </a:p>
          <a:p>
            <a:endParaRPr lang="en-US" dirty="0"/>
          </a:p>
        </p:txBody>
      </p:sp>
    </p:spTree>
    <p:extLst>
      <p:ext uri="{BB962C8B-B14F-4D97-AF65-F5344CB8AC3E}">
        <p14:creationId xmlns:p14="http://schemas.microsoft.com/office/powerpoint/2010/main" val="232450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Laboratory Equipment</a:t>
            </a:r>
          </a:p>
        </p:txBody>
      </p:sp>
      <p:sp>
        <p:nvSpPr>
          <p:cNvPr id="3" name="Content Placeholder 2"/>
          <p:cNvSpPr>
            <a:spLocks noGrp="1"/>
          </p:cNvSpPr>
          <p:nvPr>
            <p:ph idx="1"/>
          </p:nvPr>
        </p:nvSpPr>
        <p:spPr/>
        <p:txBody>
          <a:bodyPr>
            <a:normAutofit lnSpcReduction="10000"/>
          </a:bodyPr>
          <a:lstStyle/>
          <a:p>
            <a:pPr>
              <a:defRPr/>
            </a:pPr>
            <a:r>
              <a:rPr lang="en-US" dirty="0"/>
              <a:t>Microscope</a:t>
            </a:r>
          </a:p>
          <a:p>
            <a:pPr>
              <a:defRPr/>
            </a:pPr>
            <a:r>
              <a:rPr lang="en-US" dirty="0"/>
              <a:t>Autoclave</a:t>
            </a:r>
          </a:p>
          <a:p>
            <a:pPr>
              <a:defRPr/>
            </a:pPr>
            <a:r>
              <a:rPr lang="en-US" dirty="0"/>
              <a:t> Balance/scale</a:t>
            </a:r>
          </a:p>
          <a:p>
            <a:pPr>
              <a:defRPr/>
            </a:pPr>
            <a:r>
              <a:rPr lang="en-US" dirty="0"/>
              <a:t>Centrifuge</a:t>
            </a:r>
          </a:p>
          <a:p>
            <a:pPr>
              <a:defRPr/>
            </a:pPr>
            <a:r>
              <a:rPr lang="en-US" dirty="0"/>
              <a:t>Micropipette</a:t>
            </a:r>
          </a:p>
          <a:p>
            <a:pPr>
              <a:defRPr/>
            </a:pPr>
            <a:r>
              <a:rPr lang="en-US" dirty="0"/>
              <a:t>Spectrophotometer </a:t>
            </a:r>
          </a:p>
          <a:p>
            <a:pPr>
              <a:defRPr/>
            </a:pPr>
            <a:r>
              <a:rPr lang="en-US" dirty="0"/>
              <a:t>Refrigerator</a:t>
            </a:r>
          </a:p>
          <a:p>
            <a:pPr>
              <a:defRPr/>
            </a:pPr>
            <a:r>
              <a:rPr lang="en-US" dirty="0"/>
              <a:t>Freezer</a:t>
            </a:r>
          </a:p>
          <a:p>
            <a:pPr>
              <a:defRPr/>
            </a:pPr>
            <a:endParaRPr lang="en-US" dirty="0"/>
          </a:p>
          <a:p>
            <a:pPr>
              <a:defRPr/>
            </a:pPr>
            <a:endParaRPr lang="en-US" dirty="0"/>
          </a:p>
          <a:p>
            <a:endParaRPr lang="en-US" dirty="0"/>
          </a:p>
        </p:txBody>
      </p:sp>
    </p:spTree>
    <p:extLst>
      <p:ext uri="{BB962C8B-B14F-4D97-AF65-F5344CB8AC3E}">
        <p14:creationId xmlns:p14="http://schemas.microsoft.com/office/powerpoint/2010/main" val="134497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a:t>
            </a:r>
          </a:p>
        </p:txBody>
      </p:sp>
      <p:sp>
        <p:nvSpPr>
          <p:cNvPr id="5" name="Content Placeholder 4"/>
          <p:cNvSpPr>
            <a:spLocks noGrp="1"/>
          </p:cNvSpPr>
          <p:nvPr>
            <p:ph idx="1"/>
          </p:nvPr>
        </p:nvSpPr>
        <p:spPr/>
        <p:txBody>
          <a:bodyPr/>
          <a:lstStyle/>
          <a:p>
            <a:pPr>
              <a:defRPr/>
            </a:pPr>
            <a:r>
              <a:rPr lang="en-US" dirty="0"/>
              <a:t>Hot air oven</a:t>
            </a:r>
          </a:p>
          <a:p>
            <a:pPr>
              <a:defRPr/>
            </a:pPr>
            <a:r>
              <a:rPr lang="en-US" dirty="0"/>
              <a:t>Incubator</a:t>
            </a:r>
          </a:p>
          <a:p>
            <a:pPr>
              <a:defRPr/>
            </a:pPr>
            <a:r>
              <a:rPr lang="en-US" dirty="0"/>
              <a:t>pH Meter</a:t>
            </a:r>
          </a:p>
          <a:p>
            <a:pPr>
              <a:defRPr/>
            </a:pPr>
            <a:r>
              <a:rPr lang="en-US" dirty="0"/>
              <a:t>Water bath</a:t>
            </a:r>
          </a:p>
          <a:p>
            <a:pPr>
              <a:defRPr/>
            </a:pPr>
            <a:r>
              <a:rPr lang="en-US" dirty="0"/>
              <a:t>Washer</a:t>
            </a:r>
          </a:p>
          <a:p>
            <a:pPr>
              <a:defRPr/>
            </a:pPr>
            <a:r>
              <a:rPr lang="en-US" dirty="0"/>
              <a:t>Shaker / rotator</a:t>
            </a:r>
          </a:p>
          <a:p>
            <a:pPr>
              <a:defRPr/>
            </a:pPr>
            <a:r>
              <a:rPr lang="en-US" dirty="0"/>
              <a:t>glassware</a:t>
            </a:r>
          </a:p>
          <a:p>
            <a:pPr>
              <a:buNone/>
              <a:defRPr/>
            </a:pPr>
            <a:endParaRPr lang="en-US" dirty="0"/>
          </a:p>
          <a:p>
            <a:endParaRPr lang="en-US" dirty="0"/>
          </a:p>
        </p:txBody>
      </p:sp>
    </p:spTree>
    <p:extLst>
      <p:ext uri="{BB962C8B-B14F-4D97-AF65-F5344CB8AC3E}">
        <p14:creationId xmlns:p14="http://schemas.microsoft.com/office/powerpoint/2010/main" val="2690238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Tube Holder</a:t>
            </a:r>
          </a:p>
        </p:txBody>
      </p:sp>
      <p:sp>
        <p:nvSpPr>
          <p:cNvPr id="3" name="Content Placeholder 2"/>
          <p:cNvSpPr>
            <a:spLocks noGrp="1"/>
          </p:cNvSpPr>
          <p:nvPr>
            <p:ph idx="1"/>
          </p:nvPr>
        </p:nvSpPr>
        <p:spPr/>
        <p:txBody>
          <a:bodyPr/>
          <a:lstStyle/>
          <a:p>
            <a:pPr algn="just"/>
            <a:r>
              <a:rPr lang="en-US" b="1" dirty="0">
                <a:effectLst>
                  <a:outerShdw blurRad="38100" dist="38100" dir="2700000" algn="tl">
                    <a:srgbClr val="000000"/>
                  </a:outerShdw>
                </a:effectLst>
                <a:latin typeface="Comic Sans MS" pitchFamily="66" charset="0"/>
              </a:rPr>
              <a:t>A test tube holder is useful for holding a test tube which is too hot to handle.</a:t>
            </a:r>
          </a:p>
          <a:p>
            <a:endParaRPr lang="en-US" dirty="0"/>
          </a:p>
        </p:txBody>
      </p:sp>
      <p:pic>
        <p:nvPicPr>
          <p:cNvPr id="4" name="Picture 4" descr="holder"/>
          <p:cNvPicPr>
            <a:picLocks noChangeAspect="1" noChangeArrowheads="1"/>
          </p:cNvPicPr>
          <p:nvPr/>
        </p:nvPicPr>
        <p:blipFill>
          <a:blip r:embed="rId2" cstate="print"/>
          <a:srcRect/>
          <a:stretch>
            <a:fillRect/>
          </a:stretch>
        </p:blipFill>
        <p:spPr bwMode="auto">
          <a:xfrm>
            <a:off x="1981200" y="3352800"/>
            <a:ext cx="4816475" cy="3124200"/>
          </a:xfrm>
          <a:prstGeom prst="rect">
            <a:avLst/>
          </a:prstGeom>
          <a:noFill/>
          <a:ln w="9525">
            <a:noFill/>
            <a:miter lim="800000"/>
            <a:headEnd/>
            <a:tailEnd/>
          </a:ln>
        </p:spPr>
      </p:pic>
    </p:spTree>
    <p:extLst>
      <p:ext uri="{BB962C8B-B14F-4D97-AF65-F5344CB8AC3E}">
        <p14:creationId xmlns:p14="http://schemas.microsoft.com/office/powerpoint/2010/main" val="239619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Tube Brushes</a:t>
            </a:r>
          </a:p>
        </p:txBody>
      </p:sp>
      <p:sp>
        <p:nvSpPr>
          <p:cNvPr id="3" name="Content Placeholder 2"/>
          <p:cNvSpPr>
            <a:spLocks noGrp="1"/>
          </p:cNvSpPr>
          <p:nvPr>
            <p:ph idx="1"/>
          </p:nvPr>
        </p:nvSpPr>
        <p:spPr/>
        <p:txBody>
          <a:bodyPr/>
          <a:lstStyle/>
          <a:p>
            <a:r>
              <a:rPr lang="en-US" b="1" dirty="0">
                <a:effectLst>
                  <a:outerShdw blurRad="38100" dist="38100" dir="2700000" algn="tl">
                    <a:srgbClr val="000000"/>
                  </a:outerShdw>
                </a:effectLst>
                <a:latin typeface="Comic Sans MS" pitchFamily="66" charset="0"/>
              </a:rPr>
              <a:t>Test tube brushes are used to clean test tubes and graduated cylinders</a:t>
            </a:r>
            <a:endParaRPr lang="en-US" dirty="0"/>
          </a:p>
        </p:txBody>
      </p:sp>
      <p:pic>
        <p:nvPicPr>
          <p:cNvPr id="4" name="Picture 3" descr="ttbrushes"/>
          <p:cNvPicPr>
            <a:picLocks noChangeAspect="1" noChangeArrowheads="1"/>
          </p:cNvPicPr>
          <p:nvPr/>
        </p:nvPicPr>
        <p:blipFill>
          <a:blip r:embed="rId2" cstate="print"/>
          <a:srcRect/>
          <a:stretch>
            <a:fillRect/>
          </a:stretch>
        </p:blipFill>
        <p:spPr bwMode="auto">
          <a:xfrm>
            <a:off x="1066800" y="3352800"/>
            <a:ext cx="4114800" cy="3086100"/>
          </a:xfrm>
          <a:prstGeom prst="rect">
            <a:avLst/>
          </a:prstGeom>
          <a:noFill/>
          <a:ln w="9525">
            <a:noFill/>
            <a:miter lim="800000"/>
            <a:headEnd/>
            <a:tailEnd/>
          </a:ln>
        </p:spPr>
      </p:pic>
    </p:spTree>
    <p:extLst>
      <p:ext uri="{BB962C8B-B14F-4D97-AF65-F5344CB8AC3E}">
        <p14:creationId xmlns:p14="http://schemas.microsoft.com/office/powerpoint/2010/main" val="2265467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a:t>Test Tube Racks</a:t>
            </a:r>
          </a:p>
        </p:txBody>
      </p:sp>
      <p:pic>
        <p:nvPicPr>
          <p:cNvPr id="4" name="Picture 4" descr="testtuberacks"/>
          <p:cNvPicPr>
            <a:picLocks noGrp="1" noChangeAspect="1" noChangeArrowheads="1"/>
          </p:cNvPicPr>
          <p:nvPr>
            <p:ph idx="1"/>
          </p:nvPr>
        </p:nvPicPr>
        <p:blipFill>
          <a:blip r:embed="rId2" cstate="print"/>
          <a:srcRect/>
          <a:stretch>
            <a:fillRect/>
          </a:stretch>
        </p:blipFill>
        <p:spPr bwMode="auto">
          <a:xfrm>
            <a:off x="2362200" y="1143000"/>
            <a:ext cx="3962400" cy="2634456"/>
          </a:xfrm>
          <a:prstGeom prst="rect">
            <a:avLst/>
          </a:prstGeom>
          <a:noFill/>
          <a:ln w="9525">
            <a:noFill/>
            <a:miter lim="800000"/>
            <a:headEnd/>
            <a:tailEnd/>
          </a:ln>
        </p:spPr>
      </p:pic>
      <p:sp>
        <p:nvSpPr>
          <p:cNvPr id="5" name="Rectangle 4"/>
          <p:cNvSpPr/>
          <p:nvPr/>
        </p:nvSpPr>
        <p:spPr>
          <a:xfrm>
            <a:off x="685800" y="4343400"/>
            <a:ext cx="8458200" cy="923330"/>
          </a:xfrm>
          <a:prstGeom prst="rect">
            <a:avLst/>
          </a:prstGeom>
        </p:spPr>
        <p:txBody>
          <a:bodyPr wrap="square">
            <a:spAutoFit/>
          </a:bodyPr>
          <a:lstStyle/>
          <a:p>
            <a:pPr algn="just">
              <a:defRPr/>
            </a:pPr>
            <a:r>
              <a:rPr lang="en-US" b="1" dirty="0">
                <a:solidFill>
                  <a:prstClr val="black"/>
                </a:solidFill>
                <a:effectLst>
                  <a:outerShdw blurRad="38100" dist="38100" dir="2700000" algn="tl">
                    <a:srgbClr val="000000"/>
                  </a:outerShdw>
                </a:effectLst>
                <a:latin typeface="Comic Sans MS" pitchFamily="66" charset="0"/>
              </a:rPr>
              <a:t>Test tube racks are for holding and organizing test tubes on the laboratory counter. Plastic racks may melt in contact with very hot test tubes</a:t>
            </a:r>
            <a:r>
              <a:rPr lang="en-US" b="1" dirty="0">
                <a:solidFill>
                  <a:prstClr val="white"/>
                </a:solidFill>
                <a:effectLst>
                  <a:outerShdw blurRad="38100" dist="38100" dir="2700000" algn="tl">
                    <a:srgbClr val="000000"/>
                  </a:outerShdw>
                </a:effectLst>
                <a:latin typeface="Comic Sans MS" pitchFamily="66" charset="0"/>
              </a:rPr>
              <a:t>.</a:t>
            </a:r>
          </a:p>
        </p:txBody>
      </p:sp>
    </p:spTree>
    <p:extLst>
      <p:ext uri="{BB962C8B-B14F-4D97-AF65-F5344CB8AC3E}">
        <p14:creationId xmlns:p14="http://schemas.microsoft.com/office/powerpoint/2010/main" val="3206254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Rubber Stoppers</a:t>
            </a:r>
          </a:p>
        </p:txBody>
      </p:sp>
      <p:pic>
        <p:nvPicPr>
          <p:cNvPr id="4" name="Content Placeholder 3" descr="rubberstoppers"/>
          <p:cNvPicPr>
            <a:picLocks noGrp="1" noChangeAspect="1" noChangeArrowheads="1"/>
          </p:cNvPicPr>
          <p:nvPr>
            <p:ph idx="1"/>
          </p:nvPr>
        </p:nvPicPr>
        <p:blipFill>
          <a:blip r:embed="rId2" cstate="print"/>
          <a:srcRect/>
          <a:stretch>
            <a:fillRect/>
          </a:stretch>
        </p:blipFill>
        <p:spPr bwMode="auto">
          <a:xfrm>
            <a:off x="228600" y="1371600"/>
            <a:ext cx="2543175" cy="1905000"/>
          </a:xfrm>
          <a:prstGeom prst="rect">
            <a:avLst/>
          </a:prstGeom>
          <a:noFill/>
          <a:ln w="9525">
            <a:noFill/>
            <a:miter lim="800000"/>
            <a:headEnd/>
            <a:tailEnd/>
          </a:ln>
        </p:spPr>
      </p:pic>
      <p:sp>
        <p:nvSpPr>
          <p:cNvPr id="5" name="Rectangle 4"/>
          <p:cNvSpPr/>
          <p:nvPr/>
        </p:nvSpPr>
        <p:spPr>
          <a:xfrm>
            <a:off x="3505200" y="2057401"/>
            <a:ext cx="5257800" cy="1384995"/>
          </a:xfrm>
          <a:prstGeom prst="rect">
            <a:avLst/>
          </a:prstGeom>
        </p:spPr>
        <p:txBody>
          <a:bodyPr wrap="square">
            <a:spAutoFit/>
          </a:bodyPr>
          <a:lstStyle/>
          <a:p>
            <a:r>
              <a:rPr lang="en-US" sz="2800" b="1" dirty="0">
                <a:solidFill>
                  <a:prstClr val="black"/>
                </a:solidFill>
                <a:effectLst>
                  <a:outerShdw blurRad="38100" dist="38100" dir="2700000" algn="tl">
                    <a:srgbClr val="000000"/>
                  </a:outerShdw>
                </a:effectLst>
                <a:latin typeface="Comic Sans MS" pitchFamily="66" charset="0"/>
              </a:rPr>
              <a:t>Rubber stoppers are used to close containers to avoid spillage or contamination.</a:t>
            </a:r>
            <a:endParaRPr lang="en-US" sz="2800" dirty="0">
              <a:solidFill>
                <a:prstClr val="black"/>
              </a:solidFill>
            </a:endParaRPr>
          </a:p>
        </p:txBody>
      </p:sp>
      <p:sp>
        <p:nvSpPr>
          <p:cNvPr id="6" name="Rectangle 5"/>
          <p:cNvSpPr/>
          <p:nvPr/>
        </p:nvSpPr>
        <p:spPr>
          <a:xfrm>
            <a:off x="0" y="3844498"/>
            <a:ext cx="8839200" cy="954107"/>
          </a:xfrm>
          <a:prstGeom prst="rect">
            <a:avLst/>
          </a:prstGeom>
        </p:spPr>
        <p:txBody>
          <a:bodyPr wrap="square">
            <a:spAutoFit/>
          </a:bodyPr>
          <a:lstStyle/>
          <a:p>
            <a:r>
              <a:rPr lang="en-US" sz="2800" b="1" dirty="0">
                <a:solidFill>
                  <a:prstClr val="black"/>
                </a:solidFill>
                <a:effectLst>
                  <a:outerShdw blurRad="38100" dist="38100" dir="2700000" algn="tl">
                    <a:srgbClr val="000000"/>
                  </a:outerShdw>
                </a:effectLst>
                <a:latin typeface="Comic Sans MS" pitchFamily="66" charset="0"/>
              </a:rPr>
              <a:t>Containers should never be heated when there is a stopper in place</a:t>
            </a:r>
            <a:endParaRPr lang="en-US" sz="2800" dirty="0">
              <a:solidFill>
                <a:prstClr val="black"/>
              </a:solidFill>
            </a:endParaRPr>
          </a:p>
        </p:txBody>
      </p:sp>
    </p:spTree>
    <p:extLst>
      <p:ext uri="{BB962C8B-B14F-4D97-AF65-F5344CB8AC3E}">
        <p14:creationId xmlns:p14="http://schemas.microsoft.com/office/powerpoint/2010/main" val="720127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Medicine Dropper</a:t>
            </a:r>
          </a:p>
        </p:txBody>
      </p:sp>
      <p:pic>
        <p:nvPicPr>
          <p:cNvPr id="4" name="Picture 4" descr="dropper"/>
          <p:cNvPicPr>
            <a:picLocks noGrp="1" noChangeAspect="1" noChangeArrowheads="1"/>
          </p:cNvPicPr>
          <p:nvPr>
            <p:ph idx="1"/>
          </p:nvPr>
        </p:nvPicPr>
        <p:blipFill>
          <a:blip r:embed="rId2" cstate="print"/>
          <a:srcRect/>
          <a:stretch>
            <a:fillRect/>
          </a:stretch>
        </p:blipFill>
        <p:spPr bwMode="auto">
          <a:xfrm>
            <a:off x="1066800" y="1752600"/>
            <a:ext cx="2286000" cy="1447800"/>
          </a:xfrm>
          <a:prstGeom prst="rect">
            <a:avLst/>
          </a:prstGeom>
          <a:noFill/>
          <a:ln w="9525">
            <a:noFill/>
            <a:miter lim="800000"/>
            <a:headEnd/>
            <a:tailEnd/>
          </a:ln>
        </p:spPr>
      </p:pic>
      <p:sp>
        <p:nvSpPr>
          <p:cNvPr id="5" name="Rectangle 4"/>
          <p:cNvSpPr/>
          <p:nvPr/>
        </p:nvSpPr>
        <p:spPr>
          <a:xfrm>
            <a:off x="4267200" y="2967335"/>
            <a:ext cx="4648200" cy="1200329"/>
          </a:xfrm>
          <a:prstGeom prst="rect">
            <a:avLst/>
          </a:prstGeom>
        </p:spPr>
        <p:txBody>
          <a:bodyPr wrap="square">
            <a:spAutoFit/>
          </a:bodyPr>
          <a:lstStyle/>
          <a:p>
            <a:pPr algn="just">
              <a:defRPr/>
            </a:pPr>
            <a:r>
              <a:rPr lang="en-US" sz="2400" b="1" dirty="0">
                <a:solidFill>
                  <a:prstClr val="black"/>
                </a:solidFill>
                <a:effectLst>
                  <a:outerShdw blurRad="38100" dist="38100" dir="2700000" algn="tl">
                    <a:srgbClr val="000000"/>
                  </a:outerShdw>
                </a:effectLst>
                <a:latin typeface="Comic Sans MS" pitchFamily="66" charset="0"/>
              </a:rPr>
              <a:t>A medicine dropper is used to transfer a small volume of liquid (less than one </a:t>
            </a:r>
            <a:r>
              <a:rPr lang="en-US" sz="2400" b="1" dirty="0" err="1">
                <a:solidFill>
                  <a:prstClr val="black"/>
                </a:solidFill>
                <a:effectLst>
                  <a:outerShdw blurRad="38100" dist="38100" dir="2700000" algn="tl">
                    <a:srgbClr val="000000"/>
                  </a:outerShdw>
                </a:effectLst>
                <a:latin typeface="Comic Sans MS" pitchFamily="66" charset="0"/>
              </a:rPr>
              <a:t>mL</a:t>
            </a:r>
            <a:r>
              <a:rPr lang="en-US" sz="2400" b="1" dirty="0">
                <a:solidFill>
                  <a:prstClr val="black"/>
                </a:solidFill>
                <a:effectLst>
                  <a:outerShdw blurRad="38100" dist="38100" dir="2700000" algn="tl">
                    <a:srgbClr val="000000"/>
                  </a:outerShdw>
                </a:effectLst>
                <a:latin typeface="Comic Sans MS" pitchFamily="66" charset="0"/>
              </a:rPr>
              <a:t>).</a:t>
            </a:r>
          </a:p>
        </p:txBody>
      </p:sp>
      <p:sp>
        <p:nvSpPr>
          <p:cNvPr id="6" name="Line 6"/>
          <p:cNvSpPr>
            <a:spLocks noChangeShapeType="1"/>
          </p:cNvSpPr>
          <p:nvPr/>
        </p:nvSpPr>
        <p:spPr bwMode="auto">
          <a:xfrm flipH="1" flipV="1">
            <a:off x="1066800" y="3276600"/>
            <a:ext cx="228600" cy="1524000"/>
          </a:xfrm>
          <a:prstGeom prst="line">
            <a:avLst/>
          </a:prstGeom>
          <a:noFill/>
          <a:ln w="57150">
            <a:solidFill>
              <a:srgbClr val="FFFF00"/>
            </a:solidFill>
            <a:round/>
            <a:headEnd/>
            <a:tailEnd type="triangle" w="med" len="med"/>
          </a:ln>
        </p:spPr>
        <p:txBody>
          <a:bodyPr/>
          <a:lstStyle/>
          <a:p>
            <a:endParaRPr lang="en-US" dirty="0">
              <a:solidFill>
                <a:prstClr val="black"/>
              </a:solidFill>
            </a:endParaRPr>
          </a:p>
        </p:txBody>
      </p:sp>
      <p:sp>
        <p:nvSpPr>
          <p:cNvPr id="7" name="Rectangle 6"/>
          <p:cNvSpPr/>
          <p:nvPr/>
        </p:nvSpPr>
        <p:spPr>
          <a:xfrm>
            <a:off x="1219200" y="5105401"/>
            <a:ext cx="7162800" cy="830997"/>
          </a:xfrm>
          <a:prstGeom prst="rect">
            <a:avLst/>
          </a:prstGeom>
        </p:spPr>
        <p:txBody>
          <a:bodyPr wrap="square">
            <a:spAutoFit/>
          </a:bodyPr>
          <a:lstStyle/>
          <a:p>
            <a:pPr>
              <a:defRPr/>
            </a:pPr>
            <a:r>
              <a:rPr lang="en-US" sz="2400" b="1" dirty="0">
                <a:solidFill>
                  <a:prstClr val="black"/>
                </a:solidFill>
                <a:effectLst>
                  <a:outerShdw blurRad="38100" dist="38100" dir="2700000" algn="tl">
                    <a:srgbClr val="000000"/>
                  </a:outerShdw>
                </a:effectLst>
                <a:latin typeface="Comic Sans MS" pitchFamily="66" charset="0"/>
              </a:rPr>
              <a:t>On top of each medicine dropper is a “</a:t>
            </a:r>
            <a:r>
              <a:rPr lang="en-US" sz="2400" b="1" u="sng" dirty="0">
                <a:solidFill>
                  <a:prstClr val="black"/>
                </a:solidFill>
                <a:effectLst>
                  <a:outerShdw blurRad="38100" dist="38100" dir="2700000" algn="tl">
                    <a:srgbClr val="000000"/>
                  </a:outerShdw>
                </a:effectLst>
                <a:latin typeface="Comic Sans MS" pitchFamily="66" charset="0"/>
              </a:rPr>
              <a:t>rubber bulb</a:t>
            </a:r>
            <a:r>
              <a:rPr lang="en-US" sz="2400" b="1" dirty="0">
                <a:solidFill>
                  <a:prstClr val="black"/>
                </a:solidFill>
                <a:effectLst>
                  <a:outerShdw blurRad="38100" dist="38100" dir="2700000" algn="tl">
                    <a:srgbClr val="000000"/>
                  </a:outerShdw>
                </a:effectLst>
                <a:latin typeface="Comic Sans MS" pitchFamily="66" charset="0"/>
              </a:rPr>
              <a:t>”</a:t>
            </a:r>
          </a:p>
        </p:txBody>
      </p:sp>
    </p:spTree>
    <p:extLst>
      <p:ext uri="{BB962C8B-B14F-4D97-AF65-F5344CB8AC3E}">
        <p14:creationId xmlns:p14="http://schemas.microsoft.com/office/powerpoint/2010/main" val="308993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Bottle</a:t>
            </a:r>
          </a:p>
        </p:txBody>
      </p:sp>
      <p:pic>
        <p:nvPicPr>
          <p:cNvPr id="4" name="Picture 4" descr="washbot"/>
          <p:cNvPicPr>
            <a:picLocks noGrp="1" noChangeAspect="1" noChangeArrowheads="1"/>
          </p:cNvPicPr>
          <p:nvPr>
            <p:ph idx="1"/>
          </p:nvPr>
        </p:nvPicPr>
        <p:blipFill>
          <a:blip r:embed="rId2" cstate="print"/>
          <a:srcRect/>
          <a:stretch>
            <a:fillRect/>
          </a:stretch>
        </p:blipFill>
        <p:spPr bwMode="auto">
          <a:xfrm>
            <a:off x="533400" y="1752600"/>
            <a:ext cx="3505200" cy="2476341"/>
          </a:xfrm>
          <a:prstGeom prst="rect">
            <a:avLst/>
          </a:prstGeom>
          <a:noFill/>
          <a:ln w="9525">
            <a:noFill/>
            <a:miter lim="800000"/>
            <a:headEnd/>
            <a:tailEnd/>
          </a:ln>
        </p:spPr>
      </p:pic>
      <p:sp>
        <p:nvSpPr>
          <p:cNvPr id="5" name="Rectangle 4"/>
          <p:cNvSpPr/>
          <p:nvPr/>
        </p:nvSpPr>
        <p:spPr>
          <a:xfrm>
            <a:off x="0" y="4648200"/>
            <a:ext cx="8534400" cy="1200329"/>
          </a:xfrm>
          <a:prstGeom prst="rect">
            <a:avLst/>
          </a:prstGeom>
        </p:spPr>
        <p:txBody>
          <a:bodyPr wrap="square">
            <a:spAutoFit/>
          </a:bodyPr>
          <a:lstStyle/>
          <a:p>
            <a:pPr algn="just">
              <a:defRPr/>
            </a:pPr>
            <a:r>
              <a:rPr lang="en-US" sz="2400" b="1" dirty="0">
                <a:solidFill>
                  <a:prstClr val="black"/>
                </a:solidFill>
                <a:effectLst>
                  <a:outerShdw blurRad="38100" dist="38100" dir="2700000" algn="tl">
                    <a:srgbClr val="000000"/>
                  </a:outerShdw>
                </a:effectLst>
                <a:latin typeface="Comic Sans MS" pitchFamily="66" charset="0"/>
              </a:rPr>
              <a:t>A wash bottle has a spout that delivers a wash solution to a specific area. Distilled water is the only liquid that should be used in a wash bottle.</a:t>
            </a:r>
          </a:p>
        </p:txBody>
      </p:sp>
      <p:pic>
        <p:nvPicPr>
          <p:cNvPr id="6" name="Picture 6" descr="wash bottle"/>
          <p:cNvPicPr>
            <a:picLocks noChangeAspect="1" noChangeArrowheads="1"/>
          </p:cNvPicPr>
          <p:nvPr/>
        </p:nvPicPr>
        <p:blipFill>
          <a:blip r:embed="rId3" cstate="print"/>
          <a:srcRect/>
          <a:stretch>
            <a:fillRect/>
          </a:stretch>
        </p:blipFill>
        <p:spPr>
          <a:xfrm>
            <a:off x="4419601" y="1676400"/>
            <a:ext cx="3581400" cy="2209800"/>
          </a:xfrm>
          <a:prstGeom prst="rect">
            <a:avLst/>
          </a:prstGeom>
          <a:noFill/>
        </p:spPr>
      </p:pic>
    </p:spTree>
    <p:extLst>
      <p:ext uri="{BB962C8B-B14F-4D97-AF65-F5344CB8AC3E}">
        <p14:creationId xmlns:p14="http://schemas.microsoft.com/office/powerpoint/2010/main" val="60991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1" algn="l" rtl="0">
              <a:spcBef>
                <a:spcPct val="0"/>
              </a:spcBef>
            </a:pPr>
            <a:r>
              <a:rPr lang="en-US" sz="2800" b="1" dirty="0"/>
              <a:t>Introduction to Laboratory Safety</a:t>
            </a:r>
            <a:br>
              <a:rPr lang="en-US" sz="1600" dirty="0"/>
            </a:br>
            <a:endParaRPr lang="en-US" dirty="0"/>
          </a:p>
        </p:txBody>
      </p:sp>
      <p:sp>
        <p:nvSpPr>
          <p:cNvPr id="3" name="Content Placeholder 2"/>
          <p:cNvSpPr>
            <a:spLocks noGrp="1"/>
          </p:cNvSpPr>
          <p:nvPr>
            <p:ph idx="1"/>
          </p:nvPr>
        </p:nvSpPr>
        <p:spPr>
          <a:xfrm>
            <a:off x="228600" y="762000"/>
            <a:ext cx="8686800" cy="5791200"/>
          </a:xfrm>
        </p:spPr>
        <p:txBody>
          <a:bodyPr>
            <a:normAutofit fontScale="92500" lnSpcReduction="20000"/>
          </a:bodyPr>
          <a:lstStyle/>
          <a:p>
            <a:pPr>
              <a:buNone/>
            </a:pPr>
            <a:r>
              <a:rPr lang="en-US" b="1" u="sng" dirty="0"/>
              <a:t>Preparing for laboratory work</a:t>
            </a:r>
            <a:endParaRPr lang="en-US" dirty="0"/>
          </a:p>
          <a:p>
            <a:r>
              <a:rPr lang="en-US" dirty="0"/>
              <a:t> check emergency protocols</a:t>
            </a:r>
          </a:p>
          <a:p>
            <a:r>
              <a:rPr lang="en-US" dirty="0"/>
              <a:t> comply with the procedures</a:t>
            </a:r>
          </a:p>
          <a:p>
            <a:pPr>
              <a:buNone/>
            </a:pPr>
            <a:r>
              <a:rPr lang="en-US" b="1" u="sng" dirty="0"/>
              <a:t>During laboratory work</a:t>
            </a:r>
            <a:endParaRPr lang="en-US" dirty="0"/>
          </a:p>
          <a:p>
            <a:r>
              <a:rPr lang="en-US" dirty="0"/>
              <a:t> restrict only to authorized persons</a:t>
            </a:r>
          </a:p>
          <a:p>
            <a:r>
              <a:rPr lang="en-US" dirty="0"/>
              <a:t> keep work place clean</a:t>
            </a:r>
          </a:p>
          <a:p>
            <a:r>
              <a:rPr lang="en-US" dirty="0"/>
              <a:t> you are allowed to work with materials you know about</a:t>
            </a:r>
          </a:p>
          <a:p>
            <a:r>
              <a:rPr lang="en-US" dirty="0"/>
              <a:t> Consult material safety data sheets </a:t>
            </a:r>
          </a:p>
          <a:p>
            <a:r>
              <a:rPr lang="en-US" dirty="0"/>
              <a:t> Prepare and maintain a chemical inventory for the lab</a:t>
            </a:r>
          </a:p>
          <a:p>
            <a:r>
              <a:rPr lang="en-US" dirty="0"/>
              <a:t> Wash your hands thoroughly before leaving the laboratory.</a:t>
            </a:r>
          </a:p>
          <a:p>
            <a:pPr lvl="0"/>
            <a:r>
              <a:rPr lang="en-US" dirty="0"/>
              <a:t>Perform procedures that liberate infectious </a:t>
            </a:r>
            <a:r>
              <a:rPr lang="en-US" dirty="0" err="1"/>
              <a:t>bioaerosols</a:t>
            </a:r>
            <a:r>
              <a:rPr lang="en-US" dirty="0"/>
              <a:t> in a biological safety cabinet. </a:t>
            </a:r>
          </a:p>
          <a:p>
            <a:pPr lvl="0">
              <a:buNone/>
            </a:pP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Weighing Boat</a:t>
            </a:r>
          </a:p>
        </p:txBody>
      </p:sp>
      <p:pic>
        <p:nvPicPr>
          <p:cNvPr id="4" name="Picture 4" descr="boat"/>
          <p:cNvPicPr>
            <a:picLocks noGrp="1" noChangeAspect="1" noChangeArrowheads="1"/>
          </p:cNvPicPr>
          <p:nvPr>
            <p:ph idx="1"/>
          </p:nvPr>
        </p:nvPicPr>
        <p:blipFill>
          <a:blip r:embed="rId2" cstate="print"/>
          <a:srcRect/>
          <a:stretch>
            <a:fillRect/>
          </a:stretch>
        </p:blipFill>
        <p:spPr bwMode="auto">
          <a:xfrm>
            <a:off x="457200" y="1828800"/>
            <a:ext cx="2438400" cy="2286000"/>
          </a:xfrm>
          <a:prstGeom prst="rect">
            <a:avLst/>
          </a:prstGeom>
          <a:noFill/>
          <a:ln w="9525">
            <a:noFill/>
            <a:miter lim="800000"/>
            <a:headEnd/>
            <a:tailEnd/>
          </a:ln>
        </p:spPr>
      </p:pic>
      <p:sp>
        <p:nvSpPr>
          <p:cNvPr id="5" name="Rectangle 4"/>
          <p:cNvSpPr/>
          <p:nvPr/>
        </p:nvSpPr>
        <p:spPr>
          <a:xfrm>
            <a:off x="3733800" y="2967335"/>
            <a:ext cx="4953000" cy="1200329"/>
          </a:xfrm>
          <a:prstGeom prst="rect">
            <a:avLst/>
          </a:prstGeom>
        </p:spPr>
        <p:txBody>
          <a:bodyPr wrap="square">
            <a:spAutoFit/>
          </a:bodyPr>
          <a:lstStyle/>
          <a:p>
            <a:pPr algn="just">
              <a:defRPr/>
            </a:pPr>
            <a:r>
              <a:rPr lang="en-US" sz="2400" b="1" dirty="0">
                <a:solidFill>
                  <a:prstClr val="black"/>
                </a:solidFill>
                <a:effectLst>
                  <a:outerShdw blurRad="38100" dist="38100" dir="2700000" algn="tl">
                    <a:srgbClr val="000000"/>
                  </a:outerShdw>
                </a:effectLst>
                <a:latin typeface="Comic Sans MS" pitchFamily="66" charset="0"/>
              </a:rPr>
              <a:t>Weighing boats are used to weigh solids that will be transferred to another vessel.</a:t>
            </a:r>
          </a:p>
        </p:txBody>
      </p:sp>
    </p:spTree>
    <p:extLst>
      <p:ext uri="{BB962C8B-B14F-4D97-AF65-F5344CB8AC3E}">
        <p14:creationId xmlns:p14="http://schemas.microsoft.com/office/powerpoint/2010/main" val="2893875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Spatulas</a:t>
            </a:r>
            <a:endParaRPr lang="en-US" dirty="0"/>
          </a:p>
        </p:txBody>
      </p:sp>
      <p:sp>
        <p:nvSpPr>
          <p:cNvPr id="3" name="Content Placeholder 2"/>
          <p:cNvSpPr>
            <a:spLocks noGrp="1"/>
          </p:cNvSpPr>
          <p:nvPr>
            <p:ph idx="1"/>
          </p:nvPr>
        </p:nvSpPr>
        <p:spPr/>
        <p:txBody>
          <a:bodyPr/>
          <a:lstStyle/>
          <a:p>
            <a:pPr algn="just"/>
            <a:r>
              <a:rPr lang="en-US" sz="2400" b="1" dirty="0">
                <a:effectLst>
                  <a:outerShdw blurRad="38100" dist="38100" dir="2700000" algn="tl">
                    <a:srgbClr val="000000"/>
                  </a:outerShdw>
                </a:effectLst>
                <a:latin typeface="Comic Sans MS" pitchFamily="66" charset="0"/>
              </a:rPr>
              <a:t>Spatulas are used to dispense solid chemicals from their containers. </a:t>
            </a:r>
          </a:p>
          <a:p>
            <a:pPr algn="just"/>
            <a:r>
              <a:rPr lang="en-US" sz="2400" b="1" dirty="0">
                <a:effectLst>
                  <a:outerShdw blurRad="38100" dist="38100" dir="2700000" algn="tl">
                    <a:srgbClr val="000000"/>
                  </a:outerShdw>
                </a:effectLst>
                <a:latin typeface="Comic Sans MS" pitchFamily="66" charset="0"/>
              </a:rPr>
              <a:t>Chemicals should never be transferred with your bare hands.</a:t>
            </a:r>
          </a:p>
          <a:p>
            <a:endParaRPr lang="en-US" dirty="0"/>
          </a:p>
        </p:txBody>
      </p:sp>
      <p:pic>
        <p:nvPicPr>
          <p:cNvPr id="4" name="Picture 5" descr="spatulas"/>
          <p:cNvPicPr>
            <a:picLocks noChangeAspect="1" noChangeArrowheads="1"/>
          </p:cNvPicPr>
          <p:nvPr/>
        </p:nvPicPr>
        <p:blipFill>
          <a:blip r:embed="rId2" cstate="print"/>
          <a:srcRect/>
          <a:stretch>
            <a:fillRect/>
          </a:stretch>
        </p:blipFill>
        <p:spPr bwMode="auto">
          <a:xfrm>
            <a:off x="2514600" y="3200400"/>
            <a:ext cx="6248400" cy="2971800"/>
          </a:xfrm>
          <a:prstGeom prst="rect">
            <a:avLst/>
          </a:prstGeom>
          <a:noFill/>
          <a:ln w="9525">
            <a:noFill/>
            <a:miter lim="800000"/>
            <a:headEnd/>
            <a:tailEnd/>
          </a:ln>
        </p:spPr>
      </p:pic>
    </p:spTree>
    <p:extLst>
      <p:ext uri="{BB962C8B-B14F-4D97-AF65-F5344CB8AC3E}">
        <p14:creationId xmlns:p14="http://schemas.microsoft.com/office/powerpoint/2010/main" val="1859108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Beaker Tongs</a:t>
            </a:r>
          </a:p>
        </p:txBody>
      </p:sp>
      <p:pic>
        <p:nvPicPr>
          <p:cNvPr id="4" name="Content Placeholder 3" descr="beakertongs"/>
          <p:cNvPicPr>
            <a:picLocks noGrp="1" noChangeAspect="1" noChangeArrowheads="1"/>
          </p:cNvPicPr>
          <p:nvPr>
            <p:ph idx="1"/>
          </p:nvPr>
        </p:nvPicPr>
        <p:blipFill>
          <a:blip r:embed="rId2" cstate="print"/>
          <a:srcRect/>
          <a:stretch>
            <a:fillRect/>
          </a:stretch>
        </p:blipFill>
        <p:spPr bwMode="auto">
          <a:xfrm>
            <a:off x="228600" y="1676400"/>
            <a:ext cx="3048000" cy="2286000"/>
          </a:xfrm>
          <a:prstGeom prst="rect">
            <a:avLst/>
          </a:prstGeom>
          <a:noFill/>
          <a:ln w="9525">
            <a:noFill/>
            <a:miter lim="800000"/>
            <a:headEnd/>
            <a:tailEnd/>
          </a:ln>
        </p:spPr>
      </p:pic>
      <p:sp>
        <p:nvSpPr>
          <p:cNvPr id="5" name="Rectangle 4"/>
          <p:cNvSpPr/>
          <p:nvPr/>
        </p:nvSpPr>
        <p:spPr>
          <a:xfrm>
            <a:off x="3657600" y="3105835"/>
            <a:ext cx="5486400" cy="1384995"/>
          </a:xfrm>
          <a:prstGeom prst="rect">
            <a:avLst/>
          </a:prstGeom>
        </p:spPr>
        <p:txBody>
          <a:bodyPr wrap="square">
            <a:spAutoFit/>
          </a:bodyPr>
          <a:lstStyle/>
          <a:p>
            <a:pPr algn="just">
              <a:defRPr/>
            </a:pPr>
            <a:r>
              <a:rPr lang="en-US" sz="2800" b="1" dirty="0">
                <a:solidFill>
                  <a:prstClr val="black"/>
                </a:solidFill>
                <a:effectLst>
                  <a:outerShdw blurRad="38100" dist="38100" dir="2700000" algn="tl">
                    <a:srgbClr val="000000"/>
                  </a:outerShdw>
                </a:effectLst>
                <a:latin typeface="Comic Sans MS" pitchFamily="66" charset="0"/>
              </a:rPr>
              <a:t>Beaker tongs are used to move beakers containing hot liquids</a:t>
            </a:r>
          </a:p>
        </p:txBody>
      </p:sp>
    </p:spTree>
    <p:extLst>
      <p:ext uri="{BB962C8B-B14F-4D97-AF65-F5344CB8AC3E}">
        <p14:creationId xmlns:p14="http://schemas.microsoft.com/office/powerpoint/2010/main" val="206921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Bunsen Burner</a:t>
            </a:r>
          </a:p>
        </p:txBody>
      </p:sp>
      <p:pic>
        <p:nvPicPr>
          <p:cNvPr id="4" name="Content Placeholder 3" descr="bunsenburner"/>
          <p:cNvPicPr>
            <a:picLocks noGrp="1" noChangeAspect="1" noChangeArrowheads="1"/>
          </p:cNvPicPr>
          <p:nvPr>
            <p:ph idx="1"/>
          </p:nvPr>
        </p:nvPicPr>
        <p:blipFill>
          <a:blip r:embed="rId2" cstate="print"/>
          <a:srcRect/>
          <a:stretch>
            <a:fillRect/>
          </a:stretch>
        </p:blipFill>
        <p:spPr bwMode="auto">
          <a:xfrm>
            <a:off x="762000" y="1905000"/>
            <a:ext cx="3048000" cy="2286000"/>
          </a:xfrm>
          <a:prstGeom prst="rect">
            <a:avLst/>
          </a:prstGeom>
          <a:noFill/>
          <a:ln w="9525">
            <a:noFill/>
            <a:miter lim="800000"/>
            <a:headEnd/>
            <a:tailEnd/>
          </a:ln>
        </p:spPr>
      </p:pic>
      <p:sp>
        <p:nvSpPr>
          <p:cNvPr id="5" name="Rectangle 4"/>
          <p:cNvSpPr/>
          <p:nvPr/>
        </p:nvSpPr>
        <p:spPr>
          <a:xfrm>
            <a:off x="152400" y="4813994"/>
            <a:ext cx="8229600" cy="1815882"/>
          </a:xfrm>
          <a:prstGeom prst="rect">
            <a:avLst/>
          </a:prstGeom>
        </p:spPr>
        <p:txBody>
          <a:bodyPr wrap="square">
            <a:spAutoFit/>
          </a:bodyPr>
          <a:lstStyle/>
          <a:p>
            <a:pPr>
              <a:defRPr/>
            </a:pPr>
            <a:r>
              <a:rPr lang="en-US" sz="2800" b="1" dirty="0">
                <a:solidFill>
                  <a:prstClr val="black"/>
                </a:solidFill>
                <a:effectLst>
                  <a:outerShdw blurRad="38100" dist="38100" dir="2700000" algn="tl">
                    <a:srgbClr val="000000"/>
                  </a:outerShdw>
                </a:effectLst>
                <a:latin typeface="Comic Sans MS" pitchFamily="66" charset="0"/>
              </a:rPr>
              <a:t>Bunsen burners are used for the heating of nonvolatile liquids and solids.</a:t>
            </a:r>
            <a:r>
              <a:rPr lang="en-US" sz="2800" dirty="0">
                <a:solidFill>
                  <a:prstClr val="black"/>
                </a:solidFill>
              </a:rPr>
              <a:t> </a:t>
            </a:r>
            <a:endParaRPr lang="en-US" sz="2800" b="1" dirty="0">
              <a:solidFill>
                <a:prstClr val="black"/>
              </a:solidFill>
            </a:endParaRPr>
          </a:p>
          <a:p>
            <a:pPr>
              <a:defRPr/>
            </a:pPr>
            <a:r>
              <a:rPr lang="en-US" sz="2800" b="1" dirty="0">
                <a:solidFill>
                  <a:prstClr val="black"/>
                </a:solidFill>
              </a:rPr>
              <a:t>To heat substances (with a flame)</a:t>
            </a:r>
          </a:p>
          <a:p>
            <a:pPr>
              <a:defRPr/>
            </a:pPr>
            <a:endParaRPr lang="en-US" sz="2800" b="1" dirty="0">
              <a:solidFill>
                <a:prstClr val="black"/>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814373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Evaporating Dish</a:t>
            </a:r>
          </a:p>
        </p:txBody>
      </p:sp>
      <p:pic>
        <p:nvPicPr>
          <p:cNvPr id="4" name="Content Placeholder 3" descr="evaporatingdish"/>
          <p:cNvPicPr>
            <a:picLocks noGrp="1" noChangeAspect="1" noChangeArrowheads="1"/>
          </p:cNvPicPr>
          <p:nvPr>
            <p:ph idx="1"/>
          </p:nvPr>
        </p:nvPicPr>
        <p:blipFill>
          <a:blip r:embed="rId2" cstate="print"/>
          <a:srcRect/>
          <a:stretch>
            <a:fillRect/>
          </a:stretch>
        </p:blipFill>
        <p:spPr bwMode="auto">
          <a:xfrm>
            <a:off x="228600" y="1524000"/>
            <a:ext cx="3048000" cy="2286000"/>
          </a:xfrm>
          <a:prstGeom prst="rect">
            <a:avLst/>
          </a:prstGeom>
          <a:noFill/>
          <a:ln w="9525">
            <a:noFill/>
            <a:miter lim="800000"/>
            <a:headEnd/>
            <a:tailEnd/>
          </a:ln>
        </p:spPr>
      </p:pic>
      <p:sp>
        <p:nvSpPr>
          <p:cNvPr id="5" name="Rectangle 4"/>
          <p:cNvSpPr/>
          <p:nvPr/>
        </p:nvSpPr>
        <p:spPr>
          <a:xfrm>
            <a:off x="2286000" y="4813994"/>
            <a:ext cx="4572000" cy="1815882"/>
          </a:xfrm>
          <a:prstGeom prst="rect">
            <a:avLst/>
          </a:prstGeom>
        </p:spPr>
        <p:txBody>
          <a:bodyPr wrap="square">
            <a:spAutoFit/>
          </a:bodyPr>
          <a:lstStyle/>
          <a:p>
            <a:pPr algn="just">
              <a:defRPr/>
            </a:pPr>
            <a:r>
              <a:rPr lang="en-US" sz="2800" b="1" dirty="0">
                <a:solidFill>
                  <a:prstClr val="black"/>
                </a:solidFill>
                <a:effectLst>
                  <a:outerShdw blurRad="38100" dist="38100" dir="2700000" algn="tl">
                    <a:srgbClr val="000000"/>
                  </a:outerShdw>
                </a:effectLst>
                <a:latin typeface="Comic Sans MS" pitchFamily="66" charset="0"/>
              </a:rPr>
              <a:t>The evaporating dish is used for the heating of stable solid compounds and elements.</a:t>
            </a:r>
          </a:p>
        </p:txBody>
      </p:sp>
    </p:spTree>
    <p:extLst>
      <p:ext uri="{BB962C8B-B14F-4D97-AF65-F5344CB8AC3E}">
        <p14:creationId xmlns:p14="http://schemas.microsoft.com/office/powerpoint/2010/main" val="11985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Crucible</a:t>
            </a:r>
          </a:p>
        </p:txBody>
      </p:sp>
      <p:pic>
        <p:nvPicPr>
          <p:cNvPr id="4" name="Content Placeholder 3" descr="crucible1"/>
          <p:cNvPicPr>
            <a:picLocks noGrp="1" noChangeAspect="1" noChangeArrowheads="1"/>
          </p:cNvPicPr>
          <p:nvPr>
            <p:ph idx="1"/>
          </p:nvPr>
        </p:nvPicPr>
        <p:blipFill>
          <a:blip r:embed="rId2" cstate="print"/>
          <a:srcRect/>
          <a:stretch>
            <a:fillRect/>
          </a:stretch>
        </p:blipFill>
        <p:spPr bwMode="auto">
          <a:xfrm>
            <a:off x="381000" y="1600200"/>
            <a:ext cx="2543175" cy="1905000"/>
          </a:xfrm>
          <a:prstGeom prst="rect">
            <a:avLst/>
          </a:prstGeom>
          <a:noFill/>
          <a:ln w="9525">
            <a:noFill/>
            <a:miter lim="800000"/>
            <a:headEnd/>
            <a:tailEnd/>
          </a:ln>
        </p:spPr>
      </p:pic>
      <p:sp>
        <p:nvSpPr>
          <p:cNvPr id="5" name="Rectangle 4"/>
          <p:cNvSpPr/>
          <p:nvPr/>
        </p:nvSpPr>
        <p:spPr>
          <a:xfrm>
            <a:off x="2286000" y="4259996"/>
            <a:ext cx="6629400" cy="1384995"/>
          </a:xfrm>
          <a:prstGeom prst="rect">
            <a:avLst/>
          </a:prstGeom>
        </p:spPr>
        <p:txBody>
          <a:bodyPr wrap="square">
            <a:spAutoFit/>
          </a:bodyPr>
          <a:lstStyle/>
          <a:p>
            <a:pPr algn="just">
              <a:defRPr/>
            </a:pPr>
            <a:r>
              <a:rPr lang="en-US" sz="2800" b="1" dirty="0">
                <a:solidFill>
                  <a:prstClr val="black"/>
                </a:solidFill>
                <a:effectLst>
                  <a:outerShdw blurRad="38100" dist="38100" dir="2700000" algn="tl">
                    <a:srgbClr val="000000"/>
                  </a:outerShdw>
                </a:effectLst>
                <a:latin typeface="Comic Sans MS" pitchFamily="66" charset="0"/>
              </a:rPr>
              <a:t>Crucibles are used for heating certain solids, particularly metals, to very high temperatures.</a:t>
            </a:r>
          </a:p>
        </p:txBody>
      </p:sp>
    </p:spTree>
    <p:extLst>
      <p:ext uri="{BB962C8B-B14F-4D97-AF65-F5344CB8AC3E}">
        <p14:creationId xmlns:p14="http://schemas.microsoft.com/office/powerpoint/2010/main" val="1285408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Crucible Tongs</a:t>
            </a:r>
          </a:p>
        </p:txBody>
      </p:sp>
      <p:pic>
        <p:nvPicPr>
          <p:cNvPr id="4" name="Content Placeholder 3" descr="crucibletongs"/>
          <p:cNvPicPr>
            <a:picLocks noGrp="1" noChangeAspect="1" noChangeArrowheads="1"/>
          </p:cNvPicPr>
          <p:nvPr>
            <p:ph idx="1"/>
          </p:nvPr>
        </p:nvPicPr>
        <p:blipFill>
          <a:blip r:embed="rId2" cstate="print"/>
          <a:srcRect/>
          <a:stretch>
            <a:fillRect/>
          </a:stretch>
        </p:blipFill>
        <p:spPr bwMode="auto">
          <a:xfrm>
            <a:off x="381000" y="1295400"/>
            <a:ext cx="3048000" cy="2286000"/>
          </a:xfrm>
          <a:prstGeom prst="rect">
            <a:avLst/>
          </a:prstGeom>
          <a:noFill/>
          <a:ln w="9525">
            <a:noFill/>
            <a:miter lim="800000"/>
            <a:headEnd/>
            <a:tailEnd/>
          </a:ln>
        </p:spPr>
      </p:pic>
      <p:sp>
        <p:nvSpPr>
          <p:cNvPr id="5" name="Rectangle 4"/>
          <p:cNvSpPr/>
          <p:nvPr/>
        </p:nvSpPr>
        <p:spPr>
          <a:xfrm>
            <a:off x="2286000" y="4038600"/>
            <a:ext cx="6629400" cy="1384995"/>
          </a:xfrm>
          <a:prstGeom prst="rect">
            <a:avLst/>
          </a:prstGeom>
        </p:spPr>
        <p:txBody>
          <a:bodyPr wrap="square">
            <a:spAutoFit/>
          </a:bodyPr>
          <a:lstStyle/>
          <a:p>
            <a:pPr>
              <a:defRPr/>
            </a:pPr>
            <a:r>
              <a:rPr lang="en-US" sz="2800" b="1" dirty="0">
                <a:solidFill>
                  <a:prstClr val="black"/>
                </a:solidFill>
                <a:effectLst>
                  <a:outerShdw blurRad="38100" dist="38100" dir="2700000" algn="tl">
                    <a:srgbClr val="000000"/>
                  </a:outerShdw>
                </a:effectLst>
                <a:latin typeface="Comic Sans MS" pitchFamily="66" charset="0"/>
              </a:rPr>
              <a:t>For handling hot crucibles; also used to pick up other hot objects. </a:t>
            </a:r>
            <a:r>
              <a:rPr lang="en-US" sz="2800" b="1" u="sng" dirty="0">
                <a:solidFill>
                  <a:prstClr val="black"/>
                </a:solidFill>
                <a:effectLst>
                  <a:outerShdw blurRad="38100" dist="38100" dir="2700000" algn="tl">
                    <a:srgbClr val="000000"/>
                  </a:outerShdw>
                </a:effectLst>
                <a:latin typeface="Comic Sans MS" pitchFamily="66" charset="0"/>
              </a:rPr>
              <a:t>NOT</a:t>
            </a:r>
            <a:r>
              <a:rPr lang="en-US" sz="2800" b="1" dirty="0">
                <a:solidFill>
                  <a:prstClr val="black"/>
                </a:solidFill>
                <a:effectLst>
                  <a:outerShdw blurRad="38100" dist="38100" dir="2700000" algn="tl">
                    <a:srgbClr val="000000"/>
                  </a:outerShdw>
                </a:effectLst>
                <a:latin typeface="Comic Sans MS" pitchFamily="66" charset="0"/>
              </a:rPr>
              <a:t> to be used for picking up beakers! </a:t>
            </a:r>
          </a:p>
        </p:txBody>
      </p:sp>
    </p:spTree>
    <p:extLst>
      <p:ext uri="{BB962C8B-B14F-4D97-AF65-F5344CB8AC3E}">
        <p14:creationId xmlns:p14="http://schemas.microsoft.com/office/powerpoint/2010/main" val="638140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Mortar and Pestle</a:t>
            </a:r>
            <a:br>
              <a:rPr lang="en-US" dirty="0"/>
            </a:br>
            <a:endParaRPr lang="en-US" dirty="0"/>
          </a:p>
        </p:txBody>
      </p:sp>
      <p:pic>
        <p:nvPicPr>
          <p:cNvPr id="4" name="Picture 6" descr="Mortar and pestle"/>
          <p:cNvPicPr>
            <a:picLocks noGrp="1" noChangeAspect="1" noChangeArrowheads="1"/>
          </p:cNvPicPr>
          <p:nvPr>
            <p:ph sz="half" idx="1"/>
          </p:nvPr>
        </p:nvPicPr>
        <p:blipFill>
          <a:blip r:embed="rId2" cstate="print"/>
          <a:srcRect/>
          <a:stretch>
            <a:fillRect/>
          </a:stretch>
        </p:blipFill>
        <p:spPr>
          <a:xfrm>
            <a:off x="1752600" y="2667000"/>
            <a:ext cx="5943600" cy="3835400"/>
          </a:xfrm>
          <a:noFill/>
        </p:spPr>
      </p:pic>
      <p:pic>
        <p:nvPicPr>
          <p:cNvPr id="5" name="Picture 6" descr="Mortar and pestle"/>
          <p:cNvPicPr>
            <a:picLocks noGrp="1" noChangeAspect="1" noChangeArrowheads="1"/>
          </p:cNvPicPr>
          <p:nvPr>
            <p:ph idx="1"/>
          </p:nvPr>
        </p:nvPicPr>
        <p:blipFill>
          <a:blip r:embed="rId2" cstate="print"/>
          <a:srcRect/>
          <a:stretch>
            <a:fillRect/>
          </a:stretch>
        </p:blipFill>
        <p:spPr>
          <a:xfrm>
            <a:off x="2090737" y="2262981"/>
            <a:ext cx="4962525" cy="3200400"/>
          </a:xfrm>
          <a:noFill/>
        </p:spPr>
      </p:pic>
    </p:spTree>
    <p:extLst>
      <p:ext uri="{BB962C8B-B14F-4D97-AF65-F5344CB8AC3E}">
        <p14:creationId xmlns:p14="http://schemas.microsoft.com/office/powerpoint/2010/main" val="3576582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676399"/>
          </a:xfrm>
        </p:spPr>
        <p:txBody>
          <a:bodyPr/>
          <a:lstStyle/>
          <a:p>
            <a:r>
              <a:rPr lang="en-US" dirty="0"/>
              <a:t>Chapter 3	</a:t>
            </a:r>
          </a:p>
        </p:txBody>
      </p:sp>
      <p:sp>
        <p:nvSpPr>
          <p:cNvPr id="3" name="Subtitle 2"/>
          <p:cNvSpPr>
            <a:spLocks noGrp="1"/>
          </p:cNvSpPr>
          <p:nvPr>
            <p:ph type="subTitle" idx="1"/>
          </p:nvPr>
        </p:nvSpPr>
        <p:spPr>
          <a:xfrm>
            <a:off x="1371600" y="2971800"/>
            <a:ext cx="6400800" cy="1752600"/>
          </a:xfrm>
        </p:spPr>
        <p:txBody>
          <a:bodyPr/>
          <a:lstStyle/>
          <a:p>
            <a:r>
              <a:rPr lang="en-US" b="1" dirty="0"/>
              <a:t>Sampling methods, transportation and storage for various biological parameters</a:t>
            </a:r>
            <a:endParaRPr lang="en-US" dirty="0"/>
          </a:p>
          <a:p>
            <a:endParaRPr lang="en-US" dirty="0"/>
          </a:p>
        </p:txBody>
      </p:sp>
    </p:spTree>
    <p:extLst>
      <p:ext uri="{BB962C8B-B14F-4D97-AF65-F5344CB8AC3E}">
        <p14:creationId xmlns:p14="http://schemas.microsoft.com/office/powerpoint/2010/main" val="203424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FIELD EQUIPMENT CHECKLIST (EXAMPLE)</a:t>
            </a:r>
            <a:br>
              <a:rPr lang="en-US" dirty="0"/>
            </a:br>
            <a:endParaRPr lang="en-US" dirty="0"/>
          </a:p>
        </p:txBody>
      </p:sp>
      <p:graphicFrame>
        <p:nvGraphicFramePr>
          <p:cNvPr id="7" name="Content Placeholder 6"/>
          <p:cNvGraphicFramePr>
            <a:graphicFrameLocks noGrp="1"/>
          </p:cNvGraphicFramePr>
          <p:nvPr>
            <p:ph idx="1"/>
          </p:nvPr>
        </p:nvGraphicFramePr>
        <p:xfrm>
          <a:off x="381000" y="914400"/>
          <a:ext cx="8305800" cy="5349240"/>
        </p:xfrm>
        <a:graphic>
          <a:graphicData uri="http://schemas.openxmlformats.org/drawingml/2006/table">
            <a:tbl>
              <a:tblPr>
                <a:tableStyleId>{2D5ABB26-0587-4C30-8999-92F81FD0307C}</a:tableStyleId>
              </a:tblPr>
              <a:tblGrid>
                <a:gridCol w="4753610">
                  <a:extLst>
                    <a:ext uri="{9D8B030D-6E8A-4147-A177-3AD203B41FA5}">
                      <a16:colId xmlns:a16="http://schemas.microsoft.com/office/drawing/2014/main" val="20000"/>
                    </a:ext>
                  </a:extLst>
                </a:gridCol>
                <a:gridCol w="3552190">
                  <a:extLst>
                    <a:ext uri="{9D8B030D-6E8A-4147-A177-3AD203B41FA5}">
                      <a16:colId xmlns:a16="http://schemas.microsoft.com/office/drawing/2014/main" val="20001"/>
                    </a:ext>
                  </a:extLst>
                </a:gridCol>
              </a:tblGrid>
              <a:tr h="156210">
                <a:tc>
                  <a:txBody>
                    <a:bodyPr/>
                    <a:lstStyle/>
                    <a:p>
                      <a:pPr marL="0" marR="0" algn="just">
                        <a:lnSpc>
                          <a:spcPct val="150000"/>
                        </a:lnSpc>
                        <a:spcBef>
                          <a:spcPts val="0"/>
                        </a:spcBef>
                        <a:spcAft>
                          <a:spcPts val="0"/>
                        </a:spcAft>
                      </a:pPr>
                      <a:r>
                        <a:rPr lang="en-US" sz="1800" dirty="0"/>
                        <a:t>Documentation</a:t>
                      </a:r>
                      <a:endParaRPr lang="en-US" sz="1800" dirty="0">
                        <a:solidFill>
                          <a:srgbClr val="FF0000"/>
                        </a:solidFill>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Quality control samples</a:t>
                      </a:r>
                      <a:endParaRPr lang="en-US" sz="1800" dirty="0">
                        <a:solidFill>
                          <a:srgbClr val="FF0000"/>
                        </a:solidFill>
                        <a:latin typeface="Calibri"/>
                        <a:ea typeface="Calibri"/>
                        <a:cs typeface="Arial"/>
                      </a:endParaRPr>
                    </a:p>
                  </a:txBody>
                  <a:tcPr marL="0" marR="0" marT="0" marB="0"/>
                </a:tc>
                <a:extLst>
                  <a:ext uri="{0D108BD9-81ED-4DB2-BD59-A6C34878D82A}">
                    <a16:rowId xmlns:a16="http://schemas.microsoft.com/office/drawing/2014/main" val="10000"/>
                  </a:ext>
                </a:extLst>
              </a:tr>
              <a:tr h="167640">
                <a:tc>
                  <a:txBody>
                    <a:bodyPr/>
                    <a:lstStyle/>
                    <a:p>
                      <a:pPr marL="0" marR="0" algn="just">
                        <a:lnSpc>
                          <a:spcPct val="150000"/>
                        </a:lnSpc>
                        <a:spcBef>
                          <a:spcPts val="0"/>
                        </a:spcBef>
                        <a:spcAft>
                          <a:spcPts val="0"/>
                        </a:spcAft>
                      </a:pPr>
                      <a:r>
                        <a:rPr lang="en-US" sz="1800" dirty="0"/>
                        <a:t>Monitoring plan including site plan</a:t>
                      </a:r>
                      <a:endParaRPr lang="en-US" sz="1800" dirty="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Field blanks</a:t>
                      </a:r>
                      <a:endParaRPr lang="en-US" sz="1800" dirty="0">
                        <a:latin typeface="Calibri"/>
                        <a:ea typeface="Calibri"/>
                        <a:cs typeface="Arial"/>
                      </a:endParaRPr>
                    </a:p>
                  </a:txBody>
                  <a:tcPr marL="0" marR="0" marT="0" marB="0"/>
                </a:tc>
                <a:extLst>
                  <a:ext uri="{0D108BD9-81ED-4DB2-BD59-A6C34878D82A}">
                    <a16:rowId xmlns:a16="http://schemas.microsoft.com/office/drawing/2014/main" val="10001"/>
                  </a:ext>
                </a:extLst>
              </a:tr>
              <a:tr h="173355">
                <a:tc>
                  <a:txBody>
                    <a:bodyPr/>
                    <a:lstStyle/>
                    <a:p>
                      <a:pPr marL="0" marR="0" algn="just">
                        <a:lnSpc>
                          <a:spcPct val="150000"/>
                        </a:lnSpc>
                        <a:spcBef>
                          <a:spcPts val="0"/>
                        </a:spcBef>
                        <a:spcAft>
                          <a:spcPts val="0"/>
                        </a:spcAft>
                      </a:pPr>
                      <a:r>
                        <a:rPr lang="en-US" sz="1800"/>
                        <a:t>Appropriate area maps</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Transport/equipment blanks</a:t>
                      </a:r>
                      <a:endParaRPr lang="en-US" sz="1800" dirty="0">
                        <a:latin typeface="Calibri"/>
                        <a:ea typeface="Calibri"/>
                        <a:cs typeface="Arial"/>
                      </a:endParaRPr>
                    </a:p>
                  </a:txBody>
                  <a:tcPr marL="0" marR="0" marT="0" marB="0"/>
                </a:tc>
                <a:extLst>
                  <a:ext uri="{0D108BD9-81ED-4DB2-BD59-A6C34878D82A}">
                    <a16:rowId xmlns:a16="http://schemas.microsoft.com/office/drawing/2014/main" val="10002"/>
                  </a:ext>
                </a:extLst>
              </a:tr>
              <a:tr h="173355">
                <a:tc>
                  <a:txBody>
                    <a:bodyPr/>
                    <a:lstStyle/>
                    <a:p>
                      <a:pPr marL="0" marR="0" algn="just">
                        <a:lnSpc>
                          <a:spcPct val="150000"/>
                        </a:lnSpc>
                        <a:spcBef>
                          <a:spcPts val="0"/>
                        </a:spcBef>
                        <a:spcAft>
                          <a:spcPts val="0"/>
                        </a:spcAft>
                      </a:pPr>
                      <a:r>
                        <a:rPr lang="en-US" sz="1800"/>
                        <a:t>Field notebook/record sheets</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Sample storage and transport</a:t>
                      </a:r>
                      <a:endParaRPr lang="en-US" sz="1800" dirty="0">
                        <a:latin typeface="Calibri"/>
                        <a:ea typeface="Calibri"/>
                        <a:cs typeface="Arial"/>
                      </a:endParaRPr>
                    </a:p>
                  </a:txBody>
                  <a:tcPr marL="0" marR="0" marT="0" marB="0"/>
                </a:tc>
                <a:extLst>
                  <a:ext uri="{0D108BD9-81ED-4DB2-BD59-A6C34878D82A}">
                    <a16:rowId xmlns:a16="http://schemas.microsoft.com/office/drawing/2014/main" val="10003"/>
                  </a:ext>
                </a:extLst>
              </a:tr>
              <a:tr h="167640">
                <a:tc>
                  <a:txBody>
                    <a:bodyPr/>
                    <a:lstStyle/>
                    <a:p>
                      <a:pPr marL="0" marR="0" algn="just">
                        <a:lnSpc>
                          <a:spcPct val="150000"/>
                        </a:lnSpc>
                        <a:spcBef>
                          <a:spcPts val="0"/>
                        </a:spcBef>
                        <a:spcAft>
                          <a:spcPts val="0"/>
                        </a:spcAft>
                      </a:pPr>
                      <a:r>
                        <a:rPr lang="en-US" sz="1800"/>
                        <a:t>Chain of Custody</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err="1"/>
                        <a:t>Eskies</a:t>
                      </a:r>
                      <a:r>
                        <a:rPr lang="en-US" sz="1800" dirty="0"/>
                        <a:t> and ice</a:t>
                      </a:r>
                      <a:endParaRPr lang="en-US" sz="1800" dirty="0">
                        <a:latin typeface="Calibri"/>
                        <a:ea typeface="Calibri"/>
                        <a:cs typeface="Arial"/>
                      </a:endParaRPr>
                    </a:p>
                  </a:txBody>
                  <a:tcPr marL="0" marR="0" marT="0" marB="0"/>
                </a:tc>
                <a:extLst>
                  <a:ext uri="{0D108BD9-81ED-4DB2-BD59-A6C34878D82A}">
                    <a16:rowId xmlns:a16="http://schemas.microsoft.com/office/drawing/2014/main" val="10004"/>
                  </a:ext>
                </a:extLst>
              </a:tr>
              <a:tr h="173355">
                <a:tc>
                  <a:txBody>
                    <a:bodyPr/>
                    <a:lstStyle/>
                    <a:p>
                      <a:pPr marL="0" marR="0" algn="just">
                        <a:lnSpc>
                          <a:spcPct val="150000"/>
                        </a:lnSpc>
                        <a:spcBef>
                          <a:spcPts val="0"/>
                        </a:spcBef>
                        <a:spcAft>
                          <a:spcPts val="0"/>
                        </a:spcAft>
                      </a:pPr>
                      <a:r>
                        <a:rPr lang="en-US" sz="1800"/>
                        <a:t>Pens and textas</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Packing material</a:t>
                      </a:r>
                      <a:endParaRPr lang="en-US" sz="1800" dirty="0">
                        <a:latin typeface="Calibri"/>
                        <a:ea typeface="Calibri"/>
                        <a:cs typeface="Arial"/>
                      </a:endParaRPr>
                    </a:p>
                  </a:txBody>
                  <a:tcPr marL="0" marR="0" marT="0" marB="0"/>
                </a:tc>
                <a:extLst>
                  <a:ext uri="{0D108BD9-81ED-4DB2-BD59-A6C34878D82A}">
                    <a16:rowId xmlns:a16="http://schemas.microsoft.com/office/drawing/2014/main" val="10005"/>
                  </a:ext>
                </a:extLst>
              </a:tr>
              <a:tr h="173355">
                <a:tc>
                  <a:txBody>
                    <a:bodyPr/>
                    <a:lstStyle/>
                    <a:p>
                      <a:pPr marL="0" marR="0" algn="just">
                        <a:lnSpc>
                          <a:spcPct val="150000"/>
                        </a:lnSpc>
                        <a:spcBef>
                          <a:spcPts val="0"/>
                        </a:spcBef>
                        <a:spcAft>
                          <a:spcPts val="0"/>
                        </a:spcAft>
                      </a:pPr>
                      <a:r>
                        <a:rPr lang="en-US" sz="1800"/>
                        <a:t>Sampling equipment</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Ice packs/blocks</a:t>
                      </a:r>
                      <a:endParaRPr lang="en-US" sz="1800" dirty="0">
                        <a:latin typeface="Calibri"/>
                        <a:ea typeface="Calibri"/>
                        <a:cs typeface="Arial"/>
                      </a:endParaRPr>
                    </a:p>
                  </a:txBody>
                  <a:tcPr marL="0" marR="0" marT="0" marB="0"/>
                </a:tc>
                <a:extLst>
                  <a:ext uri="{0D108BD9-81ED-4DB2-BD59-A6C34878D82A}">
                    <a16:rowId xmlns:a16="http://schemas.microsoft.com/office/drawing/2014/main" val="10006"/>
                  </a:ext>
                </a:extLst>
              </a:tr>
              <a:tr h="167640">
                <a:tc>
                  <a:txBody>
                    <a:bodyPr/>
                    <a:lstStyle/>
                    <a:p>
                      <a:pPr marL="0" marR="0" algn="just">
                        <a:lnSpc>
                          <a:spcPct val="150000"/>
                        </a:lnSpc>
                        <a:spcBef>
                          <a:spcPts val="0"/>
                        </a:spcBef>
                        <a:spcAft>
                          <a:spcPts val="0"/>
                        </a:spcAft>
                      </a:pPr>
                      <a:r>
                        <a:rPr lang="en-US" sz="1800"/>
                        <a:t>Sampling rod</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Packing tape</a:t>
                      </a:r>
                      <a:endParaRPr lang="en-US" sz="1800" dirty="0">
                        <a:latin typeface="Calibri"/>
                        <a:ea typeface="Calibri"/>
                        <a:cs typeface="Arial"/>
                      </a:endParaRPr>
                    </a:p>
                  </a:txBody>
                  <a:tcPr marL="0" marR="0" marT="0" marB="0"/>
                </a:tc>
                <a:extLst>
                  <a:ext uri="{0D108BD9-81ED-4DB2-BD59-A6C34878D82A}">
                    <a16:rowId xmlns:a16="http://schemas.microsoft.com/office/drawing/2014/main" val="10007"/>
                  </a:ext>
                </a:extLst>
              </a:tr>
              <a:tr h="173355">
                <a:tc>
                  <a:txBody>
                    <a:bodyPr/>
                    <a:lstStyle/>
                    <a:p>
                      <a:pPr marL="0" marR="0" algn="just">
                        <a:lnSpc>
                          <a:spcPct val="150000"/>
                        </a:lnSpc>
                        <a:spcBef>
                          <a:spcPts val="0"/>
                        </a:spcBef>
                        <a:spcAft>
                          <a:spcPts val="0"/>
                        </a:spcAft>
                      </a:pPr>
                      <a:r>
                        <a:rPr lang="en-US" sz="1800"/>
                        <a:t>Depth sampler</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Address Labels</a:t>
                      </a:r>
                      <a:endParaRPr lang="en-US" sz="1800" dirty="0">
                        <a:latin typeface="Calibri"/>
                        <a:ea typeface="Calibri"/>
                        <a:cs typeface="Arial"/>
                      </a:endParaRPr>
                    </a:p>
                  </a:txBody>
                  <a:tcPr marL="0" marR="0" marT="0" marB="0"/>
                </a:tc>
                <a:extLst>
                  <a:ext uri="{0D108BD9-81ED-4DB2-BD59-A6C34878D82A}">
                    <a16:rowId xmlns:a16="http://schemas.microsoft.com/office/drawing/2014/main" val="10008"/>
                  </a:ext>
                </a:extLst>
              </a:tr>
              <a:tr h="173355">
                <a:tc>
                  <a:txBody>
                    <a:bodyPr/>
                    <a:lstStyle/>
                    <a:p>
                      <a:pPr marL="0" marR="0" algn="just">
                        <a:lnSpc>
                          <a:spcPct val="150000"/>
                        </a:lnSpc>
                        <a:spcBef>
                          <a:spcPts val="0"/>
                        </a:spcBef>
                        <a:spcAft>
                          <a:spcPts val="0"/>
                        </a:spcAft>
                      </a:pPr>
                      <a:r>
                        <a:rPr lang="en-US" sz="1800"/>
                        <a:t>Field meters</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Courier information</a:t>
                      </a:r>
                      <a:endParaRPr lang="en-US" sz="1800" dirty="0">
                        <a:latin typeface="Calibri"/>
                        <a:ea typeface="Calibri"/>
                        <a:cs typeface="Arial"/>
                      </a:endParaRPr>
                    </a:p>
                  </a:txBody>
                  <a:tcPr marL="0" marR="0" marT="0" marB="0"/>
                </a:tc>
                <a:extLst>
                  <a:ext uri="{0D108BD9-81ED-4DB2-BD59-A6C34878D82A}">
                    <a16:rowId xmlns:a16="http://schemas.microsoft.com/office/drawing/2014/main" val="10009"/>
                  </a:ext>
                </a:extLst>
              </a:tr>
              <a:tr h="167640">
                <a:tc>
                  <a:txBody>
                    <a:bodyPr/>
                    <a:lstStyle/>
                    <a:p>
                      <a:pPr marL="0" marR="0" algn="just">
                        <a:lnSpc>
                          <a:spcPct val="150000"/>
                        </a:lnSpc>
                        <a:spcBef>
                          <a:spcPts val="0"/>
                        </a:spcBef>
                        <a:spcAft>
                          <a:spcPts val="0"/>
                        </a:spcAft>
                      </a:pPr>
                      <a:r>
                        <a:rPr lang="en-US" sz="1800"/>
                        <a:t>Disposable gloves</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Safety equipment</a:t>
                      </a:r>
                      <a:endParaRPr lang="en-US" sz="1800" dirty="0">
                        <a:solidFill>
                          <a:srgbClr val="FF0000"/>
                        </a:solidFill>
                        <a:latin typeface="Calibri"/>
                        <a:ea typeface="Calibri"/>
                        <a:cs typeface="Arial"/>
                      </a:endParaRPr>
                    </a:p>
                  </a:txBody>
                  <a:tcPr marL="0" marR="0" marT="0" marB="0"/>
                </a:tc>
                <a:extLst>
                  <a:ext uri="{0D108BD9-81ED-4DB2-BD59-A6C34878D82A}">
                    <a16:rowId xmlns:a16="http://schemas.microsoft.com/office/drawing/2014/main" val="10010"/>
                  </a:ext>
                </a:extLst>
              </a:tr>
              <a:tr h="173355">
                <a:tc>
                  <a:txBody>
                    <a:bodyPr/>
                    <a:lstStyle/>
                    <a:p>
                      <a:pPr marL="0" marR="0" algn="just">
                        <a:lnSpc>
                          <a:spcPct val="150000"/>
                        </a:lnSpc>
                        <a:spcBef>
                          <a:spcPts val="0"/>
                        </a:spcBef>
                        <a:spcAft>
                          <a:spcPts val="0"/>
                        </a:spcAft>
                      </a:pPr>
                      <a:r>
                        <a:rPr lang="en-US" sz="1800"/>
                        <a:t>Sample containers (including containers for duplicates and blanks)</a:t>
                      </a:r>
                      <a:endParaRPr lang="en-US" sz="18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800" dirty="0"/>
                        <a:t>First-aid kit</a:t>
                      </a:r>
                      <a:endParaRPr lang="en-US" sz="1800" dirty="0">
                        <a:latin typeface="Calibri"/>
                        <a:ea typeface="Calibri"/>
                        <a:cs typeface="Arial"/>
                      </a:endParaRPr>
                    </a:p>
                  </a:txBody>
                  <a:tcPr marL="0" marR="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3493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dirty="0"/>
              <a:t>Contd.</a:t>
            </a:r>
          </a:p>
        </p:txBody>
      </p:sp>
      <p:sp>
        <p:nvSpPr>
          <p:cNvPr id="3" name="Content Placeholder 2"/>
          <p:cNvSpPr>
            <a:spLocks noGrp="1"/>
          </p:cNvSpPr>
          <p:nvPr>
            <p:ph idx="1"/>
          </p:nvPr>
        </p:nvSpPr>
        <p:spPr>
          <a:xfrm>
            <a:off x="228600" y="762000"/>
            <a:ext cx="8686800" cy="5791200"/>
          </a:xfrm>
        </p:spPr>
        <p:txBody>
          <a:bodyPr/>
          <a:lstStyle/>
          <a:p>
            <a:pPr>
              <a:buNone/>
            </a:pPr>
            <a:r>
              <a:rPr lang="en-US" u="sng" dirty="0"/>
              <a:t>Cleaning up before leaving</a:t>
            </a:r>
          </a:p>
          <a:p>
            <a:r>
              <a:rPr lang="en-US" dirty="0"/>
              <a:t> Turn off gas, water, electricity, vacuum and compression lines and heating apparatus</a:t>
            </a:r>
          </a:p>
          <a:p>
            <a:pPr lvl="0"/>
            <a:r>
              <a:rPr lang="en-US" dirty="0"/>
              <a:t> Return unused materials, equipment and apparatus to their proper storage locations </a:t>
            </a:r>
          </a:p>
          <a:p>
            <a:pPr lvl="0"/>
            <a:r>
              <a:rPr lang="en-US" dirty="0"/>
              <a:t> Label, package and dispose of all waste material properly </a:t>
            </a:r>
          </a:p>
          <a:p>
            <a:pPr lvl="1"/>
            <a:r>
              <a:rPr lang="en-US" dirty="0"/>
              <a:t> how?</a:t>
            </a:r>
          </a:p>
          <a:p>
            <a:pPr marL="228600" lvl="2"/>
            <a:r>
              <a:rPr lang="en-US" dirty="0"/>
              <a:t> </a:t>
            </a:r>
            <a:r>
              <a:rPr lang="en-US" sz="2800" dirty="0"/>
              <a:t>Decontaminate any equipment or work areas that may have been in contact with hazardous materials</a:t>
            </a:r>
          </a:p>
          <a:p>
            <a:pPr marL="228600" lvl="2">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r"/>
            <a:r>
              <a:rPr lang="en-US" dirty="0"/>
              <a:t>Contd.</a:t>
            </a:r>
          </a:p>
        </p:txBody>
      </p:sp>
      <p:graphicFrame>
        <p:nvGraphicFramePr>
          <p:cNvPr id="4" name="Content Placeholder 3"/>
          <p:cNvGraphicFramePr>
            <a:graphicFrameLocks noGrp="1"/>
          </p:cNvGraphicFramePr>
          <p:nvPr>
            <p:ph idx="1"/>
          </p:nvPr>
        </p:nvGraphicFramePr>
        <p:xfrm>
          <a:off x="381000" y="838203"/>
          <a:ext cx="8458200" cy="5791192"/>
        </p:xfrm>
        <a:graphic>
          <a:graphicData uri="http://schemas.openxmlformats.org/drawingml/2006/table">
            <a:tbl>
              <a:tblPr>
                <a:tableStyleId>{2D5ABB26-0587-4C30-8999-92F81FD0307C}</a:tableStyleId>
              </a:tblPr>
              <a:tblGrid>
                <a:gridCol w="47244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411696">
                <a:tc>
                  <a:txBody>
                    <a:bodyPr/>
                    <a:lstStyle/>
                    <a:p>
                      <a:pPr marL="0" marR="0" algn="just">
                        <a:lnSpc>
                          <a:spcPct val="150000"/>
                        </a:lnSpc>
                        <a:spcBef>
                          <a:spcPts val="0"/>
                        </a:spcBef>
                        <a:spcAft>
                          <a:spcPts val="0"/>
                        </a:spcAft>
                      </a:pPr>
                      <a:r>
                        <a:rPr lang="en-US" sz="1600" dirty="0"/>
                        <a:t>Labels for samples</a:t>
                      </a:r>
                      <a:endParaRPr lang="en-US" sz="1600" dirty="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Sunscreen/sunglasses</a:t>
                      </a:r>
                      <a:endParaRPr lang="en-US" sz="1600" dirty="0">
                        <a:latin typeface="Calibri"/>
                        <a:ea typeface="Calibri"/>
                        <a:cs typeface="Arial"/>
                      </a:endParaRPr>
                    </a:p>
                  </a:txBody>
                  <a:tcPr marL="0" marR="0" marT="0" marB="0"/>
                </a:tc>
                <a:extLst>
                  <a:ext uri="{0D108BD9-81ED-4DB2-BD59-A6C34878D82A}">
                    <a16:rowId xmlns:a16="http://schemas.microsoft.com/office/drawing/2014/main" val="10000"/>
                  </a:ext>
                </a:extLst>
              </a:tr>
              <a:tr h="411696">
                <a:tc>
                  <a:txBody>
                    <a:bodyPr/>
                    <a:lstStyle/>
                    <a:p>
                      <a:pPr marL="0" marR="0" algn="just">
                        <a:lnSpc>
                          <a:spcPct val="150000"/>
                        </a:lnSpc>
                        <a:spcBef>
                          <a:spcPts val="0"/>
                        </a:spcBef>
                        <a:spcAft>
                          <a:spcPts val="0"/>
                        </a:spcAft>
                      </a:pPr>
                      <a:r>
                        <a:rPr lang="en-US" sz="1600"/>
                        <a:t>Decontamination</a:t>
                      </a:r>
                      <a:endParaRPr lang="en-US" sz="16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a:t>Drinking water</a:t>
                      </a:r>
                      <a:endParaRPr lang="en-US" sz="1600">
                        <a:latin typeface="Calibri"/>
                        <a:ea typeface="Calibri"/>
                        <a:cs typeface="Arial"/>
                      </a:endParaRPr>
                    </a:p>
                  </a:txBody>
                  <a:tcPr marL="0" marR="0" marT="0" marB="0"/>
                </a:tc>
                <a:extLst>
                  <a:ext uri="{0D108BD9-81ED-4DB2-BD59-A6C34878D82A}">
                    <a16:rowId xmlns:a16="http://schemas.microsoft.com/office/drawing/2014/main" val="10001"/>
                  </a:ext>
                </a:extLst>
              </a:tr>
              <a:tr h="411696">
                <a:tc>
                  <a:txBody>
                    <a:bodyPr/>
                    <a:lstStyle/>
                    <a:p>
                      <a:pPr marL="0" marR="0" algn="just">
                        <a:lnSpc>
                          <a:spcPct val="150000"/>
                        </a:lnSpc>
                        <a:spcBef>
                          <a:spcPts val="0"/>
                        </a:spcBef>
                        <a:spcAft>
                          <a:spcPts val="0"/>
                        </a:spcAft>
                      </a:pPr>
                      <a:r>
                        <a:rPr lang="en-US" sz="1600" dirty="0"/>
                        <a:t>Clean work area, </a:t>
                      </a:r>
                      <a:r>
                        <a:rPr lang="en-US" sz="1600" dirty="0" err="1"/>
                        <a:t>eg</a:t>
                      </a:r>
                      <a:r>
                        <a:rPr lang="en-US" sz="1600" dirty="0"/>
                        <a:t> plastic groundsheet</a:t>
                      </a:r>
                      <a:endParaRPr lang="en-US" sz="1600" dirty="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Mobile phone/communication equipment</a:t>
                      </a:r>
                      <a:endParaRPr lang="en-US" sz="1600" dirty="0">
                        <a:latin typeface="Calibri"/>
                        <a:ea typeface="Calibri"/>
                        <a:cs typeface="Arial"/>
                      </a:endParaRPr>
                    </a:p>
                  </a:txBody>
                  <a:tcPr marL="0" marR="0" marT="0" marB="0"/>
                </a:tc>
                <a:extLst>
                  <a:ext uri="{0D108BD9-81ED-4DB2-BD59-A6C34878D82A}">
                    <a16:rowId xmlns:a16="http://schemas.microsoft.com/office/drawing/2014/main" val="10002"/>
                  </a:ext>
                </a:extLst>
              </a:tr>
              <a:tr h="631268">
                <a:tc>
                  <a:txBody>
                    <a:bodyPr/>
                    <a:lstStyle/>
                    <a:p>
                      <a:pPr marL="0" marR="0" algn="just">
                        <a:lnSpc>
                          <a:spcPct val="150000"/>
                        </a:lnSpc>
                        <a:spcBef>
                          <a:spcPts val="0"/>
                        </a:spcBef>
                        <a:spcAft>
                          <a:spcPts val="0"/>
                        </a:spcAft>
                      </a:pPr>
                      <a:r>
                        <a:rPr lang="en-US" sz="1600"/>
                        <a:t>Buckets</a:t>
                      </a:r>
                      <a:endParaRPr lang="en-US" sz="1600">
                        <a:latin typeface="Calibri"/>
                        <a:ea typeface="Calibri"/>
                        <a:cs typeface="Arial"/>
                      </a:endParaRPr>
                    </a:p>
                  </a:txBody>
                  <a:tcPr marL="0" marR="0" marT="0" marB="0"/>
                </a:tc>
                <a:tc>
                  <a:txBody>
                    <a:bodyPr/>
                    <a:lstStyle/>
                    <a:p>
                      <a:pPr marL="0" marR="0" algn="just">
                        <a:lnSpc>
                          <a:spcPct val="115000"/>
                        </a:lnSpc>
                        <a:spcBef>
                          <a:spcPts val="0"/>
                        </a:spcBef>
                        <a:spcAft>
                          <a:spcPts val="0"/>
                        </a:spcAft>
                      </a:pPr>
                      <a:r>
                        <a:rPr lang="en-US" sz="1600" dirty="0"/>
                        <a:t>PPE— wide brimmed hat wet weather gear waders/rubber boots disposable overalls</a:t>
                      </a:r>
                      <a:endParaRPr lang="en-US" sz="1600" dirty="0">
                        <a:latin typeface="Calibri"/>
                        <a:ea typeface="Calibri"/>
                        <a:cs typeface="Arial"/>
                      </a:endParaRPr>
                    </a:p>
                  </a:txBody>
                  <a:tcPr marL="0" marR="0" marT="0" marB="0"/>
                </a:tc>
                <a:extLst>
                  <a:ext uri="{0D108BD9-81ED-4DB2-BD59-A6C34878D82A}">
                    <a16:rowId xmlns:a16="http://schemas.microsoft.com/office/drawing/2014/main" val="10003"/>
                  </a:ext>
                </a:extLst>
              </a:tr>
              <a:tr h="411696">
                <a:tc>
                  <a:txBody>
                    <a:bodyPr/>
                    <a:lstStyle/>
                    <a:p>
                      <a:pPr marL="0" marR="0" algn="just">
                        <a:lnSpc>
                          <a:spcPct val="150000"/>
                        </a:lnSpc>
                        <a:spcBef>
                          <a:spcPts val="0"/>
                        </a:spcBef>
                        <a:spcAft>
                          <a:spcPts val="0"/>
                        </a:spcAft>
                      </a:pPr>
                      <a:r>
                        <a:rPr lang="en-US" sz="1600"/>
                        <a:t>Demineralised/deionised water</a:t>
                      </a:r>
                      <a:endParaRPr lang="en-US" sz="16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Antiseptic hand wash</a:t>
                      </a:r>
                      <a:endParaRPr lang="en-US" sz="1600" dirty="0">
                        <a:latin typeface="Calibri"/>
                        <a:ea typeface="Calibri"/>
                        <a:cs typeface="Arial"/>
                      </a:endParaRPr>
                    </a:p>
                  </a:txBody>
                  <a:tcPr marL="0" marR="0" marT="0" marB="0"/>
                </a:tc>
                <a:extLst>
                  <a:ext uri="{0D108BD9-81ED-4DB2-BD59-A6C34878D82A}">
                    <a16:rowId xmlns:a16="http://schemas.microsoft.com/office/drawing/2014/main" val="10004"/>
                  </a:ext>
                </a:extLst>
              </a:tr>
              <a:tr h="411696">
                <a:tc>
                  <a:txBody>
                    <a:bodyPr/>
                    <a:lstStyle/>
                    <a:p>
                      <a:pPr marL="0" marR="0" algn="just">
                        <a:lnSpc>
                          <a:spcPct val="150000"/>
                        </a:lnSpc>
                        <a:spcBef>
                          <a:spcPts val="0"/>
                        </a:spcBef>
                        <a:spcAft>
                          <a:spcPts val="0"/>
                        </a:spcAft>
                      </a:pPr>
                      <a:r>
                        <a:rPr lang="en-US" sz="1600"/>
                        <a:t>Detergent solution</a:t>
                      </a:r>
                      <a:endParaRPr lang="en-US" sz="16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Lifejackets/EPIRB</a:t>
                      </a:r>
                      <a:endParaRPr lang="en-US" sz="1600" dirty="0">
                        <a:latin typeface="Calibri"/>
                        <a:ea typeface="Calibri"/>
                        <a:cs typeface="Arial"/>
                      </a:endParaRPr>
                    </a:p>
                  </a:txBody>
                  <a:tcPr marL="0" marR="0" marT="0" marB="0"/>
                </a:tc>
                <a:extLst>
                  <a:ext uri="{0D108BD9-81ED-4DB2-BD59-A6C34878D82A}">
                    <a16:rowId xmlns:a16="http://schemas.microsoft.com/office/drawing/2014/main" val="10005"/>
                  </a:ext>
                </a:extLst>
              </a:tr>
              <a:tr h="411696">
                <a:tc>
                  <a:txBody>
                    <a:bodyPr/>
                    <a:lstStyle/>
                    <a:p>
                      <a:pPr marL="0" marR="0" algn="just">
                        <a:lnSpc>
                          <a:spcPct val="150000"/>
                        </a:lnSpc>
                        <a:spcBef>
                          <a:spcPts val="0"/>
                        </a:spcBef>
                        <a:spcAft>
                          <a:spcPts val="0"/>
                        </a:spcAft>
                      </a:pPr>
                      <a:r>
                        <a:rPr lang="en-US" sz="1600"/>
                        <a:t>Ethanol (in wash bottle)</a:t>
                      </a:r>
                      <a:endParaRPr lang="en-US" sz="16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Other</a:t>
                      </a:r>
                      <a:endParaRPr lang="en-US" sz="1600" dirty="0">
                        <a:solidFill>
                          <a:srgbClr val="FF0000"/>
                        </a:solidFill>
                        <a:latin typeface="Calibri"/>
                        <a:ea typeface="Calibri"/>
                        <a:cs typeface="Arial"/>
                      </a:endParaRPr>
                    </a:p>
                  </a:txBody>
                  <a:tcPr marL="0" marR="0" marT="0" marB="0"/>
                </a:tc>
                <a:extLst>
                  <a:ext uri="{0D108BD9-81ED-4DB2-BD59-A6C34878D82A}">
                    <a16:rowId xmlns:a16="http://schemas.microsoft.com/office/drawing/2014/main" val="10006"/>
                  </a:ext>
                </a:extLst>
              </a:tr>
              <a:tr h="411696">
                <a:tc>
                  <a:txBody>
                    <a:bodyPr/>
                    <a:lstStyle/>
                    <a:p>
                      <a:pPr marL="0" marR="0" algn="just">
                        <a:lnSpc>
                          <a:spcPct val="150000"/>
                        </a:lnSpc>
                        <a:spcBef>
                          <a:spcPts val="0"/>
                        </a:spcBef>
                        <a:spcAft>
                          <a:spcPts val="0"/>
                        </a:spcAft>
                      </a:pPr>
                      <a:r>
                        <a:rPr lang="en-US" sz="1600"/>
                        <a:t>Sponges, scrubbing brush</a:t>
                      </a:r>
                      <a:endParaRPr lang="en-US" sz="16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Tools—spanner/shifter, etc</a:t>
                      </a:r>
                      <a:endParaRPr lang="en-US" sz="1600" dirty="0">
                        <a:latin typeface="Calibri"/>
                        <a:ea typeface="Calibri"/>
                        <a:cs typeface="Arial"/>
                      </a:endParaRPr>
                    </a:p>
                  </a:txBody>
                  <a:tcPr marL="0" marR="0" marT="0" marB="0"/>
                </a:tc>
                <a:extLst>
                  <a:ext uri="{0D108BD9-81ED-4DB2-BD59-A6C34878D82A}">
                    <a16:rowId xmlns:a16="http://schemas.microsoft.com/office/drawing/2014/main" val="10007"/>
                  </a:ext>
                </a:extLst>
              </a:tr>
              <a:tr h="411696">
                <a:tc>
                  <a:txBody>
                    <a:bodyPr/>
                    <a:lstStyle/>
                    <a:p>
                      <a:pPr marL="0" marR="0" algn="just">
                        <a:lnSpc>
                          <a:spcPct val="150000"/>
                        </a:lnSpc>
                        <a:spcBef>
                          <a:spcPts val="0"/>
                        </a:spcBef>
                        <a:spcAft>
                          <a:spcPts val="0"/>
                        </a:spcAft>
                      </a:pPr>
                      <a:r>
                        <a:rPr lang="en-US" sz="1600"/>
                        <a:t>Gas burner/sodium hypochlorite (for microbiological)</a:t>
                      </a:r>
                      <a:endParaRPr lang="en-US" sz="160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Digital camera and batteries/ charger</a:t>
                      </a:r>
                      <a:endParaRPr lang="en-US" sz="1600" dirty="0">
                        <a:latin typeface="Calibri"/>
                        <a:ea typeface="Calibri"/>
                        <a:cs typeface="Arial"/>
                      </a:endParaRPr>
                    </a:p>
                  </a:txBody>
                  <a:tcPr marL="0" marR="0" marT="0" marB="0"/>
                </a:tc>
                <a:extLst>
                  <a:ext uri="{0D108BD9-81ED-4DB2-BD59-A6C34878D82A}">
                    <a16:rowId xmlns:a16="http://schemas.microsoft.com/office/drawing/2014/main" val="10008"/>
                  </a:ext>
                </a:extLst>
              </a:tr>
              <a:tr h="411696">
                <a:tc>
                  <a:txBody>
                    <a:bodyPr/>
                    <a:lstStyle/>
                    <a:p>
                      <a:pPr marL="0" marR="0" algn="just">
                        <a:lnSpc>
                          <a:spcPct val="150000"/>
                        </a:lnSpc>
                        <a:spcBef>
                          <a:spcPts val="0"/>
                        </a:spcBef>
                        <a:spcAft>
                          <a:spcPts val="0"/>
                        </a:spcAft>
                      </a:pPr>
                      <a:r>
                        <a:rPr lang="en-US" sz="1600" dirty="0"/>
                        <a:t>Field filtration</a:t>
                      </a:r>
                      <a:endParaRPr lang="en-US" sz="1600" dirty="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GPS and batteries</a:t>
                      </a:r>
                      <a:endParaRPr lang="en-US" sz="1600" dirty="0">
                        <a:latin typeface="Calibri"/>
                        <a:ea typeface="Calibri"/>
                        <a:cs typeface="Arial"/>
                      </a:endParaRPr>
                    </a:p>
                  </a:txBody>
                  <a:tcPr marL="0" marR="0" marT="0" marB="0"/>
                </a:tc>
                <a:extLst>
                  <a:ext uri="{0D108BD9-81ED-4DB2-BD59-A6C34878D82A}">
                    <a16:rowId xmlns:a16="http://schemas.microsoft.com/office/drawing/2014/main" val="10009"/>
                  </a:ext>
                </a:extLst>
              </a:tr>
              <a:tr h="411696">
                <a:tc>
                  <a:txBody>
                    <a:bodyPr/>
                    <a:lstStyle/>
                    <a:p>
                      <a:pPr marL="0" marR="0" algn="just">
                        <a:lnSpc>
                          <a:spcPct val="150000"/>
                        </a:lnSpc>
                        <a:spcBef>
                          <a:spcPts val="0"/>
                        </a:spcBef>
                        <a:spcAft>
                          <a:spcPts val="0"/>
                        </a:spcAft>
                      </a:pPr>
                      <a:r>
                        <a:rPr lang="en-US" sz="1600" dirty="0"/>
                        <a:t>Filtration pump</a:t>
                      </a:r>
                      <a:endParaRPr lang="en-US" sz="1600" dirty="0">
                        <a:latin typeface="Calibri"/>
                        <a:ea typeface="Calibri"/>
                        <a:cs typeface="Arial"/>
                      </a:endParaRPr>
                    </a:p>
                  </a:txBody>
                  <a:tcPr marL="0" marR="0" marT="0" marB="0"/>
                </a:tc>
                <a:tc>
                  <a:txBody>
                    <a:bodyPr/>
                    <a:lstStyle/>
                    <a:p>
                      <a:pPr marL="0" marR="0" algn="just">
                        <a:lnSpc>
                          <a:spcPct val="150000"/>
                        </a:lnSpc>
                        <a:spcBef>
                          <a:spcPts val="0"/>
                        </a:spcBef>
                        <a:spcAft>
                          <a:spcPts val="0"/>
                        </a:spcAft>
                      </a:pPr>
                      <a:r>
                        <a:rPr lang="en-US" sz="1600" dirty="0"/>
                        <a:t>Keys for gates</a:t>
                      </a:r>
                      <a:endParaRPr lang="en-US" sz="1600" dirty="0">
                        <a:latin typeface="Calibri"/>
                        <a:ea typeface="Calibri"/>
                        <a:cs typeface="Arial"/>
                      </a:endParaRPr>
                    </a:p>
                  </a:txBody>
                  <a:tcPr marL="0" marR="0" marT="0" marB="0"/>
                </a:tc>
                <a:extLst>
                  <a:ext uri="{0D108BD9-81ED-4DB2-BD59-A6C34878D82A}">
                    <a16:rowId xmlns:a16="http://schemas.microsoft.com/office/drawing/2014/main" val="10010"/>
                  </a:ext>
                </a:extLst>
              </a:tr>
              <a:tr h="631268">
                <a:tc>
                  <a:txBody>
                    <a:bodyPr/>
                    <a:lstStyle/>
                    <a:p>
                      <a:pPr marL="0" marR="0" algn="just">
                        <a:lnSpc>
                          <a:spcPct val="150000"/>
                        </a:lnSpc>
                        <a:spcBef>
                          <a:spcPts val="0"/>
                        </a:spcBef>
                        <a:spcAft>
                          <a:spcPts val="0"/>
                        </a:spcAft>
                      </a:pPr>
                      <a:r>
                        <a:rPr lang="en-US" sz="1600" dirty="0"/>
                        <a:t>Filtration apparatus, syringe etc</a:t>
                      </a:r>
                      <a:endParaRPr lang="en-US" sz="1600" dirty="0">
                        <a:latin typeface="Calibri"/>
                        <a:ea typeface="Calibri"/>
                        <a:cs typeface="Arial"/>
                      </a:endParaRPr>
                    </a:p>
                  </a:txBody>
                  <a:tcPr marL="0" marR="0" marT="0" marB="0"/>
                </a:tc>
                <a:tc>
                  <a:txBody>
                    <a:bodyPr/>
                    <a:lstStyle/>
                    <a:p>
                      <a:pPr marL="0" marR="0" algn="just">
                        <a:lnSpc>
                          <a:spcPct val="115000"/>
                        </a:lnSpc>
                        <a:spcBef>
                          <a:spcPts val="0"/>
                        </a:spcBef>
                        <a:spcAft>
                          <a:spcPts val="0"/>
                        </a:spcAft>
                      </a:pPr>
                      <a:r>
                        <a:rPr lang="en-US" sz="1600" dirty="0"/>
                        <a:t>Other equipment for site specific or remote area requirements</a:t>
                      </a:r>
                      <a:endParaRPr lang="en-US" sz="1600" dirty="0">
                        <a:latin typeface="Calibri"/>
                        <a:ea typeface="Calibri"/>
                        <a:cs typeface="Arial"/>
                      </a:endParaRPr>
                    </a:p>
                  </a:txBody>
                  <a:tcPr marL="0" marR="0" marT="0" marB="0"/>
                </a:tc>
                <a:extLst>
                  <a:ext uri="{0D108BD9-81ED-4DB2-BD59-A6C34878D82A}">
                    <a16:rowId xmlns:a16="http://schemas.microsoft.com/office/drawing/2014/main" val="10011"/>
                  </a:ext>
                </a:extLst>
              </a:tr>
              <a:tr h="411696">
                <a:tc>
                  <a:txBody>
                    <a:bodyPr/>
                    <a:lstStyle/>
                    <a:p>
                      <a:pPr marL="0" marR="0" algn="just">
                        <a:lnSpc>
                          <a:spcPct val="150000"/>
                        </a:lnSpc>
                        <a:spcBef>
                          <a:spcPts val="0"/>
                        </a:spcBef>
                        <a:spcAft>
                          <a:spcPts val="0"/>
                        </a:spcAft>
                      </a:pPr>
                      <a:r>
                        <a:rPr lang="en-US" sz="1600" dirty="0"/>
                        <a:t>Filters</a:t>
                      </a:r>
                      <a:endParaRPr lang="en-US" sz="1600" dirty="0">
                        <a:latin typeface="Calibri"/>
                        <a:ea typeface="Calibri"/>
                        <a:cs typeface="Arial"/>
                      </a:endParaRPr>
                    </a:p>
                  </a:txBody>
                  <a:tcPr marL="0" marR="0" marT="0" marB="0"/>
                </a:tc>
                <a:tc>
                  <a:txBody>
                    <a:bodyPr/>
                    <a:lstStyle/>
                    <a:p>
                      <a:pPr marL="0" marR="0" algn="just">
                        <a:lnSpc>
                          <a:spcPct val="150000"/>
                        </a:lnSpc>
                        <a:spcBef>
                          <a:spcPts val="0"/>
                        </a:spcBef>
                        <a:spcAft>
                          <a:spcPts val="0"/>
                        </a:spcAft>
                      </a:pPr>
                      <a:endParaRPr lang="en-US" sz="1600" dirty="0">
                        <a:latin typeface="Times New Roman"/>
                        <a:ea typeface="Calibri"/>
                        <a:cs typeface="Arial"/>
                      </a:endParaRPr>
                    </a:p>
                  </a:txBody>
                  <a:tcPr marL="0" marR="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450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a:t>
            </a:r>
          </a:p>
        </p:txBody>
      </p:sp>
      <p:sp>
        <p:nvSpPr>
          <p:cNvPr id="3" name="Content Placeholder 2"/>
          <p:cNvSpPr>
            <a:spLocks noGrp="1"/>
          </p:cNvSpPr>
          <p:nvPr>
            <p:ph idx="1"/>
          </p:nvPr>
        </p:nvSpPr>
        <p:spPr/>
        <p:txBody>
          <a:bodyPr>
            <a:normAutofit fontScale="92500" lnSpcReduction="20000"/>
          </a:bodyPr>
          <a:lstStyle/>
          <a:p>
            <a:pPr>
              <a:buNone/>
            </a:pPr>
            <a:r>
              <a:rPr lang="en-US" dirty="0"/>
              <a:t>Water sample</a:t>
            </a:r>
          </a:p>
          <a:p>
            <a:r>
              <a:rPr lang="en-US" b="1" dirty="0"/>
              <a:t>Surface samples—grab sampling</a:t>
            </a:r>
          </a:p>
          <a:p>
            <a:pPr lvl="1"/>
            <a:r>
              <a:rPr lang="en-US" dirty="0"/>
              <a:t>When the water body is shallow and well mixed</a:t>
            </a:r>
          </a:p>
          <a:p>
            <a:pPr lvl="1"/>
            <a:r>
              <a:rPr lang="en-US" dirty="0"/>
              <a:t>taken from approximately 20 cm depth</a:t>
            </a:r>
          </a:p>
          <a:p>
            <a:pPr lvl="1"/>
            <a:r>
              <a:rPr lang="en-US" dirty="0"/>
              <a:t>care taken to ensure no floating films or organic material are collected</a:t>
            </a:r>
          </a:p>
          <a:p>
            <a:pPr lvl="1"/>
            <a:r>
              <a:rPr lang="en-US" dirty="0"/>
              <a:t>Stirring up and collection of bottom sediments will also compromise sample integrity</a:t>
            </a:r>
          </a:p>
          <a:p>
            <a:pPr lvl="1"/>
            <a:r>
              <a:rPr lang="en-US" dirty="0"/>
              <a:t>Try and collect the sample a reasonable distance from the edge</a:t>
            </a:r>
          </a:p>
          <a:p>
            <a:pPr lvl="2"/>
            <a:r>
              <a:rPr lang="en-US" dirty="0"/>
              <a:t>To  control loss of preservatives</a:t>
            </a:r>
          </a:p>
        </p:txBody>
      </p:sp>
    </p:spTree>
    <p:extLst>
      <p:ext uri="{BB962C8B-B14F-4D97-AF65-F5344CB8AC3E}">
        <p14:creationId xmlns:p14="http://schemas.microsoft.com/office/powerpoint/2010/main" val="1825358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lstStyle/>
          <a:p>
            <a:r>
              <a:rPr lang="en-US" dirty="0"/>
              <a:t>When sampling water from lakes or streams</a:t>
            </a:r>
          </a:p>
          <a:p>
            <a:pPr lvl="1"/>
            <a:r>
              <a:rPr lang="en-US" dirty="0"/>
              <a:t> put the container upside down up to the required depth</a:t>
            </a:r>
          </a:p>
          <a:p>
            <a:pPr lvl="1"/>
            <a:r>
              <a:rPr lang="en-US" dirty="0"/>
              <a:t> invert and open with the neck facing the water current</a:t>
            </a:r>
          </a:p>
          <a:p>
            <a:pPr lvl="1"/>
            <a:r>
              <a:rPr lang="en-US" dirty="0"/>
              <a:t>Keep your hands, sampler and other equipments downstream to minimize contamination</a:t>
            </a:r>
          </a:p>
          <a:p>
            <a:pPr lvl="1"/>
            <a:r>
              <a:rPr lang="en-US" dirty="0"/>
              <a:t>If it is still water, move the container forward to let uncontaminated water in.</a:t>
            </a:r>
          </a:p>
          <a:p>
            <a:pPr lvl="1"/>
            <a:endParaRPr lang="en-US" dirty="0"/>
          </a:p>
        </p:txBody>
      </p:sp>
    </p:spTree>
    <p:extLst>
      <p:ext uri="{BB962C8B-B14F-4D97-AF65-F5344CB8AC3E}">
        <p14:creationId xmlns:p14="http://schemas.microsoft.com/office/powerpoint/2010/main" val="2869314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fontScale="92500" lnSpcReduction="10000"/>
          </a:bodyPr>
          <a:lstStyle/>
          <a:p>
            <a:r>
              <a:rPr lang="en-US" sz="3000" dirty="0"/>
              <a:t>Where it is impractical or unsafe to sample by hand,</a:t>
            </a:r>
          </a:p>
          <a:p>
            <a:endParaRPr lang="en-US" dirty="0"/>
          </a:p>
          <a:p>
            <a:pPr lvl="1"/>
            <a:r>
              <a:rPr lang="en-US" dirty="0"/>
              <a:t>Use sampling rods made of polycarbonate or stainless steel poles with a large clamp or cage on one end</a:t>
            </a:r>
          </a:p>
          <a:p>
            <a:pPr lvl="2"/>
            <a:r>
              <a:rPr lang="en-US" dirty="0"/>
              <a:t>Containers are placed in the cage to reduce contamination</a:t>
            </a:r>
          </a:p>
          <a:p>
            <a:pPr lvl="2"/>
            <a:r>
              <a:rPr lang="en-US" dirty="0"/>
              <a:t>container should be gently but quickly lowered into the water</a:t>
            </a:r>
          </a:p>
          <a:p>
            <a:pPr lvl="2"/>
            <a:endParaRPr lang="en-US" dirty="0"/>
          </a:p>
          <a:p>
            <a:pPr lvl="1"/>
            <a:r>
              <a:rPr lang="en-US" dirty="0"/>
              <a:t>use a bucket and a rope in situations where access to the water is limited</a:t>
            </a:r>
          </a:p>
          <a:p>
            <a:pPr lvl="2"/>
            <a:r>
              <a:rPr lang="en-US" dirty="0"/>
              <a:t>a sub-sample is immediately taken from the bucket</a:t>
            </a:r>
          </a:p>
        </p:txBody>
      </p:sp>
    </p:spTree>
    <p:extLst>
      <p:ext uri="{BB962C8B-B14F-4D97-AF65-F5344CB8AC3E}">
        <p14:creationId xmlns:p14="http://schemas.microsoft.com/office/powerpoint/2010/main" val="1321955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Composite samples</a:t>
            </a:r>
            <a:br>
              <a:rPr lang="en-US" b="1" dirty="0"/>
            </a:br>
            <a:endParaRPr lang="en-US" dirty="0"/>
          </a:p>
        </p:txBody>
      </p:sp>
      <p:sp>
        <p:nvSpPr>
          <p:cNvPr id="3" name="Content Placeholder 2"/>
          <p:cNvSpPr>
            <a:spLocks noGrp="1"/>
          </p:cNvSpPr>
          <p:nvPr>
            <p:ph idx="1"/>
          </p:nvPr>
        </p:nvSpPr>
        <p:spPr/>
        <p:txBody>
          <a:bodyPr>
            <a:normAutofit/>
          </a:bodyPr>
          <a:lstStyle/>
          <a:p>
            <a:r>
              <a:rPr lang="en-US" sz="2400" dirty="0"/>
              <a:t>a sample consisting of two or more sub-samples mixed together in known proportions</a:t>
            </a:r>
          </a:p>
          <a:p>
            <a:endParaRPr lang="en-US" sz="2400" dirty="0"/>
          </a:p>
          <a:p>
            <a:r>
              <a:rPr lang="en-US" sz="2400" dirty="0"/>
              <a:t>collected manually (by combining grab samples), or by an automatic sampler</a:t>
            </a:r>
          </a:p>
          <a:p>
            <a:endParaRPr lang="en-US" sz="2400" dirty="0"/>
          </a:p>
          <a:p>
            <a:r>
              <a:rPr lang="en-US" sz="2400" dirty="0"/>
              <a:t>are not appropriate for </a:t>
            </a:r>
            <a:r>
              <a:rPr lang="en-US" sz="2400" dirty="0" err="1"/>
              <a:t>analytes</a:t>
            </a:r>
            <a:r>
              <a:rPr lang="en-US" sz="2400" dirty="0"/>
              <a:t> that degrade during sampling or transport</a:t>
            </a:r>
          </a:p>
          <a:p>
            <a:pPr lvl="1"/>
            <a:r>
              <a:rPr lang="en-US" sz="2000" dirty="0"/>
              <a:t>dissolved oxygen, chlorine</a:t>
            </a:r>
          </a:p>
          <a:p>
            <a:pPr lvl="1"/>
            <a:r>
              <a:rPr lang="en-US" sz="2000" dirty="0"/>
              <a:t>microbiological sampling</a:t>
            </a:r>
          </a:p>
          <a:p>
            <a:pPr lvl="1"/>
            <a:endParaRPr lang="en-US" dirty="0"/>
          </a:p>
        </p:txBody>
      </p:sp>
    </p:spTree>
    <p:extLst>
      <p:ext uri="{BB962C8B-B14F-4D97-AF65-F5344CB8AC3E}">
        <p14:creationId xmlns:p14="http://schemas.microsoft.com/office/powerpoint/2010/main" val="284567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fontScale="85000" lnSpcReduction="20000"/>
          </a:bodyPr>
          <a:lstStyle/>
          <a:p>
            <a:pPr eaLnBrk="0" hangingPunct="0">
              <a:buNone/>
            </a:pPr>
            <a:r>
              <a:rPr lang="en-US" sz="2800" dirty="0"/>
              <a:t>There are two basic types of composite samples in water sampling:</a:t>
            </a:r>
          </a:p>
          <a:p>
            <a:pPr eaLnBrk="0" hangingPunct="0">
              <a:buNone/>
            </a:pPr>
            <a:endParaRPr lang="en-US" sz="2800" dirty="0"/>
          </a:p>
          <a:p>
            <a:pPr eaLnBrk="0" hangingPunct="0"/>
            <a:r>
              <a:rPr lang="en-US" dirty="0"/>
              <a:t>time-weighted samples</a:t>
            </a:r>
          </a:p>
          <a:p>
            <a:pPr lvl="1" eaLnBrk="0" hangingPunct="0"/>
            <a:r>
              <a:rPr lang="en-US" dirty="0"/>
              <a:t>sub-samples of equal volume taken at constant intervals during the sampling period</a:t>
            </a:r>
          </a:p>
          <a:p>
            <a:pPr lvl="1" eaLnBrk="0" hangingPunct="0"/>
            <a:endParaRPr lang="en-US" dirty="0"/>
          </a:p>
          <a:p>
            <a:pPr eaLnBrk="0" hangingPunct="0"/>
            <a:r>
              <a:rPr lang="en-US" dirty="0"/>
              <a:t>Flow-weighted samples.</a:t>
            </a:r>
            <a:endParaRPr lang="en-US" sz="1200" dirty="0"/>
          </a:p>
          <a:p>
            <a:pPr lvl="1"/>
            <a:r>
              <a:rPr lang="en-US" dirty="0"/>
              <a:t>sub-samples are proportional to the effluent flow or volume during the sampling period</a:t>
            </a:r>
          </a:p>
          <a:p>
            <a:pPr lvl="1"/>
            <a:r>
              <a:rPr lang="en-US" dirty="0"/>
              <a:t>taking samples at constant intervals but with varying sample volumes that are proportional to the flow at the sampling time</a:t>
            </a:r>
          </a:p>
        </p:txBody>
      </p:sp>
    </p:spTree>
    <p:extLst>
      <p:ext uri="{BB962C8B-B14F-4D97-AF65-F5344CB8AC3E}">
        <p14:creationId xmlns:p14="http://schemas.microsoft.com/office/powerpoint/2010/main" val="1250890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a:xfrm>
            <a:off x="457200" y="1219200"/>
            <a:ext cx="8229600" cy="5410200"/>
          </a:xfrm>
        </p:spPr>
        <p:txBody>
          <a:bodyPr>
            <a:normAutofit/>
          </a:bodyPr>
          <a:lstStyle/>
          <a:p>
            <a:r>
              <a:rPr lang="en-US" sz="2400" dirty="0"/>
              <a:t>For both types of composites, the volume of the sub-samples should be able to be accurately measured to ±5%,</a:t>
            </a:r>
          </a:p>
          <a:p>
            <a:pPr lvl="1"/>
            <a:r>
              <a:rPr lang="en-US" sz="2000" dirty="0"/>
              <a:t>the smallest sub-sample should be at least 50 mL in volume.</a:t>
            </a:r>
          </a:p>
          <a:p>
            <a:endParaRPr lang="en-US" sz="2400" dirty="0"/>
          </a:p>
          <a:p>
            <a:r>
              <a:rPr lang="en-US" sz="2400" dirty="0"/>
              <a:t>When undertaking composite samples it is important that holding times and preservation requirements are adhered to.</a:t>
            </a:r>
          </a:p>
          <a:p>
            <a:endParaRPr lang="en-US" sz="2400" dirty="0"/>
          </a:p>
          <a:p>
            <a:r>
              <a:rPr lang="en-US" sz="2400" dirty="0"/>
              <a:t>The holding time should be measured from the collection of the first sub-sample.</a:t>
            </a:r>
          </a:p>
          <a:p>
            <a:endParaRPr lang="en-US" sz="2400" dirty="0"/>
          </a:p>
          <a:p>
            <a:r>
              <a:rPr lang="en-US" sz="2400" dirty="0"/>
              <a:t>The composite sample needs to be appropriately preserved between additions of the sub-samples</a:t>
            </a:r>
          </a:p>
        </p:txBody>
      </p:sp>
    </p:spTree>
    <p:extLst>
      <p:ext uri="{BB962C8B-B14F-4D97-AF65-F5344CB8AC3E}">
        <p14:creationId xmlns:p14="http://schemas.microsoft.com/office/powerpoint/2010/main" val="1431209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Microbiological samples</a:t>
            </a:r>
          </a:p>
        </p:txBody>
      </p:sp>
      <p:sp>
        <p:nvSpPr>
          <p:cNvPr id="3" name="Content Placeholder 2"/>
          <p:cNvSpPr>
            <a:spLocks noGrp="1"/>
          </p:cNvSpPr>
          <p:nvPr>
            <p:ph idx="1"/>
          </p:nvPr>
        </p:nvSpPr>
        <p:spPr>
          <a:xfrm>
            <a:off x="304800" y="1143000"/>
            <a:ext cx="8610600" cy="5715000"/>
          </a:xfrm>
        </p:spPr>
        <p:txBody>
          <a:bodyPr>
            <a:normAutofit fontScale="70000" lnSpcReduction="20000"/>
          </a:bodyPr>
          <a:lstStyle/>
          <a:p>
            <a:r>
              <a:rPr lang="en-US" dirty="0"/>
              <a:t>Obtaining representative microbiological samples can take considerable care and timing</a:t>
            </a:r>
          </a:p>
          <a:p>
            <a:endParaRPr lang="en-US" dirty="0"/>
          </a:p>
          <a:p>
            <a:r>
              <a:rPr lang="en-US" dirty="0"/>
              <a:t>Microbiological samples can often require large sample volumes and are easily contaminated</a:t>
            </a:r>
          </a:p>
          <a:p>
            <a:endParaRPr lang="en-US" dirty="0"/>
          </a:p>
          <a:p>
            <a:r>
              <a:rPr lang="en-US" dirty="0"/>
              <a:t>They also have short holding times </a:t>
            </a:r>
            <a:r>
              <a:rPr lang="en-US" sz="2100" dirty="0"/>
              <a:t>(preferably less than six hours).</a:t>
            </a:r>
          </a:p>
          <a:p>
            <a:endParaRPr lang="en-US" dirty="0"/>
          </a:p>
          <a:p>
            <a:r>
              <a:rPr lang="en-US" dirty="0"/>
              <a:t>Needs timely communication with the laboratory expert</a:t>
            </a:r>
          </a:p>
          <a:p>
            <a:endParaRPr lang="en-US" dirty="0"/>
          </a:p>
          <a:p>
            <a:r>
              <a:rPr lang="en-US" dirty="0"/>
              <a:t>Prior to and between collection of samples, hands should be washed </a:t>
            </a:r>
          </a:p>
          <a:p>
            <a:pPr lvl="1"/>
            <a:r>
              <a:rPr lang="en-US" dirty="0"/>
              <a:t>Wearing latex gloves will help avoid contamination of samples during collection</a:t>
            </a:r>
          </a:p>
          <a:p>
            <a:pPr lvl="1"/>
            <a:r>
              <a:rPr lang="en-US" dirty="0"/>
              <a:t>Gloves should be changed between samples.</a:t>
            </a:r>
          </a:p>
          <a:p>
            <a:pPr lvl="1"/>
            <a:endParaRPr lang="en-US" dirty="0"/>
          </a:p>
          <a:p>
            <a:r>
              <a:rPr lang="en-US" dirty="0"/>
              <a:t>For samples of chlorinated or </a:t>
            </a:r>
            <a:r>
              <a:rPr lang="en-US" dirty="0" err="1"/>
              <a:t>chloraminated</a:t>
            </a:r>
            <a:r>
              <a:rPr lang="en-US" dirty="0"/>
              <a:t> water, the container should contain sufficient </a:t>
            </a:r>
            <a:r>
              <a:rPr lang="en-US" b="1" dirty="0"/>
              <a:t>sodium </a:t>
            </a:r>
            <a:r>
              <a:rPr lang="en-US" b="1" dirty="0" err="1"/>
              <a:t>thiosulphate</a:t>
            </a:r>
            <a:r>
              <a:rPr lang="en-US" dirty="0"/>
              <a:t> to </a:t>
            </a:r>
            <a:r>
              <a:rPr lang="en-US" dirty="0" err="1"/>
              <a:t>neutralise</a:t>
            </a:r>
            <a:r>
              <a:rPr lang="en-US" dirty="0"/>
              <a:t> the disinfectant</a:t>
            </a:r>
          </a:p>
        </p:txBody>
      </p:sp>
    </p:spTree>
    <p:extLst>
      <p:ext uri="{BB962C8B-B14F-4D97-AF65-F5344CB8AC3E}">
        <p14:creationId xmlns:p14="http://schemas.microsoft.com/office/powerpoint/2010/main" val="1850090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0000" lnSpcReduction="20000"/>
          </a:bodyPr>
          <a:lstStyle/>
          <a:p>
            <a:pPr eaLnBrk="0" hangingPunct="0">
              <a:buNone/>
            </a:pPr>
            <a:r>
              <a:rPr lang="en-US" sz="3400" dirty="0"/>
              <a:t>The hierarchy with regard to sampling equipment for microbiological </a:t>
            </a:r>
            <a:r>
              <a:rPr lang="en-US" sz="3400" dirty="0" err="1"/>
              <a:t>analytes</a:t>
            </a:r>
            <a:r>
              <a:rPr lang="en-US" sz="3400" dirty="0"/>
              <a:t> is/are:</a:t>
            </a:r>
          </a:p>
          <a:p>
            <a:pPr eaLnBrk="0" hangingPunct="0"/>
            <a:endParaRPr lang="en-US" sz="2600" dirty="0"/>
          </a:p>
          <a:p>
            <a:pPr eaLnBrk="0" hangingPunct="0"/>
            <a:r>
              <a:rPr lang="en-US" dirty="0"/>
              <a:t>Minimize usage of sampling equipment where possible, thus avoiding risk of contamination.</a:t>
            </a:r>
          </a:p>
          <a:p>
            <a:pPr eaLnBrk="0" hangingPunct="0"/>
            <a:endParaRPr lang="en-US" sz="1200" dirty="0"/>
          </a:p>
          <a:p>
            <a:pPr eaLnBrk="0" hangingPunct="0"/>
            <a:r>
              <a:rPr lang="en-US" dirty="0"/>
              <a:t>Use disposable pre-</a:t>
            </a:r>
            <a:r>
              <a:rPr lang="en-US" dirty="0" err="1"/>
              <a:t>sterilised</a:t>
            </a:r>
            <a:r>
              <a:rPr lang="en-US" dirty="0"/>
              <a:t> equipment </a:t>
            </a:r>
          </a:p>
          <a:p>
            <a:pPr eaLnBrk="0" hangingPunct="0"/>
            <a:endParaRPr lang="en-US" sz="1200" dirty="0"/>
          </a:p>
          <a:p>
            <a:pPr eaLnBrk="0" hangingPunct="0"/>
            <a:r>
              <a:rPr lang="en-US" dirty="0"/>
              <a:t>Use metal sampling equipment by flaming with a gas burner. </a:t>
            </a:r>
          </a:p>
          <a:p>
            <a:pPr lvl="1" eaLnBrk="0" hangingPunct="0"/>
            <a:r>
              <a:rPr lang="en-US" dirty="0"/>
              <a:t>All sections of the sampling equipment should be flamed. </a:t>
            </a:r>
          </a:p>
          <a:p>
            <a:pPr lvl="1" eaLnBrk="0" hangingPunct="0"/>
            <a:endParaRPr lang="en-US" sz="800" dirty="0"/>
          </a:p>
          <a:p>
            <a:pPr eaLnBrk="0" hangingPunct="0"/>
            <a:r>
              <a:rPr lang="en-US" dirty="0"/>
              <a:t>For plastic and glass or when unsafe to use a flame, a solution of 10% sodium hypochlorite should be used. </a:t>
            </a:r>
          </a:p>
          <a:p>
            <a:pPr lvl="1" eaLnBrk="0" hangingPunct="0"/>
            <a:r>
              <a:rPr lang="en-US" dirty="0"/>
              <a:t>Flood the surface with the solution and wait approximately two minutes. </a:t>
            </a:r>
          </a:p>
          <a:p>
            <a:pPr lvl="1" eaLnBrk="0" hangingPunct="0"/>
            <a:r>
              <a:rPr lang="en-US" dirty="0"/>
              <a:t>For pump lines and hoses, trap bleach solution within the hose or equipment. Wait for a minimum of 15 minutes.</a:t>
            </a:r>
          </a:p>
          <a:p>
            <a:pPr lvl="1" eaLnBrk="0" hangingPunct="0"/>
            <a:endParaRPr lang="en-US" sz="800" dirty="0"/>
          </a:p>
          <a:p>
            <a:pPr eaLnBrk="0" hangingPunct="0"/>
            <a:r>
              <a:rPr lang="en-US" dirty="0"/>
              <a:t>In an emergency, scalding with boiling water for 10 minutes may disinfect a suitable glass or plastic container and equipment.</a:t>
            </a:r>
            <a:endParaRPr lang="en-US" sz="1200" dirty="0"/>
          </a:p>
          <a:p>
            <a:pPr eaLnBrk="0" hangingPunct="0"/>
            <a:endParaRPr lang="en-US" sz="2600" dirty="0"/>
          </a:p>
          <a:p>
            <a:pPr eaLnBrk="0" hangingPunct="0">
              <a:buNone/>
            </a:pPr>
            <a:endParaRPr lang="en-US" sz="1500" dirty="0"/>
          </a:p>
          <a:p>
            <a:endParaRPr lang="en-US" dirty="0"/>
          </a:p>
        </p:txBody>
      </p:sp>
    </p:spTree>
    <p:extLst>
      <p:ext uri="{BB962C8B-B14F-4D97-AF65-F5344CB8AC3E}">
        <p14:creationId xmlns:p14="http://schemas.microsoft.com/office/powerpoint/2010/main" val="2148785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Sampling for biological </a:t>
            </a:r>
            <a:r>
              <a:rPr lang="en-US" b="1" dirty="0" err="1"/>
              <a:t>analytes</a:t>
            </a:r>
            <a:br>
              <a:rPr lang="en-US" b="1" dirty="0"/>
            </a:br>
            <a:endParaRPr lang="en-US" dirty="0"/>
          </a:p>
        </p:txBody>
      </p:sp>
      <p:sp>
        <p:nvSpPr>
          <p:cNvPr id="3" name="Content Placeholder 2"/>
          <p:cNvSpPr>
            <a:spLocks noGrp="1"/>
          </p:cNvSpPr>
          <p:nvPr>
            <p:ph idx="1"/>
          </p:nvPr>
        </p:nvSpPr>
        <p:spPr>
          <a:xfrm>
            <a:off x="457200" y="1066800"/>
            <a:ext cx="8229600" cy="5562600"/>
          </a:xfrm>
        </p:spPr>
        <p:txBody>
          <a:bodyPr>
            <a:normAutofit fontScale="85000" lnSpcReduction="20000"/>
          </a:bodyPr>
          <a:lstStyle/>
          <a:p>
            <a:r>
              <a:rPr lang="en-US" dirty="0"/>
              <a:t>Plankton to macro-invertebrates, fish and other vertebrate aquatic animals</a:t>
            </a:r>
          </a:p>
          <a:p>
            <a:r>
              <a:rPr lang="en-US" dirty="0"/>
              <a:t>Sample size depends on </a:t>
            </a:r>
          </a:p>
          <a:p>
            <a:pPr lvl="1"/>
            <a:r>
              <a:rPr lang="en-US" dirty="0"/>
              <a:t>the concentration of plankton in the water being sampled, </a:t>
            </a:r>
          </a:p>
          <a:p>
            <a:pPr lvl="1"/>
            <a:r>
              <a:rPr lang="en-US" dirty="0"/>
              <a:t>the type of determination to be made (</a:t>
            </a:r>
            <a:r>
              <a:rPr lang="en-US" dirty="0" err="1"/>
              <a:t>eg</a:t>
            </a:r>
            <a:r>
              <a:rPr lang="en-US" dirty="0"/>
              <a:t> phytoplankton count, algal identification or chlorophyll concentration) and </a:t>
            </a:r>
          </a:p>
          <a:p>
            <a:pPr lvl="1"/>
            <a:r>
              <a:rPr lang="en-US" dirty="0"/>
              <a:t>the analysis method. </a:t>
            </a:r>
          </a:p>
          <a:p>
            <a:r>
              <a:rPr lang="en-US" dirty="0"/>
              <a:t>When collecting samples for live analysis </a:t>
            </a:r>
            <a:r>
              <a:rPr lang="en-US" b="1" dirty="0"/>
              <a:t>leave an air gap</a:t>
            </a:r>
            <a:r>
              <a:rPr lang="en-US" dirty="0"/>
              <a:t> in the container</a:t>
            </a:r>
          </a:p>
          <a:p>
            <a:r>
              <a:rPr lang="en-US" dirty="0"/>
              <a:t>Protect from extra Temp, direct sunlight</a:t>
            </a:r>
          </a:p>
          <a:p>
            <a:r>
              <a:rPr lang="en-US" dirty="0"/>
              <a:t>Examine as soon as possible (48hrs)</a:t>
            </a:r>
          </a:p>
          <a:p>
            <a:pPr lvl="1"/>
            <a:r>
              <a:rPr lang="en-US" b="1" dirty="0"/>
              <a:t>The most suitable preservative for phytoplankton is </a:t>
            </a:r>
            <a:r>
              <a:rPr lang="en-US" b="1" dirty="0" err="1"/>
              <a:t>Lugol’s</a:t>
            </a:r>
            <a:r>
              <a:rPr lang="en-US" b="1" dirty="0"/>
              <a:t> solution</a:t>
            </a:r>
            <a:endParaRPr lang="en-US" dirty="0"/>
          </a:p>
        </p:txBody>
      </p:sp>
    </p:spTree>
    <p:extLst>
      <p:ext uri="{BB962C8B-B14F-4D97-AF65-F5344CB8AC3E}">
        <p14:creationId xmlns:p14="http://schemas.microsoft.com/office/powerpoint/2010/main" val="46971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sz="2700" u="sng" dirty="0"/>
              <a:t>Understanding hazard warning information</a:t>
            </a:r>
            <a:br>
              <a:rPr lang="en-US" dirty="0"/>
            </a:br>
            <a:endParaRPr lang="en-US" dirty="0"/>
          </a:p>
        </p:txBody>
      </p:sp>
      <p:sp>
        <p:nvSpPr>
          <p:cNvPr id="3" name="Content Placeholder 2"/>
          <p:cNvSpPr>
            <a:spLocks noGrp="1"/>
          </p:cNvSpPr>
          <p:nvPr>
            <p:ph idx="1"/>
          </p:nvPr>
        </p:nvSpPr>
        <p:spPr>
          <a:xfrm>
            <a:off x="304800" y="685800"/>
            <a:ext cx="8610600" cy="6858000"/>
          </a:xfrm>
        </p:spPr>
        <p:txBody>
          <a:bodyPr>
            <a:normAutofit fontScale="77500" lnSpcReduction="20000"/>
          </a:bodyPr>
          <a:lstStyle/>
          <a:p>
            <a:r>
              <a:rPr lang="en-US" sz="3400" dirty="0"/>
              <a:t>Compressed Gasses- Class A</a:t>
            </a:r>
          </a:p>
          <a:p>
            <a:pPr>
              <a:buNone/>
            </a:pPr>
            <a:endParaRPr lang="en-US" dirty="0"/>
          </a:p>
          <a:p>
            <a:r>
              <a:rPr lang="en-US" sz="3400" dirty="0"/>
              <a:t>Flammable and Combustible Material- Class B</a:t>
            </a:r>
          </a:p>
          <a:p>
            <a:pPr>
              <a:buNone/>
            </a:pPr>
            <a:endParaRPr lang="en-US" sz="2400" dirty="0"/>
          </a:p>
          <a:p>
            <a:r>
              <a:rPr lang="en-US" sz="3400" dirty="0"/>
              <a:t>Oxidizing Material- Class C </a:t>
            </a:r>
          </a:p>
          <a:p>
            <a:endParaRPr lang="en-US" sz="2000" dirty="0"/>
          </a:p>
          <a:p>
            <a:r>
              <a:rPr lang="en-US" sz="3400" dirty="0"/>
              <a:t>Poisonous and Infectious Material- Class D </a:t>
            </a:r>
          </a:p>
          <a:p>
            <a:pPr lvl="1"/>
            <a:r>
              <a:rPr lang="en-US" sz="2600" dirty="0"/>
              <a:t> Division 1: Materials Causing Immediate and Serious Toxic Effects</a:t>
            </a:r>
          </a:p>
          <a:p>
            <a:pPr marL="228600" lvl="2">
              <a:buNone/>
            </a:pPr>
            <a:endParaRPr lang="en-US" sz="1600" dirty="0"/>
          </a:p>
          <a:p>
            <a:pPr marL="228600" lvl="2">
              <a:buFont typeface="Book Antiqua" pitchFamily="18" charset="0"/>
              <a:buChar char="◘"/>
            </a:pPr>
            <a:r>
              <a:rPr lang="en-US" sz="3400" dirty="0"/>
              <a:t>  Poisonous and Infectious Material - Class D</a:t>
            </a:r>
          </a:p>
          <a:p>
            <a:pPr marL="685800" lvl="3">
              <a:buFont typeface="Book Antiqua" pitchFamily="18" charset="0"/>
              <a:buChar char="◘"/>
            </a:pPr>
            <a:r>
              <a:rPr lang="en-US" sz="2600" dirty="0"/>
              <a:t>Division 2: Materials Causing Other Toxic </a:t>
            </a:r>
            <a:r>
              <a:rPr lang="en-US" sz="2400" dirty="0"/>
              <a:t>Effects </a:t>
            </a:r>
          </a:p>
          <a:p>
            <a:pPr marL="685800" lvl="3">
              <a:buFont typeface="Book Antiqua" pitchFamily="18" charset="0"/>
              <a:buChar char="◘"/>
            </a:pPr>
            <a:endParaRPr lang="en-US" dirty="0"/>
          </a:p>
          <a:p>
            <a:pPr marL="228600" lvl="3">
              <a:buFont typeface="Book Antiqua" pitchFamily="18" charset="0"/>
              <a:buChar char="◘"/>
            </a:pPr>
            <a:r>
              <a:rPr lang="en-US" sz="3400" dirty="0"/>
              <a:t>  Poisonous and Infectious Material- Class D</a:t>
            </a:r>
            <a:r>
              <a:rPr lang="en-US" sz="2400" dirty="0"/>
              <a:t> </a:t>
            </a:r>
          </a:p>
          <a:p>
            <a:pPr marL="685800" lvl="4">
              <a:buFont typeface="Book Antiqua" pitchFamily="18" charset="0"/>
              <a:buChar char="◘"/>
            </a:pPr>
            <a:r>
              <a:rPr lang="en-US" sz="2300" dirty="0"/>
              <a:t>Division 3: </a:t>
            </a:r>
            <a:r>
              <a:rPr lang="en-US" sz="2300" dirty="0" err="1"/>
              <a:t>Biohazardous</a:t>
            </a:r>
            <a:r>
              <a:rPr lang="en-US" sz="2300" dirty="0"/>
              <a:t> Infectious Materials</a:t>
            </a:r>
          </a:p>
          <a:p>
            <a:pPr marL="685800" lvl="4">
              <a:buFont typeface="Book Antiqua" pitchFamily="18" charset="0"/>
              <a:buChar char="◘"/>
            </a:pPr>
            <a:endParaRPr lang="en-US" sz="2200" dirty="0"/>
          </a:p>
          <a:p>
            <a:pPr marL="228600" lvl="4">
              <a:buFont typeface="Book Antiqua" pitchFamily="18" charset="0"/>
              <a:buChar char="◘"/>
            </a:pPr>
            <a:r>
              <a:rPr lang="en-US" sz="3400" dirty="0"/>
              <a:t>  Corrosive Material-  Class E</a:t>
            </a:r>
          </a:p>
          <a:p>
            <a:pPr marL="228600" lvl="4">
              <a:buFont typeface="Book Antiqua" pitchFamily="18" charset="0"/>
              <a:buChar char="◘"/>
            </a:pPr>
            <a:endParaRPr lang="en-US" sz="2800" dirty="0"/>
          </a:p>
          <a:p>
            <a:pPr marL="228600" lvl="4">
              <a:buFont typeface="Book Antiqua" pitchFamily="18" charset="0"/>
              <a:buChar char="◘"/>
            </a:pPr>
            <a:r>
              <a:rPr lang="en-US" sz="3400" dirty="0"/>
              <a:t>  Dangerously Reactive Material- Class F </a:t>
            </a:r>
            <a:br>
              <a:rPr lang="en-US" b="1" dirty="0"/>
            </a:br>
            <a:r>
              <a:rPr lang="en-US" b="1" dirty="0"/>
              <a:t> </a:t>
            </a:r>
            <a:br>
              <a:rPr lang="en-US" sz="2400" dirty="0"/>
            </a:br>
            <a:r>
              <a:rPr lang="en-US" sz="2400" dirty="0"/>
              <a:t> </a:t>
            </a:r>
            <a:br>
              <a:rPr lang="en-US" sz="2400" dirty="0"/>
            </a:br>
            <a:r>
              <a:rPr lang="en-US" sz="2400" dirty="0"/>
              <a:t> </a:t>
            </a:r>
            <a:br>
              <a:rPr lang="en-US" sz="2400" dirty="0"/>
            </a:br>
            <a:endParaRPr lang="en-US" sz="2400" dirty="0"/>
          </a:p>
        </p:txBody>
      </p:sp>
      <p:pic>
        <p:nvPicPr>
          <p:cNvPr id="5" name="Picture 4" descr="WHIMIS, class A"/>
          <p:cNvPicPr/>
          <p:nvPr/>
        </p:nvPicPr>
        <p:blipFill>
          <a:blip r:embed="rId2" cstate="print"/>
          <a:srcRect/>
          <a:stretch>
            <a:fillRect/>
          </a:stretch>
        </p:blipFill>
        <p:spPr bwMode="auto">
          <a:xfrm>
            <a:off x="5334000" y="381000"/>
            <a:ext cx="1066800" cy="838200"/>
          </a:xfrm>
          <a:prstGeom prst="rect">
            <a:avLst/>
          </a:prstGeom>
          <a:noFill/>
          <a:ln w="9525">
            <a:noFill/>
            <a:miter lim="800000"/>
            <a:headEnd/>
            <a:tailEnd/>
          </a:ln>
        </p:spPr>
      </p:pic>
      <p:pic>
        <p:nvPicPr>
          <p:cNvPr id="6" name="Picture 5" descr="WHIMIS, class B"/>
          <p:cNvPicPr/>
          <p:nvPr/>
        </p:nvPicPr>
        <p:blipFill>
          <a:blip r:embed="rId3" cstate="print"/>
          <a:srcRect/>
          <a:stretch>
            <a:fillRect/>
          </a:stretch>
        </p:blipFill>
        <p:spPr bwMode="auto">
          <a:xfrm>
            <a:off x="7848600" y="1143000"/>
            <a:ext cx="1066800" cy="762000"/>
          </a:xfrm>
          <a:prstGeom prst="rect">
            <a:avLst/>
          </a:prstGeom>
          <a:noFill/>
          <a:ln w="9525">
            <a:noFill/>
            <a:miter lim="800000"/>
            <a:headEnd/>
            <a:tailEnd/>
          </a:ln>
        </p:spPr>
      </p:pic>
      <p:pic>
        <p:nvPicPr>
          <p:cNvPr id="7" name="Picture 6" descr="WHIMIS, class C"/>
          <p:cNvPicPr/>
          <p:nvPr/>
        </p:nvPicPr>
        <p:blipFill>
          <a:blip r:embed="rId4" cstate="print"/>
          <a:srcRect/>
          <a:stretch>
            <a:fillRect/>
          </a:stretch>
        </p:blipFill>
        <p:spPr bwMode="auto">
          <a:xfrm>
            <a:off x="5486400" y="1828800"/>
            <a:ext cx="990600" cy="762000"/>
          </a:xfrm>
          <a:prstGeom prst="rect">
            <a:avLst/>
          </a:prstGeom>
          <a:noFill/>
          <a:ln w="9525">
            <a:noFill/>
            <a:miter lim="800000"/>
            <a:headEnd/>
            <a:tailEnd/>
          </a:ln>
        </p:spPr>
      </p:pic>
      <p:pic>
        <p:nvPicPr>
          <p:cNvPr id="8" name="Picture 7" descr="WHIMIS, class D"/>
          <p:cNvPicPr/>
          <p:nvPr/>
        </p:nvPicPr>
        <p:blipFill>
          <a:blip r:embed="rId5" cstate="print"/>
          <a:srcRect/>
          <a:stretch>
            <a:fillRect/>
          </a:stretch>
        </p:blipFill>
        <p:spPr bwMode="auto">
          <a:xfrm>
            <a:off x="7620000" y="2286000"/>
            <a:ext cx="1143000" cy="838200"/>
          </a:xfrm>
          <a:prstGeom prst="rect">
            <a:avLst/>
          </a:prstGeom>
          <a:noFill/>
          <a:ln w="9525">
            <a:noFill/>
            <a:miter lim="800000"/>
            <a:headEnd/>
            <a:tailEnd/>
          </a:ln>
        </p:spPr>
      </p:pic>
      <p:pic>
        <p:nvPicPr>
          <p:cNvPr id="9" name="Picture 8" descr="WHIMIS, class D"/>
          <p:cNvPicPr/>
          <p:nvPr/>
        </p:nvPicPr>
        <p:blipFill>
          <a:blip r:embed="rId6" cstate="print"/>
          <a:srcRect/>
          <a:stretch>
            <a:fillRect/>
          </a:stretch>
        </p:blipFill>
        <p:spPr bwMode="auto">
          <a:xfrm>
            <a:off x="7543800" y="3505200"/>
            <a:ext cx="990600" cy="762000"/>
          </a:xfrm>
          <a:prstGeom prst="rect">
            <a:avLst/>
          </a:prstGeom>
          <a:noFill/>
          <a:ln w="9525">
            <a:noFill/>
            <a:miter lim="800000"/>
            <a:headEnd/>
            <a:tailEnd/>
          </a:ln>
        </p:spPr>
      </p:pic>
      <p:pic>
        <p:nvPicPr>
          <p:cNvPr id="10" name="Picture 9" descr="WHIMIS, class D"/>
          <p:cNvPicPr/>
          <p:nvPr/>
        </p:nvPicPr>
        <p:blipFill>
          <a:blip r:embed="rId7" cstate="print"/>
          <a:srcRect/>
          <a:stretch>
            <a:fillRect/>
          </a:stretch>
        </p:blipFill>
        <p:spPr bwMode="auto">
          <a:xfrm>
            <a:off x="7162800" y="4419600"/>
            <a:ext cx="914400" cy="685800"/>
          </a:xfrm>
          <a:prstGeom prst="rect">
            <a:avLst/>
          </a:prstGeom>
          <a:noFill/>
          <a:ln w="9525">
            <a:noFill/>
            <a:miter lim="800000"/>
            <a:headEnd/>
            <a:tailEnd/>
          </a:ln>
        </p:spPr>
      </p:pic>
      <p:pic>
        <p:nvPicPr>
          <p:cNvPr id="11" name="Picture 10" descr="WHIMIS, class E"/>
          <p:cNvPicPr/>
          <p:nvPr/>
        </p:nvPicPr>
        <p:blipFill>
          <a:blip r:embed="rId8" cstate="print"/>
          <a:srcRect/>
          <a:stretch>
            <a:fillRect/>
          </a:stretch>
        </p:blipFill>
        <p:spPr bwMode="auto">
          <a:xfrm>
            <a:off x="5029200" y="5334000"/>
            <a:ext cx="914400" cy="755015"/>
          </a:xfrm>
          <a:prstGeom prst="rect">
            <a:avLst/>
          </a:prstGeom>
          <a:noFill/>
          <a:ln w="9525">
            <a:noFill/>
            <a:miter lim="800000"/>
            <a:headEnd/>
            <a:tailEnd/>
          </a:ln>
        </p:spPr>
      </p:pic>
      <p:pic>
        <p:nvPicPr>
          <p:cNvPr id="12" name="Picture 11" descr="WHIMIS, class F"/>
          <p:cNvPicPr/>
          <p:nvPr/>
        </p:nvPicPr>
        <p:blipFill>
          <a:blip r:embed="rId9" cstate="print"/>
          <a:srcRect/>
          <a:stretch>
            <a:fillRect/>
          </a:stretch>
        </p:blipFill>
        <p:spPr bwMode="auto">
          <a:xfrm>
            <a:off x="6934200" y="6167120"/>
            <a:ext cx="843280" cy="69088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Labeling and identification</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a:t>Samples need to be labeled so they can be </a:t>
            </a:r>
            <a:r>
              <a:rPr lang="en-US" u="sng" dirty="0"/>
              <a:t>readily identified</a:t>
            </a:r>
            <a:r>
              <a:rPr lang="en-US" dirty="0"/>
              <a:t> at all times.</a:t>
            </a:r>
          </a:p>
          <a:p>
            <a:pPr lvl="1"/>
            <a:r>
              <a:rPr lang="en-US" dirty="0"/>
              <a:t>Use insoluble/non contaminating  ink </a:t>
            </a:r>
          </a:p>
          <a:p>
            <a:pPr lvl="1"/>
            <a:r>
              <a:rPr lang="en-US" dirty="0"/>
              <a:t>Biro/pencil should be used in place of </a:t>
            </a:r>
            <a:r>
              <a:rPr lang="en-US" dirty="0" err="1"/>
              <a:t>Xylene</a:t>
            </a:r>
            <a:endParaRPr lang="en-US" dirty="0"/>
          </a:p>
          <a:p>
            <a:pPr lvl="1">
              <a:buNone/>
            </a:pPr>
            <a:endParaRPr lang="en-US" dirty="0"/>
          </a:p>
          <a:p>
            <a:r>
              <a:rPr lang="en-US" dirty="0"/>
              <a:t>Additional information should be recorded</a:t>
            </a:r>
          </a:p>
          <a:p>
            <a:r>
              <a:rPr lang="en-US" dirty="0"/>
              <a:t>Labels may also contain:</a:t>
            </a:r>
          </a:p>
          <a:p>
            <a:pPr lvl="1"/>
            <a:r>
              <a:rPr lang="en-US" dirty="0"/>
              <a:t>date of sampling</a:t>
            </a:r>
          </a:p>
          <a:p>
            <a:pPr lvl="1"/>
            <a:r>
              <a:rPr lang="en-US" dirty="0"/>
              <a:t>time of sampling</a:t>
            </a:r>
          </a:p>
          <a:p>
            <a:pPr lvl="1"/>
            <a:r>
              <a:rPr lang="en-US" dirty="0"/>
              <a:t>location and name of sampling site (include GPS coordinates if available)</a:t>
            </a:r>
          </a:p>
          <a:p>
            <a:pPr lvl="1"/>
            <a:r>
              <a:rPr lang="en-US" dirty="0"/>
              <a:t>job or project number</a:t>
            </a:r>
          </a:p>
          <a:p>
            <a:pPr lvl="1"/>
            <a:r>
              <a:rPr lang="en-US" dirty="0"/>
              <a:t>name of sampler</a:t>
            </a:r>
          </a:p>
          <a:p>
            <a:pPr lvl="1"/>
            <a:r>
              <a:rPr lang="en-US" dirty="0"/>
              <a:t>container pre-treatment and preservations added</a:t>
            </a:r>
          </a:p>
          <a:p>
            <a:pPr lvl="1"/>
            <a:r>
              <a:rPr lang="en-US" dirty="0"/>
              <a:t>Other observations that may affect the method or results of the analysis.</a:t>
            </a:r>
          </a:p>
          <a:p>
            <a:pPr lvl="1"/>
            <a:endParaRPr lang="en-US" dirty="0"/>
          </a:p>
          <a:p>
            <a:r>
              <a:rPr lang="en-US" b="1" u="sng" dirty="0"/>
              <a:t>Hazardous or potentially hazardous samples</a:t>
            </a:r>
            <a:r>
              <a:rPr lang="en-US" dirty="0"/>
              <a:t> (such as solvents) should be clearly marked as such</a:t>
            </a:r>
          </a:p>
          <a:p>
            <a:pPr lvl="1"/>
            <a:endParaRPr lang="en-US" dirty="0"/>
          </a:p>
          <a:p>
            <a:endParaRPr lang="en-US" dirty="0"/>
          </a:p>
          <a:p>
            <a:pPr lvl="1"/>
            <a:endParaRPr lang="en-US" dirty="0"/>
          </a:p>
        </p:txBody>
      </p:sp>
    </p:spTree>
    <p:extLst>
      <p:ext uri="{BB962C8B-B14F-4D97-AF65-F5344CB8AC3E}">
        <p14:creationId xmlns:p14="http://schemas.microsoft.com/office/powerpoint/2010/main" val="1157165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of custody</a:t>
            </a:r>
          </a:p>
        </p:txBody>
      </p:sp>
      <p:sp>
        <p:nvSpPr>
          <p:cNvPr id="3" name="Content Placeholder 2"/>
          <p:cNvSpPr>
            <a:spLocks noGrp="1"/>
          </p:cNvSpPr>
          <p:nvPr>
            <p:ph idx="1"/>
          </p:nvPr>
        </p:nvSpPr>
        <p:spPr/>
        <p:txBody>
          <a:bodyPr/>
          <a:lstStyle/>
          <a:p>
            <a:r>
              <a:rPr lang="en-US" dirty="0"/>
              <a:t>a record used to trace possession and handling of a sample from the time of collection through analysis, reporting and disposal</a:t>
            </a:r>
          </a:p>
          <a:p>
            <a:r>
              <a:rPr lang="en-US" dirty="0"/>
              <a:t>The basic point is the control of </a:t>
            </a:r>
          </a:p>
          <a:p>
            <a:pPr lvl="1"/>
            <a:r>
              <a:rPr lang="en-US" dirty="0"/>
              <a:t>Custody</a:t>
            </a:r>
          </a:p>
          <a:p>
            <a:pPr lvl="1"/>
            <a:r>
              <a:rPr lang="en-US" dirty="0"/>
              <a:t>appropriate transfer and handling</a:t>
            </a:r>
          </a:p>
        </p:txBody>
      </p:sp>
    </p:spTree>
    <p:extLst>
      <p:ext uri="{BB962C8B-B14F-4D97-AF65-F5344CB8AC3E}">
        <p14:creationId xmlns:p14="http://schemas.microsoft.com/office/powerpoint/2010/main" val="1987146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Transport and storage</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to ensure that samples are not </a:t>
            </a:r>
            <a:r>
              <a:rPr lang="en-US" u="sng" dirty="0"/>
              <a:t>significantly altered</a:t>
            </a:r>
            <a:r>
              <a:rPr lang="en-US" dirty="0"/>
              <a:t> in condition and are in a state fit for analysis at the laboratory</a:t>
            </a:r>
          </a:p>
          <a:p>
            <a:r>
              <a:rPr lang="en-US" dirty="0"/>
              <a:t>The key aspects of effective transport and storage are to:</a:t>
            </a:r>
          </a:p>
          <a:p>
            <a:pPr lvl="1"/>
            <a:r>
              <a:rPr lang="en-US" dirty="0"/>
              <a:t>ensure samples are appropriately packed to avoid breakage and cross-contamination</a:t>
            </a:r>
          </a:p>
          <a:p>
            <a:pPr lvl="1"/>
            <a:r>
              <a:rPr lang="en-US" dirty="0"/>
              <a:t>reduce sample degradation through appropriate preservation</a:t>
            </a:r>
          </a:p>
          <a:p>
            <a:pPr lvl="1"/>
            <a:r>
              <a:rPr lang="en-US" dirty="0"/>
              <a:t>ensure time between sampling and analyzing does not exceed holding time</a:t>
            </a:r>
          </a:p>
          <a:p>
            <a:pPr lvl="1"/>
            <a:r>
              <a:rPr lang="en-US" dirty="0"/>
              <a:t>Sample containers should be sealed, carefully packed with an appropriate packing material, chilled or frozen</a:t>
            </a:r>
          </a:p>
        </p:txBody>
      </p:sp>
    </p:spTree>
    <p:extLst>
      <p:ext uri="{BB962C8B-B14F-4D97-AF65-F5344CB8AC3E}">
        <p14:creationId xmlns:p14="http://schemas.microsoft.com/office/powerpoint/2010/main" val="3894582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2.bp.blogspot.com/-bbpnu9NFdCY/TjmBxL1w4xI/AAAAAAAAAFo/mbTipaxsieA/s1600/Image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normAutofit fontScale="90000"/>
          </a:bodyPr>
          <a:lstStyle/>
          <a:p>
            <a:r>
              <a:rPr lang="en-US" b="1" dirty="0">
                <a:solidFill>
                  <a:schemeClr val="bg1"/>
                </a:solidFill>
              </a:rPr>
              <a:t>Methods of biological examination</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848775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media</a:t>
            </a:r>
          </a:p>
        </p:txBody>
      </p:sp>
      <p:sp>
        <p:nvSpPr>
          <p:cNvPr id="3" name="Content Placeholder 2"/>
          <p:cNvSpPr>
            <a:spLocks noGrp="1"/>
          </p:cNvSpPr>
          <p:nvPr>
            <p:ph idx="1"/>
          </p:nvPr>
        </p:nvSpPr>
        <p:spPr/>
        <p:txBody>
          <a:bodyPr>
            <a:normAutofit lnSpcReduction="10000"/>
          </a:bodyPr>
          <a:lstStyle/>
          <a:p>
            <a:r>
              <a:rPr lang="en-US" dirty="0"/>
              <a:t>Any liquid or solid preparation made specifically for the growth, storage, or transport of microorganisms or other types of cells.</a:t>
            </a:r>
          </a:p>
          <a:p>
            <a:r>
              <a:rPr lang="en-US" dirty="0"/>
              <a:t> The growth medium should contain all the correct nutrients and energy source and should be maintained at proper pH, salinity, oxygen tension and be free of antibacterial substances.</a:t>
            </a:r>
          </a:p>
          <a:p>
            <a:endParaRPr lang="en-US" dirty="0"/>
          </a:p>
        </p:txBody>
      </p:sp>
    </p:spTree>
    <p:extLst>
      <p:ext uri="{BB962C8B-B14F-4D97-AF65-F5344CB8AC3E}">
        <p14:creationId xmlns:p14="http://schemas.microsoft.com/office/powerpoint/2010/main" val="3803143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Preparation and storage</a:t>
            </a:r>
            <a:endParaRPr lang="en-US" dirty="0"/>
          </a:p>
        </p:txBody>
      </p:sp>
      <p:sp>
        <p:nvSpPr>
          <p:cNvPr id="3" name="Content Placeholder 2"/>
          <p:cNvSpPr>
            <a:spLocks noGrp="1"/>
          </p:cNvSpPr>
          <p:nvPr>
            <p:ph idx="1"/>
          </p:nvPr>
        </p:nvSpPr>
        <p:spPr/>
        <p:txBody>
          <a:bodyPr>
            <a:normAutofit lnSpcReduction="10000"/>
          </a:bodyPr>
          <a:lstStyle/>
          <a:p>
            <a:r>
              <a:rPr lang="en-US" sz="2400" dirty="0"/>
              <a:t>Care must be taken to adjust the pH of the medium before autoclaving.</a:t>
            </a:r>
          </a:p>
          <a:p>
            <a:r>
              <a:rPr lang="en-US" sz="2400" dirty="0"/>
              <a:t>Various pH indicators that are in use include phenol red, neutral red, </a:t>
            </a:r>
            <a:r>
              <a:rPr lang="en-US" sz="2400" dirty="0" err="1"/>
              <a:t>bromothymol</a:t>
            </a:r>
            <a:r>
              <a:rPr lang="en-US" sz="2400" dirty="0"/>
              <a:t> blue, </a:t>
            </a:r>
            <a:r>
              <a:rPr lang="en-US" sz="2400" dirty="0" err="1"/>
              <a:t>bromocresol</a:t>
            </a:r>
            <a:r>
              <a:rPr lang="en-US" sz="2400" dirty="0"/>
              <a:t> purple etc.</a:t>
            </a:r>
          </a:p>
          <a:p>
            <a:r>
              <a:rPr lang="en-US" sz="2400" dirty="0"/>
              <a:t>Dehydrated media are commercially available and must be reconstituted as per manufacturers’ recommendation.</a:t>
            </a:r>
          </a:p>
          <a:p>
            <a:r>
              <a:rPr lang="en-US" sz="2400" dirty="0"/>
              <a:t>Most culture media are </a:t>
            </a:r>
            <a:r>
              <a:rPr lang="en-US" sz="2400" dirty="0" err="1"/>
              <a:t>sterililized</a:t>
            </a:r>
            <a:r>
              <a:rPr lang="en-US" sz="2400" dirty="0"/>
              <a:t> by autoclaving. Certain media that contain heat labile components like glucose, antibiotics, urea, serum, blood are not autoclaved.</a:t>
            </a:r>
          </a:p>
          <a:p>
            <a:pPr lvl="1"/>
            <a:r>
              <a:rPr lang="en-US" sz="2000" dirty="0"/>
              <a:t>These components are filtered and may be added separately after the medium is autoclaved.</a:t>
            </a:r>
          </a:p>
          <a:p>
            <a:pPr lvl="1"/>
            <a:r>
              <a:rPr lang="en-US" sz="2000" dirty="0"/>
              <a:t> Once prepared, media may be held at 4-5</a:t>
            </a:r>
            <a:r>
              <a:rPr lang="en-US" sz="2000" baseline="30000" dirty="0"/>
              <a:t>o</a:t>
            </a:r>
            <a:r>
              <a:rPr lang="en-US" sz="2000" dirty="0"/>
              <a:t>C in the refrigerator for 1-2 weeks.</a:t>
            </a:r>
          </a:p>
        </p:txBody>
      </p:sp>
    </p:spTree>
    <p:extLst>
      <p:ext uri="{BB962C8B-B14F-4D97-AF65-F5344CB8AC3E}">
        <p14:creationId xmlns:p14="http://schemas.microsoft.com/office/powerpoint/2010/main" val="2804944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dirty="0"/>
              <a:t>Contd.</a:t>
            </a:r>
          </a:p>
        </p:txBody>
      </p:sp>
      <p:sp>
        <p:nvSpPr>
          <p:cNvPr id="3" name="Content Placeholder 2"/>
          <p:cNvSpPr>
            <a:spLocks noGrp="1"/>
          </p:cNvSpPr>
          <p:nvPr>
            <p:ph idx="1"/>
          </p:nvPr>
        </p:nvSpPr>
        <p:spPr/>
        <p:txBody>
          <a:bodyPr>
            <a:normAutofit/>
          </a:bodyPr>
          <a:lstStyle/>
          <a:p>
            <a:r>
              <a:rPr lang="en-US" dirty="0"/>
              <a:t>media can be either liquid or solid</a:t>
            </a:r>
          </a:p>
          <a:p>
            <a:pPr lvl="1"/>
            <a:r>
              <a:rPr lang="en-US" dirty="0"/>
              <a:t>solid media agar- It melts at 100 </a:t>
            </a:r>
            <a:r>
              <a:rPr lang="en-US" baseline="30000" dirty="0"/>
              <a:t>0</a:t>
            </a:r>
            <a:r>
              <a:rPr lang="en-US" dirty="0"/>
              <a:t>C but does not solidify until below 40</a:t>
            </a:r>
            <a:r>
              <a:rPr lang="en-US" baseline="30000" dirty="0"/>
              <a:t> 0</a:t>
            </a:r>
            <a:r>
              <a:rPr lang="en-US" dirty="0"/>
              <a:t>C.</a:t>
            </a:r>
          </a:p>
          <a:p>
            <a:r>
              <a:rPr lang="en-US" dirty="0"/>
              <a:t>Most bacteria can be cultured artificially if the culture medium contains:</a:t>
            </a:r>
          </a:p>
          <a:p>
            <a:pPr lvl="1"/>
            <a:r>
              <a:rPr lang="en-US" dirty="0"/>
              <a:t>The required nutrients</a:t>
            </a:r>
          </a:p>
          <a:p>
            <a:pPr lvl="1"/>
            <a:r>
              <a:rPr lang="en-US" dirty="0"/>
              <a:t>The proper osmotic pressure, and</a:t>
            </a:r>
          </a:p>
          <a:p>
            <a:pPr lvl="1"/>
            <a:r>
              <a:rPr lang="en-US" dirty="0"/>
              <a:t>The proper </a:t>
            </a:r>
            <a:r>
              <a:rPr lang="en-US" dirty="0" err="1"/>
              <a:t>pH.</a:t>
            </a:r>
            <a:endParaRPr lang="en-US" dirty="0"/>
          </a:p>
          <a:p>
            <a:endParaRPr lang="en-US" dirty="0"/>
          </a:p>
          <a:p>
            <a:pPr lvl="1">
              <a:buNone/>
            </a:pPr>
            <a:endParaRPr lang="en-US" dirty="0"/>
          </a:p>
          <a:p>
            <a:pPr lvl="1"/>
            <a:endParaRPr lang="en-US" dirty="0"/>
          </a:p>
        </p:txBody>
      </p:sp>
    </p:spTree>
    <p:extLst>
      <p:ext uri="{BB962C8B-B14F-4D97-AF65-F5344CB8AC3E}">
        <p14:creationId xmlns:p14="http://schemas.microsoft.com/office/powerpoint/2010/main" val="2136783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3" name="Content Placeholder 2"/>
          <p:cNvSpPr>
            <a:spLocks noGrp="1"/>
          </p:cNvSpPr>
          <p:nvPr>
            <p:ph idx="1"/>
          </p:nvPr>
        </p:nvSpPr>
        <p:spPr/>
        <p:txBody>
          <a:bodyPr>
            <a:normAutofit fontScale="85000" lnSpcReduction="20000"/>
          </a:bodyPr>
          <a:lstStyle/>
          <a:p>
            <a:pPr>
              <a:buNone/>
            </a:pPr>
            <a:r>
              <a:rPr lang="en-US" dirty="0"/>
              <a:t>Based on their state</a:t>
            </a:r>
          </a:p>
          <a:p>
            <a:r>
              <a:rPr lang="en-US" dirty="0"/>
              <a:t>Therefore, the media used for growing should contain water, and sources of phosphorus, nitrogen, carbon, minerals and essential vitamins.</a:t>
            </a:r>
          </a:p>
          <a:p>
            <a:pPr>
              <a:buNone/>
            </a:pPr>
            <a:r>
              <a:rPr lang="en-US" dirty="0"/>
              <a:t>Based on their complexity</a:t>
            </a:r>
          </a:p>
          <a:p>
            <a:pPr lvl="1"/>
            <a:r>
              <a:rPr lang="en-US" dirty="0"/>
              <a:t> simple media</a:t>
            </a:r>
          </a:p>
          <a:p>
            <a:pPr lvl="1"/>
            <a:r>
              <a:rPr lang="en-US" dirty="0"/>
              <a:t> complex media</a:t>
            </a:r>
          </a:p>
          <a:p>
            <a:pPr>
              <a:buNone/>
            </a:pPr>
            <a:r>
              <a:rPr lang="en-US" dirty="0"/>
              <a:t>Based on their requirements</a:t>
            </a:r>
          </a:p>
          <a:p>
            <a:r>
              <a:rPr lang="en-US" dirty="0"/>
              <a:t> fastidious vs. non fastidious</a:t>
            </a:r>
          </a:p>
          <a:p>
            <a:pPr>
              <a:buNone/>
            </a:pPr>
            <a:r>
              <a:rPr lang="en-US" dirty="0"/>
              <a:t>Based on their oxygen requirement</a:t>
            </a:r>
          </a:p>
          <a:p>
            <a:pPr lvl="1"/>
            <a:r>
              <a:rPr lang="en-US" dirty="0"/>
              <a:t> Aerobic vs. anaerobic</a:t>
            </a:r>
          </a:p>
          <a:p>
            <a:pPr lvl="2">
              <a:buNone/>
            </a:pPr>
            <a:endParaRPr lang="en-US" dirty="0"/>
          </a:p>
          <a:p>
            <a:endParaRPr lang="en-US" dirty="0"/>
          </a:p>
        </p:txBody>
      </p:sp>
    </p:spTree>
    <p:extLst>
      <p:ext uri="{BB962C8B-B14F-4D97-AF65-F5344CB8AC3E}">
        <p14:creationId xmlns:p14="http://schemas.microsoft.com/office/powerpoint/2010/main" val="3848241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Anaerobic media</a:t>
            </a:r>
          </a:p>
        </p:txBody>
      </p:sp>
      <p:sp>
        <p:nvSpPr>
          <p:cNvPr id="3" name="Content Placeholder 2"/>
          <p:cNvSpPr>
            <a:spLocks noGrp="1"/>
          </p:cNvSpPr>
          <p:nvPr>
            <p:ph idx="1"/>
          </p:nvPr>
        </p:nvSpPr>
        <p:spPr/>
        <p:txBody>
          <a:bodyPr/>
          <a:lstStyle/>
          <a:p>
            <a:r>
              <a:rPr lang="en-US" dirty="0"/>
              <a:t> </a:t>
            </a:r>
            <a:r>
              <a:rPr lang="en-US" sz="2400" dirty="0"/>
              <a:t>Anaerobic bacteria need special media for growth because they need low oxygen content, reduced oxidation –reduction potential and extra nutrients. </a:t>
            </a:r>
          </a:p>
          <a:p>
            <a:r>
              <a:rPr lang="en-US" sz="2400" dirty="0"/>
              <a:t> Media for anaerobes may have to be supplemented with nutrients like </a:t>
            </a:r>
            <a:r>
              <a:rPr lang="en-US" sz="2400" dirty="0" err="1"/>
              <a:t>hemin</a:t>
            </a:r>
            <a:r>
              <a:rPr lang="en-US" sz="2400" dirty="0"/>
              <a:t> and vitamin K.</a:t>
            </a:r>
          </a:p>
          <a:p>
            <a:r>
              <a:rPr lang="en-US" sz="2400" dirty="0"/>
              <a:t> Such media may also have to be reduced by physical or chemical means.</a:t>
            </a:r>
          </a:p>
          <a:p>
            <a:pPr lvl="1"/>
            <a:r>
              <a:rPr lang="en-US" sz="2000" dirty="0"/>
              <a:t>Addition of 1% glucose, 0.1% </a:t>
            </a:r>
            <a:r>
              <a:rPr lang="en-US" sz="2000" dirty="0" err="1"/>
              <a:t>thioglycollate</a:t>
            </a:r>
            <a:r>
              <a:rPr lang="en-US" sz="2000" dirty="0"/>
              <a:t>, 0.1% ascorbic acid, 0.05% </a:t>
            </a:r>
            <a:r>
              <a:rPr lang="en-US" sz="2000" dirty="0" err="1"/>
              <a:t>cysteine</a:t>
            </a:r>
            <a:r>
              <a:rPr lang="en-US" sz="2000" dirty="0"/>
              <a:t> or red hot iron filings can render a medium reduced. </a:t>
            </a:r>
          </a:p>
        </p:txBody>
      </p:sp>
    </p:spTree>
    <p:extLst>
      <p:ext uri="{BB962C8B-B14F-4D97-AF65-F5344CB8AC3E}">
        <p14:creationId xmlns:p14="http://schemas.microsoft.com/office/powerpoint/2010/main" val="2587817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a:t>Classification based on functional use or application:</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a:t>Based on their content</a:t>
            </a:r>
          </a:p>
          <a:p>
            <a:r>
              <a:rPr lang="en-US" b="1" dirty="0"/>
              <a:t>Basal media</a:t>
            </a:r>
            <a:r>
              <a:rPr lang="en-US" dirty="0"/>
              <a:t> are basically simple media that supports most non-fastidious bacteria. Peptone water, nutrient broth and nutrient agar considered basal medium</a:t>
            </a:r>
          </a:p>
          <a:p>
            <a:r>
              <a:rPr lang="en-US" dirty="0"/>
              <a:t> E</a:t>
            </a:r>
            <a:r>
              <a:rPr lang="en-US" b="1" dirty="0"/>
              <a:t>nriched</a:t>
            </a:r>
            <a:r>
              <a:rPr lang="en-US" dirty="0"/>
              <a:t> </a:t>
            </a:r>
            <a:r>
              <a:rPr lang="en-US" b="1" dirty="0"/>
              <a:t>media</a:t>
            </a:r>
            <a:r>
              <a:rPr lang="en-US" dirty="0"/>
              <a:t> are used to grow nutritionally exacting (fastidious) bacteria. Blood agar, chocolate agar, </a:t>
            </a:r>
            <a:r>
              <a:rPr lang="en-US" dirty="0" err="1"/>
              <a:t>Loeffler’s</a:t>
            </a:r>
            <a:r>
              <a:rPr lang="en-US" dirty="0"/>
              <a:t> serum slope</a:t>
            </a:r>
          </a:p>
          <a:p>
            <a:pPr lvl="1"/>
            <a:r>
              <a:rPr lang="en-US" b="1" dirty="0"/>
              <a:t>Blood agar</a:t>
            </a:r>
            <a:r>
              <a:rPr lang="en-US" dirty="0"/>
              <a:t> is preparing by adding 5-10% (by volume) to a basal medium such as nutrient agar or other blood agar bases. </a:t>
            </a:r>
            <a:br>
              <a:rPr lang="en-US" dirty="0"/>
            </a:br>
            <a:endParaRPr lang="en-US" dirty="0"/>
          </a:p>
        </p:txBody>
      </p:sp>
    </p:spTree>
    <p:extLst>
      <p:ext uri="{BB962C8B-B14F-4D97-AF65-F5344CB8AC3E}">
        <p14:creationId xmlns:p14="http://schemas.microsoft.com/office/powerpoint/2010/main" val="203633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2800" b="1" dirty="0"/>
              <a:t>Lab reporting</a:t>
            </a:r>
          </a:p>
        </p:txBody>
      </p:sp>
      <p:sp>
        <p:nvSpPr>
          <p:cNvPr id="3" name="Content Placeholder 2"/>
          <p:cNvSpPr>
            <a:spLocks noGrp="1"/>
          </p:cNvSpPr>
          <p:nvPr>
            <p:ph idx="1"/>
          </p:nvPr>
        </p:nvSpPr>
        <p:spPr>
          <a:xfrm>
            <a:off x="228600" y="914400"/>
            <a:ext cx="8686800" cy="5715000"/>
          </a:xfrm>
        </p:spPr>
        <p:txBody>
          <a:bodyPr>
            <a:normAutofit/>
          </a:bodyPr>
          <a:lstStyle/>
          <a:p>
            <a:pPr marL="514350" lvl="0" indent="-514350">
              <a:buFont typeface="+mj-lt"/>
              <a:buAutoNum type="arabicPeriod"/>
            </a:pPr>
            <a:r>
              <a:rPr lang="en-US" dirty="0"/>
              <a:t> Scope and Applications</a:t>
            </a:r>
            <a:endParaRPr lang="en-US" sz="2800" dirty="0"/>
          </a:p>
          <a:p>
            <a:pPr marL="971550" lvl="1" indent="-514350">
              <a:buFont typeface="+mj-lt"/>
              <a:buAutoNum type="alphaLcParenR"/>
            </a:pPr>
            <a:r>
              <a:rPr lang="en-US" dirty="0"/>
              <a:t>About the methods</a:t>
            </a:r>
            <a:endParaRPr lang="en-US" sz="2400" dirty="0"/>
          </a:p>
          <a:p>
            <a:pPr marL="971550" lvl="1" indent="-514350">
              <a:buFont typeface="+mj-lt"/>
              <a:buAutoNum type="alphaLcParenR"/>
            </a:pPr>
            <a:r>
              <a:rPr lang="en-US" dirty="0"/>
              <a:t>Does it keep viable o/ms</a:t>
            </a:r>
            <a:endParaRPr lang="en-US" sz="2400" dirty="0"/>
          </a:p>
          <a:p>
            <a:pPr marL="971550" lvl="1" indent="-514350">
              <a:buFont typeface="+mj-lt"/>
              <a:buAutoNum type="alphaLcParenR"/>
            </a:pPr>
            <a:r>
              <a:rPr lang="en-US" dirty="0"/>
              <a:t>Ways of application, what made it d/t from the other, how does it apply, </a:t>
            </a:r>
            <a:endParaRPr lang="en-US" sz="2400" dirty="0"/>
          </a:p>
          <a:p>
            <a:pPr marL="1371600" lvl="2" indent="-514350">
              <a:buFont typeface="+mj-lt"/>
              <a:buAutoNum type="romanLcPeriod"/>
            </a:pPr>
            <a:r>
              <a:rPr lang="en-US" dirty="0"/>
              <a:t>Is based on sound underlying scientific principles </a:t>
            </a:r>
            <a:endParaRPr lang="en-US" sz="1600" dirty="0"/>
          </a:p>
          <a:p>
            <a:pPr marL="1371600" lvl="2" indent="-514350">
              <a:buFont typeface="+mj-lt"/>
              <a:buAutoNum type="romanLcPeriod"/>
            </a:pPr>
            <a:r>
              <a:rPr lang="en-US" dirty="0"/>
              <a:t>Is applicable for routine analysis of samples</a:t>
            </a:r>
            <a:endParaRPr lang="en-US" sz="2000" dirty="0"/>
          </a:p>
          <a:p>
            <a:pPr marL="1371600" lvl="2" indent="-514350">
              <a:buFont typeface="+mj-lt"/>
              <a:buAutoNum type="romanLcPeriod"/>
            </a:pPr>
            <a:r>
              <a:rPr lang="en-US" dirty="0"/>
              <a:t>Can detect </a:t>
            </a:r>
            <a:r>
              <a:rPr lang="en-US" dirty="0" err="1"/>
              <a:t>analytes</a:t>
            </a:r>
            <a:r>
              <a:rPr lang="en-US" dirty="0"/>
              <a:t> in the concentration range of interest </a:t>
            </a:r>
            <a:endParaRPr lang="en-US" sz="2000" dirty="0"/>
          </a:p>
          <a:p>
            <a:pPr marL="1371600" lvl="2" indent="-514350">
              <a:buFont typeface="+mj-lt"/>
              <a:buAutoNum type="romanLcPeriod"/>
            </a:pPr>
            <a:r>
              <a:rPr lang="en-US" dirty="0"/>
              <a:t>Has sufficient specificity and sensitivity for intended use </a:t>
            </a:r>
            <a:endParaRPr lang="en-US" sz="2000" dirty="0"/>
          </a:p>
          <a:p>
            <a:pPr marL="1371600" lvl="2" indent="-514350">
              <a:buFont typeface="+mj-lt"/>
              <a:buAutoNum type="romanLcPeriod"/>
            </a:pPr>
            <a:r>
              <a:rPr lang="en-US" dirty="0"/>
              <a:t>Can meet specific method performance criteria </a:t>
            </a:r>
          </a:p>
          <a:p>
            <a:pPr marL="1371600" lvl="2" indent="-514350">
              <a:buFont typeface="+mj-lt"/>
              <a:buAutoNum type="romanLcPeriod"/>
            </a:pPr>
            <a:r>
              <a:rPr lang="en-US" sz="2000" dirty="0"/>
              <a:t>Has adequate QA/QC </a:t>
            </a:r>
          </a:p>
          <a:p>
            <a:pPr marL="1371600" lvl="2" indent="-514350">
              <a:buFont typeface="+mj-lt"/>
              <a:buAutoNum type="romanLcPeriod"/>
            </a:pPr>
            <a:r>
              <a:rPr lang="en-US" sz="2000" dirty="0"/>
              <a:t>Can be performed with readily-available equipment </a:t>
            </a:r>
          </a:p>
          <a:p>
            <a:pPr marL="1371600" lvl="2" indent="-514350">
              <a:buFont typeface="+mj-lt"/>
              <a:buAutoNum type="romanLcPeriod"/>
            </a:pPr>
            <a:r>
              <a:rPr lang="en-US" sz="2000" dirty="0"/>
              <a:t>Can be conducted for a reasonable cost </a:t>
            </a:r>
          </a:p>
          <a:p>
            <a:pPr lvl="2">
              <a:buNone/>
            </a:pPr>
            <a:endParaRPr lang="en-US" sz="2000" dirty="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US" dirty="0"/>
              <a:t>Contd.</a:t>
            </a:r>
          </a:p>
        </p:txBody>
      </p:sp>
      <p:sp>
        <p:nvSpPr>
          <p:cNvPr id="3" name="Content Placeholder 2"/>
          <p:cNvSpPr>
            <a:spLocks noGrp="1"/>
          </p:cNvSpPr>
          <p:nvPr>
            <p:ph idx="1"/>
          </p:nvPr>
        </p:nvSpPr>
        <p:spPr>
          <a:xfrm>
            <a:off x="457200" y="914400"/>
            <a:ext cx="8229600" cy="5943600"/>
          </a:xfrm>
        </p:spPr>
        <p:txBody>
          <a:bodyPr>
            <a:normAutofit lnSpcReduction="10000"/>
          </a:bodyPr>
          <a:lstStyle/>
          <a:p>
            <a:pPr marL="293688" lvl="2">
              <a:buNone/>
            </a:pPr>
            <a:r>
              <a:rPr lang="en-US" b="1" dirty="0"/>
              <a:t>Chocolate agar</a:t>
            </a:r>
            <a:r>
              <a:rPr lang="en-US" dirty="0"/>
              <a:t> is also known as heated blood agar or </a:t>
            </a:r>
            <a:r>
              <a:rPr lang="en-US" dirty="0" err="1"/>
              <a:t>lysed</a:t>
            </a:r>
            <a:r>
              <a:rPr lang="en-US" dirty="0"/>
              <a:t> blood agar. The procedure is similar to that of blood agar preparation except that the blood is added while the molten blood agar base is still hot.</a:t>
            </a:r>
            <a:endParaRPr lang="en-US" b="1" dirty="0"/>
          </a:p>
          <a:p>
            <a:pPr marL="293688" lvl="2"/>
            <a:r>
              <a:rPr lang="en-US" b="1" dirty="0"/>
              <a:t>Selective and enrichment media</a:t>
            </a:r>
            <a:r>
              <a:rPr lang="en-US" dirty="0"/>
              <a:t> are the type of Culture Media that are designed to inhibit unwanted </a:t>
            </a:r>
            <a:r>
              <a:rPr lang="en-US" dirty="0" err="1"/>
              <a:t>commensal</a:t>
            </a:r>
            <a:r>
              <a:rPr lang="en-US" dirty="0"/>
              <a:t> or contaminating bacteria and help to recover pathogen from a mixture of bacteria.</a:t>
            </a:r>
          </a:p>
          <a:p>
            <a:pPr marL="750888" lvl="3"/>
            <a:r>
              <a:rPr lang="en-US" dirty="0"/>
              <a:t>Selective media are solid based              Both have the same function </a:t>
            </a:r>
          </a:p>
          <a:p>
            <a:pPr marL="750888" lvl="3"/>
            <a:r>
              <a:rPr lang="en-US" dirty="0"/>
              <a:t>Enrichment media are liquid based</a:t>
            </a:r>
          </a:p>
          <a:p>
            <a:pPr marL="293688" lvl="2"/>
            <a:r>
              <a:rPr lang="en-US" dirty="0"/>
              <a:t>Various approaches to make a medium selective include addition of:-</a:t>
            </a:r>
          </a:p>
          <a:p>
            <a:pPr marL="750888" lvl="3"/>
            <a:r>
              <a:rPr lang="en-US" dirty="0"/>
              <a:t> antibiotics, dyes, chemicals, alteration of pH or a combination of these</a:t>
            </a:r>
          </a:p>
          <a:p>
            <a:pPr marL="1208088" lvl="4"/>
            <a:r>
              <a:rPr lang="en-US" dirty="0"/>
              <a:t> </a:t>
            </a:r>
            <a:r>
              <a:rPr lang="en-US" dirty="0" err="1"/>
              <a:t>Eg</a:t>
            </a:r>
            <a:r>
              <a:rPr lang="en-US" dirty="0"/>
              <a:t>. </a:t>
            </a:r>
            <a:r>
              <a:rPr lang="en-US" dirty="0" err="1"/>
              <a:t>McConkey’s</a:t>
            </a:r>
            <a:r>
              <a:rPr lang="en-US" dirty="0"/>
              <a:t> Agar used for </a:t>
            </a:r>
            <a:r>
              <a:rPr lang="en-US" dirty="0" err="1"/>
              <a:t>Enterobacteriaceae</a:t>
            </a:r>
            <a:r>
              <a:rPr lang="en-US" dirty="0"/>
              <a:t>  containing bile salt</a:t>
            </a:r>
          </a:p>
          <a:p>
            <a:pPr marL="750888" lvl="3"/>
            <a:endParaRPr lang="en-US" b="1" dirty="0"/>
          </a:p>
          <a:p>
            <a:pPr marL="293688" lvl="2"/>
            <a:endParaRPr lang="en-US" b="1" dirty="0"/>
          </a:p>
        </p:txBody>
      </p:sp>
      <p:sp>
        <p:nvSpPr>
          <p:cNvPr id="4" name="Right Brace 3"/>
          <p:cNvSpPr/>
          <p:nvPr/>
        </p:nvSpPr>
        <p:spPr>
          <a:xfrm>
            <a:off x="4648200" y="3505200"/>
            <a:ext cx="6096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431698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US" dirty="0"/>
              <a:t>Contd.</a:t>
            </a:r>
          </a:p>
        </p:txBody>
      </p:sp>
      <p:sp>
        <p:nvSpPr>
          <p:cNvPr id="3" name="Content Placeholder 2"/>
          <p:cNvSpPr>
            <a:spLocks noGrp="1"/>
          </p:cNvSpPr>
          <p:nvPr>
            <p:ph idx="1"/>
          </p:nvPr>
        </p:nvSpPr>
        <p:spPr>
          <a:xfrm>
            <a:off x="228600" y="914400"/>
            <a:ext cx="8610600" cy="5211763"/>
          </a:xfrm>
        </p:spPr>
        <p:txBody>
          <a:bodyPr>
            <a:normAutofit fontScale="85000" lnSpcReduction="20000"/>
          </a:bodyPr>
          <a:lstStyle/>
          <a:p>
            <a:pPr marL="293688" lvl="2"/>
            <a:r>
              <a:rPr lang="en-US" b="1" dirty="0"/>
              <a:t>Differential/Indicator media:</a:t>
            </a:r>
          </a:p>
          <a:p>
            <a:pPr marL="293688" lvl="2"/>
            <a:endParaRPr lang="en-US" dirty="0"/>
          </a:p>
          <a:p>
            <a:pPr marL="293688" lvl="2"/>
            <a:r>
              <a:rPr lang="en-US" dirty="0"/>
              <a:t>Certain media are designed in such a way that different bacteria can be recognized on the basis of their colony color. </a:t>
            </a:r>
          </a:p>
          <a:p>
            <a:pPr marL="750888" lvl="3"/>
            <a:r>
              <a:rPr lang="en-US" b="1" dirty="0"/>
              <a:t> </a:t>
            </a:r>
            <a:r>
              <a:rPr lang="en-US" sz="2600" dirty="0"/>
              <a:t>Various approaches include incorporation of dyes, metabolic substrates etc, so that those bacteria that utilize them appear as differently colored colonies. </a:t>
            </a:r>
          </a:p>
          <a:p>
            <a:pPr marL="750888" lvl="3"/>
            <a:r>
              <a:rPr lang="en-US" sz="2600" b="1" dirty="0"/>
              <a:t> </a:t>
            </a:r>
            <a:r>
              <a:rPr lang="en-US" sz="2600" dirty="0"/>
              <a:t>for bacteria utilizing specific carbohydrate by producing gas that shows color difference upon pH change.</a:t>
            </a:r>
          </a:p>
          <a:p>
            <a:pPr lvl="1"/>
            <a:r>
              <a:rPr lang="en-US" sz="2600" dirty="0"/>
              <a:t>This change in pH is detected by using a pH indicator incorporated in the medium and the bacterium that can ferment the sugar appears in a different color. </a:t>
            </a:r>
            <a:r>
              <a:rPr lang="en-US" sz="1900" dirty="0" err="1"/>
              <a:t>Eg</a:t>
            </a:r>
            <a:r>
              <a:rPr lang="en-US" sz="1900" dirty="0"/>
              <a:t>. peptone and neutral red</a:t>
            </a:r>
          </a:p>
          <a:p>
            <a:pPr lvl="2"/>
            <a:r>
              <a:rPr lang="en-US" sz="1500" dirty="0"/>
              <a:t> </a:t>
            </a:r>
            <a:r>
              <a:rPr lang="en-US" sz="2200" dirty="0" err="1"/>
              <a:t>Eg</a:t>
            </a:r>
            <a:r>
              <a:rPr lang="en-US" sz="2200" dirty="0"/>
              <a:t>. </a:t>
            </a:r>
            <a:r>
              <a:rPr lang="en-US" sz="2200" dirty="0" err="1"/>
              <a:t>MacConkey’s</a:t>
            </a:r>
            <a:r>
              <a:rPr lang="en-US" sz="2200" dirty="0"/>
              <a:t> Agar contains bile salts (selective agent), lactose (sugar), peptone and neutral red (pH indicator), agar and water</a:t>
            </a:r>
          </a:p>
          <a:p>
            <a:pPr marL="293688" lvl="2">
              <a:buNone/>
            </a:pPr>
            <a:endParaRPr lang="en-US" b="1" dirty="0"/>
          </a:p>
          <a:p>
            <a:pPr marL="293688" lvl="2"/>
            <a:r>
              <a:rPr lang="en-US" b="1" dirty="0"/>
              <a:t>STORAGE MEDIA.</a:t>
            </a:r>
            <a:r>
              <a:rPr lang="en-US" dirty="0"/>
              <a:t> Media used for storing the bacteria for a long period of time. Examples: Egg saline medium, chalk cooked meat broth.</a:t>
            </a:r>
            <a:br>
              <a:rPr lang="en-US" dirty="0"/>
            </a:br>
            <a:endParaRPr lang="en-US" dirty="0"/>
          </a:p>
          <a:p>
            <a:pPr lvl="2">
              <a:buNone/>
            </a:pPr>
            <a:endParaRPr lang="en-US" sz="1200" dirty="0"/>
          </a:p>
        </p:txBody>
      </p:sp>
    </p:spTree>
    <p:extLst>
      <p:ext uri="{BB962C8B-B14F-4D97-AF65-F5344CB8AC3E}">
        <p14:creationId xmlns:p14="http://schemas.microsoft.com/office/powerpoint/2010/main" val="740284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Transport media:</a:t>
            </a:r>
            <a:br>
              <a:rPr lang="en-US" dirty="0"/>
            </a:br>
            <a:r>
              <a:rPr lang="en-US" sz="2400" dirty="0"/>
              <a:t>Clinical specimens must be transported to the laboratory immediately after collection to prevent overgrowth of contaminating organisms or </a:t>
            </a:r>
            <a:r>
              <a:rPr lang="en-US" sz="2400" dirty="0" err="1"/>
              <a:t>commensals</a:t>
            </a:r>
            <a:r>
              <a:rPr lang="en-US" sz="2400" dirty="0"/>
              <a:t>. </a:t>
            </a:r>
          </a:p>
          <a:p>
            <a:pPr lvl="1"/>
            <a:r>
              <a:rPr lang="en-US" sz="2400" dirty="0"/>
              <a:t>Such media prevent drying (desiccation) of specimen, maintain the pathogen to </a:t>
            </a:r>
            <a:r>
              <a:rPr lang="en-US" sz="2400" dirty="0" err="1"/>
              <a:t>commensal</a:t>
            </a:r>
            <a:r>
              <a:rPr lang="en-US" sz="2400" dirty="0"/>
              <a:t> ratio and inhibit overgrowth of unwanted bacteria.</a:t>
            </a:r>
          </a:p>
          <a:p>
            <a:pPr lvl="2"/>
            <a:r>
              <a:rPr lang="en-US" sz="2000" dirty="0"/>
              <a:t> </a:t>
            </a:r>
            <a:r>
              <a:rPr lang="en-US" sz="2000" dirty="0" err="1"/>
              <a:t>eg</a:t>
            </a:r>
            <a:r>
              <a:rPr lang="en-US" sz="2000" dirty="0"/>
              <a:t>. Addition of charcoal serves to neutralize inhibitory factors</a:t>
            </a:r>
          </a:p>
        </p:txBody>
      </p:sp>
    </p:spTree>
    <p:extLst>
      <p:ext uri="{BB962C8B-B14F-4D97-AF65-F5344CB8AC3E}">
        <p14:creationId xmlns:p14="http://schemas.microsoft.com/office/powerpoint/2010/main" val="1741238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Constituents of Media</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b="1" dirty="0"/>
          </a:p>
          <a:p>
            <a:r>
              <a:rPr lang="en-US" dirty="0"/>
              <a:t>Inorganic salts</a:t>
            </a:r>
          </a:p>
          <a:p>
            <a:r>
              <a:rPr lang="en-US" dirty="0"/>
              <a:t>Carbohydrates</a:t>
            </a:r>
          </a:p>
          <a:p>
            <a:r>
              <a:rPr lang="en-US" dirty="0"/>
              <a:t>Amino Acids</a:t>
            </a:r>
          </a:p>
          <a:p>
            <a:r>
              <a:rPr lang="en-US" dirty="0"/>
              <a:t>Vitamins</a:t>
            </a:r>
          </a:p>
          <a:p>
            <a:r>
              <a:rPr lang="en-US" dirty="0"/>
              <a:t>Fatty acids and lipids</a:t>
            </a:r>
          </a:p>
          <a:p>
            <a:r>
              <a:rPr lang="en-US" dirty="0"/>
              <a:t>Proteins and peptides</a:t>
            </a:r>
          </a:p>
          <a:p>
            <a:r>
              <a:rPr lang="en-US" dirty="0"/>
              <a:t>Serum</a:t>
            </a:r>
          </a:p>
          <a:p>
            <a:r>
              <a:rPr lang="en-US" dirty="0"/>
              <a:t>Trace Elements</a:t>
            </a:r>
          </a:p>
          <a:p>
            <a:endParaRPr lang="en-US" dirty="0"/>
          </a:p>
        </p:txBody>
      </p:sp>
    </p:spTree>
    <p:extLst>
      <p:ext uri="{BB962C8B-B14F-4D97-AF65-F5344CB8AC3E}">
        <p14:creationId xmlns:p14="http://schemas.microsoft.com/office/powerpoint/2010/main" val="3847662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81000" y="762000"/>
            <a:ext cx="8534400" cy="4876800"/>
          </a:xfrm>
        </p:spPr>
        <p:txBody>
          <a:bodyPr/>
          <a:lstStyle/>
          <a:p>
            <a:pPr eaLnBrk="1" hangingPunct="1">
              <a:lnSpc>
                <a:spcPct val="150000"/>
              </a:lnSpc>
              <a:defRPr/>
            </a:pPr>
            <a:r>
              <a:rPr lang="en-US" sz="2400" b="1" dirty="0">
                <a:latin typeface="+mj-lt"/>
                <a:cs typeface="Times New Roman" pitchFamily="18" charset="0"/>
              </a:rPr>
              <a:t>Chapter 5</a:t>
            </a:r>
          </a:p>
          <a:p>
            <a:pPr eaLnBrk="1" hangingPunct="1">
              <a:lnSpc>
                <a:spcPct val="150000"/>
              </a:lnSpc>
              <a:defRPr/>
            </a:pPr>
            <a:r>
              <a:rPr lang="en-US" sz="2400" b="1" dirty="0">
                <a:latin typeface="+mj-lt"/>
                <a:cs typeface="Times New Roman" pitchFamily="18" charset="0"/>
              </a:rPr>
              <a:t>Indicator microorganisms</a:t>
            </a:r>
            <a:br>
              <a:rPr lang="en-US" sz="2400" dirty="0">
                <a:latin typeface="+mj-lt"/>
                <a:cs typeface="Times New Roman" pitchFamily="18" charset="0"/>
              </a:rPr>
            </a:br>
            <a:r>
              <a:rPr lang="en-US" sz="2400" b="1" dirty="0">
                <a:latin typeface="+mj-lt"/>
                <a:cs typeface="Times New Roman" pitchFamily="18" charset="0"/>
              </a:rPr>
              <a:t>Indicator microorganisms and their identification</a:t>
            </a:r>
          </a:p>
          <a:p>
            <a:pPr eaLnBrk="1" hangingPunct="1">
              <a:lnSpc>
                <a:spcPct val="150000"/>
              </a:lnSpc>
              <a:defRPr/>
            </a:pPr>
            <a:r>
              <a:rPr lang="en-US" sz="2400" dirty="0">
                <a:solidFill>
                  <a:schemeClr val="accent2"/>
                </a:solidFill>
                <a:latin typeface="Arial" charset="0"/>
              </a:rPr>
              <a:t>What Is an Indicator Microorganism?</a:t>
            </a:r>
          </a:p>
          <a:p>
            <a:pPr algn="just" eaLnBrk="1" hangingPunct="1">
              <a:lnSpc>
                <a:spcPct val="150000"/>
              </a:lnSpc>
              <a:defRPr/>
            </a:pPr>
            <a:r>
              <a:rPr lang="en-US" sz="2400" dirty="0">
                <a:latin typeface="Arial" charset="0"/>
              </a:rPr>
              <a:t>A nonpathogenic microorganism whose presence suggests the presence of enteric pathogens</a:t>
            </a:r>
          </a:p>
          <a:p>
            <a:pPr eaLnBrk="1" hangingPunct="1">
              <a:lnSpc>
                <a:spcPct val="150000"/>
              </a:lnSpc>
              <a:defRPr/>
            </a:pPr>
            <a:endParaRPr lang="en-US" sz="2400" dirty="0">
              <a:latin typeface="+mj-lt"/>
            </a:endParaRPr>
          </a:p>
        </p:txBody>
      </p:sp>
    </p:spTree>
    <p:extLst>
      <p:ext uri="{BB962C8B-B14F-4D97-AF65-F5344CB8AC3E}">
        <p14:creationId xmlns:p14="http://schemas.microsoft.com/office/powerpoint/2010/main" val="1928195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t>Indicator microorganisms</a:t>
            </a:r>
          </a:p>
        </p:txBody>
      </p:sp>
      <p:sp>
        <p:nvSpPr>
          <p:cNvPr id="3075" name="Rectangle 3"/>
          <p:cNvSpPr>
            <a:spLocks noGrp="1" noChangeArrowheads="1"/>
          </p:cNvSpPr>
          <p:nvPr>
            <p:ph type="body" idx="1"/>
          </p:nvPr>
        </p:nvSpPr>
        <p:spPr/>
        <p:txBody>
          <a:bodyPr/>
          <a:lstStyle/>
          <a:p>
            <a:pPr eaLnBrk="1" hangingPunct="1"/>
            <a:r>
              <a:rPr lang="en-US">
                <a:cs typeface="Times New Roman" panose="02020603050405020304" pitchFamily="18" charset="0"/>
              </a:rPr>
              <a:t>Indicator microorganisms are considered normal flora (always present) in the digestive system of all warm-blooded animals, including humans. </a:t>
            </a:r>
          </a:p>
          <a:p>
            <a:pPr eaLnBrk="1" hangingPunct="1"/>
            <a:r>
              <a:rPr lang="en-US">
                <a:cs typeface="Times New Roman" panose="02020603050405020304" pitchFamily="18" charset="0"/>
              </a:rPr>
              <a:t>The detection of indicator microorganisms suggests that enteric pathogenic microorganisms may also be present due to the fecal contamination. </a:t>
            </a:r>
          </a:p>
        </p:txBody>
      </p:sp>
    </p:spTree>
    <p:extLst>
      <p:ext uri="{BB962C8B-B14F-4D97-AF65-F5344CB8AC3E}">
        <p14:creationId xmlns:p14="http://schemas.microsoft.com/office/powerpoint/2010/main" val="42644148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91440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a:p>
            <a:pPr eaLnBrk="1" fontAlgn="base" hangingPunct="1">
              <a:spcBef>
                <a:spcPct val="0"/>
              </a:spcBef>
              <a:spcAft>
                <a:spcPct val="0"/>
              </a:spcAft>
            </a:pPr>
            <a:r>
              <a:rPr lang="en-US" sz="2800" b="1">
                <a:solidFill>
                  <a:srgbClr val="000000"/>
                </a:solidFill>
              </a:rPr>
              <a:t>Process indicator </a:t>
            </a:r>
            <a:r>
              <a:rPr lang="en-US" sz="2800">
                <a:solidFill>
                  <a:srgbClr val="000000"/>
                </a:solidFill>
              </a:rPr>
              <a:t>- A group of organisms that demonstrates the efficacy of a process, such as total heterotrophic bacteria or total coliforms for chlorine disinfection.</a:t>
            </a:r>
          </a:p>
          <a:p>
            <a:pPr eaLnBrk="1" fontAlgn="base" hangingPunct="1">
              <a:spcBef>
                <a:spcPct val="0"/>
              </a:spcBef>
              <a:spcAft>
                <a:spcPct val="0"/>
              </a:spcAft>
            </a:pPr>
            <a:endParaRPr lang="en-US" sz="2800">
              <a:solidFill>
                <a:srgbClr val="000000"/>
              </a:solidFill>
            </a:endParaRPr>
          </a:p>
          <a:p>
            <a:pPr eaLnBrk="1" fontAlgn="base" hangingPunct="1">
              <a:spcBef>
                <a:spcPct val="0"/>
              </a:spcBef>
              <a:spcAft>
                <a:spcPct val="0"/>
              </a:spcAft>
            </a:pPr>
            <a:r>
              <a:rPr lang="en-US" sz="2800" b="1">
                <a:solidFill>
                  <a:srgbClr val="000000"/>
                </a:solidFill>
              </a:rPr>
              <a:t>Faecal indicator </a:t>
            </a:r>
            <a:r>
              <a:rPr lang="en-US" sz="2800">
                <a:solidFill>
                  <a:srgbClr val="000000"/>
                </a:solidFill>
              </a:rPr>
              <a:t>- A group of organisms that indicates the presence of faecal contamination, such as the bacterial groups thermotolerant coliforms or </a:t>
            </a:r>
            <a:r>
              <a:rPr lang="en-US" sz="2800" i="1">
                <a:solidFill>
                  <a:srgbClr val="000000"/>
                </a:solidFill>
              </a:rPr>
              <a:t>E. coli. Hence, they only </a:t>
            </a:r>
            <a:r>
              <a:rPr lang="en-US" sz="2800" b="1" i="1">
                <a:solidFill>
                  <a:srgbClr val="000000"/>
                </a:solidFill>
              </a:rPr>
              <a:t>infer that pathogens may be </a:t>
            </a:r>
            <a:r>
              <a:rPr lang="en-US" sz="2800">
                <a:solidFill>
                  <a:srgbClr val="000000"/>
                </a:solidFill>
              </a:rPr>
              <a:t>present.</a:t>
            </a:r>
          </a:p>
          <a:p>
            <a:pPr eaLnBrk="1" fontAlgn="base" hangingPunct="1">
              <a:spcBef>
                <a:spcPct val="0"/>
              </a:spcBef>
              <a:spcAft>
                <a:spcPct val="0"/>
              </a:spcAft>
            </a:pPr>
            <a:endParaRPr lang="en-US" sz="2800">
              <a:solidFill>
                <a:srgbClr val="000000"/>
              </a:solidFill>
            </a:endParaRPr>
          </a:p>
          <a:p>
            <a:pPr eaLnBrk="1" fontAlgn="base" hangingPunct="1">
              <a:spcBef>
                <a:spcPct val="0"/>
              </a:spcBef>
              <a:spcAft>
                <a:spcPct val="0"/>
              </a:spcAft>
            </a:pPr>
            <a:r>
              <a:rPr lang="en-US" sz="2800" b="1">
                <a:solidFill>
                  <a:srgbClr val="000000"/>
                </a:solidFill>
              </a:rPr>
              <a:t>Index and model organisms</a:t>
            </a:r>
            <a:r>
              <a:rPr lang="en-US" sz="2800">
                <a:solidFill>
                  <a:srgbClr val="000000"/>
                </a:solidFill>
              </a:rPr>
              <a:t>- A group/or species indicative of pathogen presence and behaviour respectively, such as </a:t>
            </a:r>
            <a:r>
              <a:rPr lang="en-US" sz="2800" i="1">
                <a:solidFill>
                  <a:srgbClr val="000000"/>
                </a:solidFill>
              </a:rPr>
              <a:t>E. coli as an index for Salmonella and F-RNA </a:t>
            </a:r>
            <a:r>
              <a:rPr lang="en-US" sz="2800">
                <a:solidFill>
                  <a:srgbClr val="000000"/>
                </a:solidFill>
              </a:rPr>
              <a:t>coliphages as models of human enteric viruses.</a:t>
            </a:r>
          </a:p>
        </p:txBody>
      </p:sp>
    </p:spTree>
    <p:extLst>
      <p:ext uri="{BB962C8B-B14F-4D97-AF65-F5344CB8AC3E}">
        <p14:creationId xmlns:p14="http://schemas.microsoft.com/office/powerpoint/2010/main" val="839805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Types of indicator microorganisms</a:t>
            </a:r>
          </a:p>
        </p:txBody>
      </p:sp>
      <p:sp>
        <p:nvSpPr>
          <p:cNvPr id="5123" name="Rectangle 3"/>
          <p:cNvSpPr>
            <a:spLocks noGrp="1" noChangeArrowheads="1"/>
          </p:cNvSpPr>
          <p:nvPr>
            <p:ph type="body" idx="1"/>
          </p:nvPr>
        </p:nvSpPr>
        <p:spPr/>
        <p:txBody>
          <a:bodyPr/>
          <a:lstStyle/>
          <a:p>
            <a:pPr eaLnBrk="1" hangingPunct="1">
              <a:lnSpc>
                <a:spcPct val="90000"/>
              </a:lnSpc>
            </a:pPr>
            <a:r>
              <a:rPr lang="en-US" sz="2800">
                <a:cs typeface="Times New Roman" panose="02020603050405020304" pitchFamily="18" charset="0"/>
              </a:rPr>
              <a:t>Total coliforms</a:t>
            </a:r>
            <a:r>
              <a:rPr lang="en-US" sz="2800"/>
              <a:t> </a:t>
            </a:r>
          </a:p>
          <a:p>
            <a:pPr lvl="1" eaLnBrk="1" hangingPunct="1">
              <a:lnSpc>
                <a:spcPct val="90000"/>
              </a:lnSpc>
            </a:pPr>
            <a:r>
              <a:rPr lang="en-US" sz="2400"/>
              <a:t>First group of indicators developed</a:t>
            </a:r>
          </a:p>
          <a:p>
            <a:pPr lvl="1" eaLnBrk="1" hangingPunct="1">
              <a:lnSpc>
                <a:spcPct val="90000"/>
              </a:lnSpc>
            </a:pPr>
            <a:r>
              <a:rPr lang="en-US" sz="2400"/>
              <a:t>Problematic because of the ability of some species to replicate in the environment</a:t>
            </a:r>
          </a:p>
          <a:p>
            <a:pPr eaLnBrk="1" hangingPunct="1">
              <a:lnSpc>
                <a:spcPct val="90000"/>
              </a:lnSpc>
            </a:pPr>
            <a:r>
              <a:rPr lang="en-US" sz="2800">
                <a:cs typeface="Times New Roman" panose="02020603050405020304" pitchFamily="18" charset="0"/>
              </a:rPr>
              <a:t>Fecal coliforms</a:t>
            </a:r>
            <a:r>
              <a:rPr lang="en-US" sz="2800"/>
              <a:t> </a:t>
            </a:r>
          </a:p>
          <a:p>
            <a:pPr lvl="1" eaLnBrk="1" hangingPunct="1">
              <a:lnSpc>
                <a:spcPct val="90000"/>
              </a:lnSpc>
            </a:pPr>
            <a:r>
              <a:rPr lang="en-US" sz="2400"/>
              <a:t>Subgroup of Total coliforms</a:t>
            </a:r>
          </a:p>
          <a:p>
            <a:pPr lvl="1" eaLnBrk="1" hangingPunct="1">
              <a:lnSpc>
                <a:spcPct val="90000"/>
              </a:lnSpc>
            </a:pPr>
            <a:r>
              <a:rPr lang="en-US" sz="2400"/>
              <a:t>Restricted to fecal origins </a:t>
            </a:r>
          </a:p>
          <a:p>
            <a:pPr eaLnBrk="1" hangingPunct="1">
              <a:lnSpc>
                <a:spcPct val="90000"/>
              </a:lnSpc>
            </a:pPr>
            <a:r>
              <a:rPr lang="en-US" sz="2800">
                <a:cs typeface="Times New Roman" panose="02020603050405020304" pitchFamily="18" charset="0"/>
              </a:rPr>
              <a:t>Fecal Streptococci</a:t>
            </a:r>
            <a:r>
              <a:rPr lang="en-US" sz="2800"/>
              <a:t> </a:t>
            </a:r>
          </a:p>
          <a:p>
            <a:pPr lvl="1" eaLnBrk="1" hangingPunct="1">
              <a:lnSpc>
                <a:spcPct val="90000"/>
              </a:lnSpc>
            </a:pPr>
            <a:r>
              <a:rPr lang="en-US" sz="2400"/>
              <a:t>Primarily an indication of animal fecal pollution</a:t>
            </a:r>
          </a:p>
          <a:p>
            <a:pPr lvl="1" eaLnBrk="1" hangingPunct="1">
              <a:lnSpc>
                <a:spcPct val="90000"/>
              </a:lnSpc>
            </a:pPr>
            <a:r>
              <a:rPr lang="en-US" sz="2400"/>
              <a:t>FC/FS ratio</a:t>
            </a:r>
          </a:p>
        </p:txBody>
      </p:sp>
    </p:spTree>
    <p:extLst>
      <p:ext uri="{BB962C8B-B14F-4D97-AF65-F5344CB8AC3E}">
        <p14:creationId xmlns:p14="http://schemas.microsoft.com/office/powerpoint/2010/main" val="10770341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4800"/>
            <a:ext cx="7772400" cy="381000"/>
          </a:xfrm>
        </p:spPr>
        <p:txBody>
          <a:bodyPr/>
          <a:lstStyle/>
          <a:p>
            <a:r>
              <a:rPr lang="en-US" sz="2800" u="sng"/>
              <a:t>Criteria for an Ideal Indicator Organism</a:t>
            </a:r>
            <a:br>
              <a:rPr lang="en-US" u="sng">
                <a:latin typeface="Arial" panose="020B0604020202020204" pitchFamily="34" charset="0"/>
              </a:rPr>
            </a:br>
            <a:endParaRPr lang="en-US"/>
          </a:p>
        </p:txBody>
      </p:sp>
      <p:sp>
        <p:nvSpPr>
          <p:cNvPr id="3" name="Content Placeholder 2"/>
          <p:cNvSpPr>
            <a:spLocks noGrp="1"/>
          </p:cNvSpPr>
          <p:nvPr>
            <p:ph idx="1"/>
          </p:nvPr>
        </p:nvSpPr>
        <p:spPr>
          <a:xfrm>
            <a:off x="0" y="609600"/>
            <a:ext cx="8991600" cy="5486400"/>
          </a:xfrm>
        </p:spPr>
        <p:txBody>
          <a:bodyPr/>
          <a:lstStyle/>
          <a:p>
            <a:pPr marL="231775" indent="-231775" algn="just">
              <a:lnSpc>
                <a:spcPct val="110000"/>
              </a:lnSpc>
              <a:spcBef>
                <a:spcPct val="50000"/>
              </a:spcBef>
              <a:buClr>
                <a:srgbClr val="FF3300"/>
              </a:buClr>
              <a:buSzPct val="160000"/>
              <a:defRPr/>
            </a:pPr>
            <a:r>
              <a:rPr kumimoji="1" lang="en-US" sz="2400" dirty="0">
                <a:latin typeface="+mj-lt"/>
              </a:rPr>
              <a:t>Should be useful for all types of water (drinking water, wastewater, recreational water, sea water)</a:t>
            </a:r>
          </a:p>
          <a:p>
            <a:pPr marL="231775" indent="-231775" algn="just">
              <a:lnSpc>
                <a:spcPct val="110000"/>
              </a:lnSpc>
              <a:spcBef>
                <a:spcPct val="50000"/>
              </a:spcBef>
              <a:buClr>
                <a:srgbClr val="FF3300"/>
              </a:buClr>
              <a:buSzPct val="160000"/>
              <a:defRPr/>
            </a:pPr>
            <a:r>
              <a:rPr kumimoji="1" lang="en-US" sz="2400" dirty="0">
                <a:latin typeface="+mj-lt"/>
              </a:rPr>
              <a:t>Should be present whenever enteric pathogens are present, and absent when pathogens are absent</a:t>
            </a:r>
          </a:p>
          <a:p>
            <a:pPr marL="231775" indent="-231775" algn="just">
              <a:lnSpc>
                <a:spcPct val="110000"/>
              </a:lnSpc>
              <a:spcBef>
                <a:spcPct val="50000"/>
              </a:spcBef>
              <a:buClr>
                <a:srgbClr val="FF3300"/>
              </a:buClr>
              <a:buSzPct val="160000"/>
              <a:defRPr/>
            </a:pPr>
            <a:r>
              <a:rPr kumimoji="1" lang="en-US" sz="2400" dirty="0">
                <a:latin typeface="+mj-lt"/>
              </a:rPr>
              <a:t>Should survive longer in the environment than the toughest enteric pathogen</a:t>
            </a:r>
          </a:p>
          <a:p>
            <a:pPr marL="231775" indent="-231775" algn="just">
              <a:lnSpc>
                <a:spcPct val="110000"/>
              </a:lnSpc>
              <a:spcBef>
                <a:spcPct val="50000"/>
              </a:spcBef>
              <a:buClr>
                <a:srgbClr val="FF3300"/>
              </a:buClr>
              <a:buSzPct val="160000"/>
              <a:defRPr/>
            </a:pPr>
            <a:r>
              <a:rPr kumimoji="1" lang="en-US" sz="2400" dirty="0">
                <a:latin typeface="+mj-lt"/>
              </a:rPr>
              <a:t>Should not grow in water originally</a:t>
            </a:r>
          </a:p>
          <a:p>
            <a:pPr marL="231775" indent="-231775" algn="just">
              <a:lnSpc>
                <a:spcPct val="110000"/>
              </a:lnSpc>
              <a:spcBef>
                <a:spcPct val="50000"/>
              </a:spcBef>
              <a:buClr>
                <a:srgbClr val="FF3300"/>
              </a:buClr>
              <a:buSzPct val="160000"/>
              <a:defRPr/>
            </a:pPr>
            <a:r>
              <a:rPr kumimoji="1" lang="en-US" sz="2400" dirty="0">
                <a:latin typeface="+mj-lt"/>
              </a:rPr>
              <a:t>Detection protocols should be easy and inexpensive</a:t>
            </a:r>
          </a:p>
          <a:p>
            <a:pPr marL="231775" indent="-231775" algn="just">
              <a:lnSpc>
                <a:spcPct val="110000"/>
              </a:lnSpc>
              <a:spcBef>
                <a:spcPct val="50000"/>
              </a:spcBef>
              <a:buClr>
                <a:srgbClr val="FF3300"/>
              </a:buClr>
              <a:buSzPct val="160000"/>
              <a:defRPr/>
            </a:pPr>
            <a:r>
              <a:rPr kumimoji="1" lang="en-US" sz="2400" dirty="0">
                <a:latin typeface="+mj-lt"/>
              </a:rPr>
              <a:t>Density of indicator microorganisms should correlate with the degree of fecal pollution</a:t>
            </a:r>
          </a:p>
          <a:p>
            <a:pPr marL="231775" indent="-231775" algn="just">
              <a:lnSpc>
                <a:spcPct val="110000"/>
              </a:lnSpc>
              <a:spcBef>
                <a:spcPct val="50000"/>
              </a:spcBef>
              <a:buClr>
                <a:srgbClr val="FF3300"/>
              </a:buClr>
              <a:buSzPct val="160000"/>
              <a:defRPr/>
            </a:pPr>
            <a:r>
              <a:rPr kumimoji="1" lang="en-US" sz="2400" dirty="0">
                <a:latin typeface="+mj-lt"/>
              </a:rPr>
              <a:t>Should be a member of the normal intestinal </a:t>
            </a:r>
            <a:r>
              <a:rPr kumimoji="1" lang="en-US" sz="2400" dirty="0" err="1">
                <a:latin typeface="+mj-lt"/>
              </a:rPr>
              <a:t>microflora</a:t>
            </a:r>
            <a:r>
              <a:rPr kumimoji="1" lang="en-US" sz="2400" dirty="0">
                <a:latin typeface="+mj-lt"/>
              </a:rPr>
              <a:t> of warm-blooded animals</a:t>
            </a:r>
          </a:p>
          <a:p>
            <a:pPr>
              <a:defRPr/>
            </a:pPr>
            <a:endParaRPr lang="en-US" sz="2400" dirty="0"/>
          </a:p>
        </p:txBody>
      </p:sp>
    </p:spTree>
    <p:extLst>
      <p:ext uri="{BB962C8B-B14F-4D97-AF65-F5344CB8AC3E}">
        <p14:creationId xmlns:p14="http://schemas.microsoft.com/office/powerpoint/2010/main" val="18965084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0"/>
            <a:ext cx="7772400" cy="609600"/>
          </a:xfrm>
        </p:spPr>
        <p:txBody>
          <a:bodyPr/>
          <a:lstStyle/>
          <a:p>
            <a:r>
              <a:rPr lang="en-US" sz="2800"/>
              <a:t>FEACAL POLLUTION</a:t>
            </a:r>
          </a:p>
        </p:txBody>
      </p:sp>
      <p:sp>
        <p:nvSpPr>
          <p:cNvPr id="7171" name="Content Placeholder 2"/>
          <p:cNvSpPr>
            <a:spLocks noGrp="1"/>
          </p:cNvSpPr>
          <p:nvPr>
            <p:ph idx="1"/>
          </p:nvPr>
        </p:nvSpPr>
        <p:spPr>
          <a:xfrm>
            <a:off x="0" y="533400"/>
            <a:ext cx="9144000" cy="6324600"/>
          </a:xfrm>
        </p:spPr>
        <p:txBody>
          <a:bodyPr/>
          <a:lstStyle/>
          <a:p>
            <a:pPr algn="just" eaLnBrk="1" hangingPunct="1"/>
            <a:r>
              <a:rPr lang="en-US" sz="2400"/>
              <a:t>Exposure to feacally contaminated water does not always translate into infection. (dose)</a:t>
            </a:r>
          </a:p>
          <a:p>
            <a:pPr algn="just" eaLnBrk="1" hangingPunct="1"/>
            <a:r>
              <a:rPr lang="en-US" sz="2400"/>
              <a:t>diarrhea are of critical importance as they could lead to death within 48 hours after the initial symptoms. </a:t>
            </a:r>
          </a:p>
          <a:p>
            <a:pPr algn="just" eaLnBrk="1" hangingPunct="1"/>
            <a:r>
              <a:rPr lang="en-US" sz="2400"/>
              <a:t>Examples of fecal waterborne diseases are </a:t>
            </a:r>
          </a:p>
          <a:p>
            <a:pPr lvl="1" algn="just" eaLnBrk="1" hangingPunct="1"/>
            <a:r>
              <a:rPr lang="en-US" sz="2000"/>
              <a:t>gastroenteritis, </a:t>
            </a:r>
          </a:p>
          <a:p>
            <a:pPr lvl="1" algn="just" eaLnBrk="1" hangingPunct="1"/>
            <a:r>
              <a:rPr lang="en-US" sz="2000"/>
              <a:t>typhoid and paratyphoid fevers, </a:t>
            </a:r>
          </a:p>
          <a:p>
            <a:pPr lvl="1" algn="just" eaLnBrk="1" hangingPunct="1"/>
            <a:r>
              <a:rPr lang="en-US" sz="2000"/>
              <a:t>salmonellosis, </a:t>
            </a:r>
          </a:p>
          <a:p>
            <a:pPr lvl="1" algn="just" eaLnBrk="1" hangingPunct="1"/>
            <a:r>
              <a:rPr lang="en-US" sz="2000"/>
              <a:t>cholera, </a:t>
            </a:r>
          </a:p>
          <a:p>
            <a:pPr lvl="1" algn="just" eaLnBrk="1" hangingPunct="1"/>
            <a:r>
              <a:rPr lang="en-US" sz="2000"/>
              <a:t>meningitis, </a:t>
            </a:r>
          </a:p>
          <a:p>
            <a:pPr lvl="1" algn="just" eaLnBrk="1" hangingPunct="1"/>
            <a:r>
              <a:rPr lang="en-US" sz="2000"/>
              <a:t>hepatitis, </a:t>
            </a:r>
          </a:p>
          <a:p>
            <a:pPr lvl="1" algn="just" eaLnBrk="1" hangingPunct="1"/>
            <a:r>
              <a:rPr lang="en-US" sz="2000"/>
              <a:t>encephalitis, </a:t>
            </a:r>
          </a:p>
          <a:p>
            <a:pPr lvl="1" algn="just" eaLnBrk="1" hangingPunct="1"/>
            <a:r>
              <a:rPr lang="en-US" sz="2000"/>
              <a:t>amoebic </a:t>
            </a:r>
          </a:p>
          <a:p>
            <a:pPr lvl="1" algn="just" eaLnBrk="1" hangingPunct="1"/>
            <a:r>
              <a:rPr lang="en-US" sz="2000"/>
              <a:t>meningoencephalitis, </a:t>
            </a:r>
          </a:p>
          <a:p>
            <a:pPr lvl="1" algn="just" eaLnBrk="1" hangingPunct="1"/>
            <a:r>
              <a:rPr lang="en-US" sz="2000"/>
              <a:t>cryptosporidiosis, </a:t>
            </a:r>
          </a:p>
          <a:p>
            <a:pPr lvl="1" algn="just" eaLnBrk="1" hangingPunct="1"/>
            <a:r>
              <a:rPr lang="en-US" sz="2000"/>
              <a:t>giardiasis, </a:t>
            </a:r>
          </a:p>
          <a:p>
            <a:endParaRPr lang="en-US" sz="2000"/>
          </a:p>
        </p:txBody>
      </p:sp>
    </p:spTree>
    <p:extLst>
      <p:ext uri="{BB962C8B-B14F-4D97-AF65-F5344CB8AC3E}">
        <p14:creationId xmlns:p14="http://schemas.microsoft.com/office/powerpoint/2010/main" val="221390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r"/>
            <a:r>
              <a:rPr lang="en-US" sz="2400" dirty="0"/>
              <a:t>Contd.</a:t>
            </a:r>
          </a:p>
        </p:txBody>
      </p:sp>
      <p:sp>
        <p:nvSpPr>
          <p:cNvPr id="3" name="Content Placeholder 2"/>
          <p:cNvSpPr>
            <a:spLocks noGrp="1"/>
          </p:cNvSpPr>
          <p:nvPr>
            <p:ph idx="1"/>
          </p:nvPr>
        </p:nvSpPr>
        <p:spPr>
          <a:xfrm>
            <a:off x="228600" y="838200"/>
            <a:ext cx="8686800" cy="6553200"/>
          </a:xfrm>
        </p:spPr>
        <p:txBody>
          <a:bodyPr/>
          <a:lstStyle/>
          <a:p>
            <a:pPr marL="1167130" lvl="4" indent="-514350">
              <a:buFont typeface="+mj-lt"/>
              <a:buAutoNum type="romanLcPeriod" startAt="9"/>
            </a:pPr>
            <a:r>
              <a:rPr lang="en-US" dirty="0"/>
              <a:t>Addresses the level of expertise required (e.g., are there technique-sensitive areas? Is specialized training required?) </a:t>
            </a:r>
            <a:endParaRPr lang="en-US" sz="1800" dirty="0"/>
          </a:p>
          <a:p>
            <a:pPr marL="1167130" lvl="4" indent="-514350">
              <a:buFont typeface="+mj-lt"/>
              <a:buAutoNum type="romanLcPeriod" startAt="9"/>
            </a:pPr>
            <a:r>
              <a:rPr lang="en-US" dirty="0"/>
              <a:t>Contains necessary aspects of quality assurance (e.g., calibrated equipment, media quality, incubation conditions) </a:t>
            </a:r>
            <a:endParaRPr lang="en-US" sz="1800" dirty="0"/>
          </a:p>
          <a:p>
            <a:pPr marL="1167130" lvl="4" indent="-514350">
              <a:buFont typeface="+mj-lt"/>
              <a:buAutoNum type="romanLcPeriod" startAt="9"/>
            </a:pPr>
            <a:r>
              <a:rPr lang="en-US" dirty="0"/>
              <a:t>Addresses </a:t>
            </a:r>
            <a:r>
              <a:rPr lang="en-US" dirty="0" err="1"/>
              <a:t>biosafety</a:t>
            </a:r>
            <a:r>
              <a:rPr lang="en-US" dirty="0"/>
              <a:t> concerns (e.g., are there specific </a:t>
            </a:r>
            <a:r>
              <a:rPr lang="en-US" dirty="0" err="1"/>
              <a:t>biosafety</a:t>
            </a:r>
            <a:r>
              <a:rPr lang="en-US" dirty="0"/>
              <a:t> practices necessary to handle the test pathogens?)</a:t>
            </a:r>
            <a:endParaRPr lang="en-US" sz="1800" dirty="0"/>
          </a:p>
          <a:p>
            <a:pPr marL="925830" lvl="4" indent="-514350">
              <a:buFont typeface="+mj-lt"/>
              <a:buAutoNum type="alphaLcParenR" startAt="4"/>
            </a:pPr>
            <a:r>
              <a:rPr lang="en-US" dirty="0"/>
              <a:t>Does it directly identify the m/</a:t>
            </a:r>
            <a:r>
              <a:rPr lang="en-US" dirty="0" err="1"/>
              <a:t>os</a:t>
            </a:r>
            <a:endParaRPr lang="en-US" dirty="0"/>
          </a:p>
          <a:p>
            <a:pPr marL="925830" lvl="4" indent="-514350">
              <a:buFont typeface="+mj-lt"/>
              <a:buAutoNum type="alphaLcParenR" startAt="4"/>
            </a:pPr>
            <a:r>
              <a:rPr lang="en-US" dirty="0"/>
              <a:t>In what kind of sample does it apply</a:t>
            </a:r>
          </a:p>
          <a:p>
            <a:pPr marL="514350" lvl="0" indent="-514350">
              <a:buFont typeface="+mj-lt"/>
              <a:buAutoNum type="arabicPeriod" startAt="2"/>
            </a:pPr>
            <a:r>
              <a:rPr lang="en-US" dirty="0"/>
              <a:t> Summary of Method</a:t>
            </a:r>
          </a:p>
          <a:p>
            <a:pPr marL="914400" lvl="1" indent="-514350">
              <a:buFont typeface="+mj-lt"/>
              <a:buAutoNum type="alphaLcParenR"/>
            </a:pPr>
            <a:r>
              <a:rPr lang="en-US" sz="2000" dirty="0"/>
              <a:t>The summary of overall process by which the method help you reach at your results</a:t>
            </a:r>
          </a:p>
          <a:p>
            <a:pPr marL="514350" lvl="1" indent="-514350">
              <a:buFont typeface="+mj-lt"/>
              <a:buAutoNum type="arabicPeriod" startAt="3"/>
            </a:pPr>
            <a:r>
              <a:rPr lang="en-US" dirty="0"/>
              <a:t>Definitions</a:t>
            </a:r>
          </a:p>
          <a:p>
            <a:pPr marL="914400" lvl="2" indent="-514350">
              <a:buFont typeface="+mj-lt"/>
              <a:buAutoNum type="alphaLcParenR"/>
            </a:pPr>
            <a:r>
              <a:rPr lang="en-US" dirty="0"/>
              <a:t> Key words which are the core part of the experiments</a:t>
            </a:r>
          </a:p>
          <a:p>
            <a:pPr marL="914400" lvl="2" indent="-514350">
              <a:buNone/>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52400"/>
            <a:ext cx="7772400" cy="533400"/>
          </a:xfrm>
        </p:spPr>
        <p:txBody>
          <a:bodyPr/>
          <a:lstStyle/>
          <a:p>
            <a:r>
              <a:rPr lang="en-US" sz="2800"/>
              <a:t>Indicator microorganisms</a:t>
            </a:r>
          </a:p>
        </p:txBody>
      </p:sp>
      <p:sp>
        <p:nvSpPr>
          <p:cNvPr id="8195" name="Content Placeholder 2"/>
          <p:cNvSpPr>
            <a:spLocks noGrp="1"/>
          </p:cNvSpPr>
          <p:nvPr>
            <p:ph idx="1"/>
          </p:nvPr>
        </p:nvSpPr>
        <p:spPr>
          <a:xfrm>
            <a:off x="0" y="838200"/>
            <a:ext cx="8458200" cy="5257800"/>
          </a:xfrm>
        </p:spPr>
        <p:txBody>
          <a:bodyPr/>
          <a:lstStyle/>
          <a:p>
            <a:pPr algn="just" eaLnBrk="1" hangingPunct="1"/>
            <a:r>
              <a:rPr lang="en-US" sz="2400"/>
              <a:t>A good indicator microorganism has qualities which make it …</a:t>
            </a:r>
          </a:p>
          <a:p>
            <a:pPr lvl="1" algn="just" eaLnBrk="1" hangingPunct="1"/>
            <a:r>
              <a:rPr lang="en-US" sz="2400"/>
              <a:t>Easy to test for in the lab.</a:t>
            </a:r>
          </a:p>
          <a:p>
            <a:pPr lvl="1" algn="just" eaLnBrk="1" hangingPunct="1"/>
            <a:r>
              <a:rPr lang="en-US" sz="2400"/>
              <a:t>Present in greater numbers than the pathogens they indicate.  </a:t>
            </a:r>
          </a:p>
          <a:p>
            <a:pPr lvl="1" algn="just" eaLnBrk="1" hangingPunct="1"/>
            <a:r>
              <a:rPr lang="en-US" sz="2400"/>
              <a:t>Safer to work with in the lab than pathogens since the indicators cause no or only mild illnesses.  </a:t>
            </a:r>
          </a:p>
          <a:p>
            <a:pPr algn="just" eaLnBrk="1" hangingPunct="1"/>
            <a:r>
              <a:rPr lang="en-US" sz="2400"/>
              <a:t>Indicators must not only be easy to work with in the lab, they must also predict the presence of pathogens.  </a:t>
            </a:r>
          </a:p>
          <a:p>
            <a:pPr algn="just" eaLnBrk="1" hangingPunct="1"/>
            <a:r>
              <a:rPr lang="en-US" sz="2400"/>
              <a:t>Coliform bacteria are good indicators because they only reproduce in the intestines of animals, so they will not be present in water unless the water has been contaminated with sewage.  </a:t>
            </a:r>
          </a:p>
          <a:p>
            <a:pPr algn="just" eaLnBrk="1" hangingPunct="1"/>
            <a:r>
              <a:rPr lang="en-US" sz="2400"/>
              <a:t>Coliform bacteria are also able to survive outside animals' intestines, so they will be present in water for several days after the water has been contaminated.  </a:t>
            </a:r>
          </a:p>
          <a:p>
            <a:endParaRPr lang="en-US" sz="2400"/>
          </a:p>
        </p:txBody>
      </p:sp>
    </p:spTree>
    <p:extLst>
      <p:ext uri="{BB962C8B-B14F-4D97-AF65-F5344CB8AC3E}">
        <p14:creationId xmlns:p14="http://schemas.microsoft.com/office/powerpoint/2010/main" val="3661293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Indicator of fecal microorganisms</a:t>
            </a:r>
          </a:p>
        </p:txBody>
      </p:sp>
      <p:sp>
        <p:nvSpPr>
          <p:cNvPr id="9219" name="Content Placeholder 2"/>
          <p:cNvSpPr>
            <a:spLocks noGrp="1"/>
          </p:cNvSpPr>
          <p:nvPr>
            <p:ph idx="1"/>
          </p:nvPr>
        </p:nvSpPr>
        <p:spPr/>
        <p:txBody>
          <a:bodyPr/>
          <a:lstStyle/>
          <a:p>
            <a:pPr eaLnBrk="1" hangingPunct="1"/>
            <a:r>
              <a:rPr lang="en-US"/>
              <a:t>Total Coliforms</a:t>
            </a:r>
          </a:p>
          <a:p>
            <a:pPr eaLnBrk="1" hangingPunct="1"/>
            <a:r>
              <a:rPr lang="en-US"/>
              <a:t>Fecal Coliforms</a:t>
            </a:r>
          </a:p>
          <a:p>
            <a:pPr eaLnBrk="1" hangingPunct="1"/>
            <a:r>
              <a:rPr lang="en-US"/>
              <a:t>E. coli</a:t>
            </a:r>
          </a:p>
          <a:p>
            <a:pPr eaLnBrk="1" hangingPunct="1"/>
            <a:r>
              <a:rPr lang="en-US"/>
              <a:t>Fecal Streptococci</a:t>
            </a:r>
          </a:p>
          <a:p>
            <a:pPr eaLnBrk="1" hangingPunct="1"/>
            <a:r>
              <a:rPr lang="en-US"/>
              <a:t>Enterococci</a:t>
            </a:r>
          </a:p>
          <a:p>
            <a:endParaRPr lang="en-US"/>
          </a:p>
        </p:txBody>
      </p:sp>
    </p:spTree>
    <p:extLst>
      <p:ext uri="{BB962C8B-B14F-4D97-AF65-F5344CB8AC3E}">
        <p14:creationId xmlns:p14="http://schemas.microsoft.com/office/powerpoint/2010/main" val="4004197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0"/>
            <a:ext cx="7772400" cy="609600"/>
          </a:xfrm>
        </p:spPr>
        <p:txBody>
          <a:bodyPr/>
          <a:lstStyle/>
          <a:p>
            <a:r>
              <a:rPr lang="en-US" sz="2800"/>
              <a:t>Escherichia  coli(E.coli)</a:t>
            </a:r>
          </a:p>
        </p:txBody>
      </p:sp>
      <p:sp>
        <p:nvSpPr>
          <p:cNvPr id="10243" name="Content Placeholder 2"/>
          <p:cNvSpPr>
            <a:spLocks noGrp="1"/>
          </p:cNvSpPr>
          <p:nvPr>
            <p:ph idx="1"/>
          </p:nvPr>
        </p:nvSpPr>
        <p:spPr>
          <a:xfrm>
            <a:off x="381000" y="609600"/>
            <a:ext cx="8763000" cy="5867400"/>
          </a:xfrm>
        </p:spPr>
        <p:txBody>
          <a:bodyPr/>
          <a:lstStyle/>
          <a:p>
            <a:pPr algn="just" eaLnBrk="1" hangingPunct="1">
              <a:lnSpc>
                <a:spcPct val="150000"/>
              </a:lnSpc>
            </a:pPr>
            <a:r>
              <a:rPr lang="en-US" sz="2800"/>
              <a:t>E. coli normally colonizes an infant's gastrointestinal tract within 40 hours of birth, arriving with food or water or with the individuals handling the child. </a:t>
            </a:r>
          </a:p>
          <a:p>
            <a:pPr algn="just" eaLnBrk="1" hangingPunct="1">
              <a:lnSpc>
                <a:spcPct val="150000"/>
              </a:lnSpc>
            </a:pPr>
            <a:r>
              <a:rPr lang="en-US" sz="2800"/>
              <a:t>In the bowel, it adheres to the mucus of the large intestine. It is the primary facultative anaerobe of the human gastrointestinal tract.</a:t>
            </a:r>
          </a:p>
          <a:p>
            <a:pPr algn="just" eaLnBrk="1" hangingPunct="1">
              <a:lnSpc>
                <a:spcPct val="150000"/>
              </a:lnSpc>
            </a:pPr>
            <a:r>
              <a:rPr lang="en-US" sz="2800"/>
              <a:t>As long as these bacteria do not acquire genetic elements encoding for virulence factors, they remain benign commensals.</a:t>
            </a:r>
          </a:p>
          <a:p>
            <a:endParaRPr lang="en-US"/>
          </a:p>
        </p:txBody>
      </p:sp>
    </p:spTree>
    <p:extLst>
      <p:ext uri="{BB962C8B-B14F-4D97-AF65-F5344CB8AC3E}">
        <p14:creationId xmlns:p14="http://schemas.microsoft.com/office/powerpoint/2010/main" val="24072405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p>
        </p:txBody>
      </p:sp>
      <p:sp>
        <p:nvSpPr>
          <p:cNvPr id="11267" name="Content Placeholder 2"/>
          <p:cNvSpPr>
            <a:spLocks noGrp="1"/>
          </p:cNvSpPr>
          <p:nvPr>
            <p:ph idx="1"/>
          </p:nvPr>
        </p:nvSpPr>
        <p:spPr/>
        <p:txBody>
          <a:bodyPr/>
          <a:lstStyle/>
          <a:p>
            <a:endParaRPr lang="en-US"/>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16667" r="23125"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772400" y="5791200"/>
            <a:ext cx="1371600" cy="1066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en-US" sz="2400">
              <a:solidFill>
                <a:srgbClr val="000000"/>
              </a:solidFill>
            </a:endParaRPr>
          </a:p>
        </p:txBody>
      </p:sp>
      <p:sp>
        <p:nvSpPr>
          <p:cNvPr id="6" name="Rectangle 5"/>
          <p:cNvSpPr/>
          <p:nvPr/>
        </p:nvSpPr>
        <p:spPr>
          <a:xfrm>
            <a:off x="8686800" y="0"/>
            <a:ext cx="457200"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14312800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685800"/>
          </a:xfrm>
        </p:spPr>
        <p:txBody>
          <a:bodyPr/>
          <a:lstStyle/>
          <a:p>
            <a:r>
              <a:rPr lang="en-US" sz="2800"/>
              <a:t>Definitions of (Total) Coliforms</a:t>
            </a:r>
          </a:p>
        </p:txBody>
      </p:sp>
      <p:sp>
        <p:nvSpPr>
          <p:cNvPr id="12291" name="Content Placeholder 2"/>
          <p:cNvSpPr>
            <a:spLocks noGrp="1"/>
          </p:cNvSpPr>
          <p:nvPr>
            <p:ph idx="1"/>
          </p:nvPr>
        </p:nvSpPr>
        <p:spPr>
          <a:xfrm>
            <a:off x="228600" y="838200"/>
            <a:ext cx="8686800" cy="5257800"/>
          </a:xfrm>
        </p:spPr>
        <p:txBody>
          <a:bodyPr/>
          <a:lstStyle/>
          <a:p>
            <a:pPr algn="just" eaLnBrk="1" hangingPunct="1">
              <a:lnSpc>
                <a:spcPct val="150000"/>
              </a:lnSpc>
            </a:pPr>
            <a:r>
              <a:rPr lang="en-US" sz="2400"/>
              <a:t>Multiple-Tube Fermentation</a:t>
            </a:r>
          </a:p>
          <a:p>
            <a:pPr lvl="1" algn="just" eaLnBrk="1" hangingPunct="1">
              <a:lnSpc>
                <a:spcPct val="150000"/>
              </a:lnSpc>
            </a:pPr>
            <a:r>
              <a:rPr lang="en-US" sz="2400"/>
              <a:t>All aerobic and facultative anaerobic, Gram-negative, non-spore-forming, rod shaped bacteria that ferment lactose with gas and acid formation within 48 hr. at 35</a:t>
            </a:r>
            <a:r>
              <a:rPr lang="en-US" sz="2400">
                <a:sym typeface="Symbol" panose="05050102010706020507" pitchFamily="18" charset="2"/>
              </a:rPr>
              <a:t></a:t>
            </a:r>
            <a:r>
              <a:rPr lang="en-US" sz="2400"/>
              <a:t>C.</a:t>
            </a:r>
          </a:p>
          <a:p>
            <a:pPr algn="just" eaLnBrk="1" hangingPunct="1">
              <a:lnSpc>
                <a:spcPct val="150000"/>
              </a:lnSpc>
            </a:pPr>
            <a:r>
              <a:rPr lang="en-US" sz="2400"/>
              <a:t>Membrane Filtration</a:t>
            </a:r>
          </a:p>
          <a:p>
            <a:pPr lvl="1" algn="just" eaLnBrk="1" hangingPunct="1">
              <a:lnSpc>
                <a:spcPct val="150000"/>
              </a:lnSpc>
            </a:pPr>
            <a:r>
              <a:rPr lang="en-US" sz="2400"/>
              <a:t>All aerobic and many facultative anaerobic, Gram-negative, non-spore-forming, rod-shaped bacteria that develop a red colony with a metallic sheen within 24 hr. at 35</a:t>
            </a:r>
            <a:r>
              <a:rPr lang="en-US" sz="2400">
                <a:sym typeface="Symbol" panose="05050102010706020507" pitchFamily="18" charset="2"/>
              </a:rPr>
              <a:t></a:t>
            </a:r>
            <a:r>
              <a:rPr lang="en-US" sz="2400"/>
              <a:t>C on an Endo-type medium containing lactose.</a:t>
            </a:r>
          </a:p>
          <a:p>
            <a:endParaRPr lang="en-US"/>
          </a:p>
        </p:txBody>
      </p:sp>
    </p:spTree>
    <p:extLst>
      <p:ext uri="{BB962C8B-B14F-4D97-AF65-F5344CB8AC3E}">
        <p14:creationId xmlns:p14="http://schemas.microsoft.com/office/powerpoint/2010/main" val="3194059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0"/>
            <a:ext cx="7772400" cy="914400"/>
          </a:xfrm>
        </p:spPr>
        <p:txBody>
          <a:bodyPr/>
          <a:lstStyle/>
          <a:p>
            <a:r>
              <a:rPr lang="en-US" sz="2800">
                <a:latin typeface="Arial" panose="020B0604020202020204" pitchFamily="34" charset="0"/>
              </a:rPr>
              <a:t>Total coliforms</a:t>
            </a:r>
            <a:br>
              <a:rPr lang="en-US" sz="2800">
                <a:latin typeface="Arial" panose="020B0604020202020204" pitchFamily="34" charset="0"/>
              </a:rPr>
            </a:br>
            <a:endParaRPr lang="en-US" sz="2800"/>
          </a:p>
        </p:txBody>
      </p:sp>
      <p:sp>
        <p:nvSpPr>
          <p:cNvPr id="3" name="Content Placeholder 2"/>
          <p:cNvSpPr>
            <a:spLocks noGrp="1"/>
          </p:cNvSpPr>
          <p:nvPr>
            <p:ph idx="1"/>
          </p:nvPr>
        </p:nvSpPr>
        <p:spPr>
          <a:xfrm>
            <a:off x="228600" y="609600"/>
            <a:ext cx="8763000" cy="6019800"/>
          </a:xfrm>
        </p:spPr>
        <p:txBody>
          <a:bodyPr/>
          <a:lstStyle/>
          <a:p>
            <a:pPr marL="231775" indent="-231775" algn="just">
              <a:buClr>
                <a:schemeClr val="accent1"/>
              </a:buClr>
              <a:buSzPct val="70000"/>
              <a:buFontTx/>
              <a:buNone/>
              <a:defRPr/>
            </a:pPr>
            <a:r>
              <a:rPr kumimoji="1" lang="en-US" sz="2400" dirty="0">
                <a:latin typeface="+mj-lt"/>
              </a:rPr>
              <a:t>Most commonly used indicator for drinking water, wastewater treatment, shellfish harvesting water, and recreational water </a:t>
            </a:r>
          </a:p>
          <a:p>
            <a:pPr marL="231775" indent="-231775">
              <a:lnSpc>
                <a:spcPct val="110000"/>
              </a:lnSpc>
              <a:buClr>
                <a:srgbClr val="FF3300"/>
              </a:buClr>
              <a:defRPr/>
            </a:pPr>
            <a:r>
              <a:rPr kumimoji="1" lang="en-US" sz="2400" dirty="0">
                <a:latin typeface="+mj-lt"/>
              </a:rPr>
              <a:t>Aerobic or facultative anaerobic</a:t>
            </a:r>
          </a:p>
          <a:p>
            <a:pPr marL="231775" indent="-231775">
              <a:lnSpc>
                <a:spcPct val="110000"/>
              </a:lnSpc>
              <a:buClr>
                <a:srgbClr val="FF3300"/>
              </a:buClr>
              <a:defRPr/>
            </a:pPr>
            <a:r>
              <a:rPr kumimoji="1" lang="en-US" sz="2400" dirty="0">
                <a:latin typeface="+mj-lt"/>
              </a:rPr>
              <a:t>Gram negative</a:t>
            </a:r>
          </a:p>
          <a:p>
            <a:pPr marL="231775" indent="-231775">
              <a:lnSpc>
                <a:spcPct val="110000"/>
              </a:lnSpc>
              <a:buClr>
                <a:srgbClr val="FF3300"/>
              </a:buClr>
              <a:defRPr/>
            </a:pPr>
            <a:r>
              <a:rPr kumimoji="1" lang="en-US" sz="2400" dirty="0">
                <a:latin typeface="+mj-lt"/>
              </a:rPr>
              <a:t>non-spore-forming</a:t>
            </a:r>
          </a:p>
          <a:p>
            <a:pPr marL="231775" indent="-231775">
              <a:lnSpc>
                <a:spcPct val="110000"/>
              </a:lnSpc>
              <a:buClr>
                <a:srgbClr val="FF3300"/>
              </a:buClr>
              <a:defRPr/>
            </a:pPr>
            <a:r>
              <a:rPr kumimoji="1" lang="en-US" sz="2400" dirty="0">
                <a:latin typeface="+mj-lt"/>
              </a:rPr>
              <a:t>rod-shaped </a:t>
            </a:r>
          </a:p>
          <a:p>
            <a:pPr marL="231775" indent="-231775">
              <a:lnSpc>
                <a:spcPct val="110000"/>
              </a:lnSpc>
              <a:buClr>
                <a:srgbClr val="FF3300"/>
              </a:buClr>
              <a:defRPr/>
            </a:pPr>
            <a:r>
              <a:rPr kumimoji="1" lang="en-US" sz="2400" dirty="0">
                <a:latin typeface="+mj-lt"/>
              </a:rPr>
              <a:t>gas production during lactose fermentation within 48 hours at 35°C</a:t>
            </a:r>
          </a:p>
          <a:p>
            <a:pPr marL="231775" indent="-231775">
              <a:lnSpc>
                <a:spcPct val="110000"/>
              </a:lnSpc>
              <a:buClr>
                <a:srgbClr val="FF3300"/>
              </a:buClr>
              <a:defRPr/>
            </a:pPr>
            <a:r>
              <a:rPr kumimoji="1" lang="en-US" sz="2400" dirty="0">
                <a:latin typeface="+mj-lt"/>
              </a:rPr>
              <a:t>Examples:  </a:t>
            </a:r>
            <a:r>
              <a:rPr kumimoji="1" lang="en-US" sz="2400" i="1" dirty="0">
                <a:latin typeface="+mj-lt"/>
              </a:rPr>
              <a:t>Escherichia, </a:t>
            </a:r>
            <a:r>
              <a:rPr kumimoji="1" lang="en-US" sz="2400" i="1" dirty="0" err="1">
                <a:latin typeface="+mj-lt"/>
              </a:rPr>
              <a:t>Citrobacter</a:t>
            </a:r>
            <a:r>
              <a:rPr kumimoji="1" lang="en-US" sz="2400" i="1" dirty="0">
                <a:latin typeface="+mj-lt"/>
              </a:rPr>
              <a:t>, </a:t>
            </a:r>
            <a:r>
              <a:rPr kumimoji="1" lang="en-US" sz="2400" i="1" dirty="0" err="1">
                <a:latin typeface="+mj-lt"/>
              </a:rPr>
              <a:t>Klebsiella</a:t>
            </a:r>
            <a:r>
              <a:rPr kumimoji="1" lang="en-US" sz="2400" i="1" dirty="0">
                <a:latin typeface="+mj-lt"/>
              </a:rPr>
              <a:t>                                             and </a:t>
            </a:r>
            <a:r>
              <a:rPr kumimoji="1" lang="en-US" sz="2400" i="1" dirty="0" err="1">
                <a:latin typeface="+mj-lt"/>
              </a:rPr>
              <a:t>Enterobacter</a:t>
            </a:r>
            <a:endParaRPr kumimoji="1" lang="en-US" sz="2400" i="1" dirty="0">
              <a:latin typeface="+mj-lt"/>
            </a:endParaRPr>
          </a:p>
          <a:p>
            <a:pPr marL="231775" indent="-231775">
              <a:lnSpc>
                <a:spcPct val="110000"/>
              </a:lnSpc>
              <a:buClr>
                <a:srgbClr val="FF3300"/>
              </a:buClr>
              <a:defRPr/>
            </a:pPr>
            <a:r>
              <a:rPr kumimoji="1" lang="en-US" sz="2400" dirty="0">
                <a:latin typeface="+mj-lt"/>
              </a:rPr>
              <a:t>High numbers (2 x 10</a:t>
            </a:r>
            <a:r>
              <a:rPr kumimoji="1" lang="en-US" sz="2400" baseline="30000" dirty="0">
                <a:latin typeface="+mj-lt"/>
              </a:rPr>
              <a:t>9</a:t>
            </a:r>
            <a:r>
              <a:rPr kumimoji="1" lang="en-US" sz="2400" dirty="0">
                <a:latin typeface="+mj-lt"/>
              </a:rPr>
              <a:t> per capita per day) in human AND animal feces</a:t>
            </a:r>
          </a:p>
          <a:p>
            <a:pPr marL="231775" indent="-231775">
              <a:lnSpc>
                <a:spcPct val="110000"/>
              </a:lnSpc>
              <a:buClr>
                <a:srgbClr val="FF3300"/>
              </a:buClr>
              <a:defRPr/>
            </a:pPr>
            <a:r>
              <a:rPr kumimoji="1" lang="en-US" sz="2400" dirty="0">
                <a:latin typeface="+mj-lt"/>
              </a:rPr>
              <a:t>&lt; 1 </a:t>
            </a:r>
            <a:r>
              <a:rPr kumimoji="1" lang="en-US" sz="2400" dirty="0" err="1">
                <a:latin typeface="+mj-lt"/>
              </a:rPr>
              <a:t>coliform</a:t>
            </a:r>
            <a:r>
              <a:rPr kumimoji="1" lang="en-US" sz="2400" dirty="0">
                <a:latin typeface="+mj-lt"/>
              </a:rPr>
              <a:t> per 100 </a:t>
            </a:r>
            <a:r>
              <a:rPr kumimoji="1" lang="en-US" sz="2400" dirty="0" err="1">
                <a:latin typeface="+mj-lt"/>
              </a:rPr>
              <a:t>mL</a:t>
            </a:r>
            <a:r>
              <a:rPr kumimoji="1" lang="en-US" sz="2400" dirty="0">
                <a:latin typeface="+mj-lt"/>
              </a:rPr>
              <a:t> drinking water ensures the prevention of bacterial waterborne disease outbreaks</a:t>
            </a:r>
          </a:p>
          <a:p>
            <a:pPr marL="231775" indent="-231775" algn="just">
              <a:buClr>
                <a:schemeClr val="accent1"/>
              </a:buClr>
              <a:buSzPct val="70000"/>
              <a:buFontTx/>
              <a:buNone/>
              <a:defRPr/>
            </a:pPr>
            <a:endParaRPr kumimoji="1" lang="en-US" sz="2400" dirty="0">
              <a:latin typeface="+mj-lt"/>
            </a:endParaRPr>
          </a:p>
          <a:p>
            <a:pPr marL="231775" indent="-231775">
              <a:buClr>
                <a:schemeClr val="accent1"/>
              </a:buClr>
              <a:buSzPct val="70000"/>
              <a:buFontTx/>
              <a:buNone/>
              <a:defRPr/>
            </a:pPr>
            <a:r>
              <a:rPr kumimoji="1" lang="en-US" dirty="0">
                <a:latin typeface="+mj-lt"/>
              </a:rPr>
              <a:t>	</a:t>
            </a:r>
          </a:p>
          <a:p>
            <a:pPr>
              <a:defRPr/>
            </a:pPr>
            <a:endParaRPr lang="en-US" dirty="0">
              <a:latin typeface="+mj-lt"/>
            </a:endParaRPr>
          </a:p>
        </p:txBody>
      </p:sp>
    </p:spTree>
    <p:extLst>
      <p:ext uri="{BB962C8B-B14F-4D97-AF65-F5344CB8AC3E}">
        <p14:creationId xmlns:p14="http://schemas.microsoft.com/office/powerpoint/2010/main" val="3699567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152400"/>
            <a:ext cx="7772400" cy="457200"/>
          </a:xfrm>
        </p:spPr>
        <p:txBody>
          <a:bodyPr/>
          <a:lstStyle/>
          <a:p>
            <a:r>
              <a:rPr kumimoji="1" lang="en-US" sz="2800" u="sng"/>
              <a:t>Drawbacks</a:t>
            </a:r>
            <a:br>
              <a:rPr kumimoji="1" lang="en-US" sz="2800" u="sng"/>
            </a:br>
            <a:endParaRPr lang="en-US" sz="2800"/>
          </a:p>
        </p:txBody>
      </p:sp>
      <p:sp>
        <p:nvSpPr>
          <p:cNvPr id="3" name="Content Placeholder 2"/>
          <p:cNvSpPr>
            <a:spLocks noGrp="1"/>
          </p:cNvSpPr>
          <p:nvPr>
            <p:ph idx="1"/>
          </p:nvPr>
        </p:nvSpPr>
        <p:spPr>
          <a:xfrm>
            <a:off x="0" y="457200"/>
            <a:ext cx="9144000" cy="5638800"/>
          </a:xfrm>
        </p:spPr>
        <p:txBody>
          <a:bodyPr/>
          <a:lstStyle/>
          <a:p>
            <a:pPr marL="231775" indent="-231775" algn="just">
              <a:lnSpc>
                <a:spcPct val="110000"/>
              </a:lnSpc>
              <a:spcBef>
                <a:spcPct val="50000"/>
              </a:spcBef>
              <a:buClr>
                <a:srgbClr val="FF3300"/>
              </a:buClr>
              <a:defRPr/>
            </a:pPr>
            <a:r>
              <a:rPr kumimoji="1" lang="en-US" sz="2400" dirty="0" err="1">
                <a:latin typeface="+mj-lt"/>
              </a:rPr>
              <a:t>Coliforms</a:t>
            </a:r>
            <a:r>
              <a:rPr kumimoji="1" lang="en-US" sz="2400" dirty="0">
                <a:latin typeface="+mj-lt"/>
              </a:rPr>
              <a:t> may grow in aquatic environments, particularly if organic matter levels and temperatures are elevated</a:t>
            </a:r>
          </a:p>
          <a:p>
            <a:pPr marL="231775" indent="-231775" algn="just">
              <a:lnSpc>
                <a:spcPct val="110000"/>
              </a:lnSpc>
              <a:spcBef>
                <a:spcPct val="50000"/>
              </a:spcBef>
              <a:buClr>
                <a:srgbClr val="FF3300"/>
              </a:buClr>
              <a:defRPr/>
            </a:pPr>
            <a:r>
              <a:rPr kumimoji="1" lang="en-US" sz="2400" dirty="0">
                <a:latin typeface="+mj-lt"/>
              </a:rPr>
              <a:t>Coliforms may form </a:t>
            </a:r>
            <a:r>
              <a:rPr kumimoji="1" lang="en-US" sz="2400" dirty="0" err="1">
                <a:latin typeface="+mj-lt"/>
              </a:rPr>
              <a:t>biofilms</a:t>
            </a:r>
            <a:r>
              <a:rPr kumimoji="1" lang="en-US" sz="2400" dirty="0">
                <a:latin typeface="+mj-lt"/>
              </a:rPr>
              <a:t> in drinking water distribution systems – this is a problem because, for example, </a:t>
            </a:r>
            <a:r>
              <a:rPr kumimoji="1" lang="en-US" sz="2400" i="1" dirty="0">
                <a:latin typeface="+mj-lt"/>
              </a:rPr>
              <a:t>E. coli </a:t>
            </a:r>
            <a:r>
              <a:rPr kumimoji="1" lang="en-US" sz="2400" dirty="0">
                <a:latin typeface="+mj-lt"/>
              </a:rPr>
              <a:t>is 2400 times more resistant to chlorine in a </a:t>
            </a:r>
            <a:r>
              <a:rPr kumimoji="1" lang="en-US" sz="2400" dirty="0" err="1">
                <a:latin typeface="+mj-lt"/>
              </a:rPr>
              <a:t>biofilm</a:t>
            </a:r>
            <a:r>
              <a:rPr kumimoji="1" lang="en-US" sz="2400" dirty="0">
                <a:latin typeface="+mj-lt"/>
              </a:rPr>
              <a:t> than when plankton</a:t>
            </a:r>
          </a:p>
          <a:p>
            <a:pPr marL="231775" indent="-231775" algn="just">
              <a:lnSpc>
                <a:spcPct val="110000"/>
              </a:lnSpc>
              <a:spcBef>
                <a:spcPct val="50000"/>
              </a:spcBef>
              <a:buClr>
                <a:srgbClr val="FF3300"/>
              </a:buClr>
              <a:defRPr/>
            </a:pPr>
            <a:r>
              <a:rPr kumimoji="1" lang="en-US" sz="2400" dirty="0" err="1">
                <a:latin typeface="+mj-lt"/>
              </a:rPr>
              <a:t>Coliforms</a:t>
            </a:r>
            <a:r>
              <a:rPr kumimoji="1" lang="en-US" sz="2400" dirty="0">
                <a:latin typeface="+mj-lt"/>
              </a:rPr>
              <a:t> may recover from disinfectant injury</a:t>
            </a:r>
          </a:p>
          <a:p>
            <a:pPr marL="231775" indent="-231775" algn="just">
              <a:lnSpc>
                <a:spcPct val="110000"/>
              </a:lnSpc>
              <a:spcBef>
                <a:spcPct val="50000"/>
              </a:spcBef>
              <a:buClr>
                <a:srgbClr val="FF3300"/>
              </a:buClr>
              <a:defRPr/>
            </a:pPr>
            <a:r>
              <a:rPr kumimoji="1" lang="en-US" sz="2400" dirty="0">
                <a:latin typeface="+mj-lt"/>
              </a:rPr>
              <a:t>Growth of heterotrophic bacteria on media selective for </a:t>
            </a:r>
            <a:r>
              <a:rPr kumimoji="1" lang="en-US" sz="2400" dirty="0" err="1">
                <a:latin typeface="+mj-lt"/>
              </a:rPr>
              <a:t>coliforms</a:t>
            </a:r>
            <a:r>
              <a:rPr kumimoji="1" lang="en-US" sz="2400" dirty="0">
                <a:latin typeface="+mj-lt"/>
              </a:rPr>
              <a:t> can mask </a:t>
            </a:r>
            <a:r>
              <a:rPr kumimoji="1" lang="en-US" sz="2400" dirty="0" err="1">
                <a:latin typeface="+mj-lt"/>
              </a:rPr>
              <a:t>coliform</a:t>
            </a:r>
            <a:r>
              <a:rPr kumimoji="1" lang="en-US" sz="2400" dirty="0">
                <a:latin typeface="+mj-lt"/>
              </a:rPr>
              <a:t> population in water (occurs when heterotrophic counts exceed 500/</a:t>
            </a:r>
            <a:r>
              <a:rPr kumimoji="1" lang="en-US" sz="2400" dirty="0" err="1">
                <a:latin typeface="+mj-lt"/>
              </a:rPr>
              <a:t>mL</a:t>
            </a:r>
            <a:r>
              <a:rPr kumimoji="1" lang="en-US" sz="2400" dirty="0">
                <a:latin typeface="+mj-lt"/>
              </a:rPr>
              <a:t>)</a:t>
            </a:r>
          </a:p>
          <a:p>
            <a:pPr marL="231775" indent="-231775" algn="just">
              <a:lnSpc>
                <a:spcPct val="110000"/>
              </a:lnSpc>
              <a:spcBef>
                <a:spcPct val="50000"/>
              </a:spcBef>
              <a:buClr>
                <a:srgbClr val="FF3300"/>
              </a:buClr>
              <a:defRPr/>
            </a:pPr>
            <a:r>
              <a:rPr kumimoji="1" lang="en-US" sz="2400" dirty="0">
                <a:latin typeface="+mj-lt"/>
              </a:rPr>
              <a:t>More vulnerable to disinfection and environmental trauma than enteric viruses or parasites</a:t>
            </a:r>
          </a:p>
          <a:p>
            <a:pPr marL="231775" indent="-231775" algn="just">
              <a:lnSpc>
                <a:spcPct val="110000"/>
              </a:lnSpc>
              <a:spcBef>
                <a:spcPct val="50000"/>
              </a:spcBef>
              <a:buClr>
                <a:srgbClr val="FF3300"/>
              </a:buClr>
              <a:defRPr/>
            </a:pPr>
            <a:r>
              <a:rPr kumimoji="1" lang="en-US" sz="2400" dirty="0">
                <a:latin typeface="+mj-lt"/>
              </a:rPr>
              <a:t>Do not necessarily indicate fecal contamination</a:t>
            </a:r>
          </a:p>
          <a:p>
            <a:pPr algn="just">
              <a:defRPr/>
            </a:pPr>
            <a:endParaRPr lang="en-US" sz="2400" dirty="0"/>
          </a:p>
        </p:txBody>
      </p:sp>
    </p:spTree>
    <p:extLst>
      <p:ext uri="{BB962C8B-B14F-4D97-AF65-F5344CB8AC3E}">
        <p14:creationId xmlns:p14="http://schemas.microsoft.com/office/powerpoint/2010/main" val="1617152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28600"/>
            <a:ext cx="7772400" cy="457200"/>
          </a:xfrm>
        </p:spPr>
        <p:txBody>
          <a:bodyPr/>
          <a:lstStyle/>
          <a:p>
            <a:r>
              <a:rPr lang="en-US" sz="2800">
                <a:latin typeface="Arial" panose="020B0604020202020204" pitchFamily="34" charset="0"/>
              </a:rPr>
              <a:t>Feacal coliforms</a:t>
            </a:r>
            <a:br>
              <a:rPr lang="en-US" sz="2800">
                <a:latin typeface="Arial" panose="020B0604020202020204" pitchFamily="34" charset="0"/>
              </a:rPr>
            </a:br>
            <a:endParaRPr lang="en-US" sz="2800"/>
          </a:p>
        </p:txBody>
      </p:sp>
      <p:sp>
        <p:nvSpPr>
          <p:cNvPr id="3" name="Content Placeholder 2"/>
          <p:cNvSpPr>
            <a:spLocks noGrp="1"/>
          </p:cNvSpPr>
          <p:nvPr>
            <p:ph idx="1"/>
          </p:nvPr>
        </p:nvSpPr>
        <p:spPr>
          <a:xfrm>
            <a:off x="0" y="533400"/>
            <a:ext cx="9144000" cy="6324600"/>
          </a:xfrm>
        </p:spPr>
        <p:txBody>
          <a:bodyPr/>
          <a:lstStyle/>
          <a:p>
            <a:pPr marL="280988" indent="-280988">
              <a:spcBef>
                <a:spcPct val="50000"/>
              </a:spcBef>
              <a:buClr>
                <a:srgbClr val="FF3300"/>
              </a:buClr>
              <a:defRPr/>
            </a:pPr>
            <a:r>
              <a:rPr kumimoji="1" lang="en-US" sz="2400" dirty="0">
                <a:latin typeface="Arial" charset="0"/>
              </a:rPr>
              <a:t>Subgroup of total </a:t>
            </a:r>
            <a:r>
              <a:rPr kumimoji="1" lang="en-US" sz="2400" dirty="0" err="1">
                <a:latin typeface="Arial" charset="0"/>
              </a:rPr>
              <a:t>coliforms</a:t>
            </a:r>
            <a:endParaRPr kumimoji="1" lang="en-US" sz="2400" dirty="0">
              <a:latin typeface="Arial" charset="0"/>
            </a:endParaRPr>
          </a:p>
          <a:p>
            <a:pPr marL="280988" indent="-280988">
              <a:spcBef>
                <a:spcPct val="50000"/>
              </a:spcBef>
              <a:buClr>
                <a:srgbClr val="FF3300"/>
              </a:buClr>
              <a:defRPr/>
            </a:pPr>
            <a:r>
              <a:rPr kumimoji="1" lang="en-US" sz="2400" dirty="0">
                <a:latin typeface="Arial" charset="0"/>
              </a:rPr>
              <a:t>Able to ferment lactose and produce both acid and gas at 44.5°C in 24 hours</a:t>
            </a:r>
          </a:p>
          <a:p>
            <a:pPr marL="280988" indent="-280988">
              <a:spcBef>
                <a:spcPct val="50000"/>
              </a:spcBef>
              <a:buClr>
                <a:srgbClr val="FF3300"/>
              </a:buClr>
              <a:defRPr/>
            </a:pPr>
            <a:r>
              <a:rPr kumimoji="1" lang="en-US" sz="2400" dirty="0">
                <a:latin typeface="Arial" charset="0"/>
              </a:rPr>
              <a:t>Include </a:t>
            </a:r>
            <a:r>
              <a:rPr kumimoji="1" lang="en-US" sz="2400" i="1" dirty="0">
                <a:latin typeface="Arial" charset="0"/>
              </a:rPr>
              <a:t>Escherichia</a:t>
            </a:r>
            <a:r>
              <a:rPr kumimoji="1" lang="en-US" sz="2400" dirty="0">
                <a:latin typeface="Arial" charset="0"/>
              </a:rPr>
              <a:t> and </a:t>
            </a:r>
            <a:r>
              <a:rPr kumimoji="1" lang="en-US" sz="2400" i="1" dirty="0" err="1">
                <a:latin typeface="Arial" charset="0"/>
              </a:rPr>
              <a:t>Klebsiella</a:t>
            </a:r>
            <a:r>
              <a:rPr kumimoji="1" lang="en-US" sz="2400" i="1" dirty="0">
                <a:latin typeface="Arial" charset="0"/>
              </a:rPr>
              <a:t>, </a:t>
            </a:r>
            <a:r>
              <a:rPr kumimoji="1" lang="en-US" sz="2400" dirty="0">
                <a:latin typeface="Arial" charset="0"/>
              </a:rPr>
              <a:t>which are exclusively </a:t>
            </a:r>
            <a:r>
              <a:rPr kumimoji="1" lang="en-US" sz="2400" dirty="0" err="1">
                <a:latin typeface="Arial" charset="0"/>
              </a:rPr>
              <a:t>feacal</a:t>
            </a:r>
            <a:r>
              <a:rPr kumimoji="1" lang="en-US" sz="2400" dirty="0">
                <a:latin typeface="Arial" charset="0"/>
              </a:rPr>
              <a:t> in origin.</a:t>
            </a:r>
          </a:p>
          <a:p>
            <a:pPr marL="280988" indent="-280988">
              <a:spcBef>
                <a:spcPct val="50000"/>
              </a:spcBef>
              <a:buClr>
                <a:srgbClr val="FF3300"/>
              </a:buClr>
              <a:defRPr/>
            </a:pPr>
            <a:r>
              <a:rPr kumimoji="1" lang="en-US" sz="2400" u="sng" dirty="0">
                <a:latin typeface="Arial" charset="0"/>
              </a:rPr>
              <a:t>Drawbacks</a:t>
            </a:r>
          </a:p>
          <a:p>
            <a:pPr marL="692150" lvl="1" indent="-234950">
              <a:spcBef>
                <a:spcPct val="50000"/>
              </a:spcBef>
              <a:defRPr/>
            </a:pPr>
            <a:r>
              <a:rPr kumimoji="1" lang="en-US" sz="2400" dirty="0">
                <a:latin typeface="Arial" charset="0"/>
              </a:rPr>
              <a:t>same drawbacks as for total </a:t>
            </a:r>
            <a:r>
              <a:rPr kumimoji="1" lang="en-US" sz="2400" dirty="0" err="1">
                <a:latin typeface="Arial" charset="0"/>
              </a:rPr>
              <a:t>coliforms</a:t>
            </a:r>
            <a:endParaRPr kumimoji="1" lang="en-US" sz="2400" dirty="0">
              <a:latin typeface="Arial" charset="0"/>
            </a:endParaRPr>
          </a:p>
          <a:p>
            <a:pPr marL="692150" lvl="1" indent="-234950">
              <a:spcBef>
                <a:spcPct val="50000"/>
              </a:spcBef>
              <a:defRPr/>
            </a:pPr>
            <a:r>
              <a:rPr kumimoji="1" lang="en-US" sz="2400" dirty="0">
                <a:latin typeface="Arial" charset="0"/>
              </a:rPr>
              <a:t>indicates fecal contamination for sure, but can’t distinguish between animal and human </a:t>
            </a:r>
            <a:r>
              <a:rPr kumimoji="1" lang="en-US" sz="2400" dirty="0" err="1">
                <a:latin typeface="Arial" charset="0"/>
              </a:rPr>
              <a:t>feaces</a:t>
            </a:r>
            <a:endParaRPr kumimoji="1" lang="en-US" sz="2400" dirty="0">
              <a:latin typeface="Arial" charset="0"/>
            </a:endParaRPr>
          </a:p>
          <a:p>
            <a:pPr marL="692150" lvl="1" indent="-234950">
              <a:spcBef>
                <a:spcPct val="50000"/>
              </a:spcBef>
              <a:defRPr/>
            </a:pPr>
            <a:r>
              <a:rPr kumimoji="1" lang="en-US" sz="2400" dirty="0">
                <a:latin typeface="Arial" charset="0"/>
              </a:rPr>
              <a:t>can survive and grow for extended periods of time in tropical waters</a:t>
            </a:r>
          </a:p>
          <a:p>
            <a:pPr lvl="2">
              <a:spcBef>
                <a:spcPct val="50000"/>
              </a:spcBef>
              <a:defRPr/>
            </a:pPr>
            <a:r>
              <a:rPr kumimoji="1" lang="en-US" dirty="0">
                <a:latin typeface="Arial" charset="0"/>
              </a:rPr>
              <a:t> may be natural inhabitants of these waters!</a:t>
            </a:r>
          </a:p>
          <a:p>
            <a:pPr>
              <a:defRPr/>
            </a:pPr>
            <a:endParaRPr lang="en-US" sz="2000" dirty="0"/>
          </a:p>
        </p:txBody>
      </p:sp>
    </p:spTree>
    <p:extLst>
      <p:ext uri="{BB962C8B-B14F-4D97-AF65-F5344CB8AC3E}">
        <p14:creationId xmlns:p14="http://schemas.microsoft.com/office/powerpoint/2010/main" val="1861852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0"/>
            <a:ext cx="7772400" cy="838200"/>
          </a:xfrm>
        </p:spPr>
        <p:txBody>
          <a:bodyPr/>
          <a:lstStyle/>
          <a:p>
            <a:r>
              <a:rPr lang="en-US" sz="2800">
                <a:latin typeface="Arial" panose="020B0604020202020204" pitchFamily="34" charset="0"/>
              </a:rPr>
              <a:t>Feacal Streptococci</a:t>
            </a:r>
            <a:br>
              <a:rPr lang="en-US" sz="2800">
                <a:latin typeface="Arial" panose="020B0604020202020204" pitchFamily="34" charset="0"/>
              </a:rPr>
            </a:br>
            <a:endParaRPr lang="en-US" sz="2800"/>
          </a:p>
        </p:txBody>
      </p:sp>
      <p:sp>
        <p:nvSpPr>
          <p:cNvPr id="16387" name="Content Placeholder 2"/>
          <p:cNvSpPr>
            <a:spLocks noGrp="1"/>
          </p:cNvSpPr>
          <p:nvPr>
            <p:ph idx="1"/>
          </p:nvPr>
        </p:nvSpPr>
        <p:spPr>
          <a:xfrm>
            <a:off x="0" y="457200"/>
            <a:ext cx="9525000" cy="6400800"/>
          </a:xfrm>
        </p:spPr>
        <p:txBody>
          <a:bodyPr/>
          <a:lstStyle/>
          <a:p>
            <a:pPr marL="347663" lvl="1" indent="-233363">
              <a:spcBef>
                <a:spcPct val="50000"/>
              </a:spcBef>
              <a:buClr>
                <a:srgbClr val="FF3300"/>
              </a:buClr>
              <a:buFontTx/>
              <a:buChar char="•"/>
            </a:pPr>
            <a:r>
              <a:rPr kumimoji="1" lang="en-US" sz="2400">
                <a:latin typeface="Arial" panose="020B0604020202020204" pitchFamily="34" charset="0"/>
              </a:rPr>
              <a:t>do not multiply in water</a:t>
            </a:r>
          </a:p>
          <a:p>
            <a:pPr marL="347663" lvl="1" indent="-233363">
              <a:spcBef>
                <a:spcPct val="50000"/>
              </a:spcBef>
              <a:buClr>
                <a:srgbClr val="FF3300"/>
              </a:buClr>
              <a:buFontTx/>
              <a:buChar char="•"/>
            </a:pPr>
            <a:r>
              <a:rPr kumimoji="1" lang="en-US" sz="2400">
                <a:latin typeface="Arial" panose="020B0604020202020204" pitchFamily="34" charset="0"/>
              </a:rPr>
              <a:t>are more resistant to stress/disinfection</a:t>
            </a:r>
          </a:p>
          <a:p>
            <a:pPr marL="347663" lvl="1" indent="-233363">
              <a:spcBef>
                <a:spcPct val="50000"/>
              </a:spcBef>
              <a:buClr>
                <a:srgbClr val="FF3300"/>
              </a:buClr>
              <a:buFontTx/>
              <a:buChar char="•"/>
            </a:pPr>
            <a:r>
              <a:rPr kumimoji="1" lang="en-US" sz="2400">
                <a:latin typeface="Arial" panose="020B0604020202020204" pitchFamily="34" charset="0"/>
              </a:rPr>
              <a:t>last longer in the environment</a:t>
            </a:r>
          </a:p>
          <a:p>
            <a:pPr marL="347663" lvl="1" indent="-233363">
              <a:spcBef>
                <a:spcPct val="50000"/>
              </a:spcBef>
              <a:buClr>
                <a:srgbClr val="FF3300"/>
              </a:buClr>
              <a:buFontTx/>
              <a:buChar char="•"/>
            </a:pPr>
            <a:r>
              <a:rPr kumimoji="1" lang="en-US" sz="2400">
                <a:latin typeface="Arial" panose="020B0604020202020204" pitchFamily="34" charset="0"/>
              </a:rPr>
              <a:t>used as indicators of enteric viruses, and gastroenteritis for swimmers</a:t>
            </a:r>
          </a:p>
          <a:p>
            <a:pPr marL="347663" lvl="1" indent="-233363">
              <a:spcBef>
                <a:spcPct val="50000"/>
              </a:spcBef>
              <a:buClr>
                <a:srgbClr val="FF3300"/>
              </a:buClr>
              <a:buFontTx/>
              <a:buChar char="•"/>
            </a:pPr>
            <a:r>
              <a:rPr kumimoji="1" lang="en-US" sz="2400">
                <a:latin typeface="Arial" panose="020B0604020202020204" pitchFamily="34" charset="0"/>
              </a:rPr>
              <a:t>Members of the lactic acid bacteria </a:t>
            </a:r>
          </a:p>
          <a:p>
            <a:pPr marL="347663" lvl="1" indent="-233363">
              <a:spcBef>
                <a:spcPct val="50000"/>
              </a:spcBef>
              <a:buClr>
                <a:srgbClr val="FF3300"/>
              </a:buClr>
              <a:buFontTx/>
              <a:buChar char="•"/>
            </a:pPr>
            <a:r>
              <a:rPr kumimoji="1" lang="en-US" sz="2400">
                <a:latin typeface="Arial" panose="020B0604020202020204" pitchFamily="34" charset="0"/>
              </a:rPr>
              <a:t>Gram positive, non-motile, non-spore-forming, aerotolerant anaerobic bacteria that ferment sugars to lactic acid</a:t>
            </a:r>
          </a:p>
          <a:p>
            <a:pPr marL="347663" lvl="1" indent="-233363">
              <a:spcBef>
                <a:spcPct val="50000"/>
              </a:spcBef>
              <a:buClr>
                <a:srgbClr val="FF3300"/>
              </a:buClr>
              <a:buFontTx/>
              <a:buChar char="•"/>
            </a:pPr>
            <a:r>
              <a:rPr kumimoji="1" lang="en-US" sz="2400">
                <a:latin typeface="Arial" panose="020B0604020202020204" pitchFamily="34" charset="0"/>
              </a:rPr>
              <a:t>FC/FS ratio - ratio of fecal coliform counts to fecal strep counts</a:t>
            </a:r>
          </a:p>
          <a:p>
            <a:pPr marL="347663" lvl="1" indent="-233363">
              <a:spcBef>
                <a:spcPct val="50000"/>
              </a:spcBef>
              <a:buClr>
                <a:srgbClr val="FF3300"/>
              </a:buClr>
              <a:buFontTx/>
              <a:buChar char="•"/>
            </a:pPr>
            <a:r>
              <a:rPr kumimoji="1" lang="en-US" sz="2400">
                <a:latin typeface="Arial" panose="020B0604020202020204" pitchFamily="34" charset="0"/>
              </a:rPr>
              <a:t>FC/FS &gt;4 :  fecal contamination of human origin</a:t>
            </a:r>
          </a:p>
          <a:p>
            <a:pPr marL="347663" lvl="1" indent="-233363">
              <a:spcBef>
                <a:spcPct val="50000"/>
              </a:spcBef>
              <a:buClr>
                <a:srgbClr val="FF3300"/>
              </a:buClr>
              <a:buFontTx/>
              <a:buChar char="•"/>
            </a:pPr>
            <a:r>
              <a:rPr kumimoji="1" lang="en-US" sz="2400">
                <a:latin typeface="Arial" panose="020B0604020202020204" pitchFamily="34" charset="0"/>
              </a:rPr>
              <a:t>FC/FS &lt; 0.7: fecal contamination of animal origin</a:t>
            </a:r>
          </a:p>
          <a:p>
            <a:pPr marL="347663" lvl="1" indent="-233363">
              <a:spcBef>
                <a:spcPct val="50000"/>
              </a:spcBef>
              <a:buClr>
                <a:srgbClr val="FF3300"/>
              </a:buClr>
              <a:buFontTx/>
              <a:buChar char="•"/>
            </a:pPr>
            <a:r>
              <a:rPr kumimoji="1" lang="en-US" sz="2400">
                <a:latin typeface="Arial" panose="020B0604020202020204" pitchFamily="34" charset="0"/>
              </a:rPr>
              <a:t>  This relationship is only valid for recent fecal contamination (within the last 24 hours)</a:t>
            </a:r>
          </a:p>
          <a:p>
            <a:pPr marL="347663" lvl="1" indent="-233363">
              <a:spcBef>
                <a:spcPct val="50000"/>
              </a:spcBef>
              <a:buClr>
                <a:srgbClr val="FF3300"/>
              </a:buClr>
              <a:buFontTx/>
              <a:buChar char="•"/>
            </a:pPr>
            <a:endParaRPr kumimoji="1" lang="en-US" sz="2400">
              <a:latin typeface="Arial" panose="020B0604020202020204" pitchFamily="34" charset="0"/>
            </a:endParaRPr>
          </a:p>
          <a:p>
            <a:endParaRPr lang="en-US" sz="2400"/>
          </a:p>
        </p:txBody>
      </p:sp>
    </p:spTree>
    <p:extLst>
      <p:ext uri="{BB962C8B-B14F-4D97-AF65-F5344CB8AC3E}">
        <p14:creationId xmlns:p14="http://schemas.microsoft.com/office/powerpoint/2010/main" val="794741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800"/>
            <a:ext cx="7772400" cy="457200"/>
          </a:xfrm>
        </p:spPr>
        <p:txBody>
          <a:bodyPr/>
          <a:lstStyle/>
          <a:p>
            <a:r>
              <a:rPr lang="en-US" sz="2800">
                <a:latin typeface="Arial" panose="020B0604020202020204" pitchFamily="34" charset="0"/>
              </a:rPr>
              <a:t>Anaerobic bacteria</a:t>
            </a:r>
            <a:br>
              <a:rPr lang="en-US" sz="2800">
                <a:latin typeface="Arial" panose="020B0604020202020204" pitchFamily="34" charset="0"/>
              </a:rPr>
            </a:br>
            <a:endParaRPr lang="en-US" sz="2800"/>
          </a:p>
        </p:txBody>
      </p:sp>
      <p:sp>
        <p:nvSpPr>
          <p:cNvPr id="17411" name="Content Placeholder 2"/>
          <p:cNvSpPr>
            <a:spLocks noGrp="1"/>
          </p:cNvSpPr>
          <p:nvPr>
            <p:ph idx="1"/>
          </p:nvPr>
        </p:nvSpPr>
        <p:spPr>
          <a:xfrm>
            <a:off x="0" y="533400"/>
            <a:ext cx="9144000" cy="6096000"/>
          </a:xfrm>
        </p:spPr>
        <p:txBody>
          <a:bodyPr/>
          <a:lstStyle/>
          <a:p>
            <a:pPr>
              <a:spcBef>
                <a:spcPct val="50000"/>
              </a:spcBef>
              <a:buClr>
                <a:schemeClr val="accent1"/>
              </a:buClr>
              <a:buSzPct val="70000"/>
              <a:buFontTx/>
              <a:buNone/>
            </a:pPr>
            <a:r>
              <a:rPr kumimoji="1" lang="en-US" sz="2400" i="1">
                <a:latin typeface="Arial" panose="020B0604020202020204" pitchFamily="34" charset="0"/>
              </a:rPr>
              <a:t>    </a:t>
            </a:r>
            <a:r>
              <a:rPr kumimoji="1" lang="en-US" sz="2400" i="1"/>
              <a:t>Clostridium perfringens</a:t>
            </a:r>
            <a:endParaRPr kumimoji="1" lang="en-US" sz="2400"/>
          </a:p>
          <a:p>
            <a:pPr marL="396875" lvl="1" indent="-231775">
              <a:spcBef>
                <a:spcPct val="50000"/>
              </a:spcBef>
              <a:buClr>
                <a:srgbClr val="FF3300"/>
              </a:buClr>
              <a:buFontTx/>
              <a:buChar char="•"/>
            </a:pPr>
            <a:r>
              <a:rPr kumimoji="1" lang="en-US" sz="2400"/>
              <a:t>Gram positive, anaerobic spore-forming rod-shaped bacterium </a:t>
            </a:r>
          </a:p>
          <a:p>
            <a:pPr marL="396875" lvl="1" indent="-231775">
              <a:spcBef>
                <a:spcPct val="50000"/>
              </a:spcBef>
              <a:buClr>
                <a:srgbClr val="FF3300"/>
              </a:buClr>
              <a:buFontTx/>
              <a:buChar char="•"/>
            </a:pPr>
            <a:r>
              <a:rPr kumimoji="1" lang="en-US" sz="2400"/>
              <a:t>Spores are heat resistant (can survive 75°C for 15 min), resist disinfection, can remain viable in the environment for a long time</a:t>
            </a:r>
          </a:p>
          <a:p>
            <a:pPr marL="396875" lvl="1" indent="-231775">
              <a:spcBef>
                <a:spcPct val="50000"/>
              </a:spcBef>
              <a:buClr>
                <a:srgbClr val="FF3300"/>
              </a:buClr>
              <a:buFontTx/>
              <a:buChar char="•"/>
            </a:pPr>
            <a:r>
              <a:rPr kumimoji="1" lang="en-US" sz="2400"/>
              <a:t>May be used as indicator of resistant pathogens (viruses, parasites), past fecal contamination, or tracing fecal contamination in a marine environment</a:t>
            </a:r>
          </a:p>
          <a:p>
            <a:pPr marL="396875" lvl="1" indent="-231775">
              <a:spcBef>
                <a:spcPct val="50000"/>
              </a:spcBef>
              <a:buClr>
                <a:srgbClr val="FF3300"/>
              </a:buClr>
            </a:pPr>
            <a:r>
              <a:rPr kumimoji="1" lang="en-US" sz="2400" u="sng"/>
              <a:t>Drawbacks</a:t>
            </a:r>
          </a:p>
          <a:p>
            <a:pPr marL="396875" lvl="1" indent="-231775">
              <a:spcBef>
                <a:spcPct val="50000"/>
              </a:spcBef>
              <a:buClr>
                <a:srgbClr val="FF3300"/>
              </a:buClr>
              <a:buFontTx/>
              <a:buChar char="•"/>
            </a:pPr>
            <a:r>
              <a:rPr kumimoji="1" lang="en-US" sz="2400"/>
              <a:t>A common soil bacterium; may not necessarily indicate fecal contamination</a:t>
            </a:r>
          </a:p>
          <a:p>
            <a:pPr marL="396875" lvl="1" indent="-231775">
              <a:spcBef>
                <a:spcPct val="50000"/>
              </a:spcBef>
              <a:buClr>
                <a:srgbClr val="FF3300"/>
              </a:buClr>
              <a:buFontTx/>
              <a:buChar char="•"/>
            </a:pPr>
            <a:r>
              <a:rPr kumimoji="1" lang="en-US" sz="2400"/>
              <a:t>Pathogenic (causes gas gangrene if it infects wounds, produces enterotoxin in small intestine causing gastroenteritis)</a:t>
            </a:r>
          </a:p>
          <a:p>
            <a:pPr marL="396875" lvl="1" indent="-231775">
              <a:spcBef>
                <a:spcPct val="50000"/>
              </a:spcBef>
              <a:buClr>
                <a:srgbClr val="FF3300"/>
              </a:buClr>
              <a:buFontTx/>
              <a:buChar char="•"/>
            </a:pPr>
            <a:r>
              <a:rPr kumimoji="1" lang="en-US" sz="2400"/>
              <a:t>Anaerobic culture is difficult</a:t>
            </a:r>
            <a:endParaRPr lang="en-US" sz="2400"/>
          </a:p>
        </p:txBody>
      </p:sp>
    </p:spTree>
    <p:extLst>
      <p:ext uri="{BB962C8B-B14F-4D97-AF65-F5344CB8AC3E}">
        <p14:creationId xmlns:p14="http://schemas.microsoft.com/office/powerpoint/2010/main" val="32828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r"/>
            <a:r>
              <a:rPr lang="en-US" sz="2400" dirty="0"/>
              <a:t>Contd.</a:t>
            </a:r>
          </a:p>
        </p:txBody>
      </p:sp>
      <p:sp>
        <p:nvSpPr>
          <p:cNvPr id="3" name="Content Placeholder 2"/>
          <p:cNvSpPr>
            <a:spLocks noGrp="1"/>
          </p:cNvSpPr>
          <p:nvPr>
            <p:ph idx="1"/>
          </p:nvPr>
        </p:nvSpPr>
        <p:spPr>
          <a:xfrm>
            <a:off x="228600" y="838200"/>
            <a:ext cx="8686800" cy="5791200"/>
          </a:xfrm>
        </p:spPr>
        <p:txBody>
          <a:bodyPr/>
          <a:lstStyle/>
          <a:p>
            <a:pPr marL="514350" lvl="0" indent="-514350">
              <a:buFont typeface="+mj-lt"/>
              <a:buAutoNum type="arabicPeriod" startAt="4"/>
            </a:pPr>
            <a:r>
              <a:rPr lang="en-US" dirty="0"/>
              <a:t>Interference and contamination</a:t>
            </a:r>
          </a:p>
          <a:p>
            <a:pPr marL="971550" lvl="1" indent="-514350">
              <a:buFont typeface="+mj-lt"/>
              <a:buAutoNum type="alphaLcParenR"/>
            </a:pPr>
            <a:r>
              <a:rPr lang="en-US" dirty="0"/>
              <a:t> </a:t>
            </a:r>
            <a:r>
              <a:rPr lang="en-US" sz="2400" dirty="0"/>
              <a:t>Colloidal or suspended particulates, </a:t>
            </a:r>
          </a:p>
          <a:p>
            <a:pPr marL="971550" lvl="1" indent="-514350">
              <a:buFont typeface="+mj-lt"/>
              <a:buAutoNum type="alphaLcParenR"/>
            </a:pPr>
            <a:r>
              <a:rPr lang="en-US" sz="2400" dirty="0"/>
              <a:t>Lateral diffusion of colors( </a:t>
            </a:r>
            <a:r>
              <a:rPr lang="en-US" sz="2400" dirty="0" err="1"/>
              <a:t>eg</a:t>
            </a:r>
            <a:r>
              <a:rPr lang="en-US" sz="2400" dirty="0"/>
              <a:t>. Blue colors on E. coli colony identification)</a:t>
            </a:r>
          </a:p>
          <a:p>
            <a:pPr marL="971550" lvl="1" indent="-514350">
              <a:buFont typeface="+mj-lt"/>
              <a:buAutoNum type="alphaLcParenR"/>
            </a:pPr>
            <a:r>
              <a:rPr lang="en-US" sz="2400" dirty="0"/>
              <a:t>Species other than the target o/ms</a:t>
            </a:r>
          </a:p>
          <a:p>
            <a:pPr marL="971550" lvl="1" indent="-514350">
              <a:buFont typeface="+mj-lt"/>
              <a:buAutoNum type="alphaLcParenR"/>
            </a:pPr>
            <a:r>
              <a:rPr lang="en-US" sz="2400" dirty="0"/>
              <a:t>Contamination from the sample( E. g reagent chlorine), the materials </a:t>
            </a:r>
          </a:p>
          <a:p>
            <a:pPr marL="514350" lvl="1" indent="-514350">
              <a:buFont typeface="+mj-lt"/>
              <a:buAutoNum type="arabicPeriod" startAt="5"/>
            </a:pPr>
            <a:r>
              <a:rPr lang="en-US" dirty="0"/>
              <a:t>Safety</a:t>
            </a:r>
          </a:p>
          <a:p>
            <a:pPr marL="914400" lvl="2" indent="-514350">
              <a:buFont typeface="+mj-lt"/>
              <a:buAutoNum type="alphaLcParenR"/>
            </a:pPr>
            <a:r>
              <a:rPr lang="en-US" dirty="0"/>
              <a:t>Remind the safety precautions and the ways you sterilize the equipments and media</a:t>
            </a:r>
          </a:p>
          <a:p>
            <a:pPr marL="514350" lvl="2" indent="-514350">
              <a:buFont typeface="+mj-lt"/>
              <a:buAutoNum type="arabicPeriod" startAt="6"/>
            </a:pPr>
            <a:r>
              <a:rPr lang="en-US" sz="2800" dirty="0"/>
              <a:t>Equipment and supplies</a:t>
            </a:r>
          </a:p>
          <a:p>
            <a:pPr marL="971550" lvl="3" indent="-514350">
              <a:buFont typeface="+mj-lt"/>
              <a:buAutoNum type="alphaLcPeriod"/>
            </a:pPr>
            <a:r>
              <a:rPr lang="en-US" dirty="0"/>
              <a:t>All the equipments needed and used in the procedures</a:t>
            </a:r>
          </a:p>
          <a:p>
            <a:pPr marL="914400" lvl="1" indent="-514350">
              <a:buFont typeface="+mj-lt"/>
              <a:buAutoNum type="arabicPeriod" startAt="4"/>
            </a:pP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0"/>
            <a:ext cx="7772400" cy="685800"/>
          </a:xfrm>
        </p:spPr>
        <p:txBody>
          <a:bodyPr/>
          <a:lstStyle/>
          <a:p>
            <a:r>
              <a:rPr lang="en-US" sz="2800">
                <a:latin typeface="Arial" panose="020B0604020202020204" pitchFamily="34" charset="0"/>
              </a:rPr>
              <a:t>Bacteriophage</a:t>
            </a:r>
            <a:br>
              <a:rPr lang="en-US" sz="2800">
                <a:latin typeface="Arial" panose="020B0604020202020204" pitchFamily="34" charset="0"/>
              </a:rPr>
            </a:br>
            <a:endParaRPr lang="en-US" sz="2800"/>
          </a:p>
        </p:txBody>
      </p:sp>
      <p:sp>
        <p:nvSpPr>
          <p:cNvPr id="18435" name="Content Placeholder 2"/>
          <p:cNvSpPr>
            <a:spLocks noGrp="1"/>
          </p:cNvSpPr>
          <p:nvPr>
            <p:ph idx="1"/>
          </p:nvPr>
        </p:nvSpPr>
        <p:spPr>
          <a:xfrm>
            <a:off x="228600" y="381000"/>
            <a:ext cx="8915400" cy="5715000"/>
          </a:xfrm>
        </p:spPr>
        <p:txBody>
          <a:bodyPr/>
          <a:lstStyle/>
          <a:p>
            <a:pPr>
              <a:spcBef>
                <a:spcPct val="50000"/>
              </a:spcBef>
              <a:buClr>
                <a:schemeClr val="accent1"/>
              </a:buClr>
              <a:buSzPct val="70000"/>
              <a:buFontTx/>
              <a:buNone/>
            </a:pPr>
            <a:r>
              <a:rPr kumimoji="1" lang="en-US" sz="2400"/>
              <a:t>Coliphage</a:t>
            </a:r>
          </a:p>
          <a:p>
            <a:pPr marL="463550" lvl="1" indent="-298450">
              <a:spcBef>
                <a:spcPct val="50000"/>
              </a:spcBef>
              <a:buClr>
                <a:srgbClr val="FF3300"/>
              </a:buClr>
              <a:buFontTx/>
              <a:buChar char="•"/>
            </a:pPr>
            <a:r>
              <a:rPr kumimoji="1" lang="en-US" sz="2400"/>
              <a:t>bacteriophage that infect coliforms, particularly </a:t>
            </a:r>
            <a:r>
              <a:rPr kumimoji="1" lang="en-US" sz="2400" i="1"/>
              <a:t>E. coli </a:t>
            </a:r>
            <a:endParaRPr kumimoji="1" lang="en-US" sz="2400"/>
          </a:p>
          <a:p>
            <a:pPr marL="463550" lvl="1" indent="-298450">
              <a:spcBef>
                <a:spcPct val="50000"/>
              </a:spcBef>
              <a:buClr>
                <a:srgbClr val="FF3300"/>
              </a:buClr>
              <a:buFontTx/>
              <a:buChar char="•"/>
            </a:pPr>
            <a:r>
              <a:rPr kumimoji="1" lang="en-US" sz="2400"/>
              <a:t>similar to enteric viruses in size, morphology, and performance in environment</a:t>
            </a:r>
          </a:p>
          <a:p>
            <a:pPr marL="463550" lvl="1" indent="-298450">
              <a:spcBef>
                <a:spcPct val="50000"/>
              </a:spcBef>
              <a:buClr>
                <a:srgbClr val="FF3300"/>
              </a:buClr>
              <a:buFontTx/>
              <a:buChar char="•"/>
            </a:pPr>
            <a:r>
              <a:rPr kumimoji="1" lang="en-US" sz="2400"/>
              <a:t>found in higher numbers than enteric viruses in wastewater and other waters</a:t>
            </a:r>
          </a:p>
          <a:p>
            <a:pPr marL="463550" lvl="1" indent="-298450">
              <a:spcBef>
                <a:spcPct val="50000"/>
              </a:spcBef>
              <a:buClr>
                <a:srgbClr val="FF3300"/>
              </a:buClr>
              <a:buFontTx/>
              <a:buChar char="•"/>
            </a:pPr>
            <a:r>
              <a:rPr kumimoji="1" lang="en-US" sz="2400"/>
              <a:t>rapid and easy detection methods available</a:t>
            </a:r>
          </a:p>
          <a:p>
            <a:pPr marL="463550" lvl="1" indent="-298450">
              <a:spcBef>
                <a:spcPct val="50000"/>
              </a:spcBef>
              <a:buClr>
                <a:srgbClr val="FF3300"/>
              </a:buClr>
              <a:buFontTx/>
              <a:buChar char="•"/>
            </a:pPr>
            <a:r>
              <a:rPr kumimoji="1" lang="en-US" sz="2400"/>
              <a:t>survive for 7 days in shellfish without increasing in numbers</a:t>
            </a:r>
          </a:p>
          <a:p>
            <a:pPr marL="463550" lvl="1" indent="-298450">
              <a:spcBef>
                <a:spcPct val="50000"/>
              </a:spcBef>
              <a:buClr>
                <a:srgbClr val="FF3300"/>
              </a:buClr>
              <a:buFontTx/>
              <a:buChar char="•"/>
            </a:pPr>
            <a:r>
              <a:rPr kumimoji="1" lang="en-US" sz="2400"/>
              <a:t>routinely used as indicator microorganisms to determine the effectiveness of wastewater treatment processes</a:t>
            </a:r>
          </a:p>
          <a:p>
            <a:pPr marL="463550" lvl="1" indent="-298450">
              <a:spcBef>
                <a:spcPct val="50000"/>
              </a:spcBef>
              <a:buClr>
                <a:srgbClr val="FF3300"/>
              </a:buClr>
              <a:buFontTx/>
              <a:buChar char="•"/>
            </a:pPr>
            <a:r>
              <a:rPr kumimoji="1" lang="en-US" sz="2400"/>
              <a:t>resistant to disinfection</a:t>
            </a:r>
          </a:p>
          <a:p>
            <a:pPr marL="463550" lvl="1" indent="-298450">
              <a:spcBef>
                <a:spcPct val="50000"/>
              </a:spcBef>
              <a:buClr>
                <a:srgbClr val="FF3300"/>
              </a:buClr>
              <a:buFontTx/>
              <a:buChar char="•"/>
            </a:pPr>
            <a:endParaRPr kumimoji="1" lang="en-US">
              <a:latin typeface="Arial" panose="020B0604020202020204" pitchFamily="34" charset="0"/>
            </a:endParaRPr>
          </a:p>
          <a:p>
            <a:endParaRPr lang="en-US" sz="2400"/>
          </a:p>
        </p:txBody>
      </p:sp>
    </p:spTree>
    <p:extLst>
      <p:ext uri="{BB962C8B-B14F-4D97-AF65-F5344CB8AC3E}">
        <p14:creationId xmlns:p14="http://schemas.microsoft.com/office/powerpoint/2010/main" val="19265589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6</a:t>
            </a:r>
          </a:p>
        </p:txBody>
      </p:sp>
      <p:sp>
        <p:nvSpPr>
          <p:cNvPr id="3" name="Subtitle 2"/>
          <p:cNvSpPr>
            <a:spLocks noGrp="1"/>
          </p:cNvSpPr>
          <p:nvPr>
            <p:ph type="subTitle" idx="1"/>
          </p:nvPr>
        </p:nvSpPr>
        <p:spPr/>
        <p:txBody>
          <a:bodyPr/>
          <a:lstStyle/>
          <a:p>
            <a:r>
              <a:rPr lang="en-US" dirty="0"/>
              <a:t>Biodiversity in relation to </a:t>
            </a:r>
            <a:r>
              <a:rPr lang="en-US" dirty="0" err="1"/>
              <a:t>macroinvertebrate</a:t>
            </a:r>
            <a:endParaRPr lang="en-US" dirty="0"/>
          </a:p>
        </p:txBody>
      </p:sp>
    </p:spTree>
    <p:extLst>
      <p:ext uri="{BB962C8B-B14F-4D97-AF65-F5344CB8AC3E}">
        <p14:creationId xmlns:p14="http://schemas.microsoft.com/office/powerpoint/2010/main" val="16340485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Biodiversity </a:t>
            </a:r>
          </a:p>
        </p:txBody>
      </p:sp>
      <p:sp>
        <p:nvSpPr>
          <p:cNvPr id="3" name="Content Placeholder 2"/>
          <p:cNvSpPr>
            <a:spLocks noGrp="1"/>
          </p:cNvSpPr>
          <p:nvPr>
            <p:ph idx="1"/>
          </p:nvPr>
        </p:nvSpPr>
        <p:spPr/>
        <p:txBody>
          <a:bodyPr/>
          <a:lstStyle/>
          <a:p>
            <a:r>
              <a:rPr lang="en-US" dirty="0"/>
              <a:t>Genetic diversity</a:t>
            </a:r>
          </a:p>
          <a:p>
            <a:r>
              <a:rPr lang="en-US" dirty="0"/>
              <a:t>Species diversity</a:t>
            </a:r>
          </a:p>
          <a:p>
            <a:r>
              <a:rPr lang="en-US" dirty="0"/>
              <a:t>Ecosystem diversity</a:t>
            </a:r>
          </a:p>
        </p:txBody>
      </p:sp>
    </p:spTree>
    <p:extLst>
      <p:ext uri="{BB962C8B-B14F-4D97-AF65-F5344CB8AC3E}">
        <p14:creationId xmlns:p14="http://schemas.microsoft.com/office/powerpoint/2010/main" val="41264233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itchFamily="18" charset="0"/>
                <a:cs typeface="Times New Roman" pitchFamily="18" charset="0"/>
              </a:rPr>
              <a:t>Definitions</a:t>
            </a:r>
          </a:p>
        </p:txBody>
      </p:sp>
      <p:sp>
        <p:nvSpPr>
          <p:cNvPr id="3" name="Content Placeholder 2"/>
          <p:cNvSpPr>
            <a:spLocks noGrp="1"/>
          </p:cNvSpPr>
          <p:nvPr>
            <p:ph idx="1"/>
          </p:nvPr>
        </p:nvSpPr>
        <p:spPr>
          <a:xfrm>
            <a:off x="152400" y="1219200"/>
            <a:ext cx="8686800" cy="4906963"/>
          </a:xfrm>
        </p:spPr>
        <p:txBody>
          <a:bodyPr>
            <a:normAutofit/>
          </a:bodyPr>
          <a:lstStyle/>
          <a:p>
            <a:pPr algn="just">
              <a:lnSpc>
                <a:spcPct val="150000"/>
              </a:lnSpc>
            </a:pPr>
            <a:r>
              <a:rPr lang="en-US" sz="2800" dirty="0">
                <a:solidFill>
                  <a:srgbClr val="0070C0"/>
                </a:solidFill>
                <a:latin typeface="Times New Roman" pitchFamily="18" charset="0"/>
                <a:cs typeface="Times New Roman" pitchFamily="18" charset="0"/>
              </a:rPr>
              <a:t>Abundance</a:t>
            </a:r>
            <a:r>
              <a:rPr lang="en-US" sz="2800" dirty="0">
                <a:latin typeface="Times New Roman" pitchFamily="18" charset="0"/>
                <a:cs typeface="Times New Roman" pitchFamily="18" charset="0"/>
              </a:rPr>
              <a:t>-the total number of organisms in an area. Does not matter what species they are.</a:t>
            </a:r>
          </a:p>
          <a:p>
            <a:pPr algn="just">
              <a:lnSpc>
                <a:spcPct val="150000"/>
              </a:lnSpc>
            </a:pPr>
            <a:r>
              <a:rPr lang="en-US" sz="2800" dirty="0">
                <a:solidFill>
                  <a:srgbClr val="0070C0"/>
                </a:solidFill>
                <a:latin typeface="Times New Roman" pitchFamily="18" charset="0"/>
                <a:cs typeface="Times New Roman" pitchFamily="18" charset="0"/>
              </a:rPr>
              <a:t>Species richness</a:t>
            </a:r>
            <a:r>
              <a:rPr lang="en-US" sz="2800" dirty="0">
                <a:latin typeface="Times New Roman" pitchFamily="18" charset="0"/>
                <a:cs typeface="Times New Roman" pitchFamily="18" charset="0"/>
              </a:rPr>
              <a:t>-the number of different species in an area. Does not matter how abundant they are.</a:t>
            </a:r>
          </a:p>
          <a:p>
            <a:pPr algn="just">
              <a:lnSpc>
                <a:spcPct val="150000"/>
              </a:lnSpc>
            </a:pPr>
            <a:r>
              <a:rPr lang="en-US" sz="2800" dirty="0">
                <a:solidFill>
                  <a:srgbClr val="0070C0"/>
                </a:solidFill>
                <a:latin typeface="Times New Roman" pitchFamily="18" charset="0"/>
                <a:cs typeface="Times New Roman" pitchFamily="18" charset="0"/>
              </a:rPr>
              <a:t>Diversity</a:t>
            </a:r>
            <a:r>
              <a:rPr lang="en-US" sz="2800" dirty="0">
                <a:latin typeface="Times New Roman" pitchFamily="18" charset="0"/>
                <a:cs typeface="Times New Roman" pitchFamily="18" charset="0"/>
              </a:rPr>
              <a:t>-incorporates BOTH the number of species in an area the evenness of their abundance.</a:t>
            </a:r>
          </a:p>
        </p:txBody>
      </p:sp>
    </p:spTree>
    <p:extLst>
      <p:ext uri="{BB962C8B-B14F-4D97-AF65-F5344CB8AC3E}">
        <p14:creationId xmlns:p14="http://schemas.microsoft.com/office/powerpoint/2010/main" val="1999216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latin typeface="Times New Roman" pitchFamily="18" charset="0"/>
                <a:cs typeface="Times New Roman" pitchFamily="18" charset="0"/>
              </a:rPr>
              <a:t>Diversity Indices: </a:t>
            </a:r>
            <a:endParaRPr lang="en-US" dirty="0"/>
          </a:p>
        </p:txBody>
      </p:sp>
      <p:sp>
        <p:nvSpPr>
          <p:cNvPr id="3" name="Content Placeholder 2"/>
          <p:cNvSpPr>
            <a:spLocks noGrp="1"/>
          </p:cNvSpPr>
          <p:nvPr>
            <p:ph idx="1"/>
          </p:nvPr>
        </p:nvSpPr>
        <p:spPr>
          <a:xfrm>
            <a:off x="228600" y="1143000"/>
            <a:ext cx="8686800" cy="5410200"/>
          </a:xfrm>
        </p:spPr>
        <p:txBody>
          <a:bodyPr>
            <a:normAutofit lnSpcReduction="10000"/>
          </a:bodyPr>
          <a:lstStyle/>
          <a:p>
            <a:pPr marL="514350" indent="-514350" algn="just">
              <a:buFont typeface="+mj-lt"/>
              <a:buAutoNum type="alphaUcPeriod"/>
            </a:pPr>
            <a:r>
              <a:rPr lang="en-US" sz="3300" dirty="0">
                <a:latin typeface="Times New Roman" pitchFamily="18" charset="0"/>
                <a:cs typeface="Times New Roman" pitchFamily="18" charset="0"/>
              </a:rPr>
              <a:t>A diversity index is a mathematical measure of species diversity in a given community. </a:t>
            </a:r>
          </a:p>
          <a:p>
            <a:pPr marL="514350" indent="-514350" algn="just">
              <a:buFont typeface="+mj-lt"/>
              <a:buAutoNum type="alphaUcPeriod"/>
            </a:pPr>
            <a:r>
              <a:rPr lang="en-US" sz="3300" dirty="0">
                <a:latin typeface="Times New Roman" pitchFamily="18" charset="0"/>
                <a:cs typeface="Times New Roman" pitchFamily="18" charset="0"/>
              </a:rPr>
              <a:t>Based on the species richness (the number of species present) and species abundance (the number of individuals per species). </a:t>
            </a:r>
          </a:p>
          <a:p>
            <a:pPr marL="514350" indent="-514350" algn="just">
              <a:buFont typeface="+mj-lt"/>
              <a:buAutoNum type="alphaUcPeriod"/>
            </a:pPr>
            <a:r>
              <a:rPr lang="en-US" sz="3300" dirty="0">
                <a:latin typeface="Times New Roman" pitchFamily="18" charset="0"/>
                <a:cs typeface="Times New Roman" pitchFamily="18" charset="0"/>
              </a:rPr>
              <a:t>The more species you have, the more diverse the area, right? </a:t>
            </a:r>
          </a:p>
          <a:p>
            <a:pPr marL="514350" indent="-514350" algn="just">
              <a:buFont typeface="+mj-lt"/>
              <a:buAutoNum type="alphaUcPeriod"/>
            </a:pPr>
            <a:r>
              <a:rPr lang="en-US" sz="3300" dirty="0">
                <a:latin typeface="Times New Roman" pitchFamily="18" charset="0"/>
                <a:cs typeface="Times New Roman" pitchFamily="18" charset="0"/>
              </a:rPr>
              <a:t>However, there are two types of indices, dominance indices and information statistic indices. </a:t>
            </a:r>
          </a:p>
          <a:p>
            <a:endParaRPr lang="en-US" dirty="0"/>
          </a:p>
        </p:txBody>
      </p:sp>
    </p:spTree>
    <p:extLst>
      <p:ext uri="{BB962C8B-B14F-4D97-AF65-F5344CB8AC3E}">
        <p14:creationId xmlns:p14="http://schemas.microsoft.com/office/powerpoint/2010/main" val="38104047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Species diversity</a:t>
            </a:r>
          </a:p>
        </p:txBody>
      </p:sp>
      <p:sp>
        <p:nvSpPr>
          <p:cNvPr id="3" name="Content Placeholder 2"/>
          <p:cNvSpPr>
            <a:spLocks noGrp="1"/>
          </p:cNvSpPr>
          <p:nvPr>
            <p:ph idx="1"/>
          </p:nvPr>
        </p:nvSpPr>
        <p:spPr/>
        <p:txBody>
          <a:bodyPr/>
          <a:lstStyle/>
          <a:p>
            <a:r>
              <a:rPr lang="en-US" dirty="0"/>
              <a:t>Measured by diversity indexes</a:t>
            </a:r>
          </a:p>
          <a:p>
            <a:pPr lvl="1"/>
            <a:r>
              <a:rPr lang="en-US" dirty="0"/>
              <a:t> Shannon index (H) - information index</a:t>
            </a:r>
          </a:p>
          <a:p>
            <a:pPr lvl="1">
              <a:buNone/>
            </a:pP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049" name="Object 1"/>
          <p:cNvGraphicFramePr>
            <a:graphicFrameLocks noChangeAspect="1"/>
          </p:cNvGraphicFramePr>
          <p:nvPr/>
        </p:nvGraphicFramePr>
        <p:xfrm>
          <a:off x="0" y="3048000"/>
          <a:ext cx="3886200" cy="1447800"/>
        </p:xfrm>
        <a:graphic>
          <a:graphicData uri="http://schemas.openxmlformats.org/presentationml/2006/ole">
            <mc:AlternateContent xmlns:mc="http://schemas.openxmlformats.org/markup-compatibility/2006">
              <mc:Choice xmlns:v="urn:schemas-microsoft-com:vml" Requires="v">
                <p:oleObj spid="_x0000_s1025" name="Equation" r:id="rId3" imgW="1028254" imgH="431613" progId="Equation.3">
                  <p:embed/>
                </p:oleObj>
              </mc:Choice>
              <mc:Fallback>
                <p:oleObj name="Equation" r:id="rId3" imgW="1028254" imgH="431613" progId="Equation.3">
                  <p:embed/>
                  <p:pic>
                    <p:nvPicPr>
                      <p:cNvPr id="204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38862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051" name="Object 3"/>
          <p:cNvGraphicFramePr>
            <a:graphicFrameLocks noChangeAspect="1"/>
          </p:cNvGraphicFramePr>
          <p:nvPr/>
        </p:nvGraphicFramePr>
        <p:xfrm>
          <a:off x="0" y="4800600"/>
          <a:ext cx="4010025" cy="1447800"/>
        </p:xfrm>
        <a:graphic>
          <a:graphicData uri="http://schemas.openxmlformats.org/presentationml/2006/ole">
            <mc:AlternateContent xmlns:mc="http://schemas.openxmlformats.org/markup-compatibility/2006">
              <mc:Choice xmlns:v="urn:schemas-microsoft-com:vml" Requires="v">
                <p:oleObj spid="_x0000_s1026" name="Equation" r:id="rId5" imgW="1066680" imgH="431640" progId="Equation.3">
                  <p:embed/>
                </p:oleObj>
              </mc:Choice>
              <mc:Fallback>
                <p:oleObj name="Equation" r:id="rId5" imgW="1066680" imgH="431640" progId="Equation.3">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00600"/>
                        <a:ext cx="401002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495800" y="2887682"/>
            <a:ext cx="4648200" cy="3539430"/>
          </a:xfrm>
          <a:prstGeom prst="rect">
            <a:avLst/>
          </a:prstGeom>
        </p:spPr>
        <p:txBody>
          <a:bodyPr wrap="square">
            <a:spAutoFit/>
          </a:bodyPr>
          <a:lstStyle/>
          <a:p>
            <a:r>
              <a:rPr lang="en-US" sz="3200" dirty="0">
                <a:solidFill>
                  <a:prstClr val="black"/>
                </a:solidFill>
              </a:rPr>
              <a:t>H= Value of Shannon index</a:t>
            </a:r>
          </a:p>
          <a:p>
            <a:r>
              <a:rPr lang="en-US" sz="3200" dirty="0" err="1">
                <a:solidFill>
                  <a:prstClr val="black"/>
                </a:solidFill>
              </a:rPr>
              <a:t>n</a:t>
            </a:r>
            <a:r>
              <a:rPr lang="en-US" sz="3200" baseline="-25000" dirty="0" err="1">
                <a:solidFill>
                  <a:prstClr val="black"/>
                </a:solidFill>
              </a:rPr>
              <a:t>i</a:t>
            </a:r>
            <a:r>
              <a:rPr lang="en-US" sz="3200" dirty="0">
                <a:solidFill>
                  <a:prstClr val="black"/>
                </a:solidFill>
              </a:rPr>
              <a:t>= # of individuals (biomass) in the </a:t>
            </a:r>
            <a:r>
              <a:rPr lang="en-US" sz="3200" dirty="0" err="1">
                <a:solidFill>
                  <a:prstClr val="black"/>
                </a:solidFill>
              </a:rPr>
              <a:t>i</a:t>
            </a:r>
            <a:r>
              <a:rPr lang="en-US" sz="3200" baseline="30000" dirty="0" err="1">
                <a:solidFill>
                  <a:prstClr val="black"/>
                </a:solidFill>
              </a:rPr>
              <a:t>th</a:t>
            </a:r>
            <a:r>
              <a:rPr lang="en-US" sz="3200" baseline="30000" dirty="0">
                <a:solidFill>
                  <a:prstClr val="black"/>
                </a:solidFill>
              </a:rPr>
              <a:t> </a:t>
            </a:r>
            <a:r>
              <a:rPr lang="en-US" sz="3200" dirty="0">
                <a:solidFill>
                  <a:prstClr val="black"/>
                </a:solidFill>
              </a:rPr>
              <a:t>species</a:t>
            </a:r>
          </a:p>
          <a:p>
            <a:r>
              <a:rPr lang="en-US" sz="3200" dirty="0">
                <a:solidFill>
                  <a:prstClr val="black"/>
                </a:solidFill>
              </a:rPr>
              <a:t>N= total # of individuals </a:t>
            </a:r>
          </a:p>
          <a:p>
            <a:r>
              <a:rPr lang="en-US" sz="3200" dirty="0" err="1">
                <a:solidFill>
                  <a:prstClr val="black"/>
                </a:solidFill>
              </a:rPr>
              <a:t>ln</a:t>
            </a:r>
            <a:r>
              <a:rPr lang="en-US" sz="3200" dirty="0">
                <a:solidFill>
                  <a:prstClr val="black"/>
                </a:solidFill>
              </a:rPr>
              <a:t>=natural logarithm</a:t>
            </a:r>
          </a:p>
          <a:p>
            <a:r>
              <a:rPr lang="en-US" sz="3200" dirty="0">
                <a:solidFill>
                  <a:prstClr val="black"/>
                </a:solidFill>
              </a:rPr>
              <a:t>S= number of species in community</a:t>
            </a:r>
          </a:p>
        </p:txBody>
      </p:sp>
    </p:spTree>
    <p:extLst>
      <p:ext uri="{BB962C8B-B14F-4D97-AF65-F5344CB8AC3E}">
        <p14:creationId xmlns:p14="http://schemas.microsoft.com/office/powerpoint/2010/main" val="40839073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600200"/>
          <a:ext cx="8153400" cy="5081873"/>
        </p:xfrm>
        <a:graphic>
          <a:graphicData uri="http://schemas.openxmlformats.org/drawingml/2006/table">
            <a:tb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798699">
                <a:tc>
                  <a:txBody>
                    <a:bodyPr/>
                    <a:lstStyle/>
                    <a:p>
                      <a:pPr marL="0" marR="0">
                        <a:lnSpc>
                          <a:spcPct val="115000"/>
                        </a:lnSpc>
                        <a:spcBef>
                          <a:spcPts val="0"/>
                        </a:spcBef>
                        <a:spcAft>
                          <a:spcPts val="1000"/>
                        </a:spcAft>
                      </a:pPr>
                      <a:endParaRPr lang="en-US" sz="500" dirty="0">
                        <a:latin typeface="Calibri"/>
                        <a:ea typeface="Times New Roman"/>
                        <a:cs typeface="Arial"/>
                      </a:endParaRPr>
                    </a:p>
                  </a:txBody>
                  <a:tcPr marL="31569" marR="3156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3200" b="1" dirty="0">
                          <a:latin typeface="Calibri"/>
                          <a:ea typeface="Times New Roman"/>
                          <a:cs typeface="Times New Roman"/>
                        </a:rPr>
                        <a:t>Number of individuals</a:t>
                      </a:r>
                      <a:endParaRPr lang="en-US" sz="32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242421">
                <a:tc>
                  <a:txBody>
                    <a:bodyPr/>
                    <a:lstStyle/>
                    <a:p>
                      <a:pPr marL="0" marR="0" algn="ctr">
                        <a:lnSpc>
                          <a:spcPct val="115000"/>
                        </a:lnSpc>
                        <a:spcBef>
                          <a:spcPts val="0"/>
                        </a:spcBef>
                        <a:spcAft>
                          <a:spcPts val="1000"/>
                        </a:spcAft>
                      </a:pPr>
                      <a:r>
                        <a:rPr lang="en-US" sz="2800" b="1" dirty="0">
                          <a:latin typeface="Calibri"/>
                          <a:ea typeface="Times New Roman"/>
                          <a:cs typeface="Times New Roman"/>
                        </a:rPr>
                        <a:t>Flower species</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b="1" dirty="0">
                          <a:latin typeface="Calibri"/>
                          <a:ea typeface="Times New Roman"/>
                          <a:cs typeface="Times New Roman"/>
                        </a:rPr>
                        <a:t>Field A</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b="1" dirty="0">
                          <a:latin typeface="Calibri"/>
                          <a:ea typeface="Times New Roman"/>
                          <a:cs typeface="Times New Roman"/>
                        </a:rPr>
                        <a:t>Field B</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1899">
                <a:tc>
                  <a:txBody>
                    <a:bodyPr/>
                    <a:lstStyle/>
                    <a:p>
                      <a:pPr marL="0" marR="0" algn="ctr">
                        <a:lnSpc>
                          <a:spcPct val="115000"/>
                        </a:lnSpc>
                        <a:spcBef>
                          <a:spcPts val="0"/>
                        </a:spcBef>
                        <a:spcAft>
                          <a:spcPts val="1000"/>
                        </a:spcAft>
                      </a:pPr>
                      <a:r>
                        <a:rPr lang="en-US" sz="2800">
                          <a:latin typeface="Calibri"/>
                          <a:ea typeface="Times New Roman"/>
                          <a:cs typeface="Times New Roman"/>
                        </a:rPr>
                        <a:t>Daisy</a:t>
                      </a:r>
                      <a:endParaRPr lang="en-US" sz="280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300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10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8699">
                <a:tc>
                  <a:txBody>
                    <a:bodyPr/>
                    <a:lstStyle/>
                    <a:p>
                      <a:pPr marL="0" marR="0" algn="ctr">
                        <a:lnSpc>
                          <a:spcPct val="115000"/>
                        </a:lnSpc>
                        <a:spcBef>
                          <a:spcPts val="0"/>
                        </a:spcBef>
                        <a:spcAft>
                          <a:spcPts val="1000"/>
                        </a:spcAft>
                      </a:pPr>
                      <a:r>
                        <a:rPr lang="en-US" sz="2800" dirty="0">
                          <a:latin typeface="Calibri"/>
                          <a:ea typeface="Times New Roman"/>
                          <a:cs typeface="Times New Roman"/>
                        </a:rPr>
                        <a:t>Dandelion</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330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50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8699">
                <a:tc>
                  <a:txBody>
                    <a:bodyPr/>
                    <a:lstStyle/>
                    <a:p>
                      <a:pPr marL="0" marR="0" algn="ctr">
                        <a:lnSpc>
                          <a:spcPct val="115000"/>
                        </a:lnSpc>
                        <a:spcBef>
                          <a:spcPts val="0"/>
                        </a:spcBef>
                        <a:spcAft>
                          <a:spcPts val="1000"/>
                        </a:spcAft>
                      </a:pPr>
                      <a:r>
                        <a:rPr lang="en-US" sz="2800">
                          <a:latin typeface="Calibri"/>
                          <a:ea typeface="Times New Roman"/>
                          <a:cs typeface="Times New Roman"/>
                        </a:rPr>
                        <a:t>Buttercup</a:t>
                      </a:r>
                      <a:endParaRPr lang="en-US" sz="280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370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940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1899">
                <a:tc>
                  <a:txBody>
                    <a:bodyPr/>
                    <a:lstStyle/>
                    <a:p>
                      <a:pPr marL="0" marR="0" algn="ctr">
                        <a:lnSpc>
                          <a:spcPct val="115000"/>
                        </a:lnSpc>
                        <a:spcBef>
                          <a:spcPts val="0"/>
                        </a:spcBef>
                        <a:spcAft>
                          <a:spcPts val="1000"/>
                        </a:spcAft>
                      </a:pPr>
                      <a:r>
                        <a:rPr lang="en-US" sz="2800" dirty="0">
                          <a:latin typeface="Calibri"/>
                          <a:ea typeface="Times New Roman"/>
                          <a:cs typeface="Times New Roman"/>
                        </a:rPr>
                        <a:t>Abundance</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a:latin typeface="Calibri"/>
                          <a:ea typeface="Times New Roman"/>
                          <a:cs typeface="Times New Roman"/>
                        </a:rPr>
                        <a:t>1000</a:t>
                      </a:r>
                      <a:endParaRPr lang="en-US" sz="280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Times New Roman"/>
                        </a:rPr>
                        <a:t>1000</a:t>
                      </a:r>
                      <a:endParaRPr lang="en-US" sz="2800" dirty="0">
                        <a:latin typeface="Calibri"/>
                        <a:ea typeface="Times New Roman"/>
                        <a:cs typeface="Arial"/>
                      </a:endParaRP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1899">
                <a:tc>
                  <a:txBody>
                    <a:bodyPr/>
                    <a:lstStyle/>
                    <a:p>
                      <a:pPr marL="0" marR="0" algn="ctr">
                        <a:lnSpc>
                          <a:spcPct val="115000"/>
                        </a:lnSpc>
                        <a:spcBef>
                          <a:spcPts val="0"/>
                        </a:spcBef>
                        <a:spcAft>
                          <a:spcPts val="1000"/>
                        </a:spcAft>
                      </a:pPr>
                      <a:r>
                        <a:rPr lang="en-US" sz="2800" dirty="0">
                          <a:latin typeface="Calibri"/>
                          <a:ea typeface="Times New Roman"/>
                          <a:cs typeface="Arial"/>
                        </a:rPr>
                        <a:t>Species</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Arial"/>
                        </a:rPr>
                        <a:t>4</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800" dirty="0">
                          <a:latin typeface="Calibri"/>
                          <a:ea typeface="Times New Roman"/>
                          <a:cs typeface="Arial"/>
                        </a:rPr>
                        <a:t>4</a:t>
                      </a:r>
                    </a:p>
                  </a:txBody>
                  <a:tcPr marL="31569" marR="31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80159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endParaRPr lang="en-US" dirty="0"/>
          </a:p>
          <a:p>
            <a:pPr>
              <a:buNone/>
            </a:pPr>
            <a:endParaRPr lang="en-US" dirty="0"/>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1269" name="Picture 5"/>
          <p:cNvPicPr>
            <a:picLocks noChangeAspect="1" noChangeArrowheads="1"/>
          </p:cNvPicPr>
          <p:nvPr/>
        </p:nvPicPr>
        <p:blipFill>
          <a:blip r:embed="rId2"/>
          <a:srcRect l="14861" t="41667" r="54100" b="25000"/>
          <a:stretch>
            <a:fillRect/>
          </a:stretch>
        </p:blipFill>
        <p:spPr bwMode="auto">
          <a:xfrm>
            <a:off x="0" y="0"/>
            <a:ext cx="9144000" cy="6858000"/>
          </a:xfrm>
          <a:prstGeom prst="rect">
            <a:avLst/>
          </a:prstGeom>
          <a:noFill/>
          <a:ln w="9525">
            <a:noFill/>
            <a:miter lim="800000"/>
            <a:headEnd/>
            <a:tailEnd/>
          </a:ln>
          <a:effectLst/>
        </p:spPr>
      </p:pic>
      <p:sp>
        <p:nvSpPr>
          <p:cNvPr id="7" name="Rectangle 6"/>
          <p:cNvSpPr/>
          <p:nvPr/>
        </p:nvSpPr>
        <p:spPr>
          <a:xfrm>
            <a:off x="1752600" y="1066800"/>
            <a:ext cx="6477000" cy="1828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prstClr val="black"/>
                </a:solidFill>
                <a:latin typeface="Times New Roman" pitchFamily="18" charset="0"/>
                <a:cs typeface="Times New Roman" pitchFamily="18" charset="0"/>
              </a:rPr>
              <a:t>=     D</a:t>
            </a:r>
          </a:p>
        </p:txBody>
      </p:sp>
      <p:pic>
        <p:nvPicPr>
          <p:cNvPr id="8" name="Picture 2"/>
          <p:cNvPicPr>
            <a:picLocks noChangeAspect="1" noChangeArrowheads="1"/>
          </p:cNvPicPr>
          <p:nvPr/>
        </p:nvPicPr>
        <p:blipFill>
          <a:blip r:embed="rId3"/>
          <a:srcRect l="56223" t="46875" r="34407" b="38542"/>
          <a:stretch>
            <a:fillRect/>
          </a:stretch>
        </p:blipFill>
        <p:spPr bwMode="auto">
          <a:xfrm>
            <a:off x="3200400" y="1295400"/>
            <a:ext cx="1219200" cy="1066800"/>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5410200" y="1397000"/>
          <a:ext cx="3124200" cy="1422400"/>
        </p:xfrm>
        <a:graphic>
          <a:graphicData uri="http://schemas.openxmlformats.org/drawingml/2006/table">
            <a:tbl>
              <a:tblPr firstRow="1" bandRow="1">
                <a:tableStyleId>{5940675A-B579-460E-94D1-54222C63F5DA}</a:tableStyleId>
              </a:tblPr>
              <a:tblGrid>
                <a:gridCol w="3124200">
                  <a:extLst>
                    <a:ext uri="{9D8B030D-6E8A-4147-A177-3AD203B41FA5}">
                      <a16:colId xmlns:a16="http://schemas.microsoft.com/office/drawing/2014/main" val="20000"/>
                    </a:ext>
                  </a:extLst>
                </a:gridCol>
              </a:tblGrid>
              <a:tr h="1422400">
                <a:tc>
                  <a:txBody>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Where P</a:t>
                      </a:r>
                      <a:r>
                        <a:rPr lang="en-US" sz="2800" baseline="-25000" dirty="0">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t>
                      </a:r>
                      <a:r>
                        <a:rPr lang="en-US" sz="2800" baseline="-25000" dirty="0" err="1">
                          <a:latin typeface="Times New Roman" pitchFamily="18" charset="0"/>
                          <a:cs typeface="Times New Roman" pitchFamily="18" charset="0"/>
                        </a:rPr>
                        <a:t>i</a:t>
                      </a:r>
                      <a:r>
                        <a:rPr lang="en-US" sz="2800" dirty="0">
                          <a:latin typeface="Times New Roman" pitchFamily="18" charset="0"/>
                          <a:cs typeface="Times New Roman" pitchFamily="18" charset="0"/>
                        </a:rPr>
                        <a:t>/N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221798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Species diversity</a:t>
            </a:r>
          </a:p>
        </p:txBody>
      </p:sp>
      <p:sp>
        <p:nvSpPr>
          <p:cNvPr id="3" name="Content Placeholder 2"/>
          <p:cNvSpPr>
            <a:spLocks noGrp="1"/>
          </p:cNvSpPr>
          <p:nvPr>
            <p:ph idx="1"/>
          </p:nvPr>
        </p:nvSpPr>
        <p:spPr/>
        <p:txBody>
          <a:bodyPr/>
          <a:lstStyle/>
          <a:p>
            <a:r>
              <a:rPr lang="en-US" dirty="0"/>
              <a:t>Measured by diversity indexes</a:t>
            </a:r>
          </a:p>
          <a:p>
            <a:pPr lvl="1"/>
            <a:r>
              <a:rPr lang="en-US" dirty="0"/>
              <a:t> </a:t>
            </a:r>
            <a:r>
              <a:rPr lang="en-US" dirty="0" err="1"/>
              <a:t>shannon</a:t>
            </a:r>
            <a:r>
              <a:rPr lang="en-US" dirty="0"/>
              <a:t> index (H) - information index</a:t>
            </a:r>
          </a:p>
          <a:p>
            <a:pPr lvl="1">
              <a:buNone/>
            </a:pPr>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049" name="Object 1"/>
          <p:cNvGraphicFramePr>
            <a:graphicFrameLocks noChangeAspect="1"/>
          </p:cNvGraphicFramePr>
          <p:nvPr/>
        </p:nvGraphicFramePr>
        <p:xfrm>
          <a:off x="0" y="3048000"/>
          <a:ext cx="3886200" cy="1447800"/>
        </p:xfrm>
        <a:graphic>
          <a:graphicData uri="http://schemas.openxmlformats.org/presentationml/2006/ole">
            <mc:AlternateContent xmlns:mc="http://schemas.openxmlformats.org/markup-compatibility/2006">
              <mc:Choice xmlns:v="urn:schemas-microsoft-com:vml" Requires="v">
                <p:oleObj spid="_x0000_s2049" name="Equation" r:id="rId3" imgW="1028254" imgH="431613" progId="Equation.3">
                  <p:embed/>
                </p:oleObj>
              </mc:Choice>
              <mc:Fallback>
                <p:oleObj name="Equation" r:id="rId3" imgW="1028254" imgH="431613" progId="Equation.3">
                  <p:embed/>
                  <p:pic>
                    <p:nvPicPr>
                      <p:cNvPr id="204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38862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051" name="Object 3"/>
          <p:cNvGraphicFramePr>
            <a:graphicFrameLocks noChangeAspect="1"/>
          </p:cNvGraphicFramePr>
          <p:nvPr/>
        </p:nvGraphicFramePr>
        <p:xfrm>
          <a:off x="0" y="4800600"/>
          <a:ext cx="4010025" cy="1447800"/>
        </p:xfrm>
        <a:graphic>
          <a:graphicData uri="http://schemas.openxmlformats.org/presentationml/2006/ole">
            <mc:AlternateContent xmlns:mc="http://schemas.openxmlformats.org/markup-compatibility/2006">
              <mc:Choice xmlns:v="urn:schemas-microsoft-com:vml" Requires="v">
                <p:oleObj spid="_x0000_s2050" name="Equation" r:id="rId5" imgW="1066680" imgH="431640" progId="Equation.3">
                  <p:embed/>
                </p:oleObj>
              </mc:Choice>
              <mc:Fallback>
                <p:oleObj name="Equation" r:id="rId5" imgW="1066680" imgH="431640" progId="Equation.3">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00600"/>
                        <a:ext cx="401002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495800" y="2887682"/>
            <a:ext cx="4648200" cy="3539430"/>
          </a:xfrm>
          <a:prstGeom prst="rect">
            <a:avLst/>
          </a:prstGeom>
        </p:spPr>
        <p:txBody>
          <a:bodyPr wrap="square">
            <a:spAutoFit/>
          </a:bodyPr>
          <a:lstStyle/>
          <a:p>
            <a:r>
              <a:rPr lang="en-US" sz="3200" dirty="0">
                <a:solidFill>
                  <a:prstClr val="black"/>
                </a:solidFill>
              </a:rPr>
              <a:t>H= Value of Shannon index</a:t>
            </a:r>
          </a:p>
          <a:p>
            <a:r>
              <a:rPr lang="en-US" sz="3200" dirty="0" err="1">
                <a:solidFill>
                  <a:prstClr val="black"/>
                </a:solidFill>
              </a:rPr>
              <a:t>n</a:t>
            </a:r>
            <a:r>
              <a:rPr lang="en-US" sz="3200" baseline="-25000" dirty="0" err="1">
                <a:solidFill>
                  <a:prstClr val="black"/>
                </a:solidFill>
              </a:rPr>
              <a:t>i</a:t>
            </a:r>
            <a:r>
              <a:rPr lang="en-US" sz="3200" dirty="0">
                <a:solidFill>
                  <a:prstClr val="black"/>
                </a:solidFill>
              </a:rPr>
              <a:t>= # of individuals (biomass) in the </a:t>
            </a:r>
            <a:r>
              <a:rPr lang="en-US" sz="3200" dirty="0" err="1">
                <a:solidFill>
                  <a:prstClr val="black"/>
                </a:solidFill>
              </a:rPr>
              <a:t>i</a:t>
            </a:r>
            <a:r>
              <a:rPr lang="en-US" sz="3200" baseline="30000" dirty="0" err="1">
                <a:solidFill>
                  <a:prstClr val="black"/>
                </a:solidFill>
              </a:rPr>
              <a:t>th</a:t>
            </a:r>
            <a:r>
              <a:rPr lang="en-US" sz="3200" baseline="30000" dirty="0">
                <a:solidFill>
                  <a:prstClr val="black"/>
                </a:solidFill>
              </a:rPr>
              <a:t> </a:t>
            </a:r>
            <a:r>
              <a:rPr lang="en-US" sz="3200" dirty="0">
                <a:solidFill>
                  <a:prstClr val="black"/>
                </a:solidFill>
              </a:rPr>
              <a:t>species</a:t>
            </a:r>
          </a:p>
          <a:p>
            <a:r>
              <a:rPr lang="en-US" sz="3200" dirty="0">
                <a:solidFill>
                  <a:prstClr val="black"/>
                </a:solidFill>
              </a:rPr>
              <a:t>N= total # of individuals </a:t>
            </a:r>
          </a:p>
          <a:p>
            <a:r>
              <a:rPr lang="en-US" sz="3200" dirty="0" err="1">
                <a:solidFill>
                  <a:prstClr val="black"/>
                </a:solidFill>
              </a:rPr>
              <a:t>ln</a:t>
            </a:r>
            <a:r>
              <a:rPr lang="en-US" sz="3200" dirty="0">
                <a:solidFill>
                  <a:prstClr val="black"/>
                </a:solidFill>
              </a:rPr>
              <a:t>=natural logarithm</a:t>
            </a:r>
          </a:p>
          <a:p>
            <a:r>
              <a:rPr lang="en-US" sz="3200" dirty="0">
                <a:solidFill>
                  <a:prstClr val="black"/>
                </a:solidFill>
              </a:rPr>
              <a:t>S= number of species in community</a:t>
            </a:r>
          </a:p>
        </p:txBody>
      </p:sp>
      <p:pic>
        <p:nvPicPr>
          <p:cNvPr id="9" name="Picture 2"/>
          <p:cNvPicPr>
            <a:picLocks noChangeAspect="1" noChangeArrowheads="1"/>
          </p:cNvPicPr>
          <p:nvPr/>
        </p:nvPicPr>
        <p:blipFill>
          <a:blip r:embed="rId7"/>
          <a:srcRect l="24012" t="34375" r="22108" b="625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2414089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endParaRPr lang="en-US" dirty="0"/>
          </a:p>
          <a:p>
            <a:r>
              <a:rPr lang="en-US" dirty="0"/>
              <a:t>The value of </a:t>
            </a:r>
            <a:r>
              <a:rPr lang="en-US" b="1" dirty="0"/>
              <a:t>D</a:t>
            </a:r>
            <a:r>
              <a:rPr lang="en-US" dirty="0"/>
              <a:t> tell us, the bigger the value the more  the diversity</a:t>
            </a:r>
          </a:p>
          <a:p>
            <a:endParaRPr lang="en-US" dirty="0"/>
          </a:p>
        </p:txBody>
      </p:sp>
    </p:spTree>
    <p:extLst>
      <p:ext uri="{BB962C8B-B14F-4D97-AF65-F5344CB8AC3E}">
        <p14:creationId xmlns:p14="http://schemas.microsoft.com/office/powerpoint/2010/main" val="1251624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762</TotalTime>
  <Words>5503</Words>
  <Application>Microsoft Office PowerPoint</Application>
  <PresentationFormat>On-screen Show (4:3)</PresentationFormat>
  <Paragraphs>751</Paragraphs>
  <Slides>122</Slides>
  <Notes>1</Notes>
  <HiddenSlides>0</HiddenSlides>
  <MMClips>0</MMClips>
  <ScaleCrop>false</ScaleCrop>
  <HeadingPairs>
    <vt:vector size="4" baseType="variant">
      <vt:variant>
        <vt:lpstr>Theme</vt:lpstr>
      </vt:variant>
      <vt:variant>
        <vt:i4>6</vt:i4>
      </vt:variant>
      <vt:variant>
        <vt:lpstr>Slide Titles</vt:lpstr>
      </vt:variant>
      <vt:variant>
        <vt:i4>122</vt:i4>
      </vt:variant>
    </vt:vector>
  </HeadingPairs>
  <TitlesOfParts>
    <vt:vector size="128" baseType="lpstr">
      <vt:lpstr>Apex</vt:lpstr>
      <vt:lpstr>Office Theme</vt:lpstr>
      <vt:lpstr>1_Office Theme</vt:lpstr>
      <vt:lpstr>2_Office Theme</vt:lpstr>
      <vt:lpstr>Default Design</vt:lpstr>
      <vt:lpstr>3_Office Theme</vt:lpstr>
      <vt:lpstr>Environmental Biological Analysis</vt:lpstr>
      <vt:lpstr>Chapter 1: Introduction</vt:lpstr>
      <vt:lpstr>Contd.</vt:lpstr>
      <vt:lpstr>Introduction to Laboratory Safety </vt:lpstr>
      <vt:lpstr>Contd.</vt:lpstr>
      <vt:lpstr>Understanding hazard warning information </vt:lpstr>
      <vt:lpstr>Lab reporting</vt:lpstr>
      <vt:lpstr>Contd.</vt:lpstr>
      <vt:lpstr>Contd.</vt:lpstr>
      <vt:lpstr>Contd. </vt:lpstr>
      <vt:lpstr>Contd.</vt:lpstr>
      <vt:lpstr>Contd.</vt:lpstr>
      <vt:lpstr>Chapter 2: Instruments and equipment used in the biological analysis  </vt:lpstr>
      <vt:lpstr>Introduction…</vt:lpstr>
      <vt:lpstr>Introduction…</vt:lpstr>
      <vt:lpstr>Applications </vt:lpstr>
      <vt:lpstr>Application…</vt:lpstr>
      <vt:lpstr> </vt:lpstr>
      <vt:lpstr>Beaker</vt:lpstr>
      <vt:lpstr>Beaker…</vt:lpstr>
      <vt:lpstr>Erlenmeyer Flask</vt:lpstr>
      <vt:lpstr>Erlenmeyer Flask…</vt:lpstr>
      <vt:lpstr>Volumetric Flask</vt:lpstr>
      <vt:lpstr>Volumeric…</vt:lpstr>
      <vt:lpstr>Florence Flask</vt:lpstr>
      <vt:lpstr>Mohr Pipet</vt:lpstr>
      <vt:lpstr>Graduated Cylinder</vt:lpstr>
      <vt:lpstr>Funnel</vt:lpstr>
      <vt:lpstr>Test Tubes</vt:lpstr>
      <vt:lpstr>Lab equipment</vt:lpstr>
      <vt:lpstr>A Good Equipment Program Achieves </vt:lpstr>
      <vt:lpstr>Basic Laboratory Equipment</vt:lpstr>
      <vt:lpstr>Types…</vt:lpstr>
      <vt:lpstr>Test Tube Holder</vt:lpstr>
      <vt:lpstr>Test Tube Brushes</vt:lpstr>
      <vt:lpstr>Test Tube Racks</vt:lpstr>
      <vt:lpstr>Rubber Stoppers</vt:lpstr>
      <vt:lpstr>Medicine Dropper</vt:lpstr>
      <vt:lpstr>Wash Bottle</vt:lpstr>
      <vt:lpstr>Weighing Boat</vt:lpstr>
      <vt:lpstr>Spatulas</vt:lpstr>
      <vt:lpstr>Beaker Tongs</vt:lpstr>
      <vt:lpstr>Bunsen Burner</vt:lpstr>
      <vt:lpstr>Evaporating Dish</vt:lpstr>
      <vt:lpstr>Crucible</vt:lpstr>
      <vt:lpstr>Crucible Tongs</vt:lpstr>
      <vt:lpstr>Mortar and Pestle </vt:lpstr>
      <vt:lpstr>Chapter 3 </vt:lpstr>
      <vt:lpstr>FIELD EQUIPMENT CHECKLIST (EXAMPLE) </vt:lpstr>
      <vt:lpstr>Contd.</vt:lpstr>
      <vt:lpstr>Sampling</vt:lpstr>
      <vt:lpstr>Contd.</vt:lpstr>
      <vt:lpstr>Contd.</vt:lpstr>
      <vt:lpstr>Composite samples </vt:lpstr>
      <vt:lpstr>Contd.</vt:lpstr>
      <vt:lpstr>Contd.</vt:lpstr>
      <vt:lpstr>Microbiological samples</vt:lpstr>
      <vt:lpstr>PowerPoint Presentation</vt:lpstr>
      <vt:lpstr>Sampling for biological analytes </vt:lpstr>
      <vt:lpstr>Labeling and identification</vt:lpstr>
      <vt:lpstr>Chain of custody</vt:lpstr>
      <vt:lpstr>Transport and storage </vt:lpstr>
      <vt:lpstr>Methods of biological examination </vt:lpstr>
      <vt:lpstr>Culture media</vt:lpstr>
      <vt:lpstr>Preparation and storage</vt:lpstr>
      <vt:lpstr>Contd.</vt:lpstr>
      <vt:lpstr>Classification</vt:lpstr>
      <vt:lpstr>Anaerobic media</vt:lpstr>
      <vt:lpstr>Classification based on functional use or application: </vt:lpstr>
      <vt:lpstr>Contd.</vt:lpstr>
      <vt:lpstr>Contd.</vt:lpstr>
      <vt:lpstr>PowerPoint Presentation</vt:lpstr>
      <vt:lpstr>Basic Constituents of Media</vt:lpstr>
      <vt:lpstr>PowerPoint Presentation</vt:lpstr>
      <vt:lpstr>Indicator microorganisms</vt:lpstr>
      <vt:lpstr>PowerPoint Presentation</vt:lpstr>
      <vt:lpstr>Types of indicator microorganisms</vt:lpstr>
      <vt:lpstr>Criteria for an Ideal Indicator Organism </vt:lpstr>
      <vt:lpstr>FEACAL POLLUTION</vt:lpstr>
      <vt:lpstr>Indicator microorganisms</vt:lpstr>
      <vt:lpstr>Indicator of fecal microorganisms</vt:lpstr>
      <vt:lpstr>Escherichia  coli(E.coli)</vt:lpstr>
      <vt:lpstr>PowerPoint Presentation</vt:lpstr>
      <vt:lpstr>Definitions of (Total) Coliforms</vt:lpstr>
      <vt:lpstr>Total coliforms </vt:lpstr>
      <vt:lpstr>Drawbacks </vt:lpstr>
      <vt:lpstr>Feacal coliforms </vt:lpstr>
      <vt:lpstr>Feacal Streptococci </vt:lpstr>
      <vt:lpstr>Anaerobic bacteria </vt:lpstr>
      <vt:lpstr>Bacteriophage </vt:lpstr>
      <vt:lpstr>Chapter 6</vt:lpstr>
      <vt:lpstr>Biodiversity </vt:lpstr>
      <vt:lpstr>Definitions</vt:lpstr>
      <vt:lpstr>Diversity Indices: </vt:lpstr>
      <vt:lpstr>Species diversity</vt:lpstr>
      <vt:lpstr>PowerPoint Presentation</vt:lpstr>
      <vt:lpstr>PowerPoint Presentation</vt:lpstr>
      <vt:lpstr>Species diversity</vt:lpstr>
      <vt:lpstr>PowerPoint Presentation</vt:lpstr>
      <vt:lpstr>Low diversity</vt:lpstr>
      <vt:lpstr>High species diversity suggests</vt:lpstr>
      <vt:lpstr>Community Similarity  </vt:lpstr>
      <vt:lpstr>Community similarity (cont’d)</vt:lpstr>
      <vt:lpstr>Contd.</vt:lpstr>
      <vt:lpstr>Macro invertebrates</vt:lpstr>
      <vt:lpstr>Advantages of Macro invertebrates as Biological Indicators </vt:lpstr>
      <vt:lpstr>PowerPoint Presentation</vt:lpstr>
      <vt:lpstr>Sampling equipments</vt:lpstr>
      <vt:lpstr>PowerPoint Presentation</vt:lpstr>
      <vt:lpstr>Quantitative  sampling</vt:lpstr>
      <vt:lpstr>IDENTIFICATION KEY</vt:lpstr>
      <vt:lpstr>PowerPoint Presentation</vt:lpstr>
      <vt:lpstr>PowerPoint Presentation</vt:lpstr>
      <vt:lpstr>Sampling </vt:lpstr>
      <vt:lpstr>Contd.</vt:lpstr>
      <vt:lpstr>Non flowing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Biological Analysis</dc:title>
  <dc:creator>lalisa</dc:creator>
  <cp:lastModifiedBy>atolcha@gmail.com</cp:lastModifiedBy>
  <cp:revision>27</cp:revision>
  <dcterms:created xsi:type="dcterms:W3CDTF">2013-10-16T00:00:55Z</dcterms:created>
  <dcterms:modified xsi:type="dcterms:W3CDTF">2020-04-29T11:01:16Z</dcterms:modified>
</cp:coreProperties>
</file>