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45"/>
  </p:notesMasterIdLst>
  <p:sldIdLst>
    <p:sldId id="360" r:id="rId2"/>
    <p:sldId id="361" r:id="rId3"/>
    <p:sldId id="335" r:id="rId4"/>
    <p:sldId id="257" r:id="rId5"/>
    <p:sldId id="305" r:id="rId6"/>
    <p:sldId id="348" r:id="rId7"/>
    <p:sldId id="351" r:id="rId8"/>
    <p:sldId id="349" r:id="rId9"/>
    <p:sldId id="350" r:id="rId10"/>
    <p:sldId id="261" r:id="rId11"/>
    <p:sldId id="293" r:id="rId12"/>
    <p:sldId id="294" r:id="rId13"/>
    <p:sldId id="262" r:id="rId14"/>
    <p:sldId id="263" r:id="rId15"/>
    <p:sldId id="302" r:id="rId16"/>
    <p:sldId id="264" r:id="rId17"/>
    <p:sldId id="339" r:id="rId18"/>
    <p:sldId id="267" r:id="rId19"/>
    <p:sldId id="296" r:id="rId20"/>
    <p:sldId id="295" r:id="rId21"/>
    <p:sldId id="342" r:id="rId22"/>
    <p:sldId id="340" r:id="rId23"/>
    <p:sldId id="298" r:id="rId24"/>
    <p:sldId id="308" r:id="rId25"/>
    <p:sldId id="276" r:id="rId26"/>
    <p:sldId id="320" r:id="rId27"/>
    <p:sldId id="279" r:id="rId28"/>
    <p:sldId id="354" r:id="rId29"/>
    <p:sldId id="355" r:id="rId30"/>
    <p:sldId id="356" r:id="rId31"/>
    <p:sldId id="328" r:id="rId32"/>
    <p:sldId id="329" r:id="rId33"/>
    <p:sldId id="341" r:id="rId34"/>
    <p:sldId id="331" r:id="rId35"/>
    <p:sldId id="343" r:id="rId36"/>
    <p:sldId id="332" r:id="rId37"/>
    <p:sldId id="333" r:id="rId38"/>
    <p:sldId id="359" r:id="rId39"/>
    <p:sldId id="334" r:id="rId40"/>
    <p:sldId id="323" r:id="rId41"/>
    <p:sldId id="322" r:id="rId42"/>
    <p:sldId id="285" r:id="rId43"/>
    <p:sldId id="363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8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14C00-FEDD-4BE0-90E7-B37B67940D53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97A54-E57D-4455-8EF9-45674F930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894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3996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525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6122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2532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84333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9563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873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6574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2970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1346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7589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96186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0684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7109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35254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6795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58503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73093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36228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34443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17846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305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87999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40699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57471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26869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50084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95693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07588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50496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24788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91691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8636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702951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83782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36315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9598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8338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5283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5387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5319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7A54-E57D-4455-8EF9-45674F930B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1898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795CE-3151-42DC-B304-7B4C674232A9}" type="datetime1">
              <a:rPr lang="en-US" smtClean="0"/>
              <a:t>4/30/2020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CEE41-3B87-4B19-B924-339F45314D3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3859CD-2DFC-4023-91CE-E8C71498D342}" type="datetime1">
              <a:rPr lang="en-US" smtClean="0"/>
              <a:t>4/30/2020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F56191-B806-4179-A4D8-D171554649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F47657-9276-4E8D-B8FD-C4A736A47CE0}" type="datetime1">
              <a:rPr lang="en-US" smtClean="0"/>
              <a:t>4/30/2020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C1F4B-B040-481A-BA2A-14C890FB919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9A7415-2A0B-44C4-BE89-8346B8F211F8}" type="datetime1">
              <a:rPr lang="en-US" smtClean="0"/>
              <a:t>4/30/2020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C9D4B8-7F04-4E19-B368-1CD48BCC3E27}" type="datetime1">
              <a:rPr lang="en-US" smtClean="0"/>
              <a:t>4/30/2020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66CC9-A6BA-4C4D-920F-46859FFE0F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9BAEB-F3FA-4FA7-9449-C307D34FDB85}" type="datetime1">
              <a:rPr lang="en-US" smtClean="0"/>
              <a:t>4/30/2020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9CD5B-4E58-4F07-812F-80D558D308B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70492A-A98F-4444-AEA4-69D62FB1D243}" type="datetime1">
              <a:rPr lang="en-US" smtClean="0"/>
              <a:t>4/30/2020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8CA29-3D99-4A3A-A922-388087AD90F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427148-ED1F-4124-99A8-E984531BE546}" type="datetime1">
              <a:rPr lang="en-US" smtClean="0"/>
              <a:t>4/30/2020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B572A-6D03-403F-84F6-3B132875644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426EA3-EA9B-40DE-9FF5-D295CD3C93C8}" type="datetime1">
              <a:rPr lang="en-US" smtClean="0"/>
              <a:t>4/30/2020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43711-64E4-45D7-9D72-DCA760CFC0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99AE3-DD7B-4CB2-8F89-D152302E0A71}" type="datetime1">
              <a:rPr lang="en-US" smtClean="0"/>
              <a:t>4/30/2020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0B685-7F26-4AAD-8AB7-80E8630456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368114-51F2-49BA-89A8-E0882656E17E}" type="datetime1">
              <a:rPr lang="en-US" smtClean="0"/>
              <a:t>4/30/2020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FA7E4-9E2E-4B53-AEF6-6B4FD702B87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982C09-F7E0-477E-9424-5C75BA4EDD7C}" type="datetime1">
              <a:rPr lang="en-US" smtClean="0"/>
              <a:t>4/30/2020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537757-0C73-44E7-A7EE-E173E317FF6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en-US" sz="44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sz="4400" dirty="0" smtClean="0"/>
              <a:t>Instrumental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400" dirty="0" smtClean="0"/>
              <a:t>(Operative ) Vaginal Delivery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B64840-79DF-46B1-9448-F27FBEA097C3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/>
              <a:t>Classification  of forceps deliveries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Outlet forceps: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scalp is visible at the introitus, without separating the labia.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fetal skull has reached the pelvic floor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sagittal suture is in anteroposterior diameter, or right/left occipito anterior, or occipito posterior position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fetal head is at or on the perineum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Rotation does not exceed 45° 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F8452-D53C-425F-AE5C-362DAFAAB00F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Low forceps:</a:t>
            </a:r>
          </a:p>
          <a:p>
            <a:pPr eaLnBrk="1" hangingPunct="1">
              <a:defRPr/>
            </a:pPr>
            <a:r>
              <a:rPr lang="en-US" sz="2800" dirty="0" smtClean="0"/>
              <a:t>The leading point of the fetal skull is 2 cm or more beyond the ischial spines (at least +2 cm station or below), but not on the pelvic floor; </a:t>
            </a:r>
          </a:p>
          <a:p>
            <a:pPr eaLnBrk="1" hangingPunct="1">
              <a:defRPr/>
            </a:pPr>
            <a:r>
              <a:rPr lang="en-US" sz="2800" dirty="0" smtClean="0"/>
              <a:t>Low forceps have two subdivisions: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</a:t>
            </a:r>
            <a:r>
              <a:rPr lang="en-US" sz="2800" dirty="0" smtClean="0"/>
              <a:t>a) rotation is 45 degrees or less (left or right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</a:t>
            </a:r>
            <a:r>
              <a:rPr lang="en-US" sz="2800" dirty="0" err="1" smtClean="0"/>
              <a:t>occiput</a:t>
            </a:r>
            <a:r>
              <a:rPr lang="en-US" sz="2800" dirty="0" smtClean="0"/>
              <a:t> anterior to </a:t>
            </a:r>
            <a:r>
              <a:rPr lang="en-US" sz="2800" dirty="0" err="1" smtClean="0"/>
              <a:t>occiput</a:t>
            </a:r>
            <a:r>
              <a:rPr lang="en-US" sz="2800" dirty="0" smtClean="0"/>
              <a:t> anterior, or left or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right </a:t>
            </a:r>
            <a:r>
              <a:rPr lang="en-US" sz="2800" dirty="0" err="1" smtClean="0"/>
              <a:t>occiput</a:t>
            </a:r>
            <a:r>
              <a:rPr lang="en-US" sz="2800" dirty="0" smtClean="0"/>
              <a:t> posterior to </a:t>
            </a:r>
            <a:r>
              <a:rPr lang="en-US" sz="2800" dirty="0" err="1" smtClean="0"/>
              <a:t>occiput</a:t>
            </a:r>
            <a:r>
              <a:rPr lang="en-US" sz="2800" dirty="0" smtClean="0"/>
              <a:t> posterior), &amp;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b) rotation more than 45 degrees.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41D207-AD7F-4443-A865-4A784E37EFEB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304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/>
              <a:t>Mid forceps</a:t>
            </a:r>
          </a:p>
          <a:p>
            <a:pPr eaLnBrk="1" hangingPunct="1">
              <a:defRPr/>
            </a:pPr>
            <a:r>
              <a:rPr lang="en-US" dirty="0" smtClean="0"/>
              <a:t>The station is above +2cm , but the head is engaged.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</a:t>
            </a:r>
            <a:r>
              <a:rPr lang="en-US" b="1" dirty="0" smtClean="0"/>
              <a:t>High forceps </a:t>
            </a:r>
          </a:p>
          <a:p>
            <a:pPr eaLnBrk="1" hangingPunct="1">
              <a:defRPr/>
            </a:pPr>
            <a:r>
              <a:rPr lang="en-US" dirty="0" smtClean="0"/>
              <a:t>This is not included in the classification</a:t>
            </a:r>
          </a:p>
          <a:p>
            <a:pPr eaLnBrk="1" hangingPunct="1">
              <a:defRPr/>
            </a:pPr>
            <a:r>
              <a:rPr lang="en-US" dirty="0" smtClean="0"/>
              <a:t>Obsolete and dangerous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DEF65B-68FF-4036-9213-642D901F1D85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Indications to use forceps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1.Prolonged second stage</a:t>
            </a:r>
            <a:r>
              <a:rPr lang="en-GB" dirty="0" smtClean="0"/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2.Suspicion of immediate or potential fetal compromise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   - e.g., NRFHR pattern, abruption) where expeditious vaginal delivery can be readily accomplished.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3.Shortening the second stage of labor for maternal benefit: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   - e.g., maternal cardiac disease, severe PE and Eclampsia, exhaustion.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FB00E-D905-4BFC-964F-4EBD831CD314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/>
              <a:t>Prerequisites for forceps delivery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head must be engaged. </a:t>
            </a:r>
          </a:p>
          <a:p>
            <a:pPr eaLnBrk="1" hangingPunct="1">
              <a:defRPr/>
            </a:pPr>
            <a:r>
              <a:rPr lang="en-US" dirty="0" smtClean="0"/>
              <a:t>The cervix must be fully dilated </a:t>
            </a:r>
          </a:p>
          <a:p>
            <a:pPr eaLnBrk="1" hangingPunct="1">
              <a:defRPr/>
            </a:pPr>
            <a:r>
              <a:rPr lang="en-US" dirty="0" smtClean="0"/>
              <a:t>The position of the head must be known. </a:t>
            </a:r>
          </a:p>
          <a:p>
            <a:pPr eaLnBrk="1" hangingPunct="1">
              <a:defRPr/>
            </a:pPr>
            <a:r>
              <a:rPr lang="en-US" dirty="0" smtClean="0"/>
              <a:t>The membranes must be ruptured.</a:t>
            </a:r>
          </a:p>
          <a:p>
            <a:pPr eaLnBrk="1" hangingPunct="1">
              <a:defRPr/>
            </a:pPr>
            <a:r>
              <a:rPr lang="en-GB" dirty="0" smtClean="0"/>
              <a:t> The fetus must be in a vertex or face mento anterior presentation (unless the purpose is to use forceps to assist in delivery of an after-coming head in breech presentation).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EECF32-22B5-42E4-A90E-D6EBEB58252E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Prerequisite ctd.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58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The person in charge must be experienced in instrumental vaginal delivery.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The option of performing an immediate caesarean delivery should be possible if complications arise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No CPD.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 patient must have adequate anesthesia/analgesia. 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Bladder should be emptied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FF3B2-BE1E-41B1-BF8A-F631E848CF1D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Contraindications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Any contraindication to vaginal delivery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Refusal of the patient to consent to the procedure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Cervix not fully dilated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Inability to determine the presentation and fetal head position or pelvic adequacy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Suspected CPD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Unsuccessful trial of vacuum extraction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Inadequate facilities and support staff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717BF8-A85D-4B62-AF2F-11D0385A11E9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Functions of forceps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dirty="0" smtClean="0"/>
              <a:t>Traction (main job)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Rotation (e.g. occipito transverse)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Prevention (e.g. preterm fetus)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CD4905-8CDD-41CA-B89F-2FCD709CDDD2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Maternal complications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79248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Early (acute) complications include:</a:t>
            </a:r>
          </a:p>
          <a:p>
            <a:pPr lvl="1" eaLnBrk="1" hangingPunct="1">
              <a:defRPr/>
            </a:pPr>
            <a:r>
              <a:rPr lang="en-US" dirty="0" smtClean="0"/>
              <a:t>lacerations to the cervix, vagina, perineum, or bladder</a:t>
            </a:r>
          </a:p>
          <a:p>
            <a:pPr lvl="1" eaLnBrk="1" hangingPunct="1">
              <a:defRPr/>
            </a:pPr>
            <a:r>
              <a:rPr lang="en-US" dirty="0" smtClean="0"/>
              <a:t>extension of episiotomies, due to the added diameter of the presenting part.</a:t>
            </a:r>
          </a:p>
          <a:p>
            <a:pPr lvl="1" eaLnBrk="1" hangingPunct="1">
              <a:defRPr/>
            </a:pPr>
            <a:r>
              <a:rPr lang="en-US" dirty="0" smtClean="0"/>
              <a:t>increase in blood loss</a:t>
            </a:r>
          </a:p>
          <a:p>
            <a:pPr lvl="1" eaLnBrk="1" hangingPunct="1">
              <a:defRPr/>
            </a:pPr>
            <a:r>
              <a:rPr lang="en-US" dirty="0" smtClean="0"/>
              <a:t>intrapartum rupture of the unscarred uterus.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B572A-6D03-403F-84F6-3B132875644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542B31-CA0B-484C-809E-8B5A083F091D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Late complications mainly are related to injury to the pelvic support tissues and organs and include</a:t>
            </a:r>
          </a:p>
          <a:p>
            <a:pPr lvl="1" eaLnBrk="1" hangingPunct="1">
              <a:defRPr/>
            </a:pPr>
            <a:r>
              <a:rPr lang="en-US" dirty="0" smtClean="0"/>
              <a:t>urinary stress incontinence</a:t>
            </a:r>
          </a:p>
          <a:p>
            <a:pPr lvl="1" eaLnBrk="1" hangingPunct="1">
              <a:defRPr/>
            </a:pPr>
            <a:r>
              <a:rPr lang="en-US" dirty="0" smtClean="0"/>
              <a:t>fecal incontinence</a:t>
            </a:r>
          </a:p>
          <a:p>
            <a:pPr lvl="1" eaLnBrk="1" hangingPunct="1">
              <a:defRPr/>
            </a:pPr>
            <a:r>
              <a:rPr lang="en-US" dirty="0" smtClean="0"/>
              <a:t>anal sphincter injuries</a:t>
            </a:r>
          </a:p>
          <a:p>
            <a:pPr lvl="1" eaLnBrk="1" hangingPunct="1">
              <a:defRPr/>
            </a:pPr>
            <a:r>
              <a:rPr lang="en-US" dirty="0" smtClean="0"/>
              <a:t>pelvic organ prolapse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440C3-3A59-4F11-BC70-237CC92EA359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Operative vaginal delivery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4864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Definitions</a:t>
            </a:r>
            <a:r>
              <a:rPr lang="en-GB" dirty="0" smtClean="0"/>
              <a:t>- </a:t>
            </a:r>
          </a:p>
          <a:p>
            <a:pPr algn="just" eaLnBrk="1" hangingPunct="1">
              <a:defRPr/>
            </a:pPr>
            <a:r>
              <a:rPr lang="en-GB" dirty="0" smtClean="0"/>
              <a:t>Delivery in which the operator uses forceps or vacuum device to assist the mother in transitioning the fetus to extrauterine life.</a:t>
            </a:r>
          </a:p>
          <a:p>
            <a:pPr algn="just" eaLnBrk="1" hangingPunct="1">
              <a:defRPr/>
            </a:pPr>
            <a:endParaRPr lang="en-GB" dirty="0" smtClean="0"/>
          </a:p>
          <a:p>
            <a:pPr algn="just" eaLnBrk="1" hangingPunct="1">
              <a:defRPr/>
            </a:pPr>
            <a:r>
              <a:rPr lang="en-GB" dirty="0" smtClean="0"/>
              <a:t>It includes also Destructive deliveries, which </a:t>
            </a:r>
            <a:r>
              <a:rPr lang="en-US" dirty="0" smtClean="0"/>
              <a:t>are procedures undertaken to reduce the bulk of a dead fetus in obstructed labor to facilitate delivery.</a:t>
            </a:r>
            <a:endParaRPr lang="en-GB" dirty="0" smtClean="0"/>
          </a:p>
          <a:p>
            <a:pPr algn="just"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CEE41-3B87-4B19-B924-339F45314D3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2D5A45-64F1-43D1-A53C-465E31956197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Fetal complications 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Transient facial forceps marks, </a:t>
            </a:r>
          </a:p>
          <a:p>
            <a:pPr lvl="2" eaLnBrk="1" hangingPunct="1">
              <a:defRPr/>
            </a:pPr>
            <a:r>
              <a:rPr lang="en-US" dirty="0" smtClean="0"/>
              <a:t> lacerations, and </a:t>
            </a:r>
            <a:r>
              <a:rPr lang="en-US" dirty="0" err="1" smtClean="0"/>
              <a:t>cephalhematomas</a:t>
            </a:r>
            <a:r>
              <a:rPr lang="en-US" dirty="0" smtClean="0"/>
              <a:t> . </a:t>
            </a:r>
          </a:p>
          <a:p>
            <a:pPr lvl="1" eaLnBrk="1" hangingPunct="1">
              <a:defRPr/>
            </a:pPr>
            <a:r>
              <a:rPr lang="en-US" dirty="0" smtClean="0"/>
              <a:t>Skull fractures </a:t>
            </a:r>
          </a:p>
          <a:p>
            <a:pPr lvl="1" eaLnBrk="1" hangingPunct="1">
              <a:defRPr/>
            </a:pPr>
            <a:r>
              <a:rPr lang="en-US" dirty="0" smtClean="0"/>
              <a:t>intracranial hemorrhage </a:t>
            </a:r>
          </a:p>
          <a:p>
            <a:pPr lvl="1" eaLnBrk="1" hangingPunct="1">
              <a:defRPr/>
            </a:pPr>
            <a:r>
              <a:rPr lang="en-US" dirty="0" smtClean="0"/>
              <a:t>Cerebral palsy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CF50A1-38EF-40E4-8953-D08CAD28BB8A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609600"/>
            <a:ext cx="8153400" cy="6248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>
                <a:solidFill>
                  <a:schemeClr val="hlink"/>
                </a:solidFill>
              </a:rPr>
              <a:t>The Advantages of forceps</a:t>
            </a:r>
            <a:r>
              <a:rPr lang="en-GB" dirty="0" smtClean="0"/>
              <a:t> </a:t>
            </a:r>
          </a:p>
          <a:p>
            <a:pPr eaLnBrk="1" hangingPunct="1">
              <a:defRPr/>
            </a:pPr>
            <a:r>
              <a:rPr lang="en-GB" dirty="0" smtClean="0"/>
              <a:t>they are unlikely to detach from the head</a:t>
            </a:r>
          </a:p>
          <a:p>
            <a:pPr eaLnBrk="1" hangingPunct="1">
              <a:defRPr/>
            </a:pPr>
            <a:r>
              <a:rPr lang="en-GB" dirty="0" smtClean="0"/>
              <a:t> can be sized to a premature cranium</a:t>
            </a:r>
          </a:p>
          <a:p>
            <a:pPr eaLnBrk="1" hangingPunct="1">
              <a:defRPr/>
            </a:pPr>
            <a:r>
              <a:rPr lang="en-GB" dirty="0" smtClean="0"/>
              <a:t>may be used for a rotation</a:t>
            </a: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54318-D0EC-4D33-BAA3-A5C54D575FFA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Failed Forceps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/>
              <a:t>A failed forceps is diagnosed if: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− Fetal head does not descend with each pull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− Fetus is undelivered after three pulls with no descent or after 30 minutes</a:t>
            </a:r>
          </a:p>
          <a:p>
            <a:pPr>
              <a:defRPr/>
            </a:pPr>
            <a:r>
              <a:rPr lang="en-US" sz="2800" b="1" dirty="0" smtClean="0"/>
              <a:t>The possible causes are: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− Undiagnosed CPD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− Incomplete cervical dilatation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− Wrong diagnosis of position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− Incorrect application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967837-282E-457D-AD17-184DB25B9B8B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Vacuum Extractor (Ventous)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classic instrument consists of a disc shaped cup through which a vacuum of up to 0.8 kg/cm2  is applied to the fetal scalp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F3E814-DD05-4CAC-BB27-47DAA211CDA8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Creates an artificial caput (chignon) through suction and application of metallic or plastic cup that holds firmly and allows adequate traction.</a:t>
            </a:r>
          </a:p>
          <a:p>
            <a:pPr eaLnBrk="1" hangingPunct="1">
              <a:defRPr/>
            </a:pPr>
            <a:r>
              <a:rPr lang="en-US" dirty="0" smtClean="0"/>
              <a:t> In general, VE operations have similar indications as operations with forceps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E60954-F886-4FA8-9CC5-4D37DDB760A7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CHOICE OF INSTRUMENT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hlink"/>
                </a:solidFill>
              </a:rPr>
              <a:t>Factors that might influence choice are</a:t>
            </a:r>
          </a:p>
          <a:p>
            <a:pPr eaLnBrk="1" hangingPunct="1">
              <a:defRPr/>
            </a:pPr>
            <a:r>
              <a:rPr lang="en-GB" sz="2800" dirty="0" smtClean="0"/>
              <a:t>The availability of the instrument</a:t>
            </a:r>
          </a:p>
          <a:p>
            <a:pPr eaLnBrk="1" hangingPunct="1">
              <a:defRPr/>
            </a:pPr>
            <a:r>
              <a:rPr lang="en-GB" sz="2800" dirty="0" smtClean="0"/>
              <a:t>The degree of maternal anaesthesia, and knowledge of the risks and benefits associated with each instrument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Advantages of  </a:t>
            </a:r>
            <a:r>
              <a:rPr lang="en-GB" sz="2800" dirty="0" smtClean="0">
                <a:solidFill>
                  <a:schemeClr val="hlink"/>
                </a:solidFill>
              </a:rPr>
              <a:t>Vacuum devices are-</a:t>
            </a:r>
            <a:r>
              <a:rPr lang="en-GB" sz="2800" dirty="0" smtClean="0"/>
              <a:t> </a:t>
            </a:r>
          </a:p>
          <a:p>
            <a:pPr eaLnBrk="1" hangingPunct="1">
              <a:defRPr/>
            </a:pPr>
            <a:r>
              <a:rPr lang="en-GB" sz="2800" dirty="0" smtClean="0"/>
              <a:t>easier to apply</a:t>
            </a:r>
          </a:p>
          <a:p>
            <a:pPr eaLnBrk="1" hangingPunct="1">
              <a:defRPr/>
            </a:pPr>
            <a:r>
              <a:rPr lang="en-GB" sz="2800" dirty="0" smtClean="0"/>
              <a:t>require less maternal anaesthesia</a:t>
            </a:r>
          </a:p>
          <a:p>
            <a:pPr eaLnBrk="1" hangingPunct="1">
              <a:defRPr/>
            </a:pPr>
            <a:r>
              <a:rPr lang="en-GB" sz="2800" dirty="0" smtClean="0"/>
              <a:t>Less trauma to the mother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08C6B1-D787-47AB-9C82-C2EBF7FD66A1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  <p:pic>
        <p:nvPicPr>
          <p:cNvPr id="50179" name="Picture 3" descr="Click to see larger picture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93818" y="1878518"/>
            <a:ext cx="4156364" cy="3969327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331DC0-0B7E-4E0A-BE6E-304BE4E4CA41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/>
              <a:t>Contraindications to vacuum extraction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Operator inexperience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Inability to achieve a proper application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Uncertainty concerning fetal position/station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Suspicion of </a:t>
            </a:r>
            <a:r>
              <a:rPr lang="en-US" sz="2800" dirty="0" err="1" smtClean="0"/>
              <a:t>feto</a:t>
            </a:r>
            <a:r>
              <a:rPr lang="en-US" sz="2800" dirty="0" smtClean="0"/>
              <a:t>-pelvic disproportion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High fetal head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Malposition</a:t>
            </a:r>
            <a:r>
              <a:rPr lang="en-US" sz="2800" dirty="0" smtClean="0"/>
              <a:t> (</a:t>
            </a:r>
            <a:r>
              <a:rPr lang="en-US" sz="2800" dirty="0" err="1" smtClean="0"/>
              <a:t>e.g</a:t>
            </a:r>
            <a:r>
              <a:rPr lang="en-US" sz="2800" dirty="0" smtClean="0"/>
              <a:t>, breech, face, brow)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Known or suspected fetal coagulation defect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Prior failed forceps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Prematurity (fetuses &lt;34 wk gestation)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Prior scalp sampling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FD808D-8A18-4748-8E59-36462B629B69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                   Cups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Metallic (rigid) v/s Plastic or silicon (soft)</a:t>
            </a:r>
          </a:p>
          <a:p>
            <a:pPr>
              <a:defRPr/>
            </a:pPr>
            <a:r>
              <a:rPr lang="en-US" sz="2800" dirty="0" smtClean="0"/>
              <a:t>Metallic ones are mushroom shaped &amp; soft cups are bell shaped. </a:t>
            </a:r>
          </a:p>
          <a:p>
            <a:pPr>
              <a:defRPr/>
            </a:pPr>
            <a:r>
              <a:rPr lang="en-US" sz="2800" dirty="0" smtClean="0"/>
              <a:t>Rigid cups are for bigger fetuses, deep station, Molded head, OP position which requires more force.</a:t>
            </a:r>
          </a:p>
          <a:p>
            <a:pPr>
              <a:defRPr/>
            </a:pPr>
            <a:r>
              <a:rPr lang="en-US" sz="2800" dirty="0" smtClean="0"/>
              <a:t>Soft cups for outlet vacuum or called lift out vacuum deliveries where minimal force is required.</a:t>
            </a:r>
          </a:p>
          <a:p>
            <a:pPr>
              <a:defRPr/>
            </a:pPr>
            <a:r>
              <a:rPr lang="en-US" sz="2800" dirty="0" smtClean="0"/>
              <a:t>Soft cups are less traumatic than rigid ones.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981162-8F83-4374-A7AD-510673FC88B3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“M” shaped              Bell shaped</a:t>
            </a:r>
            <a:endParaRPr lang="en-US" sz="3200" dirty="0"/>
          </a:p>
        </p:txBody>
      </p:sp>
      <p:pic>
        <p:nvPicPr>
          <p:cNvPr id="55299" name="Content Placeholder 3" descr="Vacuum_s_0.t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1676400"/>
            <a:ext cx="7239000" cy="4495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C8E5B7-0494-41BC-B745-B93A1FFF247A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Incidence:</a:t>
            </a:r>
            <a:r>
              <a:rPr lang="en-GB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 - 6 % of all births.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 - vacuum done 4x than forceps.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- success rate for operative vaginal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  deliveries, if properly conducted, is 99%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0F2FF-1F8B-4D86-AF6B-F186D82E68A1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Mechanism of force generation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Is by Chignon formation (artificial scalp edema) </a:t>
            </a:r>
          </a:p>
          <a:p>
            <a:pPr>
              <a:defRPr/>
            </a:pPr>
            <a:r>
              <a:rPr lang="en-US" dirty="0" smtClean="0"/>
              <a:t>“M” shaped cups generate more force than bell shaped cups</a:t>
            </a:r>
          </a:p>
          <a:p>
            <a:pPr>
              <a:defRPr/>
            </a:pPr>
            <a:r>
              <a:rPr lang="en-US" dirty="0" smtClean="0"/>
              <a:t>Cups have different sizes; 40mm, 50mm, 60mm, 70mm.</a:t>
            </a:r>
          </a:p>
          <a:p>
            <a:pPr>
              <a:defRPr/>
            </a:pPr>
            <a:r>
              <a:rPr lang="en-US" dirty="0" smtClean="0"/>
              <a:t>As size increases force generated increases.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42E07D-3979-402F-AD66-E16CA6828C1D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TECHNIQUE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</a:rPr>
              <a:t>Patient preparation</a:t>
            </a:r>
            <a:r>
              <a:rPr lang="en-GB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 - Bladder should be empty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 - The patient is placed in the dorsal lithotomy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    position and the fetal presentation, position,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    &amp; station are confirmed and documented.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158E39-9BAB-4253-8FF8-A17435B7EA83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610600" cy="6248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>
                <a:solidFill>
                  <a:schemeClr val="hlink"/>
                </a:solidFill>
              </a:rPr>
              <a:t>Determine the flexion point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 - </a:t>
            </a:r>
            <a:r>
              <a:rPr lang="en-GB" sz="2800" b="1" dirty="0" smtClean="0"/>
              <a:t>is the location </a:t>
            </a:r>
            <a:r>
              <a:rPr lang="en-GB" sz="2800" dirty="0" smtClean="0"/>
              <a:t>on the fetal head where outward traction pulls the head so as to allow flexion at the neck.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-  </a:t>
            </a:r>
            <a:r>
              <a:rPr lang="en-GB" sz="2800" b="1" dirty="0" smtClean="0"/>
              <a:t>In the normally molded</a:t>
            </a:r>
            <a:r>
              <a:rPr lang="en-GB" sz="2800" dirty="0" smtClean="0"/>
              <a:t> fetal head FP is in the midline, over the sagittal suture, approximately 6 cm from the anterior fontanelle and 3 cm from the posterior fontanelle.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6C365E-1A71-490A-8E20-BA56FCEA1318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GB" sz="2800" dirty="0" smtClean="0"/>
              <a:t>For a 60mm (6cm) cup, when the centre of the cup is placed over the FP, the edges of the cup should be approximately 3 cm from the anterior fontanelle and just at the edge of the posterior fontanelle.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- </a:t>
            </a:r>
            <a:r>
              <a:rPr lang="en-GB" sz="2800" b="1" dirty="0" smtClean="0"/>
              <a:t>The anterior fontanelle </a:t>
            </a:r>
            <a:r>
              <a:rPr lang="en-GB" sz="2800" dirty="0" smtClean="0"/>
              <a:t>is the reference point for checking the application because access to the posterior fontanelle is partially blocked once the extractor cup is in place.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855CD-57FA-4F82-B324-9A2A38237501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8991600" cy="6553200"/>
          </a:xfrm>
        </p:spPr>
        <p:txBody>
          <a:bodyPr/>
          <a:lstStyle/>
          <a:p>
            <a:pPr eaLnBrk="1" hangingPunct="1">
              <a:defRPr/>
            </a:pPr>
            <a:endParaRPr lang="en-GB" sz="2800" dirty="0" smtClean="0">
              <a:solidFill>
                <a:schemeClr val="hlink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3600" b="1" dirty="0" smtClean="0">
                <a:solidFill>
                  <a:schemeClr val="hlink"/>
                </a:solidFill>
              </a:rPr>
              <a:t>Exert Traction:</a:t>
            </a:r>
            <a:endParaRPr lang="en-US" sz="36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endParaRPr lang="en-GB" sz="2800" dirty="0" smtClean="0"/>
          </a:p>
          <a:p>
            <a:pPr eaLnBrk="1" hangingPunct="1">
              <a:defRPr/>
            </a:pPr>
            <a:r>
              <a:rPr lang="en-GB" sz="2800" b="1" dirty="0" smtClean="0"/>
              <a:t>Traction is applied gradually </a:t>
            </a:r>
            <a:r>
              <a:rPr lang="en-GB" sz="2800" dirty="0" smtClean="0"/>
              <a:t>as the contraction builds and is maintained for the duration of the contraction, </a:t>
            </a:r>
          </a:p>
          <a:p>
            <a:pPr eaLnBrk="1" hangingPunct="1">
              <a:defRPr/>
            </a:pPr>
            <a:r>
              <a:rPr lang="en-GB" sz="2800" b="1" dirty="0" smtClean="0"/>
              <a:t>In coordination </a:t>
            </a:r>
            <a:r>
              <a:rPr lang="en-GB" sz="2800" dirty="0" smtClean="0"/>
              <a:t>with contraction &amp; the mother's pushing. </a:t>
            </a:r>
          </a:p>
          <a:p>
            <a:pPr eaLnBrk="1" hangingPunct="1">
              <a:defRPr/>
            </a:pPr>
            <a:r>
              <a:rPr lang="en-GB" sz="2800" dirty="0" smtClean="0"/>
              <a:t>Perpendicular to the plane of the cup to maintain the seal with the fetal head. </a:t>
            </a:r>
          </a:p>
          <a:p>
            <a:pPr eaLnBrk="1" hangingPunct="1">
              <a:defRPr/>
            </a:pPr>
            <a:r>
              <a:rPr lang="en-US" sz="2800" b="1" dirty="0" smtClean="0"/>
              <a:t>B/n contractions</a:t>
            </a:r>
            <a:r>
              <a:rPr lang="en-US" sz="2800" dirty="0" smtClean="0"/>
              <a:t>, check for fetal heart and cup application;</a:t>
            </a:r>
            <a:endParaRPr lang="en-GB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04EC0-1179-4FC9-A969-CB00C29B2F25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b="1" dirty="0" smtClean="0"/>
              <a:t>Both hands are employed: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 - The fingertips of the dominant hand pull the device's crossbar, while the non-dominant hand monitors the progress of descent and prevents cup detachment by placing counter pressure with the thumb.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800" b="1" dirty="0" smtClean="0"/>
              <a:t>With progress </a:t>
            </a:r>
            <a:r>
              <a:rPr lang="en-US" sz="2800" dirty="0" smtClean="0"/>
              <a:t>and absence of fetal distress, continue traction with contraction for 30 minutes or till three successive pulls fail to advance the head;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800" b="1" dirty="0" smtClean="0"/>
              <a:t>As soon as the head is delivered</a:t>
            </a:r>
            <a:r>
              <a:rPr lang="en-US" sz="2800" dirty="0" smtClean="0"/>
              <a:t>, release the vacuum and proceed with the delivery of the fetus;</a:t>
            </a:r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5DB9F2-2248-4527-9EEF-F34A65D38BEF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3600" b="1" dirty="0" smtClean="0">
                <a:solidFill>
                  <a:schemeClr val="hlink"/>
                </a:solidFill>
              </a:rPr>
              <a:t>Direction of pull:</a:t>
            </a:r>
            <a:endParaRPr lang="en-GB" sz="3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r>
              <a:rPr lang="en-GB" sz="2800" dirty="0" smtClean="0"/>
              <a:t>Traction is applied </a:t>
            </a:r>
            <a:r>
              <a:rPr lang="en-GB" sz="2800" dirty="0" smtClean="0">
                <a:solidFill>
                  <a:schemeClr val="hlink"/>
                </a:solidFill>
              </a:rPr>
              <a:t>along the axis of the pelvic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hlink"/>
                </a:solidFill>
              </a:rPr>
              <a:t>curve </a:t>
            </a:r>
            <a:r>
              <a:rPr lang="en-GB" sz="2800" dirty="0" smtClean="0"/>
              <a:t>to guide the fetal vertex, led by the flexion point, through the birth canal. 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dirty="0" smtClean="0"/>
              <a:t>Initially is downward (toward the floor ,then extended upwards to a 45 degree angle to the floor as the head emerges from the pelvis and crowns. 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dirty="0" smtClean="0"/>
              <a:t>Traction is gradually discontinued as the contraction ends or the mother stops pushing.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592961-7634-455B-A991-BAE4CA657729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b="1" dirty="0" smtClean="0"/>
              <a:t>Duration of Application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 maximum of two to three cup detachments, </a:t>
            </a:r>
          </a:p>
          <a:p>
            <a:pPr eaLnBrk="1" hangingPunct="1">
              <a:defRPr/>
            </a:pPr>
            <a:r>
              <a:rPr lang="en-GB" dirty="0" smtClean="0"/>
              <a:t>Three sets of pulls and/or </a:t>
            </a:r>
          </a:p>
          <a:p>
            <a:pPr eaLnBrk="1" hangingPunct="1">
              <a:defRPr/>
            </a:pPr>
            <a:r>
              <a:rPr lang="en-GB" dirty="0" smtClean="0"/>
              <a:t>A maximum total vacuum application time of 15 to 30 minutes.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A03D43-04F6-4C17-8FA9-7579464FC2F4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Function of vacuum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41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Only traction is its function.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Manual rotation to the cup should be avoided as it may cause </a:t>
            </a:r>
            <a:r>
              <a:rPr lang="en-US" dirty="0" err="1" smtClean="0"/>
              <a:t>cephalohematomas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AE406A-50D4-4248-A0CA-21486203814F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Failed Vacuum</a:t>
            </a:r>
            <a:endParaRPr lang="en-GB" sz="3600" b="1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defRPr/>
            </a:pPr>
            <a:r>
              <a:rPr lang="en-US" i="1" dirty="0" smtClean="0"/>
              <a:t>Diagnosis is based on any one of the following conditions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− The head </a:t>
            </a:r>
            <a:r>
              <a:rPr lang="en-US" u="sng" dirty="0" smtClean="0"/>
              <a:t>doesn’t advance </a:t>
            </a:r>
            <a:r>
              <a:rPr lang="en-US" dirty="0" smtClean="0"/>
              <a:t>with each pull;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− The fetus is not delivered </a:t>
            </a:r>
            <a:r>
              <a:rPr lang="en-US" u="sng" dirty="0" smtClean="0"/>
              <a:t>with 3 pulls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− The fetus is not delivered </a:t>
            </a:r>
            <a:r>
              <a:rPr lang="en-US" u="sng" dirty="0" smtClean="0"/>
              <a:t>within 30 minutes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− The cup that is applied appropriately &amp; pulled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    in the proper direction with maximum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    negative pressures slips off the head twice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DD8754-8620-43D5-AC0B-1BAEAB9D3BAF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FORCEPS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Obstetric forceps is a pair of instruments designed to effect delivery of the fetus by applying </a:t>
            </a:r>
            <a:r>
              <a:rPr lang="en-US" u="sng" dirty="0" smtClean="0"/>
              <a:t>traction</a:t>
            </a:r>
            <a:r>
              <a:rPr lang="en-US" dirty="0" smtClean="0"/>
              <a:t> to the fetal head.</a:t>
            </a:r>
          </a:p>
          <a:p>
            <a:pPr>
              <a:defRPr/>
            </a:pPr>
            <a:r>
              <a:rPr lang="en-US" dirty="0"/>
              <a:t>Types of </a:t>
            </a:r>
            <a:r>
              <a:rPr lang="en-US" dirty="0" smtClean="0"/>
              <a:t>forceps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752600" y="3581400"/>
            <a:ext cx="6934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u="sng" dirty="0"/>
              <a:t>Classical</a:t>
            </a:r>
          </a:p>
          <a:p>
            <a:pPr lvl="1" eaLnBrk="1" hangingPunct="1">
              <a:defRPr/>
            </a:pPr>
            <a:r>
              <a:rPr lang="en-US" sz="2800" dirty="0"/>
              <a:t>Simpson</a:t>
            </a:r>
          </a:p>
          <a:p>
            <a:pPr lvl="1" eaLnBrk="1" hangingPunct="1">
              <a:defRPr/>
            </a:pPr>
            <a:r>
              <a:rPr lang="en-US" sz="2800" dirty="0"/>
              <a:t>Tucker-McLane</a:t>
            </a:r>
          </a:p>
          <a:p>
            <a:pPr eaLnBrk="1" hangingPunct="1">
              <a:defRPr/>
            </a:pPr>
            <a:r>
              <a:rPr lang="en-US" sz="2800" u="sng" dirty="0"/>
              <a:t>Specialized</a:t>
            </a:r>
          </a:p>
          <a:p>
            <a:pPr lvl="1" eaLnBrk="1" hangingPunct="1">
              <a:defRPr/>
            </a:pPr>
            <a:r>
              <a:rPr lang="en-US" sz="2800" dirty="0" err="1"/>
              <a:t>Kielland</a:t>
            </a:r>
            <a:endParaRPr lang="en-US" sz="2800" dirty="0"/>
          </a:p>
          <a:p>
            <a:pPr lvl="1" eaLnBrk="1" hangingPunct="1">
              <a:defRPr/>
            </a:pPr>
            <a:r>
              <a:rPr lang="en-US" sz="2800" dirty="0"/>
              <a:t>Piper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F7C30-3D95-4A0A-BAA2-8064B3D305E0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  <p:pic>
        <p:nvPicPr>
          <p:cNvPr id="69635" name="Picture 3" descr="Click to see larger picture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228600"/>
            <a:ext cx="8001000" cy="662940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40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3A8E93-3AAB-4532-9EF4-5079BB517AB4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  <p:pic>
        <p:nvPicPr>
          <p:cNvPr id="70659" name="Picture 3" descr="Click to see larger picture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95154" y="1784999"/>
            <a:ext cx="3553691" cy="4156364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41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3EA20F-AC17-46F7-BA1D-27795F6C4178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Complications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Neonatal injury:</a:t>
            </a:r>
          </a:p>
          <a:p>
            <a:pPr lvl="1" eaLnBrk="1" hangingPunct="1">
              <a:defRPr/>
            </a:pPr>
            <a:r>
              <a:rPr lang="en-US" b="1" dirty="0" smtClean="0"/>
              <a:t>Subgaleal/</a:t>
            </a:r>
            <a:r>
              <a:rPr lang="en-US" b="1" dirty="0" err="1" smtClean="0"/>
              <a:t>subaponeurotic</a:t>
            </a:r>
            <a:r>
              <a:rPr lang="en-US" b="1" dirty="0" smtClean="0"/>
              <a:t> hemorrhage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b="1" dirty="0" smtClean="0"/>
              <a:t>Scalp bruising/lacerations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b="1" dirty="0" smtClean="0"/>
              <a:t>Long-term neonatal outcomes</a:t>
            </a:r>
          </a:p>
          <a:p>
            <a:pPr eaLnBrk="1" hangingPunct="1">
              <a:defRPr/>
            </a:pPr>
            <a:r>
              <a:rPr lang="en-US" b="1" dirty="0" smtClean="0"/>
              <a:t>Maternal injury</a:t>
            </a:r>
          </a:p>
          <a:p>
            <a:pPr lvl="1" eaLnBrk="1" hangingPunct="1">
              <a:defRPr/>
            </a:pPr>
            <a:r>
              <a:rPr lang="en-US" b="1" dirty="0" smtClean="0"/>
              <a:t>Lacerations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42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F4222-12CA-4D04-B8FF-6966B7A6E323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/>
              <a:t>Thanxx</a:t>
            </a:r>
            <a:r>
              <a:rPr lang="en-US" sz="8800" dirty="0" smtClean="0"/>
              <a:t>!!!</a:t>
            </a:r>
            <a:endParaRPr lang="en-US" sz="8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43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C31554-BDA0-4DE1-92B9-4218F1074D6D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Classic forceps</a:t>
            </a:r>
          </a:p>
        </p:txBody>
      </p:sp>
      <p:pic>
        <p:nvPicPr>
          <p:cNvPr id="10243" name="Picture 3" descr="Click to see larger picture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93818" y="2346109"/>
            <a:ext cx="4156364" cy="3034145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975FAD-D795-4997-B0E4-2A6A48C7068E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Simpson </a:t>
            </a:r>
            <a:endParaRPr lang="en-US" dirty="0"/>
          </a:p>
        </p:txBody>
      </p:sp>
      <p:pic>
        <p:nvPicPr>
          <p:cNvPr id="11267" name="Content Placeholder 3" descr="Delee_si_0.t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1828800"/>
            <a:ext cx="7391400" cy="4038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B83A24-5ECF-4990-94AB-B81FF7EB8DD4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4800" dirty="0" smtClean="0">
                <a:solidFill>
                  <a:srgbClr val="FF0000"/>
                </a:solidFill>
              </a:rPr>
              <a:t>Tucker-McLane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12291" name="Content Placeholder 3" descr="Tucker-M_0.t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14400" y="1295400"/>
            <a:ext cx="7696200" cy="37274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831F93-4199-46ED-899D-377B756481B7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Kielland </a:t>
            </a:r>
            <a:endParaRPr lang="en-US" dirty="0"/>
          </a:p>
        </p:txBody>
      </p:sp>
      <p:pic>
        <p:nvPicPr>
          <p:cNvPr id="13315" name="Content Placeholder 3" descr="Kielland_0.t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1981200"/>
            <a:ext cx="7162800" cy="3479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E9179E-4D48-48E9-A0B2-6B2BF6157AA3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Piper</a:t>
            </a:r>
            <a:endParaRPr lang="en-US" dirty="0"/>
          </a:p>
        </p:txBody>
      </p:sp>
      <p:pic>
        <p:nvPicPr>
          <p:cNvPr id="14339" name="Content Placeholder 3" descr="Piper_fo_0.t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1752600"/>
            <a:ext cx="7239000" cy="39497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EC8D6-A846-43D8-AD04-53C7D1710E8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6765F4-7703-465F-92D4-6656C4FB409D}" type="datetime1">
              <a:rPr lang="en-US" smtClean="0"/>
              <a:t>4/30/2020</a:t>
            </a:fld>
            <a:endParaRPr lang="en-GB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1626</TotalTime>
  <Words>1646</Words>
  <Application>Microsoft Office PowerPoint</Application>
  <PresentationFormat>On-screen Show (4:3)</PresentationFormat>
  <Paragraphs>333</Paragraphs>
  <Slides>43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Operative vaginal delivery</vt:lpstr>
      <vt:lpstr>Introduction </vt:lpstr>
      <vt:lpstr>FORCEPS</vt:lpstr>
      <vt:lpstr>Classic forceps</vt:lpstr>
      <vt:lpstr>Simpson </vt:lpstr>
      <vt:lpstr>Tucker-McLane</vt:lpstr>
      <vt:lpstr>Kielland </vt:lpstr>
      <vt:lpstr>Piper</vt:lpstr>
      <vt:lpstr>Classification  of forceps deliveries</vt:lpstr>
      <vt:lpstr>Slide 11</vt:lpstr>
      <vt:lpstr>Slide 12</vt:lpstr>
      <vt:lpstr>Indications to use forceps</vt:lpstr>
      <vt:lpstr>Prerequisites for forceps delivery</vt:lpstr>
      <vt:lpstr>Prerequisite ctd.</vt:lpstr>
      <vt:lpstr>Contraindications</vt:lpstr>
      <vt:lpstr>Functions of forceps </vt:lpstr>
      <vt:lpstr>Maternal complications</vt:lpstr>
      <vt:lpstr>Slide 19</vt:lpstr>
      <vt:lpstr>Fetal complications  </vt:lpstr>
      <vt:lpstr>Slide 21</vt:lpstr>
      <vt:lpstr>Failed Forceps</vt:lpstr>
      <vt:lpstr>Vacuum Extractor (Ventous)</vt:lpstr>
      <vt:lpstr>VE</vt:lpstr>
      <vt:lpstr>CHOICE OF INSTRUMENT</vt:lpstr>
      <vt:lpstr>Slide 26</vt:lpstr>
      <vt:lpstr>Contraindications to vacuum extraction</vt:lpstr>
      <vt:lpstr>                   Cups</vt:lpstr>
      <vt:lpstr>“M” shaped              Bell shaped</vt:lpstr>
      <vt:lpstr>Mechanism of force generation</vt:lpstr>
      <vt:lpstr>TECHNIQUE</vt:lpstr>
      <vt:lpstr>Slide 32</vt:lpstr>
      <vt:lpstr>Slide 33</vt:lpstr>
      <vt:lpstr>Slide 34</vt:lpstr>
      <vt:lpstr>Slide 35</vt:lpstr>
      <vt:lpstr>Slide 36</vt:lpstr>
      <vt:lpstr>Duration of Application</vt:lpstr>
      <vt:lpstr>Function of vacuum</vt:lpstr>
      <vt:lpstr>Failed Vacuum</vt:lpstr>
      <vt:lpstr>Slide 40</vt:lpstr>
      <vt:lpstr>Slide 41</vt:lpstr>
      <vt:lpstr>Complications</vt:lpstr>
      <vt:lpstr>Slide 43</vt:lpstr>
    </vt:vector>
  </TitlesOfParts>
  <Company>ESOG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Instrumental deliveries</dc:title>
  <dc:creator>user</dc:creator>
  <cp:lastModifiedBy>TOSHIBA</cp:lastModifiedBy>
  <cp:revision>258</cp:revision>
  <dcterms:created xsi:type="dcterms:W3CDTF">2004-06-12T05:56:06Z</dcterms:created>
  <dcterms:modified xsi:type="dcterms:W3CDTF">2020-04-30T14:08:12Z</dcterms:modified>
</cp:coreProperties>
</file>