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handoutMasterIdLst>
    <p:handoutMasterId r:id="rId94"/>
  </p:handoutMasterIdLst>
  <p:sldIdLst>
    <p:sldId id="277" r:id="rId2"/>
    <p:sldId id="267" r:id="rId3"/>
    <p:sldId id="278" r:id="rId4"/>
    <p:sldId id="291" r:id="rId5"/>
    <p:sldId id="318" r:id="rId6"/>
    <p:sldId id="292" r:id="rId7"/>
    <p:sldId id="319" r:id="rId8"/>
    <p:sldId id="281" r:id="rId9"/>
    <p:sldId id="280" r:id="rId10"/>
    <p:sldId id="301" r:id="rId11"/>
    <p:sldId id="286" r:id="rId12"/>
    <p:sldId id="288" r:id="rId13"/>
    <p:sldId id="287" r:id="rId14"/>
    <p:sldId id="303" r:id="rId15"/>
    <p:sldId id="304" r:id="rId16"/>
    <p:sldId id="302" r:id="rId17"/>
    <p:sldId id="279" r:id="rId18"/>
    <p:sldId id="293" r:id="rId19"/>
    <p:sldId id="282" r:id="rId20"/>
    <p:sldId id="283" r:id="rId21"/>
    <p:sldId id="284" r:id="rId22"/>
    <p:sldId id="285" r:id="rId23"/>
    <p:sldId id="317" r:id="rId24"/>
    <p:sldId id="294" r:id="rId25"/>
    <p:sldId id="295" r:id="rId26"/>
    <p:sldId id="307" r:id="rId27"/>
    <p:sldId id="305" r:id="rId28"/>
    <p:sldId id="306" r:id="rId29"/>
    <p:sldId id="308" r:id="rId30"/>
    <p:sldId id="296" r:id="rId31"/>
    <p:sldId id="309" r:id="rId32"/>
    <p:sldId id="310" r:id="rId33"/>
    <p:sldId id="297" r:id="rId34"/>
    <p:sldId id="311" r:id="rId35"/>
    <p:sldId id="320" r:id="rId36"/>
    <p:sldId id="313" r:id="rId37"/>
    <p:sldId id="314" r:id="rId38"/>
    <p:sldId id="316" r:id="rId39"/>
    <p:sldId id="343" r:id="rId40"/>
    <p:sldId id="312" r:id="rId41"/>
    <p:sldId id="321" r:id="rId42"/>
    <p:sldId id="322" r:id="rId43"/>
    <p:sldId id="315" r:id="rId44"/>
    <p:sldId id="325" r:id="rId45"/>
    <p:sldId id="323" r:id="rId46"/>
    <p:sldId id="324" r:id="rId47"/>
    <p:sldId id="340" r:id="rId48"/>
    <p:sldId id="326" r:id="rId49"/>
    <p:sldId id="363" r:id="rId50"/>
    <p:sldId id="333" r:id="rId51"/>
    <p:sldId id="327" r:id="rId52"/>
    <p:sldId id="328" r:id="rId53"/>
    <p:sldId id="329" r:id="rId54"/>
    <p:sldId id="330" r:id="rId55"/>
    <p:sldId id="331" r:id="rId56"/>
    <p:sldId id="332" r:id="rId57"/>
    <p:sldId id="337" r:id="rId58"/>
    <p:sldId id="338" r:id="rId59"/>
    <p:sldId id="339" r:id="rId60"/>
    <p:sldId id="336" r:id="rId61"/>
    <p:sldId id="334" r:id="rId62"/>
    <p:sldId id="366" r:id="rId63"/>
    <p:sldId id="335" r:id="rId64"/>
    <p:sldId id="367" r:id="rId65"/>
    <p:sldId id="368" r:id="rId66"/>
    <p:sldId id="298" r:id="rId67"/>
    <p:sldId id="341" r:id="rId68"/>
    <p:sldId id="364" r:id="rId69"/>
    <p:sldId id="342" r:id="rId70"/>
    <p:sldId id="361" r:id="rId71"/>
    <p:sldId id="362" r:id="rId72"/>
    <p:sldId id="349" r:id="rId73"/>
    <p:sldId id="350" r:id="rId74"/>
    <p:sldId id="359" r:id="rId75"/>
    <p:sldId id="360" r:id="rId76"/>
    <p:sldId id="352" r:id="rId77"/>
    <p:sldId id="351" r:id="rId78"/>
    <p:sldId id="353" r:id="rId79"/>
    <p:sldId id="365" r:id="rId80"/>
    <p:sldId id="358" r:id="rId81"/>
    <p:sldId id="354" r:id="rId82"/>
    <p:sldId id="355" r:id="rId83"/>
    <p:sldId id="356" r:id="rId84"/>
    <p:sldId id="357" r:id="rId85"/>
    <p:sldId id="299" r:id="rId86"/>
    <p:sldId id="344" r:id="rId87"/>
    <p:sldId id="345" r:id="rId88"/>
    <p:sldId id="346" r:id="rId89"/>
    <p:sldId id="347" r:id="rId90"/>
    <p:sldId id="348" r:id="rId91"/>
    <p:sldId id="300"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91" autoAdjust="0"/>
  </p:normalViewPr>
  <p:slideViewPr>
    <p:cSldViewPr snapToGrid="0">
      <p:cViewPr varScale="1">
        <p:scale>
          <a:sx n="68" d="100"/>
          <a:sy n="68" d="100"/>
        </p:scale>
        <p:origin x="816" y="7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12/31/2019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12/31/2019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makes living things alive? They can sense and communicate with each other, can’t they? Now imagine if inanimate objects could sense and interact with each other without any human intervention. Sounds amazing doesn’t it?</a:t>
            </a:r>
          </a:p>
          <a:p>
            <a:r>
              <a:rPr lang="en-US" dirty="0"/>
              <a:t>This is pretty much the underlying concept of Internet of Things.</a:t>
            </a:r>
          </a:p>
        </p:txBody>
      </p:sp>
      <p:sp>
        <p:nvSpPr>
          <p:cNvPr id="4" name="Slide Number Placeholder 3"/>
          <p:cNvSpPr>
            <a:spLocks noGrp="1"/>
          </p:cNvSpPr>
          <p:nvPr>
            <p:ph type="sldNum" sz="quarter" idx="5"/>
          </p:nvPr>
        </p:nvSpPr>
        <p:spPr/>
        <p:txBody>
          <a:bodyPr/>
          <a:lstStyle/>
          <a:p>
            <a:fld id="{68322CDD-9D6C-4F63-9EC2-648226624108}" type="slidenum">
              <a:rPr lang="en-US" smtClean="0"/>
              <a:t>3</a:t>
            </a:fld>
            <a:endParaRPr lang="en-US" dirty="0"/>
          </a:p>
        </p:txBody>
      </p:sp>
    </p:spTree>
    <p:extLst>
      <p:ext uri="{BB962C8B-B14F-4D97-AF65-F5344CB8AC3E}">
        <p14:creationId xmlns:p14="http://schemas.microsoft.com/office/powerpoint/2010/main" val="316473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Auto-ID Labs network is a research group in the field of networked radio-frequency identification (RFID) and emerging sensing technologies.</a:t>
            </a:r>
          </a:p>
          <a:p>
            <a:r>
              <a:rPr lang="en-US" sz="1200" b="0" i="0" kern="1200" dirty="0">
                <a:solidFill>
                  <a:schemeClr val="tx1"/>
                </a:solidFill>
                <a:effectLst/>
                <a:latin typeface="+mn-lt"/>
                <a:ea typeface="+mn-ea"/>
                <a:cs typeface="+mn-cs"/>
              </a:rPr>
              <a:t>Auto-ID Labs are an independent network of currently seven academic research labs that research and develop new technologies for revolutionizing global commerce and providing previously un-realizable consumer benefits.</a:t>
            </a:r>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17</a:t>
            </a:fld>
            <a:endParaRPr lang="en-US"/>
          </a:p>
        </p:txBody>
      </p:sp>
    </p:spTree>
    <p:extLst>
      <p:ext uri="{BB962C8B-B14F-4D97-AF65-F5344CB8AC3E}">
        <p14:creationId xmlns:p14="http://schemas.microsoft.com/office/powerpoint/2010/main" val="270150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Interoperability</a:t>
            </a:r>
          </a:p>
          <a:p>
            <a:r>
              <a:rPr lang="en-US" dirty="0"/>
              <a:t>Technical Interoperability -hardware/ software components, systems and platforms that enable machine-to-machine communication to take place</a:t>
            </a:r>
          </a:p>
          <a:p>
            <a:r>
              <a:rPr lang="en-US" dirty="0"/>
              <a:t>Syntactical Interoperability : usually associated with data formats</a:t>
            </a:r>
          </a:p>
          <a:p>
            <a:r>
              <a:rPr lang="en-US" dirty="0"/>
              <a:t>Semantic Interoperability :associated with the meaning of content and concerns the human rather than machine interpretation of the content</a:t>
            </a:r>
          </a:p>
          <a:p>
            <a:r>
              <a:rPr lang="en-US" dirty="0"/>
              <a:t>Organizational Interoperability : the ability of organizations to effectively communicate and transfer (meaningful) data (information) even though they may be using a variety of different information systems over widely different infrastructures.</a:t>
            </a:r>
          </a:p>
        </p:txBody>
      </p:sp>
      <p:sp>
        <p:nvSpPr>
          <p:cNvPr id="4" name="Slide Number Placeholder 3"/>
          <p:cNvSpPr>
            <a:spLocks noGrp="1"/>
          </p:cNvSpPr>
          <p:nvPr>
            <p:ph type="sldNum" sz="quarter" idx="5"/>
          </p:nvPr>
        </p:nvSpPr>
        <p:spPr/>
        <p:txBody>
          <a:bodyPr/>
          <a:lstStyle/>
          <a:p>
            <a:fld id="{68322CDD-9D6C-4F63-9EC2-648226624108}" type="slidenum">
              <a:rPr lang="en-US" smtClean="0"/>
              <a:t>29</a:t>
            </a:fld>
            <a:endParaRPr lang="en-US"/>
          </a:p>
        </p:txBody>
      </p:sp>
    </p:spTree>
    <p:extLst>
      <p:ext uri="{BB962C8B-B14F-4D97-AF65-F5344CB8AC3E}">
        <p14:creationId xmlns:p14="http://schemas.microsoft.com/office/powerpoint/2010/main" val="948890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39</a:t>
            </a:fld>
            <a:endParaRPr lang="en-US"/>
          </a:p>
        </p:txBody>
      </p:sp>
    </p:spTree>
    <p:extLst>
      <p:ext uri="{BB962C8B-B14F-4D97-AF65-F5344CB8AC3E}">
        <p14:creationId xmlns:p14="http://schemas.microsoft.com/office/powerpoint/2010/main" val="2352199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066800" y="5360437"/>
            <a:ext cx="10058400" cy="365760"/>
          </a:xfrm>
        </p:spPr>
        <p:txBody>
          <a:bodyPr>
            <a:normAutofit/>
          </a:bodyPr>
          <a:lstStyle>
            <a:lvl1pPr marL="0" indent="0" algn="l">
              <a:spcBef>
                <a:spcPts val="0"/>
              </a:spcBef>
              <a:buNone/>
              <a:defRPr sz="2000" b="1" cap="none"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Introduction to Emerging Technologies -Chapter 4 - IoT</a:t>
            </a:r>
            <a:endParaRPr lang="en-US" dirty="0"/>
          </a:p>
        </p:txBody>
      </p:sp>
      <p:sp>
        <p:nvSpPr>
          <p:cNvPr id="4" name="Date Placeholder 3"/>
          <p:cNvSpPr>
            <a:spLocks noGrp="1"/>
          </p:cNvSpPr>
          <p:nvPr>
            <p:ph type="dt" sz="half" idx="10"/>
          </p:nvPr>
        </p:nvSpPr>
        <p:spPr/>
        <p:txBody>
          <a:bodyPr/>
          <a:lstStyle/>
          <a:p>
            <a:fld id="{3EADE3DD-FD28-40E6-85F5-59B96A7A9919}" type="datetime1">
              <a:rPr lang="en-US" smtClean="0"/>
              <a:t>12/31/2019</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Introduction to Emerging Technologies -Chapter 4 - IoT</a:t>
            </a:r>
            <a:endParaRPr lang="en-US" dirty="0"/>
          </a:p>
        </p:txBody>
      </p:sp>
      <p:sp>
        <p:nvSpPr>
          <p:cNvPr id="4" name="Date Placeholder 3"/>
          <p:cNvSpPr>
            <a:spLocks noGrp="1"/>
          </p:cNvSpPr>
          <p:nvPr>
            <p:ph type="dt" sz="half" idx="10"/>
          </p:nvPr>
        </p:nvSpPr>
        <p:spPr/>
        <p:txBody>
          <a:bodyPr/>
          <a:lstStyle/>
          <a:p>
            <a:fld id="{48BD8430-2B94-4B2D-A7E8-5E271A82D3BE}" type="datetime1">
              <a:rPr lang="en-US" smtClean="0"/>
              <a:t>12/31/2019</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3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6159" y="199636"/>
            <a:ext cx="10508776" cy="1137845"/>
          </a:xfrm>
        </p:spPr>
        <p:txBody>
          <a:bodyPr/>
          <a:lstStyle/>
          <a:p>
            <a:r>
              <a:rPr lang="en-US" dirty="0"/>
              <a:t>Click to edit Master title style</a:t>
            </a:r>
          </a:p>
        </p:txBody>
      </p:sp>
      <p:sp>
        <p:nvSpPr>
          <p:cNvPr id="3" name="Content Placeholder 2"/>
          <p:cNvSpPr>
            <a:spLocks noGrp="1"/>
          </p:cNvSpPr>
          <p:nvPr>
            <p:ph idx="1"/>
          </p:nvPr>
        </p:nvSpPr>
        <p:spPr>
          <a:xfrm>
            <a:off x="846161" y="1487606"/>
            <a:ext cx="10508775" cy="4599294"/>
          </a:xfrm>
        </p:spPr>
        <p:txBody>
          <a:bodyPr>
            <a:normAutofit/>
          </a:bodyPr>
          <a:lstStyle>
            <a:lvl1pPr marL="274320" indent="-228600">
              <a:buFont typeface="Wingdings" panose="05000000000000000000" pitchFamily="2" charset="2"/>
              <a:buChar char="§"/>
              <a:defRPr sz="4000"/>
            </a:lvl1pPr>
            <a:lvl2pPr marL="594360" indent="-228600">
              <a:buFont typeface="Courier New" panose="02070309020205020404" pitchFamily="49" charset="0"/>
              <a:buChar char="o"/>
              <a:defRPr sz="3600"/>
            </a:lvl2pPr>
            <a:lvl3pPr>
              <a:defRPr sz="3200"/>
            </a:lvl3pPr>
            <a:lvl4pPr>
              <a:buClr>
                <a:srgbClr val="0070C0"/>
              </a:buClr>
              <a:defRPr sz="2800"/>
            </a:lvl4pPr>
            <a:lvl5pPr>
              <a:buClr>
                <a:srgbClr val="00B050"/>
              </a:buCl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Introduction to Emerging Technologies -Chapter 4 - IoT</a:t>
            </a:r>
            <a:endParaRPr lang="en-US" dirty="0"/>
          </a:p>
        </p:txBody>
      </p:sp>
      <p:sp>
        <p:nvSpPr>
          <p:cNvPr id="4" name="Date Placeholder 3"/>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alphaModFix amt="2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p:cNvSpPr>
            <a:spLocks noGrp="1"/>
          </p:cNvSpPr>
          <p:nvPr>
            <p:ph type="dt" sz="half" idx="10"/>
          </p:nvPr>
        </p:nvSpPr>
        <p:spPr/>
        <p:txBody>
          <a:bodyPr/>
          <a:lstStyle/>
          <a:p>
            <a:fld id="{F1B511EB-8DF8-419D-975E-B65B2F6B4658}" type="datetime1">
              <a:rPr lang="en-US" smtClean="0"/>
              <a:t>12/31/2019</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9809" y="381000"/>
            <a:ext cx="10399593" cy="1143000"/>
          </a:xfrm>
        </p:spPr>
        <p:txBody>
          <a:bodyPr/>
          <a:lstStyle/>
          <a:p>
            <a:r>
              <a:rPr lang="en-US" dirty="0"/>
              <a:t>Click to edit Master title style</a:t>
            </a:r>
          </a:p>
        </p:txBody>
      </p:sp>
      <p:sp>
        <p:nvSpPr>
          <p:cNvPr id="3" name="Text Placeholder 2"/>
          <p:cNvSpPr>
            <a:spLocks noGrp="1"/>
          </p:cNvSpPr>
          <p:nvPr>
            <p:ph type="body" idx="1"/>
          </p:nvPr>
        </p:nvSpPr>
        <p:spPr>
          <a:xfrm>
            <a:off x="859808" y="1828800"/>
            <a:ext cx="5163040"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59808" y="2470151"/>
            <a:ext cx="5163039"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67627" y="1828800"/>
            <a:ext cx="5090249"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69152" y="2470151"/>
            <a:ext cx="5090250"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Introduction to Emerging Technologies -Chapter 4 - IoT</a:t>
            </a:r>
            <a:endParaRPr lang="en-US" dirty="0"/>
          </a:p>
        </p:txBody>
      </p:sp>
      <p:sp>
        <p:nvSpPr>
          <p:cNvPr id="7" name="Date Placeholder 6"/>
          <p:cNvSpPr>
            <a:spLocks noGrp="1"/>
          </p:cNvSpPr>
          <p:nvPr>
            <p:ph type="dt" sz="half" idx="10"/>
          </p:nvPr>
        </p:nvSpPr>
        <p:spPr/>
        <p:txBody>
          <a:bodyPr/>
          <a:lstStyle/>
          <a:p>
            <a:fld id="{B88B6739-63D4-4A34-9FC6-686EF040B850}" type="datetime1">
              <a:rPr lang="en-US" smtClean="0"/>
              <a:t>12/31/2019</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Introduction to Emerging Technologies -Chapter 4 - IoT</a:t>
            </a:r>
            <a:endParaRPr lang="en-US" dirty="0"/>
          </a:p>
        </p:txBody>
      </p:sp>
      <p:sp>
        <p:nvSpPr>
          <p:cNvPr id="3" name="Date Placeholder 2"/>
          <p:cNvSpPr>
            <a:spLocks noGrp="1"/>
          </p:cNvSpPr>
          <p:nvPr>
            <p:ph type="dt" sz="half" idx="10"/>
          </p:nvPr>
        </p:nvSpPr>
        <p:spPr/>
        <p:txBody>
          <a:bodyPr/>
          <a:lstStyle/>
          <a:p>
            <a:fld id="{03AAF550-138E-44F5-B1C2-6D814135CAF6}" type="datetime1">
              <a:rPr lang="en-US" smtClean="0"/>
              <a:t>12/31/2019</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Introduction to Emerging Technologies -Chapter 4 - IoT</a:t>
            </a:r>
            <a:endParaRPr lang="en-US" dirty="0"/>
          </a:p>
        </p:txBody>
      </p:sp>
      <p:sp>
        <p:nvSpPr>
          <p:cNvPr id="2" name="Date Placeholder 1"/>
          <p:cNvSpPr>
            <a:spLocks noGrp="1"/>
          </p:cNvSpPr>
          <p:nvPr>
            <p:ph type="dt" sz="half" idx="10"/>
          </p:nvPr>
        </p:nvSpPr>
        <p:spPr/>
        <p:txBody>
          <a:bodyPr/>
          <a:lstStyle/>
          <a:p>
            <a:fld id="{94F2AE06-33F9-41F0-84E6-56AAE9E4FC05}" type="datetime1">
              <a:rPr lang="en-US" smtClean="0"/>
              <a:t>12/31/2019</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p:cNvSpPr>
            <a:spLocks noGrp="1"/>
          </p:cNvSpPr>
          <p:nvPr>
            <p:ph type="dt" sz="half" idx="10"/>
          </p:nvPr>
        </p:nvSpPr>
        <p:spPr/>
        <p:txBody>
          <a:bodyPr/>
          <a:lstStyle/>
          <a:p>
            <a:fld id="{D2781A39-D31F-40C1-8A13-7B8E4038DA03}" type="datetime1">
              <a:rPr lang="en-US" smtClean="0"/>
              <a:t>12/31/2019</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p:cNvSpPr>
            <a:spLocks noGrp="1"/>
          </p:cNvSpPr>
          <p:nvPr>
            <p:ph type="dt" sz="half" idx="10"/>
          </p:nvPr>
        </p:nvSpPr>
        <p:spPr/>
        <p:txBody>
          <a:bodyPr/>
          <a:lstStyle/>
          <a:p>
            <a:fld id="{B174BF6F-860C-4FE9-98C4-3553BB727783}" type="datetime1">
              <a:rPr lang="en-US" smtClean="0"/>
              <a:t>12/31/2019</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7104" y="219455"/>
            <a:ext cx="10467833" cy="9954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87104" y="1377351"/>
            <a:ext cx="10467833" cy="4717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064525" y="6419462"/>
            <a:ext cx="6100550" cy="328810"/>
          </a:xfrm>
          <a:prstGeom prst="rect">
            <a:avLst/>
          </a:prstGeom>
        </p:spPr>
        <p:txBody>
          <a:bodyPr vert="horz" lIns="91440" tIns="45720" rIns="91440" bIns="45720" rtlCol="0" anchor="ctr"/>
          <a:lstStyle>
            <a:lvl1pPr algn="l">
              <a:defRPr sz="1100">
                <a:solidFill>
                  <a:schemeClr val="tx1"/>
                </a:solidFill>
              </a:defRPr>
            </a:lvl1pPr>
          </a:lstStyle>
          <a:p>
            <a:r>
              <a:rPr lang="en-US"/>
              <a:t>Introduction to Emerging Technologies -Chapter 4 - IoT</a:t>
            </a:r>
            <a:endParaRPr lang="en-US" dirty="0"/>
          </a:p>
        </p:txBody>
      </p:sp>
      <p:sp>
        <p:nvSpPr>
          <p:cNvPr id="4" name="Date Placeholder 3"/>
          <p:cNvSpPr>
            <a:spLocks noGrp="1"/>
          </p:cNvSpPr>
          <p:nvPr>
            <p:ph type="dt" sz="half" idx="2"/>
          </p:nvPr>
        </p:nvSpPr>
        <p:spPr>
          <a:xfrm>
            <a:off x="8556170" y="6419462"/>
            <a:ext cx="1352105" cy="328810"/>
          </a:xfrm>
          <a:prstGeom prst="rect">
            <a:avLst/>
          </a:prstGeom>
        </p:spPr>
        <p:txBody>
          <a:bodyPr vert="horz" lIns="91440" tIns="45720" rIns="91440" bIns="45720" rtlCol="0" anchor="ctr"/>
          <a:lstStyle>
            <a:lvl1pPr algn="r">
              <a:defRPr sz="1100">
                <a:solidFill>
                  <a:schemeClr val="tx1"/>
                </a:solidFill>
              </a:defRPr>
            </a:lvl1pPr>
          </a:lstStyle>
          <a:p>
            <a:fld id="{82E83B6A-158D-4F8E-AE74-564C40E4AE0F}" type="datetime1">
              <a:rPr lang="en-US" smtClean="0"/>
              <a:t>12/31/2019</a:t>
            </a:fld>
            <a:endParaRPr lang="en-US" dirty="0"/>
          </a:p>
        </p:txBody>
      </p:sp>
      <p:sp>
        <p:nvSpPr>
          <p:cNvPr id="6" name="Slide Number Placeholder 5"/>
          <p:cNvSpPr>
            <a:spLocks noGrp="1"/>
          </p:cNvSpPr>
          <p:nvPr>
            <p:ph type="sldNum" sz="quarter" idx="4"/>
          </p:nvPr>
        </p:nvSpPr>
        <p:spPr>
          <a:xfrm>
            <a:off x="10590663" y="6419462"/>
            <a:ext cx="641444" cy="328810"/>
          </a:xfrm>
          <a:prstGeom prst="rect">
            <a:avLst/>
          </a:prstGeom>
        </p:spPr>
        <p:txBody>
          <a:bodyPr vert="horz" lIns="91440" tIns="45720" rIns="91440" bIns="45720" rtlCol="0" anchor="ctr"/>
          <a:lstStyle>
            <a:lvl1pPr algn="r">
              <a:defRPr sz="1800" b="1">
                <a:solidFill>
                  <a:schemeClr val="tx1"/>
                </a:solidFill>
              </a:defRPr>
            </a:lvl1pPr>
          </a:lstStyle>
          <a:p>
            <a:fld id="{E31375A4-56A4-47D6-9801-1991572033F7}" type="slidenum">
              <a:rPr lang="en-US" smtClean="0"/>
              <a:pPr/>
              <a:t>‹#›</a:t>
            </a:fld>
            <a:endParaRPr lang="en-US" dirty="0"/>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b="1" kern="1200" cap="none"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Wingdings" panose="05000000000000000000" pitchFamily="2" charset="2"/>
        <a:buChar char="§"/>
        <a:defRPr sz="4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Courier New" panose="02070309020205020404" pitchFamily="49" charset="0"/>
        <a:buChar char="o"/>
        <a:defRPr sz="36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32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rgbClr val="0070C0"/>
        </a:buClr>
        <a:buFont typeface="Arial" pitchFamily="34" charset="0"/>
        <a:buChar char="•"/>
        <a:defRPr sz="28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rgbClr val="00B050"/>
        </a:buClr>
        <a:buFont typeface="Arial" pitchFamily="34" charset="0"/>
        <a:buChar char="•"/>
        <a:defRPr sz="28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508" y="685800"/>
            <a:ext cx="4729763" cy="2743200"/>
          </a:xfrm>
        </p:spPr>
        <p:txBody>
          <a:bodyPr>
            <a:noAutofit/>
          </a:bodyPr>
          <a:lstStyle/>
          <a:p>
            <a:pPr algn="ctr"/>
            <a:r>
              <a:rPr lang="en-US" sz="5400" dirty="0"/>
              <a:t>Chapter 4: Internet of Things(IoTs)</a:t>
            </a:r>
          </a:p>
        </p:txBody>
      </p:sp>
      <p:sp>
        <p:nvSpPr>
          <p:cNvPr id="3" name="Subtitle 2"/>
          <p:cNvSpPr>
            <a:spLocks noGrp="1"/>
          </p:cNvSpPr>
          <p:nvPr>
            <p:ph type="subTitle" idx="1"/>
          </p:nvPr>
        </p:nvSpPr>
        <p:spPr/>
        <p:txBody>
          <a:bodyPr/>
          <a:lstStyle/>
          <a:p>
            <a:r>
              <a:rPr lang="en-US" dirty="0">
                <a:solidFill>
                  <a:schemeClr val="accent1">
                    <a:lumMod val="75000"/>
                  </a:schemeClr>
                </a:solidFill>
              </a:rPr>
              <a:t>Global Network of Smart physical Things</a:t>
            </a:r>
          </a:p>
        </p:txBody>
      </p:sp>
      <p:pic>
        <p:nvPicPr>
          <p:cNvPr id="5" name="Picture 4">
            <a:extLst>
              <a:ext uri="{FF2B5EF4-FFF2-40B4-BE49-F238E27FC236}">
                <a16:creationId xmlns:a16="http://schemas.microsoft.com/office/drawing/2014/main" id="{F76BB3C1-DF72-4BC9-9C46-78FD121A53AA}"/>
              </a:ext>
            </a:extLst>
          </p:cNvPr>
          <p:cNvPicPr>
            <a:picLocks noChangeAspect="1"/>
          </p:cNvPicPr>
          <p:nvPr/>
        </p:nvPicPr>
        <p:blipFill>
          <a:blip r:embed="rId2"/>
          <a:stretch>
            <a:fillRect/>
          </a:stretch>
        </p:blipFill>
        <p:spPr>
          <a:xfrm>
            <a:off x="5357350" y="467339"/>
            <a:ext cx="6767567" cy="4893097"/>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17DA4-6C10-462A-AA1C-61830193EB1A}"/>
              </a:ext>
            </a:extLst>
          </p:cNvPr>
          <p:cNvSpPr>
            <a:spLocks noGrp="1"/>
          </p:cNvSpPr>
          <p:nvPr>
            <p:ph type="title"/>
          </p:nvPr>
        </p:nvSpPr>
        <p:spPr/>
        <p:txBody>
          <a:bodyPr/>
          <a:lstStyle/>
          <a:p>
            <a:r>
              <a:rPr lang="en-US" dirty="0"/>
              <a:t>IoT - Key technological enablers </a:t>
            </a:r>
          </a:p>
        </p:txBody>
      </p:sp>
      <p:sp>
        <p:nvSpPr>
          <p:cNvPr id="3" name="Content Placeholder 2">
            <a:extLst>
              <a:ext uri="{FF2B5EF4-FFF2-40B4-BE49-F238E27FC236}">
                <a16:creationId xmlns:a16="http://schemas.microsoft.com/office/drawing/2014/main" id="{5051C0AB-88A1-42A2-810F-EF7187D6D3CF}"/>
              </a:ext>
            </a:extLst>
          </p:cNvPr>
          <p:cNvSpPr>
            <a:spLocks noGrp="1"/>
          </p:cNvSpPr>
          <p:nvPr>
            <p:ph idx="1"/>
          </p:nvPr>
        </p:nvSpPr>
        <p:spPr/>
        <p:txBody>
          <a:bodyPr>
            <a:normAutofit fontScale="85000" lnSpcReduction="20000"/>
          </a:bodyPr>
          <a:lstStyle/>
          <a:p>
            <a:r>
              <a:rPr lang="en-US" dirty="0"/>
              <a:t>The IoT four key technological enablers are: - </a:t>
            </a:r>
          </a:p>
          <a:p>
            <a:pPr lvl="1"/>
            <a:r>
              <a:rPr lang="en-US" dirty="0"/>
              <a:t>RFID technology used for tagging the things. </a:t>
            </a:r>
          </a:p>
          <a:p>
            <a:pPr lvl="1"/>
            <a:r>
              <a:rPr lang="en-US" dirty="0"/>
              <a:t>Sensor technology used for sensing the things.  </a:t>
            </a:r>
          </a:p>
          <a:p>
            <a:pPr lvl="1"/>
            <a:r>
              <a:rPr lang="en-US" dirty="0"/>
              <a:t>Smart technology used for thinking the things.</a:t>
            </a:r>
          </a:p>
          <a:p>
            <a:pPr lvl="1"/>
            <a:r>
              <a:rPr lang="en-US" dirty="0"/>
              <a:t>Nanotechnology used for shrinking the things.</a:t>
            </a:r>
          </a:p>
          <a:p>
            <a:r>
              <a:rPr lang="en-US" dirty="0"/>
              <a:t>Generally speaking, IOT is just more than M2M communication, with technologies including: </a:t>
            </a:r>
          </a:p>
          <a:p>
            <a:pPr lvl="1"/>
            <a:r>
              <a:rPr lang="en-US" dirty="0"/>
              <a:t>Wireless sensor networks, sensor networks , 2G/3G/4G,GSM,GPRS,RFID, WI-FI, GPS, microcontroller, microprocessor etc. </a:t>
            </a:r>
          </a:p>
        </p:txBody>
      </p:sp>
      <p:sp>
        <p:nvSpPr>
          <p:cNvPr id="4" name="Footer Placeholder 3">
            <a:extLst>
              <a:ext uri="{FF2B5EF4-FFF2-40B4-BE49-F238E27FC236}">
                <a16:creationId xmlns:a16="http://schemas.microsoft.com/office/drawing/2014/main" id="{F87832CC-FBF1-474A-94EA-D3C927F9DCCC}"/>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6761914A-907F-4D39-884B-79AE02272A91}"/>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3CB0BB58-F66D-4C1A-BA02-42E23A9496DA}"/>
              </a:ext>
            </a:extLst>
          </p:cNvPr>
          <p:cNvSpPr>
            <a:spLocks noGrp="1"/>
          </p:cNvSpPr>
          <p:nvPr>
            <p:ph type="sldNum" sz="quarter" idx="12"/>
          </p:nvPr>
        </p:nvSpPr>
        <p:spPr/>
        <p:txBody>
          <a:bodyPr/>
          <a:lstStyle/>
          <a:p>
            <a:fld id="{E31375A4-56A4-47D6-9801-1991572033F7}" type="slidenum">
              <a:rPr lang="en-US" smtClean="0"/>
              <a:t>10</a:t>
            </a:fld>
            <a:endParaRPr lang="en-US"/>
          </a:p>
        </p:txBody>
      </p:sp>
    </p:spTree>
    <p:extLst>
      <p:ext uri="{BB962C8B-B14F-4D97-AF65-F5344CB8AC3E}">
        <p14:creationId xmlns:p14="http://schemas.microsoft.com/office/powerpoint/2010/main" val="57010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2C35-14E3-4132-A979-64FDD3100956}"/>
              </a:ext>
            </a:extLst>
          </p:cNvPr>
          <p:cNvSpPr>
            <a:spLocks noGrp="1"/>
          </p:cNvSpPr>
          <p:nvPr>
            <p:ph type="title"/>
          </p:nvPr>
        </p:nvSpPr>
        <p:spPr/>
        <p:txBody>
          <a:bodyPr/>
          <a:lstStyle/>
          <a:p>
            <a:r>
              <a:rPr lang="en-US" dirty="0"/>
              <a:t>How to Think about the Internet of Things (IoT)</a:t>
            </a:r>
          </a:p>
        </p:txBody>
      </p:sp>
      <p:sp>
        <p:nvSpPr>
          <p:cNvPr id="3" name="Content Placeholder 2">
            <a:extLst>
              <a:ext uri="{FF2B5EF4-FFF2-40B4-BE49-F238E27FC236}">
                <a16:creationId xmlns:a16="http://schemas.microsoft.com/office/drawing/2014/main" id="{23000234-0B55-47AF-AB2F-519776968B1E}"/>
              </a:ext>
            </a:extLst>
          </p:cNvPr>
          <p:cNvSpPr>
            <a:spLocks noGrp="1"/>
          </p:cNvSpPr>
          <p:nvPr>
            <p:ph idx="1"/>
          </p:nvPr>
        </p:nvSpPr>
        <p:spPr/>
        <p:txBody>
          <a:bodyPr>
            <a:normAutofit fontScale="92500"/>
          </a:bodyPr>
          <a:lstStyle/>
          <a:p>
            <a:r>
              <a:rPr lang="en-US" dirty="0"/>
              <a:t>There are four main components of an IoT system</a:t>
            </a:r>
          </a:p>
          <a:p>
            <a:pPr lvl="1"/>
            <a:r>
              <a:rPr lang="en-US" dirty="0"/>
              <a:t>The </a:t>
            </a:r>
            <a:r>
              <a:rPr lang="en-US" b="1" dirty="0"/>
              <a:t>Thing</a:t>
            </a:r>
            <a:r>
              <a:rPr lang="en-US" dirty="0"/>
              <a:t> itself (that is, the device)</a:t>
            </a:r>
          </a:p>
          <a:p>
            <a:pPr lvl="1"/>
            <a:r>
              <a:rPr lang="en-US" dirty="0"/>
              <a:t>The </a:t>
            </a:r>
            <a:r>
              <a:rPr lang="en-US" b="1" dirty="0"/>
              <a:t>local network </a:t>
            </a:r>
            <a:r>
              <a:rPr lang="en-US" dirty="0"/>
              <a:t>(this can include a gateway, which translates proprietary communication protocols to Internet Protocol).</a:t>
            </a:r>
          </a:p>
          <a:p>
            <a:pPr lvl="1"/>
            <a:r>
              <a:rPr lang="en-US" dirty="0"/>
              <a:t>The </a:t>
            </a:r>
            <a:r>
              <a:rPr lang="en-US" b="1" dirty="0"/>
              <a:t>Internet</a:t>
            </a:r>
            <a:r>
              <a:rPr lang="en-US" dirty="0"/>
              <a:t> ( the Global Network)</a:t>
            </a:r>
          </a:p>
          <a:p>
            <a:pPr lvl="1"/>
            <a:r>
              <a:rPr lang="en-US" b="1" dirty="0"/>
              <a:t>Back-end services </a:t>
            </a:r>
            <a:r>
              <a:rPr lang="en-US" dirty="0"/>
              <a:t>(enterprise data systems, or PCs and mobile devices).</a:t>
            </a:r>
          </a:p>
          <a:p>
            <a:pPr lvl="1"/>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7E370DDB-D539-458E-A5F3-3DD8BD83F747}"/>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92888C63-E835-40A5-B9E5-EDEDDE6DBCB1}"/>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73A7340B-E304-431D-8F21-0C85E6BB4743}"/>
              </a:ext>
            </a:extLst>
          </p:cNvPr>
          <p:cNvSpPr>
            <a:spLocks noGrp="1"/>
          </p:cNvSpPr>
          <p:nvPr>
            <p:ph type="sldNum" sz="quarter" idx="12"/>
          </p:nvPr>
        </p:nvSpPr>
        <p:spPr/>
        <p:txBody>
          <a:bodyPr/>
          <a:lstStyle/>
          <a:p>
            <a:fld id="{E31375A4-56A4-47D6-9801-1991572033F7}" type="slidenum">
              <a:rPr lang="en-US" smtClean="0"/>
              <a:t>11</a:t>
            </a:fld>
            <a:endParaRPr lang="en-US"/>
          </a:p>
        </p:txBody>
      </p:sp>
    </p:spTree>
    <p:extLst>
      <p:ext uri="{BB962C8B-B14F-4D97-AF65-F5344CB8AC3E}">
        <p14:creationId xmlns:p14="http://schemas.microsoft.com/office/powerpoint/2010/main" val="66496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A0DA6-ADE2-4575-A78D-0482D2A84CCF}"/>
              </a:ext>
            </a:extLst>
          </p:cNvPr>
          <p:cNvSpPr>
            <a:spLocks noGrp="1"/>
          </p:cNvSpPr>
          <p:nvPr>
            <p:ph type="title"/>
          </p:nvPr>
        </p:nvSpPr>
        <p:spPr/>
        <p:txBody>
          <a:bodyPr/>
          <a:lstStyle/>
          <a:p>
            <a:r>
              <a:rPr lang="en-US" dirty="0"/>
              <a:t>The Internet of Things from an embedded systems point of view</a:t>
            </a:r>
          </a:p>
        </p:txBody>
      </p:sp>
      <p:sp>
        <p:nvSpPr>
          <p:cNvPr id="4" name="Footer Placeholder 3">
            <a:extLst>
              <a:ext uri="{FF2B5EF4-FFF2-40B4-BE49-F238E27FC236}">
                <a16:creationId xmlns:a16="http://schemas.microsoft.com/office/drawing/2014/main" id="{E2DE4E91-6AAB-4B06-8F42-84A41C4D2249}"/>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6B9241CC-0111-450C-A958-6EAB98F930D8}"/>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CC2C6162-25A2-4010-ADC5-03C8E6C4F334}"/>
              </a:ext>
            </a:extLst>
          </p:cNvPr>
          <p:cNvSpPr>
            <a:spLocks noGrp="1"/>
          </p:cNvSpPr>
          <p:nvPr>
            <p:ph type="sldNum" sz="quarter" idx="12"/>
          </p:nvPr>
        </p:nvSpPr>
        <p:spPr/>
        <p:txBody>
          <a:bodyPr/>
          <a:lstStyle/>
          <a:p>
            <a:fld id="{E31375A4-56A4-47D6-9801-1991572033F7}" type="slidenum">
              <a:rPr lang="en-US" smtClean="0"/>
              <a:t>12</a:t>
            </a:fld>
            <a:endParaRPr lang="en-US"/>
          </a:p>
        </p:txBody>
      </p:sp>
      <p:pic>
        <p:nvPicPr>
          <p:cNvPr id="8" name="Content Placeholder 7">
            <a:extLst>
              <a:ext uri="{FF2B5EF4-FFF2-40B4-BE49-F238E27FC236}">
                <a16:creationId xmlns:a16="http://schemas.microsoft.com/office/drawing/2014/main" id="{22B78D69-6C83-4988-BB60-754DD820B3FE}"/>
              </a:ext>
            </a:extLst>
          </p:cNvPr>
          <p:cNvPicPr>
            <a:picLocks noGrp="1" noChangeAspect="1"/>
          </p:cNvPicPr>
          <p:nvPr>
            <p:ph idx="1"/>
          </p:nvPr>
        </p:nvPicPr>
        <p:blipFill rotWithShape="1">
          <a:blip r:embed="rId2"/>
          <a:srcRect l="1070"/>
          <a:stretch/>
        </p:blipFill>
        <p:spPr>
          <a:xfrm>
            <a:off x="958644" y="1497141"/>
            <a:ext cx="10396743" cy="4579681"/>
          </a:xfrm>
          <a:prstGeom prst="rect">
            <a:avLst/>
          </a:prstGeom>
        </p:spPr>
      </p:pic>
    </p:spTree>
    <p:extLst>
      <p:ext uri="{BB962C8B-B14F-4D97-AF65-F5344CB8AC3E}">
        <p14:creationId xmlns:p14="http://schemas.microsoft.com/office/powerpoint/2010/main" val="142570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76F9-60D0-4ADB-9155-87B28B16BB15}"/>
              </a:ext>
            </a:extLst>
          </p:cNvPr>
          <p:cNvSpPr>
            <a:spLocks noGrp="1"/>
          </p:cNvSpPr>
          <p:nvPr>
            <p:ph type="title"/>
          </p:nvPr>
        </p:nvSpPr>
        <p:spPr/>
        <p:txBody>
          <a:bodyPr/>
          <a:lstStyle/>
          <a:p>
            <a:r>
              <a:rPr lang="en-US" dirty="0"/>
              <a:t>How to Think about the Internet of Things (IoT) Cont’d…</a:t>
            </a:r>
          </a:p>
        </p:txBody>
      </p:sp>
      <p:sp>
        <p:nvSpPr>
          <p:cNvPr id="3" name="Content Placeholder 2">
            <a:extLst>
              <a:ext uri="{FF2B5EF4-FFF2-40B4-BE49-F238E27FC236}">
                <a16:creationId xmlns:a16="http://schemas.microsoft.com/office/drawing/2014/main" id="{D419B3C8-9E87-4BEA-B934-07110115CEBD}"/>
              </a:ext>
            </a:extLst>
          </p:cNvPr>
          <p:cNvSpPr>
            <a:spLocks noGrp="1"/>
          </p:cNvSpPr>
          <p:nvPr>
            <p:ph idx="1"/>
          </p:nvPr>
        </p:nvSpPr>
        <p:spPr/>
        <p:txBody>
          <a:bodyPr>
            <a:normAutofit fontScale="85000" lnSpcReduction="20000"/>
          </a:bodyPr>
          <a:lstStyle/>
          <a:p>
            <a:r>
              <a:rPr lang="en-US" dirty="0"/>
              <a:t>There are, of course, two key aspects to the IoT:</a:t>
            </a:r>
          </a:p>
          <a:p>
            <a:pPr lvl="1"/>
            <a:r>
              <a:rPr lang="en-US" dirty="0"/>
              <a:t>The devices themselves and </a:t>
            </a:r>
          </a:p>
          <a:p>
            <a:pPr lvl="1"/>
            <a:r>
              <a:rPr lang="en-US" dirty="0"/>
              <a:t>The server-side architecture that supports them.</a:t>
            </a:r>
          </a:p>
          <a:p>
            <a:r>
              <a:rPr lang="en-US" dirty="0"/>
              <a:t>In fact, there is often a third-category as well;</a:t>
            </a:r>
          </a:p>
          <a:p>
            <a:pPr lvl="1"/>
            <a:r>
              <a:rPr lang="en-US" dirty="0"/>
              <a:t>In many cases, there may be a low power gateway that performs </a:t>
            </a:r>
          </a:p>
          <a:p>
            <a:pPr lvl="2"/>
            <a:r>
              <a:rPr lang="en-US" dirty="0"/>
              <a:t>aggregation, </a:t>
            </a:r>
          </a:p>
          <a:p>
            <a:pPr lvl="2"/>
            <a:r>
              <a:rPr lang="en-US" dirty="0"/>
              <a:t>event processing, </a:t>
            </a:r>
          </a:p>
          <a:p>
            <a:pPr lvl="2"/>
            <a:r>
              <a:rPr lang="en-US" dirty="0"/>
              <a:t>bridging, etc. </a:t>
            </a:r>
          </a:p>
          <a:p>
            <a:pPr marL="685800" lvl="2" indent="0">
              <a:buNone/>
            </a:pPr>
            <a:r>
              <a:rPr lang="en-US" dirty="0"/>
              <a:t>that might be located between the device and the wider Internet</a:t>
            </a:r>
          </a:p>
        </p:txBody>
      </p:sp>
      <p:sp>
        <p:nvSpPr>
          <p:cNvPr id="4" name="Footer Placeholder 3">
            <a:extLst>
              <a:ext uri="{FF2B5EF4-FFF2-40B4-BE49-F238E27FC236}">
                <a16:creationId xmlns:a16="http://schemas.microsoft.com/office/drawing/2014/main" id="{26455354-F03D-465C-B486-0D46C50F4AE8}"/>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15BF5ACB-609E-4C4E-8A31-697FABBDAEE9}"/>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D33CE4EE-822A-4187-9FA4-C25D46906155}"/>
              </a:ext>
            </a:extLst>
          </p:cNvPr>
          <p:cNvSpPr>
            <a:spLocks noGrp="1"/>
          </p:cNvSpPr>
          <p:nvPr>
            <p:ph type="sldNum" sz="quarter" idx="12"/>
          </p:nvPr>
        </p:nvSpPr>
        <p:spPr/>
        <p:txBody>
          <a:bodyPr/>
          <a:lstStyle/>
          <a:p>
            <a:fld id="{E31375A4-56A4-47D6-9801-1991572033F7}" type="slidenum">
              <a:rPr lang="en-US" smtClean="0"/>
              <a:t>13</a:t>
            </a:fld>
            <a:endParaRPr lang="en-US"/>
          </a:p>
        </p:txBody>
      </p:sp>
    </p:spTree>
    <p:extLst>
      <p:ext uri="{BB962C8B-B14F-4D97-AF65-F5344CB8AC3E}">
        <p14:creationId xmlns:p14="http://schemas.microsoft.com/office/powerpoint/2010/main" val="260687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68B9-F812-4655-A498-A2D526037A0B}"/>
              </a:ext>
            </a:extLst>
          </p:cNvPr>
          <p:cNvSpPr>
            <a:spLocks noGrp="1"/>
          </p:cNvSpPr>
          <p:nvPr>
            <p:ph type="title"/>
          </p:nvPr>
        </p:nvSpPr>
        <p:spPr/>
        <p:txBody>
          <a:bodyPr/>
          <a:lstStyle/>
          <a:p>
            <a:r>
              <a:rPr lang="en-US" dirty="0"/>
              <a:t>Types of Devices(Things)</a:t>
            </a:r>
          </a:p>
        </p:txBody>
      </p:sp>
      <p:sp>
        <p:nvSpPr>
          <p:cNvPr id="3" name="Content Placeholder 2">
            <a:extLst>
              <a:ext uri="{FF2B5EF4-FFF2-40B4-BE49-F238E27FC236}">
                <a16:creationId xmlns:a16="http://schemas.microsoft.com/office/drawing/2014/main" id="{FBE4414D-EE23-45D3-8BB5-A135AB94E0B4}"/>
              </a:ext>
            </a:extLst>
          </p:cNvPr>
          <p:cNvSpPr>
            <a:spLocks noGrp="1"/>
          </p:cNvSpPr>
          <p:nvPr>
            <p:ph idx="1"/>
          </p:nvPr>
        </p:nvSpPr>
        <p:spPr/>
        <p:txBody>
          <a:bodyPr>
            <a:normAutofit fontScale="77500" lnSpcReduction="20000"/>
          </a:bodyPr>
          <a:lstStyle/>
          <a:p>
            <a:r>
              <a:rPr lang="en-US" dirty="0"/>
              <a:t>There are three types of Devices in IoT:</a:t>
            </a:r>
          </a:p>
          <a:p>
            <a:pPr lvl="1"/>
            <a:r>
              <a:rPr lang="en-US" b="1" dirty="0"/>
              <a:t>The smallest devices </a:t>
            </a:r>
            <a:r>
              <a:rPr lang="en-US" dirty="0"/>
              <a:t>have embedded 8-bit System-On-Chip (SOC) controllers.</a:t>
            </a:r>
          </a:p>
          <a:p>
            <a:pPr lvl="1"/>
            <a:r>
              <a:rPr lang="en-US" b="1" dirty="0"/>
              <a:t>Small home routers and derivatives of those devices</a:t>
            </a:r>
            <a:r>
              <a:rPr lang="en-US" dirty="0"/>
              <a:t>. Commonly, these run a cut-down or embedded Linux platform, such as </a:t>
            </a:r>
            <a:r>
              <a:rPr lang="en-US" dirty="0" err="1"/>
              <a:t>OpenWRT</a:t>
            </a:r>
            <a:r>
              <a:rPr lang="en-US" dirty="0"/>
              <a:t>, or dedicated embedded operating systems.</a:t>
            </a:r>
          </a:p>
          <a:p>
            <a:pPr lvl="2"/>
            <a:r>
              <a:rPr lang="en-US" dirty="0"/>
              <a:t>Have very limited 32 bit Atheros and ARM chips </a:t>
            </a:r>
          </a:p>
          <a:p>
            <a:pPr lvl="1"/>
            <a:r>
              <a:rPr lang="en-US" dirty="0"/>
              <a:t>The </a:t>
            </a:r>
            <a:r>
              <a:rPr lang="en-US" b="1" dirty="0"/>
              <a:t>most capable IoT platforms that are full 32-bit or 64-bit </a:t>
            </a:r>
            <a:r>
              <a:rPr lang="en-US" dirty="0"/>
              <a:t>computing platforms</a:t>
            </a:r>
          </a:p>
          <a:p>
            <a:pPr lvl="2"/>
            <a:r>
              <a:rPr lang="en-US" dirty="0"/>
              <a:t>Systems such as the Raspberry Pi or the </a:t>
            </a:r>
            <a:r>
              <a:rPr lang="en-US" dirty="0" err="1"/>
              <a:t>BeagleBone</a:t>
            </a:r>
            <a:r>
              <a:rPr lang="en-US" dirty="0"/>
              <a:t>, may run a full Linux OS or another suitable Operating System, such as Android.</a:t>
            </a:r>
          </a:p>
        </p:txBody>
      </p:sp>
      <p:sp>
        <p:nvSpPr>
          <p:cNvPr id="4" name="Footer Placeholder 3">
            <a:extLst>
              <a:ext uri="{FF2B5EF4-FFF2-40B4-BE49-F238E27FC236}">
                <a16:creationId xmlns:a16="http://schemas.microsoft.com/office/drawing/2014/main" id="{B4A06965-ABBB-4255-B228-067E0A1AD628}"/>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B90E8284-5F36-4FAB-BBD3-3F189DC5B871}"/>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1CC6A84F-6FF5-4B14-974A-3EAD923C4CE6}"/>
              </a:ext>
            </a:extLst>
          </p:cNvPr>
          <p:cNvSpPr>
            <a:spLocks noGrp="1"/>
          </p:cNvSpPr>
          <p:nvPr>
            <p:ph type="sldNum" sz="quarter" idx="12"/>
          </p:nvPr>
        </p:nvSpPr>
        <p:spPr/>
        <p:txBody>
          <a:bodyPr/>
          <a:lstStyle/>
          <a:p>
            <a:fld id="{E31375A4-56A4-47D6-9801-1991572033F7}" type="slidenum">
              <a:rPr lang="en-US" smtClean="0"/>
              <a:t>14</a:t>
            </a:fld>
            <a:endParaRPr lang="en-US"/>
          </a:p>
        </p:txBody>
      </p:sp>
    </p:spTree>
    <p:extLst>
      <p:ext uri="{BB962C8B-B14F-4D97-AF65-F5344CB8AC3E}">
        <p14:creationId xmlns:p14="http://schemas.microsoft.com/office/powerpoint/2010/main" val="3416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F4164-996A-4F1B-89A3-114C2F36DD9E}"/>
              </a:ext>
            </a:extLst>
          </p:cNvPr>
          <p:cNvSpPr>
            <a:spLocks noGrp="1"/>
          </p:cNvSpPr>
          <p:nvPr>
            <p:ph type="title"/>
          </p:nvPr>
        </p:nvSpPr>
        <p:spPr/>
        <p:txBody>
          <a:bodyPr/>
          <a:lstStyle/>
          <a:p>
            <a:r>
              <a:rPr lang="en-US" dirty="0"/>
              <a:t>IoT Communication Mechanisms </a:t>
            </a:r>
          </a:p>
        </p:txBody>
      </p:sp>
      <p:sp>
        <p:nvSpPr>
          <p:cNvPr id="3" name="Content Placeholder 2">
            <a:extLst>
              <a:ext uri="{FF2B5EF4-FFF2-40B4-BE49-F238E27FC236}">
                <a16:creationId xmlns:a16="http://schemas.microsoft.com/office/drawing/2014/main" id="{DC5B57E4-4BFB-46EB-89F4-3534DCC84C3E}"/>
              </a:ext>
            </a:extLst>
          </p:cNvPr>
          <p:cNvSpPr>
            <a:spLocks noGrp="1"/>
          </p:cNvSpPr>
          <p:nvPr>
            <p:ph idx="1"/>
          </p:nvPr>
        </p:nvSpPr>
        <p:spPr/>
        <p:txBody>
          <a:bodyPr>
            <a:normAutofit fontScale="85000" lnSpcReduction="20000"/>
          </a:bodyPr>
          <a:lstStyle/>
          <a:p>
            <a:r>
              <a:rPr lang="en-US" dirty="0"/>
              <a:t>Communication between devices and the Internet or to a gateway includes many different models</a:t>
            </a:r>
          </a:p>
          <a:p>
            <a:pPr lvl="1" fontAlgn="base"/>
            <a:r>
              <a:rPr lang="en-US" dirty="0"/>
              <a:t>Direct Ethernet or Wi-Fi connectivity using TCP or UDP (we will look at protocols for this later)</a:t>
            </a:r>
          </a:p>
          <a:p>
            <a:pPr lvl="1" fontAlgn="base"/>
            <a:r>
              <a:rPr lang="en-US" dirty="0"/>
              <a:t>Bluetooth Low Energy(BLE)</a:t>
            </a:r>
          </a:p>
          <a:p>
            <a:pPr lvl="1" fontAlgn="base"/>
            <a:r>
              <a:rPr lang="en-US" dirty="0"/>
              <a:t>Near Field Communication (NFC)</a:t>
            </a:r>
          </a:p>
          <a:p>
            <a:pPr lvl="1" fontAlgn="base"/>
            <a:r>
              <a:rPr lang="en-US" dirty="0"/>
              <a:t>Zigbee or other mesh radio networks</a:t>
            </a:r>
          </a:p>
          <a:p>
            <a:pPr lvl="1" fontAlgn="base"/>
            <a:r>
              <a:rPr lang="en-US" dirty="0"/>
              <a:t>SRF and point-to-point radio links</a:t>
            </a:r>
          </a:p>
          <a:p>
            <a:pPr lvl="1" fontAlgn="base"/>
            <a:r>
              <a:rPr lang="en-US" dirty="0"/>
              <a:t>UART or serial lines</a:t>
            </a:r>
          </a:p>
          <a:p>
            <a:pPr lvl="1"/>
            <a:r>
              <a:rPr lang="en-US" dirty="0"/>
              <a:t>SPI or I2C wired buses</a:t>
            </a:r>
          </a:p>
        </p:txBody>
      </p:sp>
      <p:sp>
        <p:nvSpPr>
          <p:cNvPr id="4" name="Footer Placeholder 3">
            <a:extLst>
              <a:ext uri="{FF2B5EF4-FFF2-40B4-BE49-F238E27FC236}">
                <a16:creationId xmlns:a16="http://schemas.microsoft.com/office/drawing/2014/main" id="{B117C481-3C3B-440A-BD83-4633AB9F6164}"/>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DC3ACDCA-A693-4B64-8BBF-28A47620429E}"/>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A185A37F-E746-48ED-BE00-3871447154B9}"/>
              </a:ext>
            </a:extLst>
          </p:cNvPr>
          <p:cNvSpPr>
            <a:spLocks noGrp="1"/>
          </p:cNvSpPr>
          <p:nvPr>
            <p:ph type="sldNum" sz="quarter" idx="12"/>
          </p:nvPr>
        </p:nvSpPr>
        <p:spPr/>
        <p:txBody>
          <a:bodyPr/>
          <a:lstStyle/>
          <a:p>
            <a:fld id="{E31375A4-56A4-47D6-9801-1991572033F7}" type="slidenum">
              <a:rPr lang="en-US" smtClean="0"/>
              <a:t>15</a:t>
            </a:fld>
            <a:endParaRPr lang="en-US"/>
          </a:p>
        </p:txBody>
      </p:sp>
    </p:spTree>
    <p:extLst>
      <p:ext uri="{BB962C8B-B14F-4D97-AF65-F5344CB8AC3E}">
        <p14:creationId xmlns:p14="http://schemas.microsoft.com/office/powerpoint/2010/main" val="21333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00229-1A24-4B44-809B-644F45B20DD6}"/>
              </a:ext>
            </a:extLst>
          </p:cNvPr>
          <p:cNvSpPr>
            <a:spLocks noGrp="1"/>
          </p:cNvSpPr>
          <p:nvPr>
            <p:ph type="title"/>
          </p:nvPr>
        </p:nvSpPr>
        <p:spPr>
          <a:xfrm>
            <a:off x="846159" y="199636"/>
            <a:ext cx="10508776" cy="571889"/>
          </a:xfrm>
        </p:spPr>
        <p:txBody>
          <a:bodyPr>
            <a:normAutofit fontScale="90000"/>
          </a:bodyPr>
          <a:lstStyle/>
          <a:p>
            <a:r>
              <a:rPr lang="en-US" dirty="0">
                <a:effectLst/>
              </a:rPr>
              <a:t>The two major modes of connectivity ( Communication)</a:t>
            </a:r>
            <a:endParaRPr lang="en-US" dirty="0"/>
          </a:p>
        </p:txBody>
      </p:sp>
      <p:pic>
        <p:nvPicPr>
          <p:cNvPr id="7" name="Content Placeholder 6">
            <a:extLst>
              <a:ext uri="{FF2B5EF4-FFF2-40B4-BE49-F238E27FC236}">
                <a16:creationId xmlns:a16="http://schemas.microsoft.com/office/drawing/2014/main" id="{18571995-2C41-4DEA-9691-317FFD090F3F}"/>
              </a:ext>
            </a:extLst>
          </p:cNvPr>
          <p:cNvPicPr>
            <a:picLocks noGrp="1" noChangeAspect="1"/>
          </p:cNvPicPr>
          <p:nvPr>
            <p:ph idx="1"/>
          </p:nvPr>
        </p:nvPicPr>
        <p:blipFill>
          <a:blip r:embed="rId2"/>
          <a:stretch>
            <a:fillRect/>
          </a:stretch>
        </p:blipFill>
        <p:spPr>
          <a:xfrm>
            <a:off x="1976283" y="964251"/>
            <a:ext cx="7207836" cy="5225464"/>
          </a:xfrm>
          <a:prstGeom prst="rect">
            <a:avLst/>
          </a:prstGeom>
        </p:spPr>
      </p:pic>
      <p:sp>
        <p:nvSpPr>
          <p:cNvPr id="4" name="Footer Placeholder 3">
            <a:extLst>
              <a:ext uri="{FF2B5EF4-FFF2-40B4-BE49-F238E27FC236}">
                <a16:creationId xmlns:a16="http://schemas.microsoft.com/office/drawing/2014/main" id="{2E6149AB-1B85-46F1-AA67-48931EA069EC}"/>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492C81BE-1C6B-4026-92C8-C146DDEF6134}"/>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4166DC0C-84A5-426A-9731-8E7140AC20F2}"/>
              </a:ext>
            </a:extLst>
          </p:cNvPr>
          <p:cNvSpPr>
            <a:spLocks noGrp="1"/>
          </p:cNvSpPr>
          <p:nvPr>
            <p:ph type="sldNum" sz="quarter" idx="12"/>
          </p:nvPr>
        </p:nvSpPr>
        <p:spPr/>
        <p:txBody>
          <a:bodyPr/>
          <a:lstStyle/>
          <a:p>
            <a:fld id="{E31375A4-56A4-47D6-9801-1991572033F7}" type="slidenum">
              <a:rPr lang="en-US" smtClean="0"/>
              <a:t>16</a:t>
            </a:fld>
            <a:endParaRPr lang="en-US"/>
          </a:p>
        </p:txBody>
      </p:sp>
    </p:spTree>
    <p:extLst>
      <p:ext uri="{BB962C8B-B14F-4D97-AF65-F5344CB8AC3E}">
        <p14:creationId xmlns:p14="http://schemas.microsoft.com/office/powerpoint/2010/main" val="307275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C655-DCFA-45C0-A813-96D060C56787}"/>
              </a:ext>
            </a:extLst>
          </p:cNvPr>
          <p:cNvSpPr>
            <a:spLocks noGrp="1"/>
          </p:cNvSpPr>
          <p:nvPr>
            <p:ph type="title"/>
          </p:nvPr>
        </p:nvSpPr>
        <p:spPr/>
        <p:txBody>
          <a:bodyPr/>
          <a:lstStyle/>
          <a:p>
            <a:r>
              <a:rPr lang="en-US" dirty="0"/>
              <a:t>History of IoT</a:t>
            </a:r>
          </a:p>
        </p:txBody>
      </p:sp>
      <p:sp>
        <p:nvSpPr>
          <p:cNvPr id="3" name="Content Placeholder 2">
            <a:extLst>
              <a:ext uri="{FF2B5EF4-FFF2-40B4-BE49-F238E27FC236}">
                <a16:creationId xmlns:a16="http://schemas.microsoft.com/office/drawing/2014/main" id="{E7539079-B1CD-4B55-A13E-20AFDAA86038}"/>
              </a:ext>
            </a:extLst>
          </p:cNvPr>
          <p:cNvSpPr>
            <a:spLocks noGrp="1"/>
          </p:cNvSpPr>
          <p:nvPr>
            <p:ph idx="1"/>
          </p:nvPr>
        </p:nvSpPr>
        <p:spPr/>
        <p:txBody>
          <a:bodyPr>
            <a:normAutofit/>
          </a:bodyPr>
          <a:lstStyle/>
          <a:p>
            <a:r>
              <a:rPr lang="en-US" dirty="0"/>
              <a:t>The term “The Internet of Things” (IoT) was coined by Kevin Ashton in a presentation to Proctor &amp; Gamble in 1999. </a:t>
            </a:r>
          </a:p>
          <a:p>
            <a:r>
              <a:rPr lang="en-US" dirty="0"/>
              <a:t>He is a co-founder of MIT’s Auto-ID Lab. </a:t>
            </a:r>
          </a:p>
          <a:p>
            <a:r>
              <a:rPr lang="en-US" dirty="0"/>
              <a:t>He pioneered RFID (used in bar code detector) for the supply-chain management domain. </a:t>
            </a:r>
          </a:p>
          <a:p>
            <a:endParaRPr lang="en-US" dirty="0"/>
          </a:p>
        </p:txBody>
      </p:sp>
      <p:sp>
        <p:nvSpPr>
          <p:cNvPr id="4" name="Date Placeholder 3">
            <a:extLst>
              <a:ext uri="{FF2B5EF4-FFF2-40B4-BE49-F238E27FC236}">
                <a16:creationId xmlns:a16="http://schemas.microsoft.com/office/drawing/2014/main" id="{0EFC3DFC-12C2-437D-BD0D-BD123D11EF1E}"/>
              </a:ext>
            </a:extLst>
          </p:cNvPr>
          <p:cNvSpPr>
            <a:spLocks noGrp="1"/>
          </p:cNvSpPr>
          <p:nvPr>
            <p:ph type="dt" sz="half" idx="10"/>
          </p:nvPr>
        </p:nvSpPr>
        <p:spPr/>
        <p:txBody>
          <a:bodyPr/>
          <a:lstStyle/>
          <a:p>
            <a:fld id="{86195145-B37D-4E16-8941-4D281A7218C1}" type="datetime1">
              <a:rPr lang="en-US" smtClean="0"/>
              <a:t>12/31/2019</a:t>
            </a:fld>
            <a:endParaRPr lang="en-US" dirty="0"/>
          </a:p>
        </p:txBody>
      </p:sp>
      <p:sp>
        <p:nvSpPr>
          <p:cNvPr id="5" name="Footer Placeholder 4">
            <a:extLst>
              <a:ext uri="{FF2B5EF4-FFF2-40B4-BE49-F238E27FC236}">
                <a16:creationId xmlns:a16="http://schemas.microsoft.com/office/drawing/2014/main" id="{45510701-C845-47A0-9883-2634EB52B4DC}"/>
              </a:ext>
            </a:extLst>
          </p:cNvPr>
          <p:cNvSpPr>
            <a:spLocks noGrp="1"/>
          </p:cNvSpPr>
          <p:nvPr>
            <p:ph type="ftr" sz="quarter" idx="11"/>
          </p:nvPr>
        </p:nvSpPr>
        <p:spPr/>
        <p:txBody>
          <a:bodyPr/>
          <a:lstStyle/>
          <a:p>
            <a:r>
              <a:rPr lang="en-US"/>
              <a:t>Introduction to Emerging Technologies -Chapter 4 - IoT</a:t>
            </a:r>
            <a:endParaRPr lang="en-US" dirty="0"/>
          </a:p>
        </p:txBody>
      </p:sp>
      <p:sp>
        <p:nvSpPr>
          <p:cNvPr id="6" name="Slide Number Placeholder 5">
            <a:extLst>
              <a:ext uri="{FF2B5EF4-FFF2-40B4-BE49-F238E27FC236}">
                <a16:creationId xmlns:a16="http://schemas.microsoft.com/office/drawing/2014/main" id="{C92A9B37-FE74-45C5-8386-1A7DCA6245A5}"/>
              </a:ext>
            </a:extLst>
          </p:cNvPr>
          <p:cNvSpPr>
            <a:spLocks noGrp="1"/>
          </p:cNvSpPr>
          <p:nvPr>
            <p:ph type="sldNum" sz="quarter" idx="12"/>
          </p:nvPr>
        </p:nvSpPr>
        <p:spPr/>
        <p:txBody>
          <a:bodyPr/>
          <a:lstStyle/>
          <a:p>
            <a:fld id="{E31375A4-56A4-47D6-9801-1991572033F7}" type="slidenum">
              <a:rPr lang="en-US" smtClean="0"/>
              <a:t>17</a:t>
            </a:fld>
            <a:endParaRPr lang="en-US"/>
          </a:p>
        </p:txBody>
      </p:sp>
    </p:spTree>
    <p:extLst>
      <p:ext uri="{BB962C8B-B14F-4D97-AF65-F5344CB8AC3E}">
        <p14:creationId xmlns:p14="http://schemas.microsoft.com/office/powerpoint/2010/main" val="28370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BD1B6-8D5E-4129-851C-D251CFB2654C}"/>
              </a:ext>
            </a:extLst>
          </p:cNvPr>
          <p:cNvSpPr>
            <a:spLocks noGrp="1"/>
          </p:cNvSpPr>
          <p:nvPr>
            <p:ph type="title"/>
          </p:nvPr>
        </p:nvSpPr>
        <p:spPr/>
        <p:txBody>
          <a:bodyPr/>
          <a:lstStyle/>
          <a:p>
            <a:r>
              <a:rPr lang="en-US" dirty="0"/>
              <a:t>History of IoT Cont’d…</a:t>
            </a:r>
          </a:p>
        </p:txBody>
      </p:sp>
      <p:sp>
        <p:nvSpPr>
          <p:cNvPr id="3" name="Content Placeholder 2">
            <a:extLst>
              <a:ext uri="{FF2B5EF4-FFF2-40B4-BE49-F238E27FC236}">
                <a16:creationId xmlns:a16="http://schemas.microsoft.com/office/drawing/2014/main" id="{468A25DB-7250-4BC0-9ED1-4C52BDF4C79C}"/>
              </a:ext>
            </a:extLst>
          </p:cNvPr>
          <p:cNvSpPr>
            <a:spLocks noGrp="1"/>
          </p:cNvSpPr>
          <p:nvPr>
            <p:ph idx="1"/>
          </p:nvPr>
        </p:nvSpPr>
        <p:spPr/>
        <p:txBody>
          <a:bodyPr>
            <a:normAutofit fontScale="85000" lnSpcReduction="20000"/>
          </a:bodyPr>
          <a:lstStyle/>
          <a:p>
            <a:pPr algn="just"/>
            <a:r>
              <a:rPr lang="en-US" dirty="0"/>
              <a:t>Although Ashton was the first man to mention of the “internet of things”, the idea of connected devices has been around since the 1970s, under the monikers embedded internet and pervasive computing.</a:t>
            </a:r>
          </a:p>
          <a:p>
            <a:pPr algn="just"/>
            <a:r>
              <a:rPr lang="en-US" dirty="0"/>
              <a:t>The first internet appliance, for example, was a Coke vending machine at Carnegie Mellon University in the early 1980s. </a:t>
            </a:r>
          </a:p>
          <a:p>
            <a:pPr lvl="1" algn="just"/>
            <a:r>
              <a:rPr lang="en-US" dirty="0"/>
              <a:t>Using the web, programmers could check the status of the machine and determine whether there would be a cold drink awaiting them, should they decide to make the trip to the machine.</a:t>
            </a:r>
          </a:p>
        </p:txBody>
      </p:sp>
      <p:sp>
        <p:nvSpPr>
          <p:cNvPr id="4" name="Footer Placeholder 3">
            <a:extLst>
              <a:ext uri="{FF2B5EF4-FFF2-40B4-BE49-F238E27FC236}">
                <a16:creationId xmlns:a16="http://schemas.microsoft.com/office/drawing/2014/main" id="{97E80DC7-187D-4CC4-AF49-4226CF5AA292}"/>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F870536E-8FAE-4A3E-A327-0FD3DB96D775}"/>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6816DDA0-D3EF-4AB4-AE23-61BAF916DF2F}"/>
              </a:ext>
            </a:extLst>
          </p:cNvPr>
          <p:cNvSpPr>
            <a:spLocks noGrp="1"/>
          </p:cNvSpPr>
          <p:nvPr>
            <p:ph type="sldNum" sz="quarter" idx="12"/>
          </p:nvPr>
        </p:nvSpPr>
        <p:spPr/>
        <p:txBody>
          <a:bodyPr/>
          <a:lstStyle/>
          <a:p>
            <a:fld id="{E31375A4-56A4-47D6-9801-1991572033F7}" type="slidenum">
              <a:rPr lang="en-US" smtClean="0"/>
              <a:t>18</a:t>
            </a:fld>
            <a:endParaRPr lang="en-US"/>
          </a:p>
        </p:txBody>
      </p:sp>
    </p:spTree>
    <p:extLst>
      <p:ext uri="{BB962C8B-B14F-4D97-AF65-F5344CB8AC3E}">
        <p14:creationId xmlns:p14="http://schemas.microsoft.com/office/powerpoint/2010/main" val="340554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B00C-3356-42B1-8312-4B5BB4811E0C}"/>
              </a:ext>
            </a:extLst>
          </p:cNvPr>
          <p:cNvSpPr>
            <a:spLocks noGrp="1"/>
          </p:cNvSpPr>
          <p:nvPr>
            <p:ph type="title"/>
          </p:nvPr>
        </p:nvSpPr>
        <p:spPr/>
        <p:txBody>
          <a:bodyPr/>
          <a:lstStyle/>
          <a:p>
            <a:r>
              <a:rPr lang="en-US" dirty="0"/>
              <a:t>Evolution of the Internet</a:t>
            </a:r>
          </a:p>
        </p:txBody>
      </p:sp>
      <p:sp>
        <p:nvSpPr>
          <p:cNvPr id="3" name="Content Placeholder 2">
            <a:extLst>
              <a:ext uri="{FF2B5EF4-FFF2-40B4-BE49-F238E27FC236}">
                <a16:creationId xmlns:a16="http://schemas.microsoft.com/office/drawing/2014/main" id="{6884C806-DA9C-473F-B0AB-A78D29BD9427}"/>
              </a:ext>
            </a:extLst>
          </p:cNvPr>
          <p:cNvSpPr>
            <a:spLocks noGrp="1"/>
          </p:cNvSpPr>
          <p:nvPr>
            <p:ph idx="1"/>
          </p:nvPr>
        </p:nvSpPr>
        <p:spPr>
          <a:xfrm>
            <a:off x="846161" y="1487606"/>
            <a:ext cx="7309697" cy="4599294"/>
          </a:xfrm>
        </p:spPr>
        <p:txBody>
          <a:bodyPr>
            <a:normAutofit fontScale="92500" lnSpcReduction="20000"/>
          </a:bodyPr>
          <a:lstStyle/>
          <a:p>
            <a:r>
              <a:rPr lang="en-US" b="1" dirty="0"/>
              <a:t>Pre-Internet</a:t>
            </a:r>
          </a:p>
          <a:p>
            <a:pPr lvl="1"/>
            <a:r>
              <a:rPr lang="en-US" dirty="0"/>
              <a:t>In the pre-internet era, most of the human to human communication was through fixed line and mobile telephony.</a:t>
            </a:r>
          </a:p>
          <a:p>
            <a:r>
              <a:rPr lang="en-US" b="1" dirty="0"/>
              <a:t>Dawn of Internet</a:t>
            </a:r>
          </a:p>
          <a:p>
            <a:pPr lvl="1"/>
            <a:r>
              <a:rPr lang="en-US" dirty="0"/>
              <a:t>With the origin of Internet the world changed at once. We could be continents apart and still share vital information at just the click of a button. </a:t>
            </a:r>
          </a:p>
          <a:p>
            <a:pPr lvl="1"/>
            <a:endParaRPr lang="en-US" dirty="0"/>
          </a:p>
          <a:p>
            <a:endParaRPr lang="en-US" dirty="0"/>
          </a:p>
        </p:txBody>
      </p:sp>
      <p:sp>
        <p:nvSpPr>
          <p:cNvPr id="4" name="Footer Placeholder 3">
            <a:extLst>
              <a:ext uri="{FF2B5EF4-FFF2-40B4-BE49-F238E27FC236}">
                <a16:creationId xmlns:a16="http://schemas.microsoft.com/office/drawing/2014/main" id="{A981B25C-839E-4A70-A124-6E1716E82A20}"/>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543063B9-BFB9-4930-96C5-44F054CAD0E9}"/>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1EAE2480-2FB0-4A0E-B0E2-9F337AEE1158}"/>
              </a:ext>
            </a:extLst>
          </p:cNvPr>
          <p:cNvSpPr>
            <a:spLocks noGrp="1"/>
          </p:cNvSpPr>
          <p:nvPr>
            <p:ph type="sldNum" sz="quarter" idx="12"/>
          </p:nvPr>
        </p:nvSpPr>
        <p:spPr/>
        <p:txBody>
          <a:bodyPr/>
          <a:lstStyle/>
          <a:p>
            <a:fld id="{E31375A4-56A4-47D6-9801-1991572033F7}" type="slidenum">
              <a:rPr lang="en-US" smtClean="0"/>
              <a:t>19</a:t>
            </a:fld>
            <a:endParaRPr lang="en-US"/>
          </a:p>
        </p:txBody>
      </p:sp>
      <p:pic>
        <p:nvPicPr>
          <p:cNvPr id="7" name="Picture 6">
            <a:extLst>
              <a:ext uri="{FF2B5EF4-FFF2-40B4-BE49-F238E27FC236}">
                <a16:creationId xmlns:a16="http://schemas.microsoft.com/office/drawing/2014/main" id="{8949419F-CD41-403A-8D36-780439D54667}"/>
              </a:ext>
            </a:extLst>
          </p:cNvPr>
          <p:cNvPicPr>
            <a:picLocks noChangeAspect="1"/>
          </p:cNvPicPr>
          <p:nvPr/>
        </p:nvPicPr>
        <p:blipFill>
          <a:blip r:embed="rId2"/>
          <a:stretch>
            <a:fillRect/>
          </a:stretch>
        </p:blipFill>
        <p:spPr>
          <a:xfrm>
            <a:off x="8630631" y="786255"/>
            <a:ext cx="2724304" cy="2724304"/>
          </a:xfrm>
          <a:prstGeom prst="rect">
            <a:avLst/>
          </a:prstGeom>
        </p:spPr>
      </p:pic>
      <p:pic>
        <p:nvPicPr>
          <p:cNvPr id="8" name="Picture 7">
            <a:extLst>
              <a:ext uri="{FF2B5EF4-FFF2-40B4-BE49-F238E27FC236}">
                <a16:creationId xmlns:a16="http://schemas.microsoft.com/office/drawing/2014/main" id="{BA4A04B1-C7D0-4359-91F8-692C89CF1F0E}"/>
              </a:ext>
            </a:extLst>
          </p:cNvPr>
          <p:cNvPicPr>
            <a:picLocks noChangeAspect="1"/>
          </p:cNvPicPr>
          <p:nvPr/>
        </p:nvPicPr>
        <p:blipFill>
          <a:blip r:embed="rId3"/>
          <a:stretch>
            <a:fillRect/>
          </a:stretch>
        </p:blipFill>
        <p:spPr>
          <a:xfrm>
            <a:off x="8630631" y="3429000"/>
            <a:ext cx="2743200" cy="2752725"/>
          </a:xfrm>
          <a:prstGeom prst="rect">
            <a:avLst/>
          </a:prstGeom>
        </p:spPr>
      </p:pic>
    </p:spTree>
    <p:extLst>
      <p:ext uri="{BB962C8B-B14F-4D97-AF65-F5344CB8AC3E}">
        <p14:creationId xmlns:p14="http://schemas.microsoft.com/office/powerpoint/2010/main" val="194039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4:  </a:t>
            </a:r>
            <a:r>
              <a:rPr lang="en-US" dirty="0">
                <a:solidFill>
                  <a:srgbClr val="00B050"/>
                </a:solidFill>
              </a:rPr>
              <a:t>Objectives</a:t>
            </a:r>
            <a:r>
              <a:rPr lang="en-US" dirty="0"/>
              <a:t>  </a:t>
            </a:r>
          </a:p>
        </p:txBody>
      </p:sp>
      <p:sp>
        <p:nvSpPr>
          <p:cNvPr id="3" name="Content Placeholder 2"/>
          <p:cNvSpPr>
            <a:spLocks noGrp="1"/>
          </p:cNvSpPr>
          <p:nvPr>
            <p:ph idx="1"/>
          </p:nvPr>
        </p:nvSpPr>
        <p:spPr/>
        <p:txBody>
          <a:bodyPr>
            <a:normAutofit fontScale="70000" lnSpcReduction="20000"/>
          </a:bodyPr>
          <a:lstStyle/>
          <a:p>
            <a:r>
              <a:rPr lang="en-US" dirty="0"/>
              <a:t>At the end of this chapters students should understand:</a:t>
            </a:r>
          </a:p>
          <a:p>
            <a:pPr lvl="1"/>
            <a:r>
              <a:rPr lang="en-US" dirty="0"/>
              <a:t>Overview and History of IoT</a:t>
            </a:r>
          </a:p>
          <a:p>
            <a:pPr lvl="1"/>
            <a:r>
              <a:rPr lang="en-US" dirty="0"/>
              <a:t>Advantages of IoT</a:t>
            </a:r>
          </a:p>
          <a:p>
            <a:pPr lvl="1"/>
            <a:r>
              <a:rPr lang="en-US" dirty="0"/>
              <a:t>Challenges of IoT</a:t>
            </a:r>
          </a:p>
          <a:p>
            <a:pPr lvl="1"/>
            <a:r>
              <a:rPr lang="en-US" dirty="0"/>
              <a:t>How IoT works ( Architectures, IoT Trends, Devices and Networks, Examples of IoT Applications, Management Platform for the Internet of Things)</a:t>
            </a:r>
          </a:p>
          <a:p>
            <a:pPr lvl="1"/>
            <a:r>
              <a:rPr lang="en-US" dirty="0"/>
              <a:t>IoT Across Application Domains(Homes, Cities, healthcare, energy, Agriculture, transport …etc.)</a:t>
            </a:r>
          </a:p>
          <a:p>
            <a:pPr lvl="1"/>
            <a:r>
              <a:rPr lang="en-US" dirty="0"/>
              <a:t>IoT Tools and Application Development Platforms</a:t>
            </a:r>
          </a:p>
          <a:p>
            <a:pPr lvl="2"/>
            <a:r>
              <a:rPr lang="en-US" dirty="0"/>
              <a:t>IoT Tools</a:t>
            </a:r>
          </a:p>
          <a:p>
            <a:pPr lvl="2"/>
            <a:r>
              <a:rPr lang="en-US" dirty="0"/>
              <a:t>IoT Platforms</a:t>
            </a:r>
          </a:p>
          <a:p>
            <a:pPr lvl="1"/>
            <a:endParaRPr lang="en-US" dirty="0"/>
          </a:p>
        </p:txBody>
      </p:sp>
      <p:sp>
        <p:nvSpPr>
          <p:cNvPr id="4" name="Date Placeholder 3">
            <a:extLst>
              <a:ext uri="{FF2B5EF4-FFF2-40B4-BE49-F238E27FC236}">
                <a16:creationId xmlns:a16="http://schemas.microsoft.com/office/drawing/2014/main" id="{FCA4C024-9934-480A-B34F-D151C5697455}"/>
              </a:ext>
            </a:extLst>
          </p:cNvPr>
          <p:cNvSpPr>
            <a:spLocks noGrp="1"/>
          </p:cNvSpPr>
          <p:nvPr>
            <p:ph type="dt" sz="half" idx="10"/>
          </p:nvPr>
        </p:nvSpPr>
        <p:spPr/>
        <p:txBody>
          <a:bodyPr/>
          <a:lstStyle/>
          <a:p>
            <a:fld id="{712372B4-C555-495E-99F9-EDC789FAF08C}" type="datetime1">
              <a:rPr lang="en-US" smtClean="0"/>
              <a:t>12/31/2019</a:t>
            </a:fld>
            <a:endParaRPr lang="en-US" dirty="0"/>
          </a:p>
        </p:txBody>
      </p:sp>
      <p:sp>
        <p:nvSpPr>
          <p:cNvPr id="5" name="Footer Placeholder 4">
            <a:extLst>
              <a:ext uri="{FF2B5EF4-FFF2-40B4-BE49-F238E27FC236}">
                <a16:creationId xmlns:a16="http://schemas.microsoft.com/office/drawing/2014/main" id="{E38822C8-F10E-4801-83E0-6604B1CBE9AC}"/>
              </a:ext>
            </a:extLst>
          </p:cNvPr>
          <p:cNvSpPr>
            <a:spLocks noGrp="1"/>
          </p:cNvSpPr>
          <p:nvPr>
            <p:ph type="ftr" sz="quarter" idx="11"/>
          </p:nvPr>
        </p:nvSpPr>
        <p:spPr/>
        <p:txBody>
          <a:bodyPr/>
          <a:lstStyle/>
          <a:p>
            <a:r>
              <a:rPr lang="en-US" dirty="0"/>
              <a:t>Introduction to Emerging Technologies -Chapter 4 - IoT</a:t>
            </a:r>
          </a:p>
        </p:txBody>
      </p:sp>
      <p:sp>
        <p:nvSpPr>
          <p:cNvPr id="6" name="Slide Number Placeholder 5">
            <a:extLst>
              <a:ext uri="{FF2B5EF4-FFF2-40B4-BE49-F238E27FC236}">
                <a16:creationId xmlns:a16="http://schemas.microsoft.com/office/drawing/2014/main" id="{BF4281C3-FC85-426B-9C70-01D7752487DC}"/>
              </a:ext>
            </a:extLst>
          </p:cNvPr>
          <p:cNvSpPr>
            <a:spLocks noGrp="1"/>
          </p:cNvSpPr>
          <p:nvPr>
            <p:ph type="sldNum" sz="quarter" idx="12"/>
          </p:nvPr>
        </p:nvSpPr>
        <p:spPr/>
        <p:txBody>
          <a:bodyPr/>
          <a:lstStyle/>
          <a:p>
            <a:fld id="{E31375A4-56A4-47D6-9801-1991572033F7}" type="slidenum">
              <a:rPr lang="en-US" smtClean="0"/>
              <a:t>2</a:t>
            </a:fld>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56821-CA71-4AC7-9B18-221CA3A26305}"/>
              </a:ext>
            </a:extLst>
          </p:cNvPr>
          <p:cNvSpPr>
            <a:spLocks noGrp="1"/>
          </p:cNvSpPr>
          <p:nvPr>
            <p:ph type="title"/>
          </p:nvPr>
        </p:nvSpPr>
        <p:spPr/>
        <p:txBody>
          <a:bodyPr/>
          <a:lstStyle/>
          <a:p>
            <a:r>
              <a:rPr lang="en-US" dirty="0"/>
              <a:t>Evolution of the Internet Cont’d…</a:t>
            </a:r>
          </a:p>
        </p:txBody>
      </p:sp>
      <p:sp>
        <p:nvSpPr>
          <p:cNvPr id="3" name="Content Placeholder 2">
            <a:extLst>
              <a:ext uri="{FF2B5EF4-FFF2-40B4-BE49-F238E27FC236}">
                <a16:creationId xmlns:a16="http://schemas.microsoft.com/office/drawing/2014/main" id="{73AE7936-A2D0-4356-85D1-8149170BD4E5}"/>
              </a:ext>
            </a:extLst>
          </p:cNvPr>
          <p:cNvSpPr>
            <a:spLocks noGrp="1"/>
          </p:cNvSpPr>
          <p:nvPr>
            <p:ph idx="1"/>
          </p:nvPr>
        </p:nvSpPr>
        <p:spPr>
          <a:xfrm>
            <a:off x="846161" y="1487606"/>
            <a:ext cx="7147465" cy="4599294"/>
          </a:xfrm>
        </p:spPr>
        <p:txBody>
          <a:bodyPr>
            <a:normAutofit fontScale="85000" lnSpcReduction="10000"/>
          </a:bodyPr>
          <a:lstStyle/>
          <a:p>
            <a:r>
              <a:rPr lang="en-US" b="1" dirty="0"/>
              <a:t>Internet of People</a:t>
            </a:r>
          </a:p>
          <a:p>
            <a:pPr lvl="1"/>
            <a:r>
              <a:rPr lang="en-US" dirty="0"/>
              <a:t>After the invention of blogging, social media began to explode in popularity. </a:t>
            </a:r>
          </a:p>
          <a:p>
            <a:pPr lvl="1"/>
            <a:r>
              <a:rPr lang="en-US" dirty="0"/>
              <a:t>Sites like </a:t>
            </a:r>
            <a:r>
              <a:rPr lang="en-US" dirty="0" err="1"/>
              <a:t>MySpace</a:t>
            </a:r>
            <a:r>
              <a:rPr lang="en-US" dirty="0"/>
              <a:t>, Facebook, and LinkedIn gained prominence in the early 2000s. </a:t>
            </a:r>
          </a:p>
          <a:p>
            <a:pPr lvl="1"/>
            <a:r>
              <a:rPr lang="en-US" dirty="0"/>
              <a:t>YouTube came out in 2005, creating an entirely new way for people to communicate and share with each other across great distances.</a:t>
            </a:r>
          </a:p>
        </p:txBody>
      </p:sp>
      <p:sp>
        <p:nvSpPr>
          <p:cNvPr id="4" name="Footer Placeholder 3">
            <a:extLst>
              <a:ext uri="{FF2B5EF4-FFF2-40B4-BE49-F238E27FC236}">
                <a16:creationId xmlns:a16="http://schemas.microsoft.com/office/drawing/2014/main" id="{9A9B6FF5-93DD-420B-9465-5B49B4D5D4FE}"/>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22F59508-9751-4182-9854-F86FC7DDDA69}"/>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13667184-89E3-465E-86C6-DEEA613A0DCD}"/>
              </a:ext>
            </a:extLst>
          </p:cNvPr>
          <p:cNvSpPr>
            <a:spLocks noGrp="1"/>
          </p:cNvSpPr>
          <p:nvPr>
            <p:ph type="sldNum" sz="quarter" idx="12"/>
          </p:nvPr>
        </p:nvSpPr>
        <p:spPr/>
        <p:txBody>
          <a:bodyPr/>
          <a:lstStyle/>
          <a:p>
            <a:fld id="{E31375A4-56A4-47D6-9801-1991572033F7}" type="slidenum">
              <a:rPr lang="en-US" smtClean="0"/>
              <a:t>20</a:t>
            </a:fld>
            <a:endParaRPr lang="en-US"/>
          </a:p>
        </p:txBody>
      </p:sp>
      <p:pic>
        <p:nvPicPr>
          <p:cNvPr id="7" name="Picture 6">
            <a:extLst>
              <a:ext uri="{FF2B5EF4-FFF2-40B4-BE49-F238E27FC236}">
                <a16:creationId xmlns:a16="http://schemas.microsoft.com/office/drawing/2014/main" id="{AEE6909A-F3B0-497E-A6B8-17B7B773BF44}"/>
              </a:ext>
            </a:extLst>
          </p:cNvPr>
          <p:cNvPicPr>
            <a:picLocks noChangeAspect="1"/>
          </p:cNvPicPr>
          <p:nvPr/>
        </p:nvPicPr>
        <p:blipFill>
          <a:blip r:embed="rId2"/>
          <a:stretch>
            <a:fillRect/>
          </a:stretch>
        </p:blipFill>
        <p:spPr>
          <a:xfrm>
            <a:off x="7993626" y="1487606"/>
            <a:ext cx="4112060" cy="4170595"/>
          </a:xfrm>
          <a:prstGeom prst="rect">
            <a:avLst/>
          </a:prstGeom>
        </p:spPr>
      </p:pic>
    </p:spTree>
    <p:extLst>
      <p:ext uri="{BB962C8B-B14F-4D97-AF65-F5344CB8AC3E}">
        <p14:creationId xmlns:p14="http://schemas.microsoft.com/office/powerpoint/2010/main" val="13516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2C1CC-B19E-4624-9567-06B47D022868}"/>
              </a:ext>
            </a:extLst>
          </p:cNvPr>
          <p:cNvSpPr>
            <a:spLocks noGrp="1"/>
          </p:cNvSpPr>
          <p:nvPr>
            <p:ph type="title"/>
          </p:nvPr>
        </p:nvSpPr>
        <p:spPr/>
        <p:txBody>
          <a:bodyPr/>
          <a:lstStyle/>
          <a:p>
            <a:r>
              <a:rPr lang="en-US" dirty="0"/>
              <a:t>Evolution of the Internet Cont’d…</a:t>
            </a:r>
          </a:p>
        </p:txBody>
      </p:sp>
      <p:sp>
        <p:nvSpPr>
          <p:cNvPr id="3" name="Content Placeholder 2">
            <a:extLst>
              <a:ext uri="{FF2B5EF4-FFF2-40B4-BE49-F238E27FC236}">
                <a16:creationId xmlns:a16="http://schemas.microsoft.com/office/drawing/2014/main" id="{09D7C688-CD85-4CD9-B669-63BF34ED53BD}"/>
              </a:ext>
            </a:extLst>
          </p:cNvPr>
          <p:cNvSpPr>
            <a:spLocks noGrp="1"/>
          </p:cNvSpPr>
          <p:nvPr>
            <p:ph idx="1"/>
          </p:nvPr>
        </p:nvSpPr>
        <p:spPr>
          <a:xfrm>
            <a:off x="846162" y="1487606"/>
            <a:ext cx="7339194" cy="4599294"/>
          </a:xfrm>
        </p:spPr>
        <p:txBody>
          <a:bodyPr>
            <a:normAutofit fontScale="70000" lnSpcReduction="20000"/>
          </a:bodyPr>
          <a:lstStyle/>
          <a:p>
            <a:r>
              <a:rPr lang="en-US" b="1" dirty="0"/>
              <a:t>Internet of Things</a:t>
            </a:r>
          </a:p>
          <a:p>
            <a:pPr lvl="1"/>
            <a:r>
              <a:rPr lang="en-US" dirty="0"/>
              <a:t>Nearly all of the data available on the Internet today was first captured and created by </a:t>
            </a:r>
            <a:r>
              <a:rPr lang="en-US" b="1" dirty="0"/>
              <a:t>human beings. </a:t>
            </a:r>
          </a:p>
          <a:p>
            <a:pPr lvl="1"/>
            <a:r>
              <a:rPr lang="en-US" dirty="0"/>
              <a:t>The problem is, people have limited time, attention, and accuracy, which means they are not very good at capturing data about things in the real world.</a:t>
            </a:r>
          </a:p>
          <a:p>
            <a:pPr lvl="1"/>
            <a:r>
              <a:rPr lang="en-US" dirty="0"/>
              <a:t>So, if we had computers that knew everything there was to know about things, using data they gathered without any help from us, we would be able to track and count everything and greatly reduce waste, loss and cost </a:t>
            </a:r>
          </a:p>
          <a:p>
            <a:pPr lvl="1"/>
            <a:r>
              <a:rPr lang="en-US" dirty="0"/>
              <a:t>This is what gave birth to “</a:t>
            </a:r>
            <a:r>
              <a:rPr lang="en-US" b="1" dirty="0"/>
              <a:t>Internet of Things</a:t>
            </a:r>
            <a:r>
              <a:rPr lang="en-US" dirty="0"/>
              <a:t>”.</a:t>
            </a:r>
          </a:p>
          <a:p>
            <a:pPr lvl="1"/>
            <a:endParaRPr lang="en-US" dirty="0"/>
          </a:p>
        </p:txBody>
      </p:sp>
      <p:sp>
        <p:nvSpPr>
          <p:cNvPr id="4" name="Footer Placeholder 3">
            <a:extLst>
              <a:ext uri="{FF2B5EF4-FFF2-40B4-BE49-F238E27FC236}">
                <a16:creationId xmlns:a16="http://schemas.microsoft.com/office/drawing/2014/main" id="{BF39B132-41A7-41A5-9550-B42810D3FD43}"/>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5DCD55E4-BCB3-4912-B376-E756F914D9C3}"/>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65BD6E36-2695-4745-ACA8-E629C287CEBF}"/>
              </a:ext>
            </a:extLst>
          </p:cNvPr>
          <p:cNvSpPr>
            <a:spLocks noGrp="1"/>
          </p:cNvSpPr>
          <p:nvPr>
            <p:ph type="sldNum" sz="quarter" idx="12"/>
          </p:nvPr>
        </p:nvSpPr>
        <p:spPr/>
        <p:txBody>
          <a:bodyPr/>
          <a:lstStyle/>
          <a:p>
            <a:fld id="{E31375A4-56A4-47D6-9801-1991572033F7}" type="slidenum">
              <a:rPr lang="en-US" smtClean="0"/>
              <a:t>21</a:t>
            </a:fld>
            <a:endParaRPr lang="en-US"/>
          </a:p>
        </p:txBody>
      </p:sp>
      <p:pic>
        <p:nvPicPr>
          <p:cNvPr id="7" name="Picture 6">
            <a:extLst>
              <a:ext uri="{FF2B5EF4-FFF2-40B4-BE49-F238E27FC236}">
                <a16:creationId xmlns:a16="http://schemas.microsoft.com/office/drawing/2014/main" id="{A8827C03-97CE-4CBF-AA51-D1C942F33752}"/>
              </a:ext>
            </a:extLst>
          </p:cNvPr>
          <p:cNvPicPr>
            <a:picLocks noChangeAspect="1"/>
          </p:cNvPicPr>
          <p:nvPr/>
        </p:nvPicPr>
        <p:blipFill>
          <a:blip r:embed="rId2"/>
          <a:stretch>
            <a:fillRect/>
          </a:stretch>
        </p:blipFill>
        <p:spPr>
          <a:xfrm>
            <a:off x="8185356" y="1337481"/>
            <a:ext cx="3807867" cy="3781515"/>
          </a:xfrm>
          <a:prstGeom prst="rect">
            <a:avLst/>
          </a:prstGeom>
        </p:spPr>
      </p:pic>
    </p:spTree>
    <p:extLst>
      <p:ext uri="{BB962C8B-B14F-4D97-AF65-F5344CB8AC3E}">
        <p14:creationId xmlns:p14="http://schemas.microsoft.com/office/powerpoint/2010/main" val="257581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CC87D-6DE0-4D2B-829E-B464D783C512}"/>
              </a:ext>
            </a:extLst>
          </p:cNvPr>
          <p:cNvSpPr>
            <a:spLocks noGrp="1"/>
          </p:cNvSpPr>
          <p:nvPr>
            <p:ph type="title"/>
          </p:nvPr>
        </p:nvSpPr>
        <p:spPr/>
        <p:txBody>
          <a:bodyPr/>
          <a:lstStyle/>
          <a:p>
            <a:r>
              <a:rPr lang="en-US" dirty="0"/>
              <a:t>History of IoT Cont’d…</a:t>
            </a:r>
          </a:p>
        </p:txBody>
      </p:sp>
      <p:sp>
        <p:nvSpPr>
          <p:cNvPr id="3" name="Content Placeholder 2">
            <a:extLst>
              <a:ext uri="{FF2B5EF4-FFF2-40B4-BE49-F238E27FC236}">
                <a16:creationId xmlns:a16="http://schemas.microsoft.com/office/drawing/2014/main" id="{6062774F-8BF3-4578-A790-06A30856B1DB}"/>
              </a:ext>
            </a:extLst>
          </p:cNvPr>
          <p:cNvSpPr>
            <a:spLocks noGrp="1"/>
          </p:cNvSpPr>
          <p:nvPr>
            <p:ph idx="1"/>
          </p:nvPr>
        </p:nvSpPr>
        <p:spPr/>
        <p:txBody>
          <a:bodyPr>
            <a:normAutofit fontScale="92500" lnSpcReduction="10000"/>
          </a:bodyPr>
          <a:lstStyle/>
          <a:p>
            <a:r>
              <a:rPr lang="en-US" dirty="0"/>
              <a:t>IoT has evolved from the convergence of</a:t>
            </a:r>
          </a:p>
          <a:p>
            <a:pPr lvl="1"/>
            <a:r>
              <a:rPr lang="en-US" dirty="0"/>
              <a:t>wireless technologies, </a:t>
            </a:r>
          </a:p>
          <a:p>
            <a:pPr lvl="1"/>
            <a:r>
              <a:rPr lang="en-US" dirty="0"/>
              <a:t>microelectromechanical systems (MEMS), </a:t>
            </a:r>
          </a:p>
          <a:p>
            <a:pPr lvl="1"/>
            <a:r>
              <a:rPr lang="en-US" dirty="0"/>
              <a:t>microservices and </a:t>
            </a:r>
          </a:p>
          <a:p>
            <a:pPr lvl="1"/>
            <a:r>
              <a:rPr lang="en-US" dirty="0"/>
              <a:t>the Internet. </a:t>
            </a:r>
          </a:p>
          <a:p>
            <a:r>
              <a:rPr lang="en-US" dirty="0"/>
              <a:t>The convergence has helped tear down the silos between operational technology (OT) and information technology (IT), </a:t>
            </a:r>
          </a:p>
        </p:txBody>
      </p:sp>
      <p:sp>
        <p:nvSpPr>
          <p:cNvPr id="4" name="Footer Placeholder 3">
            <a:extLst>
              <a:ext uri="{FF2B5EF4-FFF2-40B4-BE49-F238E27FC236}">
                <a16:creationId xmlns:a16="http://schemas.microsoft.com/office/drawing/2014/main" id="{15D7CCCF-6164-4DA0-88FE-06393E4BD6CA}"/>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3DE278D1-C636-4B2C-9A96-0445BFBD4642}"/>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DE66D66E-066E-4DF8-A57D-4684508A155D}"/>
              </a:ext>
            </a:extLst>
          </p:cNvPr>
          <p:cNvSpPr>
            <a:spLocks noGrp="1"/>
          </p:cNvSpPr>
          <p:nvPr>
            <p:ph type="sldNum" sz="quarter" idx="12"/>
          </p:nvPr>
        </p:nvSpPr>
        <p:spPr/>
        <p:txBody>
          <a:bodyPr/>
          <a:lstStyle/>
          <a:p>
            <a:fld id="{E31375A4-56A4-47D6-9801-1991572033F7}" type="slidenum">
              <a:rPr lang="en-US" smtClean="0"/>
              <a:t>22</a:t>
            </a:fld>
            <a:endParaRPr lang="en-US"/>
          </a:p>
        </p:txBody>
      </p:sp>
    </p:spTree>
    <p:extLst>
      <p:ext uri="{BB962C8B-B14F-4D97-AF65-F5344CB8AC3E}">
        <p14:creationId xmlns:p14="http://schemas.microsoft.com/office/powerpoint/2010/main" val="419972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0FEF4-23F3-464E-A314-DE26DDEC6390}"/>
              </a:ext>
            </a:extLst>
          </p:cNvPr>
          <p:cNvSpPr>
            <a:spLocks noGrp="1"/>
          </p:cNvSpPr>
          <p:nvPr>
            <p:ph type="title"/>
          </p:nvPr>
        </p:nvSpPr>
        <p:spPr/>
        <p:txBody>
          <a:bodyPr/>
          <a:lstStyle/>
          <a:p>
            <a:r>
              <a:rPr lang="en-US" dirty="0"/>
              <a:t>History of IoT Cont’d…</a:t>
            </a:r>
          </a:p>
        </p:txBody>
      </p:sp>
      <p:sp>
        <p:nvSpPr>
          <p:cNvPr id="3" name="Content Placeholder 2">
            <a:extLst>
              <a:ext uri="{FF2B5EF4-FFF2-40B4-BE49-F238E27FC236}">
                <a16:creationId xmlns:a16="http://schemas.microsoft.com/office/drawing/2014/main" id="{118B408E-9040-45C2-84D4-B514748B6739}"/>
              </a:ext>
            </a:extLst>
          </p:cNvPr>
          <p:cNvSpPr>
            <a:spLocks noGrp="1"/>
          </p:cNvSpPr>
          <p:nvPr>
            <p:ph idx="1"/>
          </p:nvPr>
        </p:nvSpPr>
        <p:spPr/>
        <p:txBody>
          <a:bodyPr>
            <a:normAutofit fontScale="92500"/>
          </a:bodyPr>
          <a:lstStyle/>
          <a:p>
            <a:r>
              <a:rPr lang="en-US" dirty="0"/>
              <a:t>This convergence enabled unstructured machine-generated data to be analyzed for insights to drive improvements.</a:t>
            </a:r>
          </a:p>
          <a:p>
            <a:r>
              <a:rPr lang="en-US" dirty="0"/>
              <a:t>IoT evolved from machine-to-machine (M2M) communication,</a:t>
            </a:r>
          </a:p>
          <a:p>
            <a:pPr lvl="1"/>
            <a:r>
              <a:rPr lang="en-US" dirty="0"/>
              <a:t> i.e., machines connecting to each other via a network without human interaction. M2M refers to connecting a device to the cloud, managing it and collecting data.</a:t>
            </a:r>
          </a:p>
          <a:p>
            <a:endParaRPr lang="en-US" dirty="0"/>
          </a:p>
        </p:txBody>
      </p:sp>
      <p:sp>
        <p:nvSpPr>
          <p:cNvPr id="4" name="Footer Placeholder 3">
            <a:extLst>
              <a:ext uri="{FF2B5EF4-FFF2-40B4-BE49-F238E27FC236}">
                <a16:creationId xmlns:a16="http://schemas.microsoft.com/office/drawing/2014/main" id="{A05450BE-F35C-4EFC-8848-ECBDFD896BD3}"/>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43B1046C-41D6-4B16-AA6F-6669E5376978}"/>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CADE0B77-94D3-4E72-87BC-60B912FF132A}"/>
              </a:ext>
            </a:extLst>
          </p:cNvPr>
          <p:cNvSpPr>
            <a:spLocks noGrp="1"/>
          </p:cNvSpPr>
          <p:nvPr>
            <p:ph type="sldNum" sz="quarter" idx="12"/>
          </p:nvPr>
        </p:nvSpPr>
        <p:spPr/>
        <p:txBody>
          <a:bodyPr/>
          <a:lstStyle/>
          <a:p>
            <a:fld id="{E31375A4-56A4-47D6-9801-1991572033F7}" type="slidenum">
              <a:rPr lang="en-US" smtClean="0"/>
              <a:t>23</a:t>
            </a:fld>
            <a:endParaRPr lang="en-US"/>
          </a:p>
        </p:txBody>
      </p:sp>
    </p:spTree>
    <p:extLst>
      <p:ext uri="{BB962C8B-B14F-4D97-AF65-F5344CB8AC3E}">
        <p14:creationId xmlns:p14="http://schemas.microsoft.com/office/powerpoint/2010/main" val="356418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6829-EB55-46B4-8500-2EB362B201A6}"/>
              </a:ext>
            </a:extLst>
          </p:cNvPr>
          <p:cNvSpPr>
            <a:spLocks noGrp="1"/>
          </p:cNvSpPr>
          <p:nvPr>
            <p:ph type="title"/>
          </p:nvPr>
        </p:nvSpPr>
        <p:spPr/>
        <p:txBody>
          <a:bodyPr/>
          <a:lstStyle/>
          <a:p>
            <a:r>
              <a:rPr lang="en-US" dirty="0"/>
              <a:t>History of IoT Cont’d…</a:t>
            </a:r>
          </a:p>
        </p:txBody>
      </p:sp>
      <p:sp>
        <p:nvSpPr>
          <p:cNvPr id="3" name="Content Placeholder 2">
            <a:extLst>
              <a:ext uri="{FF2B5EF4-FFF2-40B4-BE49-F238E27FC236}">
                <a16:creationId xmlns:a16="http://schemas.microsoft.com/office/drawing/2014/main" id="{1F0BC963-288E-4980-866C-72A56C7DA579}"/>
              </a:ext>
            </a:extLst>
          </p:cNvPr>
          <p:cNvSpPr>
            <a:spLocks noGrp="1"/>
          </p:cNvSpPr>
          <p:nvPr>
            <p:ph idx="1"/>
          </p:nvPr>
        </p:nvSpPr>
        <p:spPr/>
        <p:txBody>
          <a:bodyPr>
            <a:normAutofit fontScale="85000" lnSpcReduction="20000"/>
          </a:bodyPr>
          <a:lstStyle/>
          <a:p>
            <a:pPr algn="just"/>
            <a:r>
              <a:rPr lang="en-US" dirty="0"/>
              <a:t>Machine-type communication (MTC), also known as machine-to-machine communication (M2M), describes any network where two or more devices exchange data directly and without user intervention.</a:t>
            </a:r>
          </a:p>
          <a:p>
            <a:r>
              <a:rPr lang="en-US" dirty="0"/>
              <a:t>Taking M2M to the next level, IoT is a sensor network of billions of smart devices that connect people, systems and other applications to collect and share data. </a:t>
            </a:r>
          </a:p>
          <a:p>
            <a:r>
              <a:rPr lang="en-US" dirty="0"/>
              <a:t>As its foundation, M2M offers the connectivity that enables IoT.</a:t>
            </a:r>
          </a:p>
        </p:txBody>
      </p:sp>
      <p:sp>
        <p:nvSpPr>
          <p:cNvPr id="4" name="Footer Placeholder 3">
            <a:extLst>
              <a:ext uri="{FF2B5EF4-FFF2-40B4-BE49-F238E27FC236}">
                <a16:creationId xmlns:a16="http://schemas.microsoft.com/office/drawing/2014/main" id="{1E62E185-96C4-49B4-9169-13FDC3956918}"/>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6444D33A-4096-415C-AB40-B0B482C1BFEE}"/>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B8CE4AE5-C465-4E77-93F4-6DAD47ABFA4D}"/>
              </a:ext>
            </a:extLst>
          </p:cNvPr>
          <p:cNvSpPr>
            <a:spLocks noGrp="1"/>
          </p:cNvSpPr>
          <p:nvPr>
            <p:ph type="sldNum" sz="quarter" idx="12"/>
          </p:nvPr>
        </p:nvSpPr>
        <p:spPr/>
        <p:txBody>
          <a:bodyPr/>
          <a:lstStyle/>
          <a:p>
            <a:fld id="{E31375A4-56A4-47D6-9801-1991572033F7}" type="slidenum">
              <a:rPr lang="en-US" smtClean="0"/>
              <a:t>24</a:t>
            </a:fld>
            <a:endParaRPr lang="en-US"/>
          </a:p>
        </p:txBody>
      </p:sp>
    </p:spTree>
    <p:extLst>
      <p:ext uri="{BB962C8B-B14F-4D97-AF65-F5344CB8AC3E}">
        <p14:creationId xmlns:p14="http://schemas.microsoft.com/office/powerpoint/2010/main" val="101384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1AA0B-ED0B-4E13-A7D5-CE721D12C56C}"/>
              </a:ext>
            </a:extLst>
          </p:cNvPr>
          <p:cNvSpPr>
            <a:spLocks noGrp="1"/>
          </p:cNvSpPr>
          <p:nvPr>
            <p:ph type="title"/>
          </p:nvPr>
        </p:nvSpPr>
        <p:spPr/>
        <p:txBody>
          <a:bodyPr/>
          <a:lstStyle/>
          <a:p>
            <a:r>
              <a:rPr lang="en-US" dirty="0"/>
              <a:t>Why is IoT important?</a:t>
            </a:r>
          </a:p>
        </p:txBody>
      </p:sp>
      <p:sp>
        <p:nvSpPr>
          <p:cNvPr id="3" name="Content Placeholder 2">
            <a:extLst>
              <a:ext uri="{FF2B5EF4-FFF2-40B4-BE49-F238E27FC236}">
                <a16:creationId xmlns:a16="http://schemas.microsoft.com/office/drawing/2014/main" id="{2ACF3A9A-FBED-431A-A2A0-ADB70C8CFD95}"/>
              </a:ext>
            </a:extLst>
          </p:cNvPr>
          <p:cNvSpPr>
            <a:spLocks noGrp="1"/>
          </p:cNvSpPr>
          <p:nvPr>
            <p:ph idx="1"/>
          </p:nvPr>
        </p:nvSpPr>
        <p:spPr/>
        <p:txBody>
          <a:bodyPr>
            <a:normAutofit fontScale="85000" lnSpcReduction="20000"/>
          </a:bodyPr>
          <a:lstStyle/>
          <a:p>
            <a:r>
              <a:rPr lang="en-US" dirty="0"/>
              <a:t>Touches every industry, including healthcare, finance, retail, and manufacturing</a:t>
            </a:r>
          </a:p>
          <a:p>
            <a:pPr lvl="1"/>
            <a:r>
              <a:rPr lang="en-US" dirty="0"/>
              <a:t>Helps people live and work smarter</a:t>
            </a:r>
          </a:p>
          <a:p>
            <a:pPr lvl="2"/>
            <a:r>
              <a:rPr lang="en-US" dirty="0"/>
              <a:t>Smart homes</a:t>
            </a:r>
            <a:r>
              <a:rPr lang="en-US"/>
              <a:t>, smart </a:t>
            </a:r>
            <a:r>
              <a:rPr lang="en-US" dirty="0"/>
              <a:t>cities, smart kitchen…</a:t>
            </a:r>
          </a:p>
          <a:p>
            <a:pPr lvl="3"/>
            <a:r>
              <a:rPr lang="en-US" dirty="0"/>
              <a:t>Smart cities help citizens reduce waste and energy consumption</a:t>
            </a:r>
          </a:p>
          <a:p>
            <a:pPr lvl="1"/>
            <a:r>
              <a:rPr lang="en-US" dirty="0"/>
              <a:t>Provides businesses with a real-time look into how their companies’ systems really work</a:t>
            </a:r>
          </a:p>
          <a:p>
            <a:pPr lvl="2"/>
            <a:r>
              <a:rPr lang="en-US" dirty="0"/>
              <a:t>Delivering insights into everything from the performance of machines to supply chain and logistics operations</a:t>
            </a:r>
          </a:p>
          <a:p>
            <a:pPr lvl="2"/>
            <a:r>
              <a:rPr lang="en-US" dirty="0"/>
              <a:t>Connected sensors are even used in farming to help monitor crop and cattle yields and predict growth patterns</a:t>
            </a:r>
          </a:p>
          <a:p>
            <a:endParaRPr lang="en-US" dirty="0"/>
          </a:p>
        </p:txBody>
      </p:sp>
      <p:sp>
        <p:nvSpPr>
          <p:cNvPr id="4" name="Footer Placeholder 3">
            <a:extLst>
              <a:ext uri="{FF2B5EF4-FFF2-40B4-BE49-F238E27FC236}">
                <a16:creationId xmlns:a16="http://schemas.microsoft.com/office/drawing/2014/main" id="{8AD01BB2-4E67-45A7-A744-55533E2E0A88}"/>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C1485B53-5736-4B55-92CD-CE9ACFF5A334}"/>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171B1B48-7A17-4BE6-B890-816D96239BE6}"/>
              </a:ext>
            </a:extLst>
          </p:cNvPr>
          <p:cNvSpPr>
            <a:spLocks noGrp="1"/>
          </p:cNvSpPr>
          <p:nvPr>
            <p:ph type="sldNum" sz="quarter" idx="12"/>
          </p:nvPr>
        </p:nvSpPr>
        <p:spPr/>
        <p:txBody>
          <a:bodyPr/>
          <a:lstStyle/>
          <a:p>
            <a:fld id="{E31375A4-56A4-47D6-9801-1991572033F7}" type="slidenum">
              <a:rPr lang="en-US" smtClean="0"/>
              <a:t>25</a:t>
            </a:fld>
            <a:endParaRPr lang="en-US"/>
          </a:p>
        </p:txBody>
      </p:sp>
    </p:spTree>
    <p:extLst>
      <p:ext uri="{BB962C8B-B14F-4D97-AF65-F5344CB8AC3E}">
        <p14:creationId xmlns:p14="http://schemas.microsoft.com/office/powerpoint/2010/main" val="356174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5CFBE-F5FE-4593-B371-A57A146D6D95}"/>
              </a:ext>
            </a:extLst>
          </p:cNvPr>
          <p:cNvSpPr>
            <a:spLocks noGrp="1"/>
          </p:cNvSpPr>
          <p:nvPr>
            <p:ph type="title"/>
          </p:nvPr>
        </p:nvSpPr>
        <p:spPr/>
        <p:txBody>
          <a:bodyPr/>
          <a:lstStyle/>
          <a:p>
            <a:r>
              <a:rPr lang="en-US" dirty="0"/>
              <a:t>Why is IoT important? Cont’d… </a:t>
            </a:r>
          </a:p>
        </p:txBody>
      </p:sp>
      <p:sp>
        <p:nvSpPr>
          <p:cNvPr id="3" name="Content Placeholder 2">
            <a:extLst>
              <a:ext uri="{FF2B5EF4-FFF2-40B4-BE49-F238E27FC236}">
                <a16:creationId xmlns:a16="http://schemas.microsoft.com/office/drawing/2014/main" id="{F71E49EC-6AC9-42E1-91AF-497573174B56}"/>
              </a:ext>
            </a:extLst>
          </p:cNvPr>
          <p:cNvSpPr>
            <a:spLocks noGrp="1"/>
          </p:cNvSpPr>
          <p:nvPr>
            <p:ph idx="1"/>
          </p:nvPr>
        </p:nvSpPr>
        <p:spPr/>
        <p:txBody>
          <a:bodyPr/>
          <a:lstStyle/>
          <a:p>
            <a:r>
              <a:rPr lang="en-US" dirty="0"/>
              <a:t>Touches every industry….Cont’d…</a:t>
            </a:r>
          </a:p>
          <a:p>
            <a:pPr lvl="1"/>
            <a:r>
              <a:rPr lang="en-US" dirty="0"/>
              <a:t>Enables companies to automate processes and reduce labor costs</a:t>
            </a:r>
          </a:p>
          <a:p>
            <a:pPr lvl="1"/>
            <a:r>
              <a:rPr lang="en-US" dirty="0"/>
              <a:t>Cuts down on waste and improves service delivery</a:t>
            </a:r>
          </a:p>
          <a:p>
            <a:pPr lvl="2"/>
            <a:r>
              <a:rPr lang="en-US" dirty="0"/>
              <a:t>Less expensive to manufacture and deliver goods as well as offering transparency into customer transactions</a:t>
            </a:r>
          </a:p>
          <a:p>
            <a:endParaRPr lang="en-US" dirty="0"/>
          </a:p>
        </p:txBody>
      </p:sp>
      <p:sp>
        <p:nvSpPr>
          <p:cNvPr id="4" name="Footer Placeholder 3">
            <a:extLst>
              <a:ext uri="{FF2B5EF4-FFF2-40B4-BE49-F238E27FC236}">
                <a16:creationId xmlns:a16="http://schemas.microsoft.com/office/drawing/2014/main" id="{30CAF60E-99AC-4C60-99C9-6D3B787817F6}"/>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930D8888-2BAF-40EA-969B-F743A754C55C}"/>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81B69A76-D9D3-464F-A708-FF225AA115FC}"/>
              </a:ext>
            </a:extLst>
          </p:cNvPr>
          <p:cNvSpPr>
            <a:spLocks noGrp="1"/>
          </p:cNvSpPr>
          <p:nvPr>
            <p:ph type="sldNum" sz="quarter" idx="12"/>
          </p:nvPr>
        </p:nvSpPr>
        <p:spPr/>
        <p:txBody>
          <a:bodyPr/>
          <a:lstStyle/>
          <a:p>
            <a:fld id="{E31375A4-56A4-47D6-9801-1991572033F7}" type="slidenum">
              <a:rPr lang="en-US" smtClean="0"/>
              <a:t>26</a:t>
            </a:fld>
            <a:endParaRPr lang="en-US"/>
          </a:p>
        </p:txBody>
      </p:sp>
    </p:spTree>
    <p:extLst>
      <p:ext uri="{BB962C8B-B14F-4D97-AF65-F5344CB8AC3E}">
        <p14:creationId xmlns:p14="http://schemas.microsoft.com/office/powerpoint/2010/main" val="372827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DC5FB-C42C-4997-BB56-4D05062C340B}"/>
              </a:ext>
            </a:extLst>
          </p:cNvPr>
          <p:cNvSpPr>
            <a:spLocks noGrp="1"/>
          </p:cNvSpPr>
          <p:nvPr>
            <p:ph type="title"/>
          </p:nvPr>
        </p:nvSpPr>
        <p:spPr>
          <a:xfrm>
            <a:off x="841612" y="109728"/>
            <a:ext cx="10508776" cy="626274"/>
          </a:xfrm>
        </p:spPr>
        <p:txBody>
          <a:bodyPr/>
          <a:lstStyle/>
          <a:p>
            <a:r>
              <a:rPr lang="en-US" dirty="0"/>
              <a:t>Example of an IoT System</a:t>
            </a:r>
          </a:p>
        </p:txBody>
      </p:sp>
      <p:pic>
        <p:nvPicPr>
          <p:cNvPr id="7" name="Content Placeholder 6">
            <a:extLst>
              <a:ext uri="{FF2B5EF4-FFF2-40B4-BE49-F238E27FC236}">
                <a16:creationId xmlns:a16="http://schemas.microsoft.com/office/drawing/2014/main" id="{EE80979A-C23B-4CB4-9D10-4BE293E28EC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440529" y="736002"/>
            <a:ext cx="7866433" cy="5443572"/>
          </a:xfrm>
          <a:prstGeom prst="rect">
            <a:avLst/>
          </a:prstGeom>
        </p:spPr>
      </p:pic>
      <p:sp>
        <p:nvSpPr>
          <p:cNvPr id="4" name="Footer Placeholder 3">
            <a:extLst>
              <a:ext uri="{FF2B5EF4-FFF2-40B4-BE49-F238E27FC236}">
                <a16:creationId xmlns:a16="http://schemas.microsoft.com/office/drawing/2014/main" id="{3C4B5259-2163-4A1C-A8D2-D193C8FF2D3A}"/>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71D46CF4-7678-49CF-8CC5-EC1829F3EF5A}"/>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FC12E916-8E61-4785-BD16-77FD24D4AED1}"/>
              </a:ext>
            </a:extLst>
          </p:cNvPr>
          <p:cNvSpPr>
            <a:spLocks noGrp="1"/>
          </p:cNvSpPr>
          <p:nvPr>
            <p:ph type="sldNum" sz="quarter" idx="12"/>
          </p:nvPr>
        </p:nvSpPr>
        <p:spPr/>
        <p:txBody>
          <a:bodyPr/>
          <a:lstStyle/>
          <a:p>
            <a:fld id="{E31375A4-56A4-47D6-9801-1991572033F7}" type="slidenum">
              <a:rPr lang="en-US" smtClean="0"/>
              <a:t>27</a:t>
            </a:fld>
            <a:endParaRPr lang="en-US"/>
          </a:p>
        </p:txBody>
      </p:sp>
    </p:spTree>
    <p:extLst>
      <p:ext uri="{BB962C8B-B14F-4D97-AF65-F5344CB8AC3E}">
        <p14:creationId xmlns:p14="http://schemas.microsoft.com/office/powerpoint/2010/main" val="115560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62EC-3C6E-44FF-A8BA-D0183680BC26}"/>
              </a:ext>
            </a:extLst>
          </p:cNvPr>
          <p:cNvSpPr>
            <a:spLocks noGrp="1"/>
          </p:cNvSpPr>
          <p:nvPr>
            <p:ph type="title"/>
          </p:nvPr>
        </p:nvSpPr>
        <p:spPr/>
        <p:txBody>
          <a:bodyPr/>
          <a:lstStyle/>
          <a:p>
            <a:r>
              <a:rPr lang="en-US" dirty="0">
                <a:effectLst/>
              </a:rPr>
              <a:t>Pros and cons of IoT</a:t>
            </a:r>
          </a:p>
        </p:txBody>
      </p:sp>
      <p:sp>
        <p:nvSpPr>
          <p:cNvPr id="3" name="Content Placeholder 2">
            <a:extLst>
              <a:ext uri="{FF2B5EF4-FFF2-40B4-BE49-F238E27FC236}">
                <a16:creationId xmlns:a16="http://schemas.microsoft.com/office/drawing/2014/main" id="{CD4FB008-BC07-49AB-B396-59EC5D791318}"/>
              </a:ext>
            </a:extLst>
          </p:cNvPr>
          <p:cNvSpPr>
            <a:spLocks noGrp="1"/>
          </p:cNvSpPr>
          <p:nvPr>
            <p:ph idx="1"/>
          </p:nvPr>
        </p:nvSpPr>
        <p:spPr/>
        <p:txBody>
          <a:bodyPr/>
          <a:lstStyle/>
          <a:p>
            <a:r>
              <a:rPr lang="en-US" b="1" dirty="0">
                <a:solidFill>
                  <a:srgbClr val="00B0F0"/>
                </a:solidFill>
              </a:rPr>
              <a:t>Advantage</a:t>
            </a:r>
          </a:p>
          <a:p>
            <a:pPr lvl="1"/>
            <a:r>
              <a:rPr lang="en-US" b="1" dirty="0"/>
              <a:t>Improved(active)  Customer Engagement</a:t>
            </a:r>
          </a:p>
          <a:p>
            <a:pPr lvl="1"/>
            <a:r>
              <a:rPr lang="en-US" b="1" dirty="0"/>
              <a:t>Technology Optimization</a:t>
            </a:r>
          </a:p>
          <a:p>
            <a:pPr lvl="1"/>
            <a:r>
              <a:rPr lang="en-US" b="1" dirty="0"/>
              <a:t>Reduced Waste</a:t>
            </a:r>
          </a:p>
          <a:p>
            <a:pPr lvl="1"/>
            <a:r>
              <a:rPr lang="en-US" b="1" dirty="0"/>
              <a:t>Enhanced Data Collection(sensors do that)</a:t>
            </a:r>
          </a:p>
          <a:p>
            <a:pPr lvl="1"/>
            <a:endParaRPr lang="en-US" dirty="0"/>
          </a:p>
        </p:txBody>
      </p:sp>
      <p:sp>
        <p:nvSpPr>
          <p:cNvPr id="4" name="Footer Placeholder 3">
            <a:extLst>
              <a:ext uri="{FF2B5EF4-FFF2-40B4-BE49-F238E27FC236}">
                <a16:creationId xmlns:a16="http://schemas.microsoft.com/office/drawing/2014/main" id="{0C439195-2802-48A6-9A0A-A40D13149558}"/>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81B1D63A-92D8-493F-AFD1-6B63B798E42A}"/>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A1F9066A-96B2-4B3A-81F8-D0C6B8406C01}"/>
              </a:ext>
            </a:extLst>
          </p:cNvPr>
          <p:cNvSpPr>
            <a:spLocks noGrp="1"/>
          </p:cNvSpPr>
          <p:nvPr>
            <p:ph type="sldNum" sz="quarter" idx="12"/>
          </p:nvPr>
        </p:nvSpPr>
        <p:spPr/>
        <p:txBody>
          <a:bodyPr/>
          <a:lstStyle/>
          <a:p>
            <a:fld id="{E31375A4-56A4-47D6-9801-1991572033F7}" type="slidenum">
              <a:rPr lang="en-US" smtClean="0"/>
              <a:t>28</a:t>
            </a:fld>
            <a:endParaRPr lang="en-US"/>
          </a:p>
        </p:txBody>
      </p:sp>
    </p:spTree>
    <p:extLst>
      <p:ext uri="{BB962C8B-B14F-4D97-AF65-F5344CB8AC3E}">
        <p14:creationId xmlns:p14="http://schemas.microsoft.com/office/powerpoint/2010/main" val="178362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CA1BE-D2DF-4CAF-98BB-1BD6328901E3}"/>
              </a:ext>
            </a:extLst>
          </p:cNvPr>
          <p:cNvSpPr>
            <a:spLocks noGrp="1"/>
          </p:cNvSpPr>
          <p:nvPr>
            <p:ph type="title"/>
          </p:nvPr>
        </p:nvSpPr>
        <p:spPr/>
        <p:txBody>
          <a:bodyPr/>
          <a:lstStyle/>
          <a:p>
            <a:r>
              <a:rPr lang="en-US" dirty="0">
                <a:effectLst/>
              </a:rPr>
              <a:t>Pros and cons of IoT</a:t>
            </a:r>
            <a:endParaRPr lang="en-US" dirty="0"/>
          </a:p>
        </p:txBody>
      </p:sp>
      <p:sp>
        <p:nvSpPr>
          <p:cNvPr id="3" name="Content Placeholder 2">
            <a:extLst>
              <a:ext uri="{FF2B5EF4-FFF2-40B4-BE49-F238E27FC236}">
                <a16:creationId xmlns:a16="http://schemas.microsoft.com/office/drawing/2014/main" id="{C647668B-83B6-4E2A-A42B-979E64879F9F}"/>
              </a:ext>
            </a:extLst>
          </p:cNvPr>
          <p:cNvSpPr>
            <a:spLocks noGrp="1"/>
          </p:cNvSpPr>
          <p:nvPr>
            <p:ph idx="1"/>
          </p:nvPr>
        </p:nvSpPr>
        <p:spPr/>
        <p:txBody>
          <a:bodyPr>
            <a:normAutofit lnSpcReduction="10000"/>
          </a:bodyPr>
          <a:lstStyle/>
          <a:p>
            <a:r>
              <a:rPr lang="en-US" b="1" dirty="0">
                <a:solidFill>
                  <a:srgbClr val="00B0F0"/>
                </a:solidFill>
              </a:rPr>
              <a:t>Disadvantages</a:t>
            </a:r>
          </a:p>
          <a:p>
            <a:pPr lvl="1"/>
            <a:r>
              <a:rPr lang="en-US" b="1" dirty="0"/>
              <a:t>Increased Security Concern</a:t>
            </a:r>
            <a:r>
              <a:rPr lang="en-US" dirty="0"/>
              <a:t>( more devices and more info created and shared)</a:t>
            </a:r>
          </a:p>
          <a:p>
            <a:pPr lvl="1"/>
            <a:r>
              <a:rPr lang="en-US" b="1" dirty="0"/>
              <a:t>Big Data Management </a:t>
            </a:r>
            <a:r>
              <a:rPr lang="en-US" dirty="0"/>
              <a:t>issue</a:t>
            </a:r>
            <a:r>
              <a:rPr lang="en-US" b="1" dirty="0"/>
              <a:t>( </a:t>
            </a:r>
            <a:r>
              <a:rPr lang="en-US" dirty="0"/>
              <a:t>handling huge numbers</a:t>
            </a:r>
            <a:r>
              <a:rPr lang="en-US" b="1" dirty="0"/>
              <a:t>)</a:t>
            </a:r>
          </a:p>
          <a:p>
            <a:pPr lvl="1"/>
            <a:r>
              <a:rPr lang="en-US" b="1" dirty="0"/>
              <a:t>The higher chance of system corruption (</a:t>
            </a:r>
            <a:r>
              <a:rPr lang="en-US" dirty="0"/>
              <a:t>if there is a bug in any part of the system</a:t>
            </a:r>
            <a:r>
              <a:rPr lang="en-US" b="1" dirty="0"/>
              <a:t>)</a:t>
            </a:r>
          </a:p>
          <a:p>
            <a:pPr lvl="1"/>
            <a:r>
              <a:rPr lang="en-US" b="1" dirty="0"/>
              <a:t>Device Interoperability( </a:t>
            </a:r>
            <a:r>
              <a:rPr lang="en-US" dirty="0"/>
              <a:t>multiple, different device vendors with no accepted standard</a:t>
            </a:r>
            <a:r>
              <a:rPr lang="en-US" b="1" dirty="0"/>
              <a:t>)	</a:t>
            </a:r>
          </a:p>
          <a:p>
            <a:pPr lvl="1"/>
            <a:endParaRPr lang="en-US" dirty="0"/>
          </a:p>
        </p:txBody>
      </p:sp>
      <p:sp>
        <p:nvSpPr>
          <p:cNvPr id="4" name="Footer Placeholder 3">
            <a:extLst>
              <a:ext uri="{FF2B5EF4-FFF2-40B4-BE49-F238E27FC236}">
                <a16:creationId xmlns:a16="http://schemas.microsoft.com/office/drawing/2014/main" id="{C3ED69FC-0895-4900-9DD6-FE0E11441F1E}"/>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68195666-EC9F-4F5F-A690-733AD0E43DD8}"/>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0C02BBF1-2C1E-427F-9197-3E535E181196}"/>
              </a:ext>
            </a:extLst>
          </p:cNvPr>
          <p:cNvSpPr>
            <a:spLocks noGrp="1"/>
          </p:cNvSpPr>
          <p:nvPr>
            <p:ph type="sldNum" sz="quarter" idx="12"/>
          </p:nvPr>
        </p:nvSpPr>
        <p:spPr/>
        <p:txBody>
          <a:bodyPr/>
          <a:lstStyle/>
          <a:p>
            <a:fld id="{E31375A4-56A4-47D6-9801-1991572033F7}" type="slidenum">
              <a:rPr lang="en-US" smtClean="0"/>
              <a:t>29</a:t>
            </a:fld>
            <a:endParaRPr lang="en-US"/>
          </a:p>
        </p:txBody>
      </p:sp>
    </p:spTree>
    <p:extLst>
      <p:ext uri="{BB962C8B-B14F-4D97-AF65-F5344CB8AC3E}">
        <p14:creationId xmlns:p14="http://schemas.microsoft.com/office/powerpoint/2010/main" val="71332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D82A-F045-4EB5-B9E0-8ACE1BC6350D}"/>
              </a:ext>
            </a:extLst>
          </p:cNvPr>
          <p:cNvSpPr>
            <a:spLocks noGrp="1"/>
          </p:cNvSpPr>
          <p:nvPr>
            <p:ph type="title"/>
          </p:nvPr>
        </p:nvSpPr>
        <p:spPr/>
        <p:txBody>
          <a:bodyPr/>
          <a:lstStyle/>
          <a:p>
            <a:r>
              <a:rPr lang="en-US" dirty="0"/>
              <a:t>Overview of IoT</a:t>
            </a:r>
          </a:p>
        </p:txBody>
      </p:sp>
      <p:sp>
        <p:nvSpPr>
          <p:cNvPr id="3" name="Content Placeholder 2">
            <a:extLst>
              <a:ext uri="{FF2B5EF4-FFF2-40B4-BE49-F238E27FC236}">
                <a16:creationId xmlns:a16="http://schemas.microsoft.com/office/drawing/2014/main" id="{D6D15C14-82A0-49B4-A20A-6D53B40AEC5A}"/>
              </a:ext>
            </a:extLst>
          </p:cNvPr>
          <p:cNvSpPr>
            <a:spLocks noGrp="1"/>
          </p:cNvSpPr>
          <p:nvPr>
            <p:ph idx="1"/>
          </p:nvPr>
        </p:nvSpPr>
        <p:spPr/>
        <p:txBody>
          <a:bodyPr>
            <a:normAutofit fontScale="77500" lnSpcReduction="20000"/>
          </a:bodyPr>
          <a:lstStyle/>
          <a:p>
            <a:r>
              <a:rPr lang="en-US" dirty="0"/>
              <a:t>The Internet of Things, or IoT, refers to the set of devices and systems that interconnect real-world </a:t>
            </a:r>
            <a:r>
              <a:rPr lang="en-US" b="1" dirty="0"/>
              <a:t>sensors and actuators </a:t>
            </a:r>
            <a:r>
              <a:rPr lang="en-US" dirty="0"/>
              <a:t>to the Internet.</a:t>
            </a:r>
          </a:p>
          <a:p>
            <a:r>
              <a:rPr lang="en-US" dirty="0"/>
              <a:t>Internet of Things (IoT) is a network of devices which can sense, accumulate and transfer data over the internet without any human intervention.</a:t>
            </a:r>
          </a:p>
          <a:p>
            <a:r>
              <a:rPr lang="en-US" dirty="0"/>
              <a:t>Internet of Things (IoT) is here to change the world we know. </a:t>
            </a:r>
          </a:p>
          <a:p>
            <a:pPr lvl="1"/>
            <a:r>
              <a:rPr lang="en-US" dirty="0"/>
              <a:t>Smart cars, smart homes, smart cities, everything around us can be turned into a smart device with the help of Internet of Thing</a:t>
            </a:r>
          </a:p>
          <a:p>
            <a:pPr lvl="1"/>
            <a:r>
              <a:rPr lang="en-US" dirty="0"/>
              <a:t> IoT surely brings the coolness factor to technology.</a:t>
            </a:r>
          </a:p>
          <a:p>
            <a:endParaRPr lang="en-US" dirty="0"/>
          </a:p>
        </p:txBody>
      </p:sp>
      <p:sp>
        <p:nvSpPr>
          <p:cNvPr id="4" name="Date Placeholder 3">
            <a:extLst>
              <a:ext uri="{FF2B5EF4-FFF2-40B4-BE49-F238E27FC236}">
                <a16:creationId xmlns:a16="http://schemas.microsoft.com/office/drawing/2014/main" id="{A5C667B0-C148-4014-BD27-6FABB2EADFAC}"/>
              </a:ext>
            </a:extLst>
          </p:cNvPr>
          <p:cNvSpPr>
            <a:spLocks noGrp="1"/>
          </p:cNvSpPr>
          <p:nvPr>
            <p:ph type="dt" sz="half" idx="10"/>
          </p:nvPr>
        </p:nvSpPr>
        <p:spPr/>
        <p:txBody>
          <a:bodyPr/>
          <a:lstStyle/>
          <a:p>
            <a:fld id="{651697E1-5DE3-43A1-BC41-F2B82F8359E9}" type="datetime1">
              <a:rPr lang="en-US" smtClean="0"/>
              <a:t>12/31/2019</a:t>
            </a:fld>
            <a:endParaRPr lang="en-US" dirty="0"/>
          </a:p>
        </p:txBody>
      </p:sp>
      <p:sp>
        <p:nvSpPr>
          <p:cNvPr id="5" name="Footer Placeholder 4">
            <a:extLst>
              <a:ext uri="{FF2B5EF4-FFF2-40B4-BE49-F238E27FC236}">
                <a16:creationId xmlns:a16="http://schemas.microsoft.com/office/drawing/2014/main" id="{1CBDF94C-0A39-4C78-8AC1-1B0DAADDAFD5}"/>
              </a:ext>
            </a:extLst>
          </p:cNvPr>
          <p:cNvSpPr>
            <a:spLocks noGrp="1"/>
          </p:cNvSpPr>
          <p:nvPr>
            <p:ph type="ftr" sz="quarter" idx="11"/>
          </p:nvPr>
        </p:nvSpPr>
        <p:spPr/>
        <p:txBody>
          <a:bodyPr/>
          <a:lstStyle/>
          <a:p>
            <a:r>
              <a:rPr lang="en-US" dirty="0"/>
              <a:t>Introduction to Emerging Technologies -Chapter 4 - IoT</a:t>
            </a:r>
          </a:p>
        </p:txBody>
      </p:sp>
      <p:sp>
        <p:nvSpPr>
          <p:cNvPr id="6" name="Slide Number Placeholder 5">
            <a:extLst>
              <a:ext uri="{FF2B5EF4-FFF2-40B4-BE49-F238E27FC236}">
                <a16:creationId xmlns:a16="http://schemas.microsoft.com/office/drawing/2014/main" id="{48336150-1726-41D5-8510-0CC843CD001A}"/>
              </a:ext>
            </a:extLst>
          </p:cNvPr>
          <p:cNvSpPr>
            <a:spLocks noGrp="1"/>
          </p:cNvSpPr>
          <p:nvPr>
            <p:ph type="sldNum" sz="quarter" idx="12"/>
          </p:nvPr>
        </p:nvSpPr>
        <p:spPr/>
        <p:txBody>
          <a:bodyPr/>
          <a:lstStyle/>
          <a:p>
            <a:fld id="{E31375A4-56A4-47D6-9801-1991572033F7}" type="slidenum">
              <a:rPr lang="en-US" smtClean="0"/>
              <a:t>3</a:t>
            </a:fld>
            <a:endParaRPr lang="en-US" dirty="0"/>
          </a:p>
        </p:txBody>
      </p:sp>
    </p:spTree>
    <p:extLst>
      <p:ext uri="{BB962C8B-B14F-4D97-AF65-F5344CB8AC3E}">
        <p14:creationId xmlns:p14="http://schemas.microsoft.com/office/powerpoint/2010/main" val="245923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B2E7A-AA75-4222-A728-7AB37B621C00}"/>
              </a:ext>
            </a:extLst>
          </p:cNvPr>
          <p:cNvSpPr>
            <a:spLocks noGrp="1"/>
          </p:cNvSpPr>
          <p:nvPr>
            <p:ph type="title"/>
          </p:nvPr>
        </p:nvSpPr>
        <p:spPr/>
        <p:txBody>
          <a:bodyPr/>
          <a:lstStyle/>
          <a:p>
            <a:r>
              <a:rPr lang="en-US" dirty="0"/>
              <a:t>Key IoT Challenges</a:t>
            </a:r>
          </a:p>
        </p:txBody>
      </p:sp>
      <p:sp>
        <p:nvSpPr>
          <p:cNvPr id="3" name="Content Placeholder 2">
            <a:extLst>
              <a:ext uri="{FF2B5EF4-FFF2-40B4-BE49-F238E27FC236}">
                <a16:creationId xmlns:a16="http://schemas.microsoft.com/office/drawing/2014/main" id="{13F10C90-7DA3-4027-B74D-75C38560409F}"/>
              </a:ext>
            </a:extLst>
          </p:cNvPr>
          <p:cNvSpPr>
            <a:spLocks noGrp="1"/>
          </p:cNvSpPr>
          <p:nvPr>
            <p:ph idx="1"/>
          </p:nvPr>
        </p:nvSpPr>
        <p:spPr/>
        <p:txBody>
          <a:bodyPr>
            <a:normAutofit fontScale="92500" lnSpcReduction="10000"/>
          </a:bodyPr>
          <a:lstStyle/>
          <a:p>
            <a:r>
              <a:rPr lang="en-US" dirty="0"/>
              <a:t>There are key challenges and implications today that need to be addressed before the mass adoption of IoT can occur that include:</a:t>
            </a:r>
          </a:p>
          <a:p>
            <a:pPr lvl="1"/>
            <a:r>
              <a:rPr lang="en-US" b="1" dirty="0"/>
              <a:t>Privacy and Security </a:t>
            </a:r>
            <a:r>
              <a:rPr lang="en-US" dirty="0"/>
              <a:t>( </a:t>
            </a:r>
            <a:r>
              <a:rPr lang="en-US" sz="3000" dirty="0">
                <a:solidFill>
                  <a:srgbClr val="FF0000"/>
                </a:solidFill>
              </a:rPr>
              <a:t>refer to the security issues at different Layers of IOT</a:t>
            </a:r>
            <a:r>
              <a:rPr lang="en-US" dirty="0"/>
              <a:t>)</a:t>
            </a:r>
          </a:p>
          <a:p>
            <a:pPr lvl="2"/>
            <a:r>
              <a:rPr lang="en-US" dirty="0"/>
              <a:t>Trust and quality of-information in shared information models</a:t>
            </a:r>
          </a:p>
          <a:p>
            <a:pPr lvl="2"/>
            <a:r>
              <a:rPr lang="en-US" dirty="0"/>
              <a:t>Secure exchange of data between IoT devices and consumers of their information</a:t>
            </a:r>
          </a:p>
          <a:p>
            <a:pPr lvl="2"/>
            <a:r>
              <a:rPr lang="en-US" dirty="0"/>
              <a:t>Protection mechanisms for vulnerable devices</a:t>
            </a:r>
          </a:p>
          <a:p>
            <a:pPr lvl="1"/>
            <a:endParaRPr lang="en-US" dirty="0"/>
          </a:p>
        </p:txBody>
      </p:sp>
      <p:sp>
        <p:nvSpPr>
          <p:cNvPr id="4" name="Footer Placeholder 3">
            <a:extLst>
              <a:ext uri="{FF2B5EF4-FFF2-40B4-BE49-F238E27FC236}">
                <a16:creationId xmlns:a16="http://schemas.microsoft.com/office/drawing/2014/main" id="{4C641AA4-D574-43F1-9245-5D65DF1B116C}"/>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0B39DA7B-5D78-42E0-8DDA-44A3B776F9B0}"/>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9D6D2092-9071-40BD-BCAE-95C06166ECDB}"/>
              </a:ext>
            </a:extLst>
          </p:cNvPr>
          <p:cNvSpPr>
            <a:spLocks noGrp="1"/>
          </p:cNvSpPr>
          <p:nvPr>
            <p:ph type="sldNum" sz="quarter" idx="12"/>
          </p:nvPr>
        </p:nvSpPr>
        <p:spPr/>
        <p:txBody>
          <a:bodyPr/>
          <a:lstStyle/>
          <a:p>
            <a:fld id="{E31375A4-56A4-47D6-9801-1991572033F7}" type="slidenum">
              <a:rPr lang="en-US" smtClean="0"/>
              <a:t>30</a:t>
            </a:fld>
            <a:endParaRPr lang="en-US"/>
          </a:p>
        </p:txBody>
      </p:sp>
    </p:spTree>
    <p:extLst>
      <p:ext uri="{BB962C8B-B14F-4D97-AF65-F5344CB8AC3E}">
        <p14:creationId xmlns:p14="http://schemas.microsoft.com/office/powerpoint/2010/main" val="164656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9696B-E48C-40E8-B6B7-014B96573AAE}"/>
              </a:ext>
            </a:extLst>
          </p:cNvPr>
          <p:cNvSpPr>
            <a:spLocks noGrp="1"/>
          </p:cNvSpPr>
          <p:nvPr>
            <p:ph type="title"/>
          </p:nvPr>
        </p:nvSpPr>
        <p:spPr/>
        <p:txBody>
          <a:bodyPr/>
          <a:lstStyle/>
          <a:p>
            <a:r>
              <a:rPr lang="en-US" dirty="0"/>
              <a:t>Key IoT Challenges – Cont’d…</a:t>
            </a:r>
          </a:p>
        </p:txBody>
      </p:sp>
      <p:sp>
        <p:nvSpPr>
          <p:cNvPr id="3" name="Content Placeholder 2">
            <a:extLst>
              <a:ext uri="{FF2B5EF4-FFF2-40B4-BE49-F238E27FC236}">
                <a16:creationId xmlns:a16="http://schemas.microsoft.com/office/drawing/2014/main" id="{76801671-D15F-41D8-A238-40E9F5A3A4C5}"/>
              </a:ext>
            </a:extLst>
          </p:cNvPr>
          <p:cNvSpPr>
            <a:spLocks noGrp="1"/>
          </p:cNvSpPr>
          <p:nvPr>
            <p:ph idx="1"/>
          </p:nvPr>
        </p:nvSpPr>
        <p:spPr/>
        <p:txBody>
          <a:bodyPr>
            <a:normAutofit fontScale="92500" lnSpcReduction="10000"/>
          </a:bodyPr>
          <a:lstStyle/>
          <a:p>
            <a:r>
              <a:rPr lang="en-US" dirty="0"/>
              <a:t>Challenges Cont’d…</a:t>
            </a:r>
          </a:p>
          <a:p>
            <a:pPr lvl="1"/>
            <a:r>
              <a:rPr lang="en-US" b="1" dirty="0"/>
              <a:t>Cost versus Usability </a:t>
            </a:r>
            <a:r>
              <a:rPr lang="en-US" dirty="0"/>
              <a:t>– reduction in cost of devices and mechanism to use devices is expected</a:t>
            </a:r>
          </a:p>
          <a:p>
            <a:pPr lvl="1"/>
            <a:r>
              <a:rPr lang="en-US" b="1" dirty="0"/>
              <a:t>Interoperability</a:t>
            </a:r>
            <a:r>
              <a:rPr lang="en-US" dirty="0"/>
              <a:t> </a:t>
            </a:r>
          </a:p>
          <a:p>
            <a:pPr lvl="2"/>
            <a:r>
              <a:rPr lang="en-US" dirty="0"/>
              <a:t>With numerous sources of data and heterogeneous devices, the use of standard interfaces between these diverse entities becomes important</a:t>
            </a:r>
          </a:p>
          <a:p>
            <a:pPr lvl="1"/>
            <a:r>
              <a:rPr lang="en-US" b="1" dirty="0"/>
              <a:t>Data Management </a:t>
            </a:r>
          </a:p>
          <a:p>
            <a:pPr lvl="2"/>
            <a:r>
              <a:rPr lang="en-US" dirty="0"/>
              <a:t>the volume of the generated data and the processes involved in the handling of those data become critical</a:t>
            </a:r>
          </a:p>
          <a:p>
            <a:pPr lvl="1"/>
            <a:endParaRPr lang="en-US" dirty="0"/>
          </a:p>
          <a:p>
            <a:pPr lvl="1"/>
            <a:endParaRPr lang="en-US" dirty="0"/>
          </a:p>
        </p:txBody>
      </p:sp>
      <p:sp>
        <p:nvSpPr>
          <p:cNvPr id="4" name="Footer Placeholder 3">
            <a:extLst>
              <a:ext uri="{FF2B5EF4-FFF2-40B4-BE49-F238E27FC236}">
                <a16:creationId xmlns:a16="http://schemas.microsoft.com/office/drawing/2014/main" id="{988F04FE-F69F-4F8B-9D4C-5985FE712438}"/>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A368DBA0-36B6-44CA-A247-1DD8E507913F}"/>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DB844564-4BDD-4A18-B02D-1CE5DCBF6864}"/>
              </a:ext>
            </a:extLst>
          </p:cNvPr>
          <p:cNvSpPr>
            <a:spLocks noGrp="1"/>
          </p:cNvSpPr>
          <p:nvPr>
            <p:ph type="sldNum" sz="quarter" idx="12"/>
          </p:nvPr>
        </p:nvSpPr>
        <p:spPr/>
        <p:txBody>
          <a:bodyPr/>
          <a:lstStyle/>
          <a:p>
            <a:fld id="{E31375A4-56A4-47D6-9801-1991572033F7}" type="slidenum">
              <a:rPr lang="en-US" smtClean="0"/>
              <a:t>31</a:t>
            </a:fld>
            <a:endParaRPr lang="en-US"/>
          </a:p>
        </p:txBody>
      </p:sp>
    </p:spTree>
    <p:extLst>
      <p:ext uri="{BB962C8B-B14F-4D97-AF65-F5344CB8AC3E}">
        <p14:creationId xmlns:p14="http://schemas.microsoft.com/office/powerpoint/2010/main" val="323399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18DFE-44B0-46BF-A2DA-264730156B96}"/>
              </a:ext>
            </a:extLst>
          </p:cNvPr>
          <p:cNvSpPr>
            <a:spLocks noGrp="1"/>
          </p:cNvSpPr>
          <p:nvPr>
            <p:ph type="title"/>
          </p:nvPr>
        </p:nvSpPr>
        <p:spPr/>
        <p:txBody>
          <a:bodyPr/>
          <a:lstStyle/>
          <a:p>
            <a:r>
              <a:rPr lang="en-US" dirty="0"/>
              <a:t>Key IoT Challenges – Cont’d…</a:t>
            </a:r>
          </a:p>
        </p:txBody>
      </p:sp>
      <p:sp>
        <p:nvSpPr>
          <p:cNvPr id="3" name="Content Placeholder 2">
            <a:extLst>
              <a:ext uri="{FF2B5EF4-FFF2-40B4-BE49-F238E27FC236}">
                <a16:creationId xmlns:a16="http://schemas.microsoft.com/office/drawing/2014/main" id="{2686F96A-9F60-4F4E-A8FC-65A847F27CAF}"/>
              </a:ext>
            </a:extLst>
          </p:cNvPr>
          <p:cNvSpPr>
            <a:spLocks noGrp="1"/>
          </p:cNvSpPr>
          <p:nvPr>
            <p:ph idx="1"/>
          </p:nvPr>
        </p:nvSpPr>
        <p:spPr/>
        <p:txBody>
          <a:bodyPr/>
          <a:lstStyle/>
          <a:p>
            <a:r>
              <a:rPr lang="en-US" dirty="0"/>
              <a:t>Challenges Cont’d…</a:t>
            </a:r>
          </a:p>
          <a:p>
            <a:pPr lvl="1"/>
            <a:r>
              <a:rPr lang="en-US" b="1" dirty="0"/>
              <a:t>Device Energy Consumption Level </a:t>
            </a:r>
          </a:p>
          <a:p>
            <a:pPr lvl="2"/>
            <a:r>
              <a:rPr lang="en-US" dirty="0"/>
              <a:t>How to interconnect “things” in an interoperable way while taking into account the energy constraints</a:t>
            </a:r>
          </a:p>
          <a:p>
            <a:pPr lvl="3"/>
            <a:r>
              <a:rPr lang="en-US" dirty="0"/>
              <a:t>Communication between devices takes the most energy</a:t>
            </a:r>
          </a:p>
          <a:p>
            <a:pPr lvl="3"/>
            <a:endParaRPr lang="en-US" dirty="0"/>
          </a:p>
          <a:p>
            <a:endParaRPr lang="en-US" dirty="0"/>
          </a:p>
        </p:txBody>
      </p:sp>
      <p:sp>
        <p:nvSpPr>
          <p:cNvPr id="4" name="Footer Placeholder 3">
            <a:extLst>
              <a:ext uri="{FF2B5EF4-FFF2-40B4-BE49-F238E27FC236}">
                <a16:creationId xmlns:a16="http://schemas.microsoft.com/office/drawing/2014/main" id="{6399371A-840C-473B-B87B-669C542FEC99}"/>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80322DF8-AA57-467B-9E61-26947EA464E3}"/>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623A08F4-4B66-4FB7-9DDA-A93F71574702}"/>
              </a:ext>
            </a:extLst>
          </p:cNvPr>
          <p:cNvSpPr>
            <a:spLocks noGrp="1"/>
          </p:cNvSpPr>
          <p:nvPr>
            <p:ph type="sldNum" sz="quarter" idx="12"/>
          </p:nvPr>
        </p:nvSpPr>
        <p:spPr/>
        <p:txBody>
          <a:bodyPr/>
          <a:lstStyle/>
          <a:p>
            <a:fld id="{E31375A4-56A4-47D6-9801-1991572033F7}" type="slidenum">
              <a:rPr lang="en-US" smtClean="0"/>
              <a:t>32</a:t>
            </a:fld>
            <a:endParaRPr lang="en-US"/>
          </a:p>
        </p:txBody>
      </p:sp>
    </p:spTree>
    <p:extLst>
      <p:ext uri="{BB962C8B-B14F-4D97-AF65-F5344CB8AC3E}">
        <p14:creationId xmlns:p14="http://schemas.microsoft.com/office/powerpoint/2010/main" val="328249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AE3E-EFC0-4383-A43A-D0DE43CFA0E4}"/>
              </a:ext>
            </a:extLst>
          </p:cNvPr>
          <p:cNvSpPr>
            <a:spLocks noGrp="1"/>
          </p:cNvSpPr>
          <p:nvPr>
            <p:ph type="title"/>
          </p:nvPr>
        </p:nvSpPr>
        <p:spPr/>
        <p:txBody>
          <a:bodyPr/>
          <a:lstStyle/>
          <a:p>
            <a:r>
              <a:rPr lang="en-US" dirty="0"/>
              <a:t>How IoT Works</a:t>
            </a:r>
          </a:p>
        </p:txBody>
      </p:sp>
      <p:sp>
        <p:nvSpPr>
          <p:cNvPr id="3" name="Content Placeholder 2">
            <a:extLst>
              <a:ext uri="{FF2B5EF4-FFF2-40B4-BE49-F238E27FC236}">
                <a16:creationId xmlns:a16="http://schemas.microsoft.com/office/drawing/2014/main" id="{4664E76E-41CA-4DB0-9221-DB81BF36A0CE}"/>
              </a:ext>
            </a:extLst>
          </p:cNvPr>
          <p:cNvSpPr>
            <a:spLocks noGrp="1"/>
          </p:cNvSpPr>
          <p:nvPr>
            <p:ph idx="1"/>
          </p:nvPr>
        </p:nvSpPr>
        <p:spPr/>
        <p:txBody>
          <a:bodyPr/>
          <a:lstStyle/>
          <a:p>
            <a:r>
              <a:rPr lang="en-US" dirty="0"/>
              <a:t>An IoT ecosystem consists of web-enabled smart devices that use </a:t>
            </a:r>
          </a:p>
          <a:p>
            <a:pPr lvl="1"/>
            <a:r>
              <a:rPr lang="en-US" dirty="0"/>
              <a:t>embedded processors </a:t>
            </a:r>
          </a:p>
          <a:p>
            <a:pPr lvl="1"/>
            <a:r>
              <a:rPr lang="en-US" dirty="0"/>
              <a:t>sensors and</a:t>
            </a:r>
          </a:p>
          <a:p>
            <a:pPr lvl="1"/>
            <a:r>
              <a:rPr lang="en-US" dirty="0"/>
              <a:t>communication hardware </a:t>
            </a:r>
          </a:p>
          <a:p>
            <a:pPr marL="365760" lvl="1" indent="0">
              <a:buNone/>
            </a:pPr>
            <a:r>
              <a:rPr lang="en-US" dirty="0"/>
              <a:t>to collect, send and act on data they acquire from their environments. </a:t>
            </a:r>
          </a:p>
        </p:txBody>
      </p:sp>
      <p:sp>
        <p:nvSpPr>
          <p:cNvPr id="4" name="Footer Placeholder 3">
            <a:extLst>
              <a:ext uri="{FF2B5EF4-FFF2-40B4-BE49-F238E27FC236}">
                <a16:creationId xmlns:a16="http://schemas.microsoft.com/office/drawing/2014/main" id="{8ABE2C26-6F9F-46C1-81EF-764F0916CAA6}"/>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42BD3554-BD51-4211-80CF-4C8CC030F56C}"/>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CDB969B3-41CD-4A1B-9E66-D4585E690500}"/>
              </a:ext>
            </a:extLst>
          </p:cNvPr>
          <p:cNvSpPr>
            <a:spLocks noGrp="1"/>
          </p:cNvSpPr>
          <p:nvPr>
            <p:ph type="sldNum" sz="quarter" idx="12"/>
          </p:nvPr>
        </p:nvSpPr>
        <p:spPr/>
        <p:txBody>
          <a:bodyPr/>
          <a:lstStyle/>
          <a:p>
            <a:fld id="{E31375A4-56A4-47D6-9801-1991572033F7}" type="slidenum">
              <a:rPr lang="en-US" smtClean="0"/>
              <a:t>33</a:t>
            </a:fld>
            <a:endParaRPr lang="en-US"/>
          </a:p>
        </p:txBody>
      </p:sp>
    </p:spTree>
    <p:extLst>
      <p:ext uri="{BB962C8B-B14F-4D97-AF65-F5344CB8AC3E}">
        <p14:creationId xmlns:p14="http://schemas.microsoft.com/office/powerpoint/2010/main" val="259989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95E2-482F-4774-B53E-B9FA158892BF}"/>
              </a:ext>
            </a:extLst>
          </p:cNvPr>
          <p:cNvSpPr>
            <a:spLocks noGrp="1"/>
          </p:cNvSpPr>
          <p:nvPr>
            <p:ph type="title"/>
          </p:nvPr>
        </p:nvSpPr>
        <p:spPr/>
        <p:txBody>
          <a:bodyPr/>
          <a:lstStyle/>
          <a:p>
            <a:r>
              <a:rPr lang="en-US" dirty="0"/>
              <a:t>How IoT Works Cont’d…</a:t>
            </a:r>
          </a:p>
        </p:txBody>
      </p:sp>
      <p:sp>
        <p:nvSpPr>
          <p:cNvPr id="3" name="Content Placeholder 2">
            <a:extLst>
              <a:ext uri="{FF2B5EF4-FFF2-40B4-BE49-F238E27FC236}">
                <a16:creationId xmlns:a16="http://schemas.microsoft.com/office/drawing/2014/main" id="{B4372189-8904-4062-84E7-430019DCB303}"/>
              </a:ext>
            </a:extLst>
          </p:cNvPr>
          <p:cNvSpPr>
            <a:spLocks noGrp="1"/>
          </p:cNvSpPr>
          <p:nvPr>
            <p:ph idx="1"/>
          </p:nvPr>
        </p:nvSpPr>
        <p:spPr/>
        <p:txBody>
          <a:bodyPr>
            <a:normAutofit fontScale="92500" lnSpcReduction="10000"/>
          </a:bodyPr>
          <a:lstStyle/>
          <a:p>
            <a:r>
              <a:rPr lang="en-US" dirty="0"/>
              <a:t>IoT devices share the sensor data they collect by connecting to</a:t>
            </a:r>
          </a:p>
          <a:p>
            <a:pPr lvl="1"/>
            <a:r>
              <a:rPr lang="en-US" dirty="0"/>
              <a:t> an IoT </a:t>
            </a:r>
            <a:r>
              <a:rPr lang="en-US" b="1" dirty="0">
                <a:solidFill>
                  <a:srgbClr val="FF0000"/>
                </a:solidFill>
              </a:rPr>
              <a:t>gateway</a:t>
            </a:r>
            <a:r>
              <a:rPr lang="en-US" dirty="0"/>
              <a:t> or</a:t>
            </a:r>
          </a:p>
          <a:p>
            <a:pPr lvl="1"/>
            <a:r>
              <a:rPr lang="en-US" dirty="0"/>
              <a:t> another </a:t>
            </a:r>
            <a:r>
              <a:rPr lang="en-US" b="1" dirty="0"/>
              <a:t>edge device </a:t>
            </a:r>
          </a:p>
          <a:p>
            <a:pPr marL="365760" lvl="1" indent="0">
              <a:buNone/>
            </a:pPr>
            <a:r>
              <a:rPr lang="en-US" dirty="0"/>
              <a:t>where data is either sent to the cloud to be </a:t>
            </a:r>
            <a:r>
              <a:rPr lang="en-US" b="1" dirty="0">
                <a:solidFill>
                  <a:srgbClr val="FF0000"/>
                </a:solidFill>
              </a:rPr>
              <a:t>analyzed</a:t>
            </a:r>
            <a:r>
              <a:rPr lang="en-US" dirty="0"/>
              <a:t> or </a:t>
            </a:r>
            <a:r>
              <a:rPr lang="en-US" b="1" dirty="0"/>
              <a:t>analyzed locally</a:t>
            </a:r>
            <a:r>
              <a:rPr lang="en-US" dirty="0"/>
              <a:t>.</a:t>
            </a:r>
          </a:p>
          <a:p>
            <a:r>
              <a:rPr lang="en-US" b="1" dirty="0"/>
              <a:t>Sometimes</a:t>
            </a:r>
            <a:r>
              <a:rPr lang="en-US" dirty="0"/>
              <a:t>, these </a:t>
            </a:r>
            <a:r>
              <a:rPr lang="en-US" dirty="0">
                <a:solidFill>
                  <a:srgbClr val="00B0F0"/>
                </a:solidFill>
              </a:rPr>
              <a:t>devices</a:t>
            </a:r>
            <a:r>
              <a:rPr lang="en-US" dirty="0"/>
              <a:t> communicate with </a:t>
            </a:r>
            <a:r>
              <a:rPr lang="en-US" dirty="0">
                <a:solidFill>
                  <a:srgbClr val="00B0F0"/>
                </a:solidFill>
              </a:rPr>
              <a:t>other related devices </a:t>
            </a:r>
            <a:r>
              <a:rPr lang="en-US" dirty="0"/>
              <a:t>and act on the information they get from one another</a:t>
            </a:r>
          </a:p>
        </p:txBody>
      </p:sp>
      <p:sp>
        <p:nvSpPr>
          <p:cNvPr id="4" name="Footer Placeholder 3">
            <a:extLst>
              <a:ext uri="{FF2B5EF4-FFF2-40B4-BE49-F238E27FC236}">
                <a16:creationId xmlns:a16="http://schemas.microsoft.com/office/drawing/2014/main" id="{342E4AE7-3297-46AA-A848-BECCB2B4EDC7}"/>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D04FC764-DCA2-4F97-850D-A77A982EA542}"/>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79571B9D-8245-47D2-9331-1FC00D27D477}"/>
              </a:ext>
            </a:extLst>
          </p:cNvPr>
          <p:cNvSpPr>
            <a:spLocks noGrp="1"/>
          </p:cNvSpPr>
          <p:nvPr>
            <p:ph type="sldNum" sz="quarter" idx="12"/>
          </p:nvPr>
        </p:nvSpPr>
        <p:spPr/>
        <p:txBody>
          <a:bodyPr/>
          <a:lstStyle/>
          <a:p>
            <a:fld id="{E31375A4-56A4-47D6-9801-1991572033F7}" type="slidenum">
              <a:rPr lang="en-US" smtClean="0"/>
              <a:t>34</a:t>
            </a:fld>
            <a:endParaRPr lang="en-US"/>
          </a:p>
        </p:txBody>
      </p:sp>
    </p:spTree>
    <p:extLst>
      <p:ext uri="{BB962C8B-B14F-4D97-AF65-F5344CB8AC3E}">
        <p14:creationId xmlns:p14="http://schemas.microsoft.com/office/powerpoint/2010/main" val="44768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0E361-27F8-4D92-B837-122E4C613377}"/>
              </a:ext>
            </a:extLst>
          </p:cNvPr>
          <p:cNvSpPr>
            <a:spLocks noGrp="1"/>
          </p:cNvSpPr>
          <p:nvPr>
            <p:ph type="title"/>
          </p:nvPr>
        </p:nvSpPr>
        <p:spPr/>
        <p:txBody>
          <a:bodyPr/>
          <a:lstStyle/>
          <a:p>
            <a:r>
              <a:rPr lang="en-US" b="0" dirty="0">
                <a:effectLst/>
              </a:rPr>
              <a:t>Wireless sensor network installed in a factory, connected to the Internet via a gateway</a:t>
            </a:r>
            <a:endParaRPr lang="en-US" dirty="0"/>
          </a:p>
        </p:txBody>
      </p:sp>
      <p:pic>
        <p:nvPicPr>
          <p:cNvPr id="7" name="Content Placeholder 6">
            <a:extLst>
              <a:ext uri="{FF2B5EF4-FFF2-40B4-BE49-F238E27FC236}">
                <a16:creationId xmlns:a16="http://schemas.microsoft.com/office/drawing/2014/main" id="{E27C24AE-0FDF-4444-9029-425100FF17EF}"/>
              </a:ext>
            </a:extLst>
          </p:cNvPr>
          <p:cNvPicPr>
            <a:picLocks noGrp="1" noChangeAspect="1"/>
          </p:cNvPicPr>
          <p:nvPr>
            <p:ph idx="1"/>
          </p:nvPr>
        </p:nvPicPr>
        <p:blipFill>
          <a:blip r:embed="rId2"/>
          <a:stretch>
            <a:fillRect/>
          </a:stretch>
        </p:blipFill>
        <p:spPr>
          <a:xfrm>
            <a:off x="846138" y="1532644"/>
            <a:ext cx="10509250" cy="4508674"/>
          </a:xfrm>
          <a:prstGeom prst="rect">
            <a:avLst/>
          </a:prstGeom>
        </p:spPr>
      </p:pic>
      <p:sp>
        <p:nvSpPr>
          <p:cNvPr id="4" name="Footer Placeholder 3">
            <a:extLst>
              <a:ext uri="{FF2B5EF4-FFF2-40B4-BE49-F238E27FC236}">
                <a16:creationId xmlns:a16="http://schemas.microsoft.com/office/drawing/2014/main" id="{FFAE12C0-0F20-4918-BAF1-1FF13C22D7B6}"/>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64048714-6EE7-43B8-91BD-8F9B3CD792C2}"/>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D0AE0515-661E-4880-A72C-B38B265DCB5A}"/>
              </a:ext>
            </a:extLst>
          </p:cNvPr>
          <p:cNvSpPr>
            <a:spLocks noGrp="1"/>
          </p:cNvSpPr>
          <p:nvPr>
            <p:ph type="sldNum" sz="quarter" idx="12"/>
          </p:nvPr>
        </p:nvSpPr>
        <p:spPr/>
        <p:txBody>
          <a:bodyPr/>
          <a:lstStyle/>
          <a:p>
            <a:fld id="{E31375A4-56A4-47D6-9801-1991572033F7}" type="slidenum">
              <a:rPr lang="en-US" smtClean="0"/>
              <a:t>35</a:t>
            </a:fld>
            <a:endParaRPr lang="en-US"/>
          </a:p>
        </p:txBody>
      </p:sp>
    </p:spTree>
    <p:extLst>
      <p:ext uri="{BB962C8B-B14F-4D97-AF65-F5344CB8AC3E}">
        <p14:creationId xmlns:p14="http://schemas.microsoft.com/office/powerpoint/2010/main" val="87245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283C1-918A-4A36-85A0-787061A9F946}"/>
              </a:ext>
            </a:extLst>
          </p:cNvPr>
          <p:cNvSpPr>
            <a:spLocks noGrp="1"/>
          </p:cNvSpPr>
          <p:nvPr>
            <p:ph type="title"/>
          </p:nvPr>
        </p:nvSpPr>
        <p:spPr/>
        <p:txBody>
          <a:bodyPr/>
          <a:lstStyle/>
          <a:p>
            <a:r>
              <a:rPr lang="en-US" dirty="0"/>
              <a:t>How IoT Works</a:t>
            </a:r>
          </a:p>
        </p:txBody>
      </p:sp>
      <p:sp>
        <p:nvSpPr>
          <p:cNvPr id="3" name="Content Placeholder 2">
            <a:extLst>
              <a:ext uri="{FF2B5EF4-FFF2-40B4-BE49-F238E27FC236}">
                <a16:creationId xmlns:a16="http://schemas.microsoft.com/office/drawing/2014/main" id="{AF2E2B32-1CAD-40A9-9204-EBCDFD0CDD56}"/>
              </a:ext>
            </a:extLst>
          </p:cNvPr>
          <p:cNvSpPr>
            <a:spLocks noGrp="1"/>
          </p:cNvSpPr>
          <p:nvPr>
            <p:ph idx="1"/>
          </p:nvPr>
        </p:nvSpPr>
        <p:spPr/>
        <p:txBody>
          <a:bodyPr>
            <a:normAutofit fontScale="92500" lnSpcReduction="10000"/>
          </a:bodyPr>
          <a:lstStyle/>
          <a:p>
            <a:r>
              <a:rPr lang="en-US" dirty="0"/>
              <a:t>Remember that;</a:t>
            </a:r>
          </a:p>
          <a:p>
            <a:pPr lvl="1"/>
            <a:r>
              <a:rPr lang="en-US" dirty="0"/>
              <a:t>IoT is the technology that builds systems capable of autonomously sensing and responding to stimuli from the real world without human intervention</a:t>
            </a:r>
          </a:p>
          <a:p>
            <a:r>
              <a:rPr lang="en-US" dirty="0"/>
              <a:t>We, therefore, need to develop a process flow for a definite framework over which an IoT solution is built. </a:t>
            </a:r>
          </a:p>
          <a:p>
            <a:pPr lvl="1"/>
            <a:r>
              <a:rPr lang="en-US" dirty="0"/>
              <a:t>The IoT Architecture (to be discussed shortly) is generally comprised of 4 stages</a:t>
            </a:r>
          </a:p>
          <a:p>
            <a:endParaRPr lang="en-US" dirty="0"/>
          </a:p>
        </p:txBody>
      </p:sp>
      <p:sp>
        <p:nvSpPr>
          <p:cNvPr id="4" name="Footer Placeholder 3">
            <a:extLst>
              <a:ext uri="{FF2B5EF4-FFF2-40B4-BE49-F238E27FC236}">
                <a16:creationId xmlns:a16="http://schemas.microsoft.com/office/drawing/2014/main" id="{3F19417E-D843-4CD6-AD51-C15B97479D25}"/>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423F2494-6E3F-4C6B-AF4E-D3DEBB7872CF}"/>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AD7D95BC-7EA3-4AD5-8F77-AC9D6CA274A8}"/>
              </a:ext>
            </a:extLst>
          </p:cNvPr>
          <p:cNvSpPr>
            <a:spLocks noGrp="1"/>
          </p:cNvSpPr>
          <p:nvPr>
            <p:ph type="sldNum" sz="quarter" idx="12"/>
          </p:nvPr>
        </p:nvSpPr>
        <p:spPr/>
        <p:txBody>
          <a:bodyPr/>
          <a:lstStyle/>
          <a:p>
            <a:fld id="{E31375A4-56A4-47D6-9801-1991572033F7}" type="slidenum">
              <a:rPr lang="en-US" smtClean="0"/>
              <a:t>36</a:t>
            </a:fld>
            <a:endParaRPr lang="en-US"/>
          </a:p>
        </p:txBody>
      </p:sp>
    </p:spTree>
    <p:extLst>
      <p:ext uri="{BB962C8B-B14F-4D97-AF65-F5344CB8AC3E}">
        <p14:creationId xmlns:p14="http://schemas.microsoft.com/office/powerpoint/2010/main" val="98300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DE41C-E484-46C8-81E3-245318119F1F}"/>
              </a:ext>
            </a:extLst>
          </p:cNvPr>
          <p:cNvSpPr>
            <a:spLocks noGrp="1"/>
          </p:cNvSpPr>
          <p:nvPr>
            <p:ph type="title"/>
          </p:nvPr>
        </p:nvSpPr>
        <p:spPr/>
        <p:txBody>
          <a:bodyPr/>
          <a:lstStyle/>
          <a:p>
            <a:r>
              <a:rPr lang="en-US" dirty="0"/>
              <a:t>How IoT Works Cont’d…</a:t>
            </a:r>
          </a:p>
        </p:txBody>
      </p:sp>
      <p:pic>
        <p:nvPicPr>
          <p:cNvPr id="7" name="Content Placeholder 6">
            <a:extLst>
              <a:ext uri="{FF2B5EF4-FFF2-40B4-BE49-F238E27FC236}">
                <a16:creationId xmlns:a16="http://schemas.microsoft.com/office/drawing/2014/main" id="{DD2FF261-561C-4441-B5D3-F842DC1E6E95}"/>
              </a:ext>
            </a:extLst>
          </p:cNvPr>
          <p:cNvPicPr>
            <a:picLocks noGrp="1" noChangeAspect="1"/>
          </p:cNvPicPr>
          <p:nvPr>
            <p:ph idx="1"/>
          </p:nvPr>
        </p:nvPicPr>
        <p:blipFill>
          <a:blip r:embed="rId2"/>
          <a:stretch>
            <a:fillRect/>
          </a:stretch>
        </p:blipFill>
        <p:spPr>
          <a:xfrm>
            <a:off x="439211" y="1177560"/>
            <a:ext cx="11459010" cy="4780788"/>
          </a:xfrm>
          <a:prstGeom prst="rect">
            <a:avLst/>
          </a:prstGeom>
        </p:spPr>
      </p:pic>
      <p:sp>
        <p:nvSpPr>
          <p:cNvPr id="4" name="Footer Placeholder 3">
            <a:extLst>
              <a:ext uri="{FF2B5EF4-FFF2-40B4-BE49-F238E27FC236}">
                <a16:creationId xmlns:a16="http://schemas.microsoft.com/office/drawing/2014/main" id="{F5DFD549-392D-4105-B33E-3B884806812F}"/>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513ACADA-090F-4C7C-9FEA-6935871D6039}"/>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68984195-9DA1-4F66-B490-D8E9BB71C81A}"/>
              </a:ext>
            </a:extLst>
          </p:cNvPr>
          <p:cNvSpPr>
            <a:spLocks noGrp="1"/>
          </p:cNvSpPr>
          <p:nvPr>
            <p:ph type="sldNum" sz="quarter" idx="12"/>
          </p:nvPr>
        </p:nvSpPr>
        <p:spPr/>
        <p:txBody>
          <a:bodyPr/>
          <a:lstStyle/>
          <a:p>
            <a:fld id="{E31375A4-56A4-47D6-9801-1991572033F7}" type="slidenum">
              <a:rPr lang="en-US" smtClean="0"/>
              <a:t>37</a:t>
            </a:fld>
            <a:endParaRPr lang="en-US"/>
          </a:p>
        </p:txBody>
      </p:sp>
    </p:spTree>
    <p:extLst>
      <p:ext uri="{BB962C8B-B14F-4D97-AF65-F5344CB8AC3E}">
        <p14:creationId xmlns:p14="http://schemas.microsoft.com/office/powerpoint/2010/main" val="270337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BA266-AC6E-42D4-BA42-9E052FBB7538}"/>
              </a:ext>
            </a:extLst>
          </p:cNvPr>
          <p:cNvSpPr>
            <a:spLocks noGrp="1"/>
          </p:cNvSpPr>
          <p:nvPr>
            <p:ph type="title"/>
          </p:nvPr>
        </p:nvSpPr>
        <p:spPr>
          <a:xfrm>
            <a:off x="846159" y="199637"/>
            <a:ext cx="10508776" cy="955408"/>
          </a:xfrm>
        </p:spPr>
        <p:txBody>
          <a:bodyPr/>
          <a:lstStyle/>
          <a:p>
            <a:r>
              <a:rPr lang="en-US" dirty="0"/>
              <a:t>How IoT Works - the 4 stages</a:t>
            </a:r>
          </a:p>
        </p:txBody>
      </p:sp>
      <p:sp>
        <p:nvSpPr>
          <p:cNvPr id="3" name="Content Placeholder 2">
            <a:extLst>
              <a:ext uri="{FF2B5EF4-FFF2-40B4-BE49-F238E27FC236}">
                <a16:creationId xmlns:a16="http://schemas.microsoft.com/office/drawing/2014/main" id="{70A8378F-2C70-4F7C-806A-344D0094C884}"/>
              </a:ext>
            </a:extLst>
          </p:cNvPr>
          <p:cNvSpPr>
            <a:spLocks noGrp="1"/>
          </p:cNvSpPr>
          <p:nvPr>
            <p:ph idx="1"/>
          </p:nvPr>
        </p:nvSpPr>
        <p:spPr>
          <a:xfrm>
            <a:off x="846161" y="1283110"/>
            <a:ext cx="10508775" cy="4881716"/>
          </a:xfrm>
        </p:spPr>
        <p:txBody>
          <a:bodyPr>
            <a:normAutofit fontScale="62500" lnSpcReduction="20000"/>
          </a:bodyPr>
          <a:lstStyle/>
          <a:p>
            <a:r>
              <a:rPr lang="en-US" b="1" dirty="0"/>
              <a:t>Stage 1 (Sensors/Actuators</a:t>
            </a:r>
            <a:r>
              <a:rPr lang="en-US" dirty="0"/>
              <a:t>)</a:t>
            </a:r>
          </a:p>
          <a:p>
            <a:pPr lvl="1"/>
            <a:r>
              <a:rPr lang="en-US" dirty="0"/>
              <a:t>A thing in the context of “Internet of Things”, should be equipped with sensors and actuators thus giving the ability to emit, accept and process signals</a:t>
            </a:r>
          </a:p>
          <a:p>
            <a:r>
              <a:rPr lang="en-US" b="1" dirty="0"/>
              <a:t>Stage 2 (Data Acquisition Systems):</a:t>
            </a:r>
          </a:p>
          <a:p>
            <a:pPr lvl="1"/>
            <a:r>
              <a:rPr lang="en-US" dirty="0"/>
              <a:t>The data from the sensors starts in analogue form which needs to be aggregated and converted into digital streams for further processing.	</a:t>
            </a:r>
          </a:p>
          <a:p>
            <a:pPr lvl="2"/>
            <a:r>
              <a:rPr lang="en-US" dirty="0"/>
              <a:t>This stage performs these data aggregation and conversion functions</a:t>
            </a:r>
          </a:p>
          <a:p>
            <a:r>
              <a:rPr lang="en-US" b="1" dirty="0"/>
              <a:t>Stage 3 (Edge Analytics)</a:t>
            </a:r>
          </a:p>
          <a:p>
            <a:pPr lvl="1"/>
            <a:r>
              <a:rPr lang="en-US" dirty="0"/>
              <a:t>Once IoT data has been digitized and aggregated, it may require further processing before it enters the data center, this is where Edge Analytics comes in</a:t>
            </a:r>
          </a:p>
          <a:p>
            <a:r>
              <a:rPr lang="en-US" b="1" dirty="0"/>
              <a:t>Stage 4 (Cloud Analytics)</a:t>
            </a:r>
          </a:p>
          <a:p>
            <a:pPr lvl="1"/>
            <a:r>
              <a:rPr lang="en-US" dirty="0"/>
              <a:t>Data that needs more in-depth processing gets forwarded to physical data centers or cloud-based systems.</a:t>
            </a:r>
          </a:p>
        </p:txBody>
      </p:sp>
      <p:sp>
        <p:nvSpPr>
          <p:cNvPr id="4" name="Footer Placeholder 3">
            <a:extLst>
              <a:ext uri="{FF2B5EF4-FFF2-40B4-BE49-F238E27FC236}">
                <a16:creationId xmlns:a16="http://schemas.microsoft.com/office/drawing/2014/main" id="{92FD4F10-58F2-43A1-8D13-E57CD426FA5C}"/>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61E0B968-841D-4321-9BF9-1C2B6BB910A8}"/>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4FD78952-1B23-48CC-9B45-4A0FA81BA130}"/>
              </a:ext>
            </a:extLst>
          </p:cNvPr>
          <p:cNvSpPr>
            <a:spLocks noGrp="1"/>
          </p:cNvSpPr>
          <p:nvPr>
            <p:ph type="sldNum" sz="quarter" idx="12"/>
          </p:nvPr>
        </p:nvSpPr>
        <p:spPr/>
        <p:txBody>
          <a:bodyPr/>
          <a:lstStyle/>
          <a:p>
            <a:fld id="{E31375A4-56A4-47D6-9801-1991572033F7}" type="slidenum">
              <a:rPr lang="en-US" smtClean="0"/>
              <a:t>38</a:t>
            </a:fld>
            <a:endParaRPr lang="en-US"/>
          </a:p>
        </p:txBody>
      </p:sp>
    </p:spTree>
    <p:extLst>
      <p:ext uri="{BB962C8B-B14F-4D97-AF65-F5344CB8AC3E}">
        <p14:creationId xmlns:p14="http://schemas.microsoft.com/office/powerpoint/2010/main" val="69088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682B0-FF21-44D3-9B93-B34CE667186C}"/>
              </a:ext>
            </a:extLst>
          </p:cNvPr>
          <p:cNvSpPr>
            <a:spLocks noGrp="1"/>
          </p:cNvSpPr>
          <p:nvPr>
            <p:ph type="title"/>
          </p:nvPr>
        </p:nvSpPr>
        <p:spPr>
          <a:xfrm>
            <a:off x="846159" y="1"/>
            <a:ext cx="10508776" cy="678426"/>
          </a:xfrm>
        </p:spPr>
        <p:txBody>
          <a:bodyPr/>
          <a:lstStyle/>
          <a:p>
            <a:r>
              <a:rPr lang="en-US" dirty="0"/>
              <a:t>How IoT Works - the 4 stages</a:t>
            </a:r>
          </a:p>
        </p:txBody>
      </p:sp>
      <p:pic>
        <p:nvPicPr>
          <p:cNvPr id="7" name="Content Placeholder 6">
            <a:extLst>
              <a:ext uri="{FF2B5EF4-FFF2-40B4-BE49-F238E27FC236}">
                <a16:creationId xmlns:a16="http://schemas.microsoft.com/office/drawing/2014/main" id="{4DDD2065-3624-4F11-8DC8-6CD32D8515AC}"/>
              </a:ext>
            </a:extLst>
          </p:cNvPr>
          <p:cNvPicPr>
            <a:picLocks noGrp="1" noChangeAspect="1"/>
          </p:cNvPicPr>
          <p:nvPr>
            <p:ph idx="1"/>
          </p:nvPr>
        </p:nvPicPr>
        <p:blipFill>
          <a:blip r:embed="rId3"/>
          <a:stretch>
            <a:fillRect/>
          </a:stretch>
        </p:blipFill>
        <p:spPr>
          <a:xfrm>
            <a:off x="79594" y="678427"/>
            <a:ext cx="12032812" cy="5560141"/>
          </a:xfrm>
          <a:prstGeom prst="rect">
            <a:avLst/>
          </a:prstGeom>
        </p:spPr>
      </p:pic>
      <p:sp>
        <p:nvSpPr>
          <p:cNvPr id="4" name="Footer Placeholder 3">
            <a:extLst>
              <a:ext uri="{FF2B5EF4-FFF2-40B4-BE49-F238E27FC236}">
                <a16:creationId xmlns:a16="http://schemas.microsoft.com/office/drawing/2014/main" id="{D6BCF086-4635-40B4-9A1B-3806429F377B}"/>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0E575707-BCE0-42F8-BCBF-B82192F7798C}"/>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2B3CFB89-DAF4-46F3-BEAD-88AC7041AD19}"/>
              </a:ext>
            </a:extLst>
          </p:cNvPr>
          <p:cNvSpPr>
            <a:spLocks noGrp="1"/>
          </p:cNvSpPr>
          <p:nvPr>
            <p:ph type="sldNum" sz="quarter" idx="12"/>
          </p:nvPr>
        </p:nvSpPr>
        <p:spPr/>
        <p:txBody>
          <a:bodyPr/>
          <a:lstStyle/>
          <a:p>
            <a:fld id="{E31375A4-56A4-47D6-9801-1991572033F7}" type="slidenum">
              <a:rPr lang="en-US" smtClean="0"/>
              <a:t>39</a:t>
            </a:fld>
            <a:endParaRPr lang="en-US"/>
          </a:p>
        </p:txBody>
      </p:sp>
    </p:spTree>
    <p:extLst>
      <p:ext uri="{BB962C8B-B14F-4D97-AF65-F5344CB8AC3E}">
        <p14:creationId xmlns:p14="http://schemas.microsoft.com/office/powerpoint/2010/main" val="272190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E45A-7F01-4DCA-BE18-F138F7B4D775}"/>
              </a:ext>
            </a:extLst>
          </p:cNvPr>
          <p:cNvSpPr>
            <a:spLocks noGrp="1"/>
          </p:cNvSpPr>
          <p:nvPr>
            <p:ph type="title"/>
          </p:nvPr>
        </p:nvSpPr>
        <p:spPr/>
        <p:txBody>
          <a:bodyPr/>
          <a:lstStyle/>
          <a:p>
            <a:r>
              <a:rPr lang="en-US" dirty="0"/>
              <a:t>But what is IoT Exactly? Definitions?</a:t>
            </a:r>
          </a:p>
        </p:txBody>
      </p:sp>
      <p:sp>
        <p:nvSpPr>
          <p:cNvPr id="3" name="Content Placeholder 2">
            <a:extLst>
              <a:ext uri="{FF2B5EF4-FFF2-40B4-BE49-F238E27FC236}">
                <a16:creationId xmlns:a16="http://schemas.microsoft.com/office/drawing/2014/main" id="{99B0E26D-DC10-4193-B4D3-BEA4E0F4133C}"/>
              </a:ext>
            </a:extLst>
          </p:cNvPr>
          <p:cNvSpPr>
            <a:spLocks noGrp="1"/>
          </p:cNvSpPr>
          <p:nvPr>
            <p:ph idx="1"/>
          </p:nvPr>
        </p:nvSpPr>
        <p:spPr/>
        <p:txBody>
          <a:bodyPr>
            <a:normAutofit fontScale="85000" lnSpcReduction="20000"/>
          </a:bodyPr>
          <a:lstStyle/>
          <a:p>
            <a:r>
              <a:rPr lang="en-US" dirty="0"/>
              <a:t>Definitions from,</a:t>
            </a:r>
          </a:p>
          <a:p>
            <a:pPr lvl="1" algn="just"/>
            <a:r>
              <a:rPr lang="en-US" b="1" dirty="0"/>
              <a:t>Internet Architecture Board’s (IAB): </a:t>
            </a:r>
            <a:r>
              <a:rPr lang="en-US" dirty="0"/>
              <a:t>The networking of smart objects, meaning a huge number of devices intelligently communicating in the presence of internet protocol that cannot be directly operated by human beings but exist as components in buildings, vehicles or the environment</a:t>
            </a:r>
          </a:p>
          <a:p>
            <a:pPr lvl="1" algn="just"/>
            <a:r>
              <a:rPr lang="en-US" b="1" dirty="0"/>
              <a:t>Internet Engineering Task Force (IETF):</a:t>
            </a:r>
            <a:r>
              <a:rPr lang="en-US" dirty="0"/>
              <a:t> The networking of smart objects in which smart objects have some constraints such as limited bandwidth, power, and processing accessibility for achieving interoperability among smart objects</a:t>
            </a:r>
          </a:p>
        </p:txBody>
      </p:sp>
      <p:sp>
        <p:nvSpPr>
          <p:cNvPr id="4" name="Footer Placeholder 3">
            <a:extLst>
              <a:ext uri="{FF2B5EF4-FFF2-40B4-BE49-F238E27FC236}">
                <a16:creationId xmlns:a16="http://schemas.microsoft.com/office/drawing/2014/main" id="{114A9211-2D1D-4BCD-8DB5-018D73839785}"/>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8679F18E-2FB7-41E5-9765-272DED069E64}"/>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A98751F7-39E2-486E-ABFB-7716FAE3999A}"/>
              </a:ext>
            </a:extLst>
          </p:cNvPr>
          <p:cNvSpPr>
            <a:spLocks noGrp="1"/>
          </p:cNvSpPr>
          <p:nvPr>
            <p:ph type="sldNum" sz="quarter" idx="12"/>
          </p:nvPr>
        </p:nvSpPr>
        <p:spPr/>
        <p:txBody>
          <a:bodyPr/>
          <a:lstStyle/>
          <a:p>
            <a:fld id="{E31375A4-56A4-47D6-9801-1991572033F7}" type="slidenum">
              <a:rPr lang="en-US" smtClean="0"/>
              <a:t>4</a:t>
            </a:fld>
            <a:endParaRPr lang="en-US"/>
          </a:p>
        </p:txBody>
      </p:sp>
    </p:spTree>
    <p:extLst>
      <p:ext uri="{BB962C8B-B14F-4D97-AF65-F5344CB8AC3E}">
        <p14:creationId xmlns:p14="http://schemas.microsoft.com/office/powerpoint/2010/main" val="395176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8F8C-123F-4DC3-9D83-57EBEC4D118C}"/>
              </a:ext>
            </a:extLst>
          </p:cNvPr>
          <p:cNvSpPr>
            <a:spLocks noGrp="1"/>
          </p:cNvSpPr>
          <p:nvPr>
            <p:ph type="title"/>
          </p:nvPr>
        </p:nvSpPr>
        <p:spPr/>
        <p:txBody>
          <a:bodyPr/>
          <a:lstStyle/>
          <a:p>
            <a:r>
              <a:rPr lang="en-US" dirty="0"/>
              <a:t>IoT Architecture</a:t>
            </a:r>
          </a:p>
        </p:txBody>
      </p:sp>
      <p:sp>
        <p:nvSpPr>
          <p:cNvPr id="3" name="Content Placeholder 2">
            <a:extLst>
              <a:ext uri="{FF2B5EF4-FFF2-40B4-BE49-F238E27FC236}">
                <a16:creationId xmlns:a16="http://schemas.microsoft.com/office/drawing/2014/main" id="{AA800E0D-A4FB-4169-ADF5-09CFB37FC54C}"/>
              </a:ext>
            </a:extLst>
          </p:cNvPr>
          <p:cNvSpPr>
            <a:spLocks noGrp="1"/>
          </p:cNvSpPr>
          <p:nvPr>
            <p:ph idx="1"/>
          </p:nvPr>
        </p:nvSpPr>
        <p:spPr/>
        <p:txBody>
          <a:bodyPr>
            <a:normAutofit fontScale="85000" lnSpcReduction="20000"/>
          </a:bodyPr>
          <a:lstStyle/>
          <a:p>
            <a:r>
              <a:rPr lang="en-US" dirty="0"/>
              <a:t>Most researchers agree on a </a:t>
            </a:r>
            <a:r>
              <a:rPr lang="en-US" b="1" dirty="0"/>
              <a:t>conventional architecture </a:t>
            </a:r>
            <a:r>
              <a:rPr lang="en-US" dirty="0"/>
              <a:t>for IoT that includes the following layers</a:t>
            </a:r>
          </a:p>
          <a:p>
            <a:pPr lvl="1"/>
            <a:r>
              <a:rPr lang="en-US" dirty="0"/>
              <a:t>Perception Layer </a:t>
            </a:r>
          </a:p>
          <a:p>
            <a:pPr lvl="1"/>
            <a:r>
              <a:rPr lang="en-US" dirty="0"/>
              <a:t>Network Layer </a:t>
            </a:r>
          </a:p>
          <a:p>
            <a:pPr lvl="1"/>
            <a:r>
              <a:rPr lang="en-US" dirty="0"/>
              <a:t>Application Layer </a:t>
            </a:r>
          </a:p>
          <a:p>
            <a:r>
              <a:rPr lang="en-US" dirty="0"/>
              <a:t>Some other latest variants, as included in IoT’s latest architecture, add a </a:t>
            </a:r>
            <a:r>
              <a:rPr lang="en-US" b="1" dirty="0"/>
              <a:t>support layer </a:t>
            </a:r>
            <a:r>
              <a:rPr lang="en-US" dirty="0"/>
              <a:t>that lies between the application layer and network layer</a:t>
            </a:r>
          </a:p>
          <a:p>
            <a:pPr lvl="1"/>
            <a:r>
              <a:rPr lang="en-US" dirty="0"/>
              <a:t>Support layer consists fog computing and cloud computing</a:t>
            </a:r>
          </a:p>
        </p:txBody>
      </p:sp>
      <p:sp>
        <p:nvSpPr>
          <p:cNvPr id="4" name="Footer Placeholder 3">
            <a:extLst>
              <a:ext uri="{FF2B5EF4-FFF2-40B4-BE49-F238E27FC236}">
                <a16:creationId xmlns:a16="http://schemas.microsoft.com/office/drawing/2014/main" id="{78689DA7-142F-4EB1-B51D-23332606A543}"/>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B69F5DEA-1ADC-47A2-BB86-D913EA3F8227}"/>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EE568466-D408-4529-897F-FCE89DC022CA}"/>
              </a:ext>
            </a:extLst>
          </p:cNvPr>
          <p:cNvSpPr>
            <a:spLocks noGrp="1"/>
          </p:cNvSpPr>
          <p:nvPr>
            <p:ph type="sldNum" sz="quarter" idx="12"/>
          </p:nvPr>
        </p:nvSpPr>
        <p:spPr/>
        <p:txBody>
          <a:bodyPr/>
          <a:lstStyle/>
          <a:p>
            <a:fld id="{E31375A4-56A4-47D6-9801-1991572033F7}" type="slidenum">
              <a:rPr lang="en-US" smtClean="0"/>
              <a:t>40</a:t>
            </a:fld>
            <a:endParaRPr lang="en-US"/>
          </a:p>
        </p:txBody>
      </p:sp>
    </p:spTree>
    <p:extLst>
      <p:ext uri="{BB962C8B-B14F-4D97-AF65-F5344CB8AC3E}">
        <p14:creationId xmlns:p14="http://schemas.microsoft.com/office/powerpoint/2010/main" val="309349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76963-310C-4EE6-B7E6-684847E1FF3D}"/>
              </a:ext>
            </a:extLst>
          </p:cNvPr>
          <p:cNvSpPr>
            <a:spLocks noGrp="1"/>
          </p:cNvSpPr>
          <p:nvPr>
            <p:ph type="title"/>
          </p:nvPr>
        </p:nvSpPr>
        <p:spPr>
          <a:xfrm>
            <a:off x="846161" y="202177"/>
            <a:ext cx="10508776" cy="1137845"/>
          </a:xfrm>
        </p:spPr>
        <p:txBody>
          <a:bodyPr/>
          <a:lstStyle/>
          <a:p>
            <a:r>
              <a:rPr lang="en-US" dirty="0"/>
              <a:t>IoT Architecture</a:t>
            </a:r>
          </a:p>
        </p:txBody>
      </p:sp>
      <p:sp>
        <p:nvSpPr>
          <p:cNvPr id="3" name="Content Placeholder 2">
            <a:extLst>
              <a:ext uri="{FF2B5EF4-FFF2-40B4-BE49-F238E27FC236}">
                <a16:creationId xmlns:a16="http://schemas.microsoft.com/office/drawing/2014/main" id="{89259D38-D09B-4A8D-B19D-D3DB74F896A1}"/>
              </a:ext>
            </a:extLst>
          </p:cNvPr>
          <p:cNvSpPr>
            <a:spLocks noGrp="1"/>
          </p:cNvSpPr>
          <p:nvPr>
            <p:ph idx="1"/>
          </p:nvPr>
        </p:nvSpPr>
        <p:spPr/>
        <p:txBody>
          <a:bodyPr>
            <a:normAutofit fontScale="77500" lnSpcReduction="20000"/>
          </a:bodyPr>
          <a:lstStyle/>
          <a:p>
            <a:r>
              <a:rPr lang="en-US" dirty="0"/>
              <a:t>Hence, IOT architecture consists of different layers of technologies supporting IOT.</a:t>
            </a:r>
          </a:p>
          <a:p>
            <a:r>
              <a:rPr lang="en-US" dirty="0"/>
              <a:t>It serves to illustrate how various technologies relate to each other and to communicate the scalability, modularity and configuration of IOT deployments in different scenarios.</a:t>
            </a:r>
          </a:p>
          <a:p>
            <a:r>
              <a:rPr lang="en-US" dirty="0"/>
              <a:t>The latest agreed upon IoT Architecture is composed of </a:t>
            </a:r>
          </a:p>
          <a:p>
            <a:pPr lvl="1"/>
            <a:r>
              <a:rPr lang="en-US" dirty="0"/>
              <a:t>Smart device / sensor layer ( Perception)</a:t>
            </a:r>
          </a:p>
          <a:p>
            <a:pPr lvl="1"/>
            <a:r>
              <a:rPr lang="en-US" dirty="0"/>
              <a:t>Gateways and Networks Layer</a:t>
            </a:r>
          </a:p>
          <a:p>
            <a:pPr lvl="1"/>
            <a:r>
              <a:rPr lang="en-US" dirty="0"/>
              <a:t>Management Service Layer </a:t>
            </a:r>
          </a:p>
          <a:p>
            <a:pPr lvl="1"/>
            <a:r>
              <a:rPr lang="en-US" dirty="0"/>
              <a:t>Application Layer </a:t>
            </a:r>
          </a:p>
          <a:p>
            <a:pPr lvl="1"/>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511CE083-D55D-4E30-B6FB-593C86F0FAE7}"/>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4159A54E-F335-432A-A579-7982662A282A}"/>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5BF4292A-1D04-486C-824F-AF60327BE3A7}"/>
              </a:ext>
            </a:extLst>
          </p:cNvPr>
          <p:cNvSpPr>
            <a:spLocks noGrp="1"/>
          </p:cNvSpPr>
          <p:nvPr>
            <p:ph type="sldNum" sz="quarter" idx="12"/>
          </p:nvPr>
        </p:nvSpPr>
        <p:spPr/>
        <p:txBody>
          <a:bodyPr/>
          <a:lstStyle/>
          <a:p>
            <a:fld id="{E31375A4-56A4-47D6-9801-1991572033F7}" type="slidenum">
              <a:rPr lang="en-US" smtClean="0"/>
              <a:t>41</a:t>
            </a:fld>
            <a:endParaRPr lang="en-US"/>
          </a:p>
        </p:txBody>
      </p:sp>
    </p:spTree>
    <p:extLst>
      <p:ext uri="{BB962C8B-B14F-4D97-AF65-F5344CB8AC3E}">
        <p14:creationId xmlns:p14="http://schemas.microsoft.com/office/powerpoint/2010/main" val="120883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CC2D2-2C13-4B71-9CB2-B77099DBE468}"/>
              </a:ext>
            </a:extLst>
          </p:cNvPr>
          <p:cNvSpPr>
            <a:spLocks noGrp="1"/>
          </p:cNvSpPr>
          <p:nvPr>
            <p:ph type="title"/>
          </p:nvPr>
        </p:nvSpPr>
        <p:spPr>
          <a:xfrm>
            <a:off x="866340" y="109728"/>
            <a:ext cx="1064524" cy="5752175"/>
          </a:xfrm>
        </p:spPr>
        <p:txBody>
          <a:bodyPr vert="vert270">
            <a:normAutofit/>
          </a:bodyPr>
          <a:lstStyle/>
          <a:p>
            <a:r>
              <a:rPr lang="en-US" dirty="0"/>
              <a:t>IoT Layered Architecture</a:t>
            </a:r>
          </a:p>
        </p:txBody>
      </p:sp>
      <p:pic>
        <p:nvPicPr>
          <p:cNvPr id="7" name="Content Placeholder 6">
            <a:extLst>
              <a:ext uri="{FF2B5EF4-FFF2-40B4-BE49-F238E27FC236}">
                <a16:creationId xmlns:a16="http://schemas.microsoft.com/office/drawing/2014/main" id="{AC58654B-A971-4598-B450-2EAE18A2BDBC}"/>
              </a:ext>
            </a:extLst>
          </p:cNvPr>
          <p:cNvPicPr>
            <a:picLocks noGrp="1" noChangeAspect="1"/>
          </p:cNvPicPr>
          <p:nvPr>
            <p:ph idx="1"/>
          </p:nvPr>
        </p:nvPicPr>
        <p:blipFill>
          <a:blip r:embed="rId2"/>
          <a:stretch>
            <a:fillRect/>
          </a:stretch>
        </p:blipFill>
        <p:spPr>
          <a:xfrm>
            <a:off x="2858766" y="36290"/>
            <a:ext cx="8052619" cy="6223819"/>
          </a:xfrm>
          <a:prstGeom prst="rect">
            <a:avLst/>
          </a:prstGeom>
        </p:spPr>
      </p:pic>
      <p:sp>
        <p:nvSpPr>
          <p:cNvPr id="4" name="Footer Placeholder 3">
            <a:extLst>
              <a:ext uri="{FF2B5EF4-FFF2-40B4-BE49-F238E27FC236}">
                <a16:creationId xmlns:a16="http://schemas.microsoft.com/office/drawing/2014/main" id="{7BD0DB2F-A4BE-4216-8451-3C216D8CCB57}"/>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ACBB8C28-FCF1-4376-A5CF-DF4F8CAC737E}"/>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0F220ED5-B6F3-45DD-80B3-DF9F76AB270C}"/>
              </a:ext>
            </a:extLst>
          </p:cNvPr>
          <p:cNvSpPr>
            <a:spLocks noGrp="1"/>
          </p:cNvSpPr>
          <p:nvPr>
            <p:ph type="sldNum" sz="quarter" idx="12"/>
          </p:nvPr>
        </p:nvSpPr>
        <p:spPr/>
        <p:txBody>
          <a:bodyPr/>
          <a:lstStyle/>
          <a:p>
            <a:fld id="{E31375A4-56A4-47D6-9801-1991572033F7}" type="slidenum">
              <a:rPr lang="en-US" smtClean="0"/>
              <a:t>42</a:t>
            </a:fld>
            <a:endParaRPr lang="en-US"/>
          </a:p>
        </p:txBody>
      </p:sp>
    </p:spTree>
    <p:extLst>
      <p:ext uri="{BB962C8B-B14F-4D97-AF65-F5344CB8AC3E}">
        <p14:creationId xmlns:p14="http://schemas.microsoft.com/office/powerpoint/2010/main" val="365076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F538A-09E5-4567-95E4-F5E9824C7BAF}"/>
              </a:ext>
            </a:extLst>
          </p:cNvPr>
          <p:cNvSpPr>
            <a:spLocks noGrp="1"/>
          </p:cNvSpPr>
          <p:nvPr>
            <p:ph type="title"/>
          </p:nvPr>
        </p:nvSpPr>
        <p:spPr/>
        <p:txBody>
          <a:bodyPr/>
          <a:lstStyle/>
          <a:p>
            <a:r>
              <a:rPr lang="en-US" dirty="0"/>
              <a:t>IoT Layered Architecture - descriptions</a:t>
            </a:r>
          </a:p>
        </p:txBody>
      </p:sp>
      <p:sp>
        <p:nvSpPr>
          <p:cNvPr id="3" name="Content Placeholder 2">
            <a:extLst>
              <a:ext uri="{FF2B5EF4-FFF2-40B4-BE49-F238E27FC236}">
                <a16:creationId xmlns:a16="http://schemas.microsoft.com/office/drawing/2014/main" id="{B18F1921-AC71-4FD2-9C75-C27916CEFECD}"/>
              </a:ext>
            </a:extLst>
          </p:cNvPr>
          <p:cNvSpPr>
            <a:spLocks noGrp="1"/>
          </p:cNvSpPr>
          <p:nvPr>
            <p:ph idx="1"/>
          </p:nvPr>
        </p:nvSpPr>
        <p:spPr/>
        <p:txBody>
          <a:bodyPr>
            <a:normAutofit fontScale="92500" lnSpcReduction="10000"/>
          </a:bodyPr>
          <a:lstStyle/>
          <a:p>
            <a:r>
              <a:rPr lang="en-US" dirty="0"/>
              <a:t>Smart device / sensor layer</a:t>
            </a:r>
          </a:p>
          <a:p>
            <a:pPr lvl="1"/>
            <a:r>
              <a:rPr lang="en-US" dirty="0"/>
              <a:t>Lowest layer, made up of smart objects integrated with sensors,</a:t>
            </a:r>
          </a:p>
          <a:p>
            <a:pPr lvl="1"/>
            <a:r>
              <a:rPr lang="en-US" dirty="0"/>
              <a:t>The sensors enable the interconnection of the physical and digital worlds allowing real-time information to be collected and processed</a:t>
            </a:r>
          </a:p>
          <a:p>
            <a:pPr lvl="1"/>
            <a:r>
              <a:rPr lang="en-US" dirty="0"/>
              <a:t>Various types of sensors for different purposes</a:t>
            </a:r>
          </a:p>
          <a:p>
            <a:pPr lvl="2"/>
            <a:r>
              <a:rPr lang="en-US" dirty="0"/>
              <a:t>sensors have the capacity to take measurements such as temperature, air quality, speed, humidity, pressure, flow, movement and electricity etc. </a:t>
            </a:r>
          </a:p>
          <a:p>
            <a:pPr lvl="2"/>
            <a:endParaRPr lang="en-US" dirty="0"/>
          </a:p>
        </p:txBody>
      </p:sp>
      <p:sp>
        <p:nvSpPr>
          <p:cNvPr id="4" name="Footer Placeholder 3">
            <a:extLst>
              <a:ext uri="{FF2B5EF4-FFF2-40B4-BE49-F238E27FC236}">
                <a16:creationId xmlns:a16="http://schemas.microsoft.com/office/drawing/2014/main" id="{C049CC12-1A37-47EA-86B8-2E03E01D456E}"/>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4B9EE82F-AAAB-4FE5-8336-CB3A3EBBADB9}"/>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B564CF49-80F0-4A32-ADD9-6469B60BAE2A}"/>
              </a:ext>
            </a:extLst>
          </p:cNvPr>
          <p:cNvSpPr>
            <a:spLocks noGrp="1"/>
          </p:cNvSpPr>
          <p:nvPr>
            <p:ph type="sldNum" sz="quarter" idx="12"/>
          </p:nvPr>
        </p:nvSpPr>
        <p:spPr/>
        <p:txBody>
          <a:bodyPr/>
          <a:lstStyle/>
          <a:p>
            <a:fld id="{E31375A4-56A4-47D6-9801-1991572033F7}" type="slidenum">
              <a:rPr lang="en-US" smtClean="0"/>
              <a:t>43</a:t>
            </a:fld>
            <a:endParaRPr lang="en-US"/>
          </a:p>
        </p:txBody>
      </p:sp>
    </p:spTree>
    <p:extLst>
      <p:ext uri="{BB962C8B-B14F-4D97-AF65-F5344CB8AC3E}">
        <p14:creationId xmlns:p14="http://schemas.microsoft.com/office/powerpoint/2010/main" val="274088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2ACBD-586F-45C7-AA71-7574D28636F7}"/>
              </a:ext>
            </a:extLst>
          </p:cNvPr>
          <p:cNvSpPr>
            <a:spLocks noGrp="1"/>
          </p:cNvSpPr>
          <p:nvPr>
            <p:ph type="title"/>
          </p:nvPr>
        </p:nvSpPr>
        <p:spPr>
          <a:xfrm>
            <a:off x="887104" y="219455"/>
            <a:ext cx="10467833" cy="694945"/>
          </a:xfrm>
        </p:spPr>
        <p:txBody>
          <a:bodyPr/>
          <a:lstStyle/>
          <a:p>
            <a:r>
              <a:rPr lang="en-US" dirty="0"/>
              <a:t>IoT- Architecture : Smart device / sensor layer</a:t>
            </a:r>
          </a:p>
        </p:txBody>
      </p:sp>
      <p:sp>
        <p:nvSpPr>
          <p:cNvPr id="3" name="Content Placeholder 2">
            <a:extLst>
              <a:ext uri="{FF2B5EF4-FFF2-40B4-BE49-F238E27FC236}">
                <a16:creationId xmlns:a16="http://schemas.microsoft.com/office/drawing/2014/main" id="{D6AD577F-6274-4552-91A7-03764D8B9269}"/>
              </a:ext>
            </a:extLst>
          </p:cNvPr>
          <p:cNvSpPr>
            <a:spLocks noGrp="1"/>
          </p:cNvSpPr>
          <p:nvPr>
            <p:ph sz="half" idx="1"/>
          </p:nvPr>
        </p:nvSpPr>
        <p:spPr>
          <a:xfrm>
            <a:off x="752168" y="1825625"/>
            <a:ext cx="5267632" cy="4117975"/>
          </a:xfrm>
        </p:spPr>
        <p:txBody>
          <a:bodyPr>
            <a:normAutofit/>
          </a:bodyPr>
          <a:lstStyle/>
          <a:p>
            <a:pPr lvl="0"/>
            <a:r>
              <a:rPr lang="en-US" sz="2800" dirty="0"/>
              <a:t>accelerometers </a:t>
            </a:r>
          </a:p>
          <a:p>
            <a:pPr lvl="0"/>
            <a:r>
              <a:rPr lang="en-US" sz="2800" dirty="0"/>
              <a:t>temperature sensors </a:t>
            </a:r>
          </a:p>
          <a:p>
            <a:pPr lvl="0"/>
            <a:r>
              <a:rPr lang="en-US" sz="2800" dirty="0"/>
              <a:t>magnetometers </a:t>
            </a:r>
          </a:p>
          <a:p>
            <a:pPr lvl="0"/>
            <a:r>
              <a:rPr lang="en-US" sz="2800" dirty="0"/>
              <a:t>proximity sensors </a:t>
            </a:r>
          </a:p>
          <a:p>
            <a:pPr lvl="0"/>
            <a:r>
              <a:rPr lang="en-US" sz="2800" dirty="0"/>
              <a:t>gyroscopes </a:t>
            </a:r>
          </a:p>
          <a:p>
            <a:pPr lvl="0"/>
            <a:r>
              <a:rPr lang="en-US" sz="2800" dirty="0"/>
              <a:t>image sensors </a:t>
            </a:r>
          </a:p>
          <a:p>
            <a:endParaRPr lang="en-US" dirty="0"/>
          </a:p>
          <a:p>
            <a:endParaRPr lang="en-US" dirty="0"/>
          </a:p>
        </p:txBody>
      </p:sp>
      <p:sp>
        <p:nvSpPr>
          <p:cNvPr id="10" name="Content Placeholder 9">
            <a:extLst>
              <a:ext uri="{FF2B5EF4-FFF2-40B4-BE49-F238E27FC236}">
                <a16:creationId xmlns:a16="http://schemas.microsoft.com/office/drawing/2014/main" id="{EBEC2196-2F9E-4301-94F7-02823DD5B294}"/>
              </a:ext>
            </a:extLst>
          </p:cNvPr>
          <p:cNvSpPr>
            <a:spLocks noGrp="1"/>
          </p:cNvSpPr>
          <p:nvPr>
            <p:ph sz="half" idx="2"/>
          </p:nvPr>
        </p:nvSpPr>
        <p:spPr/>
        <p:txBody>
          <a:bodyPr>
            <a:normAutofit/>
          </a:bodyPr>
          <a:lstStyle/>
          <a:p>
            <a:pPr lvl="0"/>
            <a:r>
              <a:rPr lang="en-US" sz="2800" dirty="0"/>
              <a:t>acoustic sensors</a:t>
            </a:r>
          </a:p>
          <a:p>
            <a:pPr lvl="0"/>
            <a:r>
              <a:rPr lang="en-US" sz="2800" dirty="0"/>
              <a:t>light sensors </a:t>
            </a:r>
          </a:p>
          <a:p>
            <a:pPr lvl="0"/>
            <a:r>
              <a:rPr lang="en-US" sz="2800" dirty="0"/>
              <a:t>pressure sensors </a:t>
            </a:r>
          </a:p>
          <a:p>
            <a:pPr lvl="0"/>
            <a:r>
              <a:rPr lang="en-US" sz="2800" dirty="0"/>
              <a:t>gas RFID sensors </a:t>
            </a:r>
          </a:p>
          <a:p>
            <a:pPr lvl="0"/>
            <a:r>
              <a:rPr lang="en-US" sz="2800" dirty="0"/>
              <a:t>humidity sensors </a:t>
            </a:r>
          </a:p>
          <a:p>
            <a:r>
              <a:rPr lang="en-US" sz="2800" dirty="0"/>
              <a:t>microflow sensors</a:t>
            </a:r>
          </a:p>
        </p:txBody>
      </p:sp>
      <p:sp>
        <p:nvSpPr>
          <p:cNvPr id="4" name="Footer Placeholder 3">
            <a:extLst>
              <a:ext uri="{FF2B5EF4-FFF2-40B4-BE49-F238E27FC236}">
                <a16:creationId xmlns:a16="http://schemas.microsoft.com/office/drawing/2014/main" id="{8E7870C5-F060-4E9A-A3E3-E3FB5591634C}"/>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9CE08A59-47C2-405D-9BA3-492DF6FC9815}"/>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A8902031-9342-4F16-B6D1-5084BA717327}"/>
              </a:ext>
            </a:extLst>
          </p:cNvPr>
          <p:cNvSpPr>
            <a:spLocks noGrp="1"/>
          </p:cNvSpPr>
          <p:nvPr>
            <p:ph type="sldNum" sz="quarter" idx="12"/>
          </p:nvPr>
        </p:nvSpPr>
        <p:spPr/>
        <p:txBody>
          <a:bodyPr/>
          <a:lstStyle/>
          <a:p>
            <a:fld id="{E31375A4-56A4-47D6-9801-1991572033F7}" type="slidenum">
              <a:rPr lang="en-US" smtClean="0"/>
              <a:t>44</a:t>
            </a:fld>
            <a:endParaRPr lang="en-US"/>
          </a:p>
        </p:txBody>
      </p:sp>
      <p:sp>
        <p:nvSpPr>
          <p:cNvPr id="11" name="TextBox 10">
            <a:extLst>
              <a:ext uri="{FF2B5EF4-FFF2-40B4-BE49-F238E27FC236}">
                <a16:creationId xmlns:a16="http://schemas.microsoft.com/office/drawing/2014/main" id="{A7714501-E479-41E8-940E-7CEAE836E436}"/>
              </a:ext>
            </a:extLst>
          </p:cNvPr>
          <p:cNvSpPr txBox="1"/>
          <p:nvPr/>
        </p:nvSpPr>
        <p:spPr>
          <a:xfrm>
            <a:off x="752168" y="1091381"/>
            <a:ext cx="9832074" cy="461665"/>
          </a:xfrm>
          <a:prstGeom prst="rect">
            <a:avLst/>
          </a:prstGeom>
          <a:noFill/>
        </p:spPr>
        <p:txBody>
          <a:bodyPr wrap="square" rtlCol="0">
            <a:spAutoFit/>
          </a:bodyPr>
          <a:lstStyle/>
          <a:p>
            <a:r>
              <a:rPr lang="en-US" sz="2400" b="1" dirty="0">
                <a:solidFill>
                  <a:srgbClr val="00B0F0"/>
                </a:solidFill>
              </a:rPr>
              <a:t>Here is a list of some of the measurement devices used in IoT:</a:t>
            </a:r>
          </a:p>
        </p:txBody>
      </p:sp>
    </p:spTree>
    <p:extLst>
      <p:ext uri="{BB962C8B-B14F-4D97-AF65-F5344CB8AC3E}">
        <p14:creationId xmlns:p14="http://schemas.microsoft.com/office/powerpoint/2010/main" val="87084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1485-7295-48B0-8624-7DCBDE4C34C7}"/>
              </a:ext>
            </a:extLst>
          </p:cNvPr>
          <p:cNvSpPr>
            <a:spLocks noGrp="1"/>
          </p:cNvSpPr>
          <p:nvPr>
            <p:ph type="title"/>
          </p:nvPr>
        </p:nvSpPr>
        <p:spPr>
          <a:xfrm>
            <a:off x="846159" y="199636"/>
            <a:ext cx="10508776" cy="1137845"/>
          </a:xfrm>
        </p:spPr>
        <p:txBody>
          <a:bodyPr/>
          <a:lstStyle/>
          <a:p>
            <a:r>
              <a:rPr lang="en-US" dirty="0"/>
              <a:t>IoT- Architecture : Smart device / sensor layer cont’d…</a:t>
            </a:r>
          </a:p>
        </p:txBody>
      </p:sp>
      <p:sp>
        <p:nvSpPr>
          <p:cNvPr id="3" name="Content Placeholder 2">
            <a:extLst>
              <a:ext uri="{FF2B5EF4-FFF2-40B4-BE49-F238E27FC236}">
                <a16:creationId xmlns:a16="http://schemas.microsoft.com/office/drawing/2014/main" id="{63BEA7FE-79E6-4E75-9679-4E081CCD89AF}"/>
              </a:ext>
            </a:extLst>
          </p:cNvPr>
          <p:cNvSpPr>
            <a:spLocks noGrp="1"/>
          </p:cNvSpPr>
          <p:nvPr>
            <p:ph idx="1"/>
          </p:nvPr>
        </p:nvSpPr>
        <p:spPr/>
        <p:txBody>
          <a:bodyPr>
            <a:normAutofit fontScale="70000" lnSpcReduction="20000"/>
          </a:bodyPr>
          <a:lstStyle/>
          <a:p>
            <a:r>
              <a:rPr lang="en-US" dirty="0"/>
              <a:t>Most sensors require connectivity to the sensor gateways.  </a:t>
            </a:r>
          </a:p>
          <a:p>
            <a:r>
              <a:rPr lang="en-US" dirty="0"/>
              <a:t>This can be in the form of a Local Area Network (LAN) such as Ethernet and Wi-Fi connections or Personal Area Network (PAN) such as ZigBee, Bluetooth and Ultra Wideband (UWB). </a:t>
            </a:r>
          </a:p>
          <a:p>
            <a:r>
              <a:rPr lang="en-US" dirty="0"/>
              <a:t>For sensors that do not require connectivity to sensor aggregators, their connectivity  to backend servers/applications  can be provided using Wide Area Network (WAN) such as  </a:t>
            </a:r>
          </a:p>
          <a:p>
            <a:pPr lvl="1"/>
            <a:r>
              <a:rPr lang="en-US" dirty="0"/>
              <a:t>GSM,  GPRS and LTE. </a:t>
            </a:r>
          </a:p>
          <a:p>
            <a:r>
              <a:rPr lang="en-US" dirty="0"/>
              <a:t>Sensors that use low power and low data rate connectivity typically form networks commonly known as wireless sensor networks (</a:t>
            </a:r>
            <a:r>
              <a:rPr lang="en-US" b="1" dirty="0"/>
              <a:t>WSNs</a:t>
            </a:r>
            <a:r>
              <a:rPr lang="en-US" dirty="0"/>
              <a:t>)</a:t>
            </a:r>
          </a:p>
          <a:p>
            <a:endParaRPr lang="en-US" dirty="0"/>
          </a:p>
        </p:txBody>
      </p:sp>
      <p:sp>
        <p:nvSpPr>
          <p:cNvPr id="4" name="Footer Placeholder 3">
            <a:extLst>
              <a:ext uri="{FF2B5EF4-FFF2-40B4-BE49-F238E27FC236}">
                <a16:creationId xmlns:a16="http://schemas.microsoft.com/office/drawing/2014/main" id="{BD650C90-453D-4766-AB4B-47E6408FD79D}"/>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29AC6921-A243-4160-BAF4-A9E1B2D18BE4}"/>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63E3935C-2FB7-4429-B86F-063C66A55593}"/>
              </a:ext>
            </a:extLst>
          </p:cNvPr>
          <p:cNvSpPr>
            <a:spLocks noGrp="1"/>
          </p:cNvSpPr>
          <p:nvPr>
            <p:ph type="sldNum" sz="quarter" idx="12"/>
          </p:nvPr>
        </p:nvSpPr>
        <p:spPr/>
        <p:txBody>
          <a:bodyPr/>
          <a:lstStyle/>
          <a:p>
            <a:fld id="{E31375A4-56A4-47D6-9801-1991572033F7}" type="slidenum">
              <a:rPr lang="en-US" smtClean="0"/>
              <a:t>45</a:t>
            </a:fld>
            <a:endParaRPr lang="en-US"/>
          </a:p>
        </p:txBody>
      </p:sp>
    </p:spTree>
    <p:extLst>
      <p:ext uri="{BB962C8B-B14F-4D97-AF65-F5344CB8AC3E}">
        <p14:creationId xmlns:p14="http://schemas.microsoft.com/office/powerpoint/2010/main" val="13448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29DCA-CA7A-408D-9128-025B22959639}"/>
              </a:ext>
            </a:extLst>
          </p:cNvPr>
          <p:cNvSpPr>
            <a:spLocks noGrp="1"/>
          </p:cNvSpPr>
          <p:nvPr>
            <p:ph type="title"/>
          </p:nvPr>
        </p:nvSpPr>
        <p:spPr/>
        <p:txBody>
          <a:bodyPr/>
          <a:lstStyle/>
          <a:p>
            <a:r>
              <a:rPr lang="en-US" dirty="0"/>
              <a:t>IoT- Architecture : </a:t>
            </a:r>
            <a:r>
              <a:rPr lang="en-US" dirty="0">
                <a:effectLst/>
              </a:rPr>
              <a:t>Gateways and Networks Layer</a:t>
            </a:r>
            <a:endParaRPr lang="en-US" dirty="0"/>
          </a:p>
        </p:txBody>
      </p:sp>
      <p:sp>
        <p:nvSpPr>
          <p:cNvPr id="3" name="Content Placeholder 2">
            <a:extLst>
              <a:ext uri="{FF2B5EF4-FFF2-40B4-BE49-F238E27FC236}">
                <a16:creationId xmlns:a16="http://schemas.microsoft.com/office/drawing/2014/main" id="{E820181D-C520-4C93-97FA-730C17E56F3A}"/>
              </a:ext>
            </a:extLst>
          </p:cNvPr>
          <p:cNvSpPr>
            <a:spLocks noGrp="1"/>
          </p:cNvSpPr>
          <p:nvPr>
            <p:ph idx="1"/>
          </p:nvPr>
        </p:nvSpPr>
        <p:spPr/>
        <p:txBody>
          <a:bodyPr>
            <a:normAutofit fontScale="70000" lnSpcReduction="20000"/>
          </a:bodyPr>
          <a:lstStyle/>
          <a:p>
            <a:r>
              <a:rPr lang="en-US" dirty="0"/>
              <a:t>Massive volume of data will be produced by these tiny sensors and this requires a </a:t>
            </a:r>
            <a:r>
              <a:rPr lang="en-US" b="1" dirty="0">
                <a:solidFill>
                  <a:srgbClr val="0070C0"/>
                </a:solidFill>
              </a:rPr>
              <a:t>robust and high performance wired or wireless network infrastructure </a:t>
            </a:r>
            <a:r>
              <a:rPr lang="en-US" dirty="0"/>
              <a:t>as a transport medium.</a:t>
            </a:r>
          </a:p>
          <a:p>
            <a:r>
              <a:rPr lang="en-US" dirty="0"/>
              <a:t>Current networks(IP based), often tied with very different protocols, have been used to support machine-to-machine (M2M) networks and their applications.</a:t>
            </a:r>
          </a:p>
          <a:p>
            <a:r>
              <a:rPr lang="en-US" dirty="0"/>
              <a:t>With demand needed to serve a wider range of IOT services and applications such as </a:t>
            </a:r>
          </a:p>
          <a:p>
            <a:pPr lvl="1"/>
            <a:r>
              <a:rPr lang="en-US" dirty="0"/>
              <a:t>high speed transactional services, </a:t>
            </a:r>
          </a:p>
          <a:p>
            <a:pPr lvl="1"/>
            <a:r>
              <a:rPr lang="en-US" dirty="0"/>
              <a:t>context-aware applications </a:t>
            </a:r>
          </a:p>
          <a:p>
            <a:pPr marL="365760" lvl="1" indent="0">
              <a:buNone/>
            </a:pPr>
            <a:r>
              <a:rPr lang="en-US" b="1" i="1" dirty="0">
                <a:solidFill>
                  <a:srgbClr val="0070C0"/>
                </a:solidFill>
              </a:rPr>
              <a:t>, multiple networks with various technologies and access protocols are needed </a:t>
            </a:r>
            <a:r>
              <a:rPr lang="en-US" dirty="0"/>
              <a:t>to work with each other in a heterogeneous configuration.</a:t>
            </a:r>
          </a:p>
          <a:p>
            <a:endParaRPr lang="en-US" dirty="0"/>
          </a:p>
          <a:p>
            <a:endParaRPr lang="en-US" dirty="0"/>
          </a:p>
        </p:txBody>
      </p:sp>
      <p:sp>
        <p:nvSpPr>
          <p:cNvPr id="4" name="Footer Placeholder 3">
            <a:extLst>
              <a:ext uri="{FF2B5EF4-FFF2-40B4-BE49-F238E27FC236}">
                <a16:creationId xmlns:a16="http://schemas.microsoft.com/office/drawing/2014/main" id="{6AE390A9-B6DC-491E-899F-4E5459C47CC7}"/>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E3D1B604-D574-4711-9222-FB34B316262D}"/>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BA539EDC-D640-4F52-BF55-D5CE4E1E1145}"/>
              </a:ext>
            </a:extLst>
          </p:cNvPr>
          <p:cNvSpPr>
            <a:spLocks noGrp="1"/>
          </p:cNvSpPr>
          <p:nvPr>
            <p:ph type="sldNum" sz="quarter" idx="12"/>
          </p:nvPr>
        </p:nvSpPr>
        <p:spPr/>
        <p:txBody>
          <a:bodyPr/>
          <a:lstStyle/>
          <a:p>
            <a:fld id="{E31375A4-56A4-47D6-9801-1991572033F7}" type="slidenum">
              <a:rPr lang="en-US" smtClean="0"/>
              <a:t>46</a:t>
            </a:fld>
            <a:endParaRPr lang="en-US"/>
          </a:p>
        </p:txBody>
      </p:sp>
    </p:spTree>
    <p:extLst>
      <p:ext uri="{BB962C8B-B14F-4D97-AF65-F5344CB8AC3E}">
        <p14:creationId xmlns:p14="http://schemas.microsoft.com/office/powerpoint/2010/main" val="365040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75B89-9464-4C0B-8182-91A85B7E666B}"/>
              </a:ext>
            </a:extLst>
          </p:cNvPr>
          <p:cNvSpPr>
            <a:spLocks noGrp="1"/>
          </p:cNvSpPr>
          <p:nvPr>
            <p:ph type="title"/>
          </p:nvPr>
        </p:nvSpPr>
        <p:spPr/>
        <p:txBody>
          <a:bodyPr/>
          <a:lstStyle/>
          <a:p>
            <a:r>
              <a:rPr lang="en-US" dirty="0"/>
              <a:t>IoT- Architecture : </a:t>
            </a:r>
            <a:r>
              <a:rPr lang="en-US" dirty="0">
                <a:effectLst/>
              </a:rPr>
              <a:t>Gateways and Networks Layer</a:t>
            </a:r>
            <a:endParaRPr lang="en-US" dirty="0"/>
          </a:p>
        </p:txBody>
      </p:sp>
      <p:sp>
        <p:nvSpPr>
          <p:cNvPr id="3" name="Content Placeholder 2">
            <a:extLst>
              <a:ext uri="{FF2B5EF4-FFF2-40B4-BE49-F238E27FC236}">
                <a16:creationId xmlns:a16="http://schemas.microsoft.com/office/drawing/2014/main" id="{D101E7AC-7E31-4941-B7BC-4E220A72C6A8}"/>
              </a:ext>
            </a:extLst>
          </p:cNvPr>
          <p:cNvSpPr>
            <a:spLocks noGrp="1"/>
          </p:cNvSpPr>
          <p:nvPr>
            <p:ph idx="1"/>
          </p:nvPr>
        </p:nvSpPr>
        <p:spPr/>
        <p:txBody>
          <a:bodyPr>
            <a:normAutofit fontScale="85000" lnSpcReduction="20000"/>
          </a:bodyPr>
          <a:lstStyle/>
          <a:p>
            <a:r>
              <a:rPr lang="en-US" dirty="0"/>
              <a:t>Any protocol that </a:t>
            </a:r>
            <a:r>
              <a:rPr lang="en-US" b="1" dirty="0"/>
              <a:t>carries IP packets has an advantage over all others.</a:t>
            </a:r>
            <a:r>
              <a:rPr lang="en-US" dirty="0"/>
              <a:t> </a:t>
            </a:r>
          </a:p>
          <a:p>
            <a:r>
              <a:rPr lang="en-US" dirty="0"/>
              <a:t>The connectivity requirements for IoT devices are so diverse that a single technology cannot meet all the range, power, size and cost requirements.</a:t>
            </a:r>
          </a:p>
          <a:p>
            <a:r>
              <a:rPr lang="en-US" dirty="0"/>
              <a:t>The importance of IP to the Internet of Things does not automatically mean that non-IP networks are useless. </a:t>
            </a:r>
          </a:p>
          <a:p>
            <a:pPr lvl="1"/>
            <a:r>
              <a:rPr lang="en-US" dirty="0"/>
              <a:t>It just means that non-IP networks require a gateway to reach the Internet.</a:t>
            </a:r>
          </a:p>
        </p:txBody>
      </p:sp>
      <p:sp>
        <p:nvSpPr>
          <p:cNvPr id="4" name="Footer Placeholder 3">
            <a:extLst>
              <a:ext uri="{FF2B5EF4-FFF2-40B4-BE49-F238E27FC236}">
                <a16:creationId xmlns:a16="http://schemas.microsoft.com/office/drawing/2014/main" id="{E1347BBD-30DC-4353-9B97-80DF4231699C}"/>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EE905003-790B-4257-9A5E-32BC3D227DBD}"/>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A7B50E29-EA80-46C7-A6AC-004F57190003}"/>
              </a:ext>
            </a:extLst>
          </p:cNvPr>
          <p:cNvSpPr>
            <a:spLocks noGrp="1"/>
          </p:cNvSpPr>
          <p:nvPr>
            <p:ph type="sldNum" sz="quarter" idx="12"/>
          </p:nvPr>
        </p:nvSpPr>
        <p:spPr/>
        <p:txBody>
          <a:bodyPr/>
          <a:lstStyle/>
          <a:p>
            <a:fld id="{E31375A4-56A4-47D6-9801-1991572033F7}" type="slidenum">
              <a:rPr lang="en-US" smtClean="0"/>
              <a:t>47</a:t>
            </a:fld>
            <a:endParaRPr lang="en-US"/>
          </a:p>
        </p:txBody>
      </p:sp>
    </p:spTree>
    <p:extLst>
      <p:ext uri="{BB962C8B-B14F-4D97-AF65-F5344CB8AC3E}">
        <p14:creationId xmlns:p14="http://schemas.microsoft.com/office/powerpoint/2010/main" val="64257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148A9-6DB9-427E-9E71-2940C1EEFB79}"/>
              </a:ext>
            </a:extLst>
          </p:cNvPr>
          <p:cNvSpPr>
            <a:spLocks noGrp="1"/>
          </p:cNvSpPr>
          <p:nvPr>
            <p:ph type="title"/>
          </p:nvPr>
        </p:nvSpPr>
        <p:spPr/>
        <p:txBody>
          <a:bodyPr/>
          <a:lstStyle/>
          <a:p>
            <a:r>
              <a:rPr lang="en-US" dirty="0"/>
              <a:t>IoT- Architecture : </a:t>
            </a:r>
            <a:r>
              <a:rPr lang="en-US" dirty="0">
                <a:effectLst/>
              </a:rPr>
              <a:t>Gateways and Networks Cont’d…</a:t>
            </a:r>
            <a:endParaRPr lang="en-US" dirty="0"/>
          </a:p>
        </p:txBody>
      </p:sp>
      <p:sp>
        <p:nvSpPr>
          <p:cNvPr id="3" name="Content Placeholder 2">
            <a:extLst>
              <a:ext uri="{FF2B5EF4-FFF2-40B4-BE49-F238E27FC236}">
                <a16:creationId xmlns:a16="http://schemas.microsoft.com/office/drawing/2014/main" id="{F8ED582F-779D-474D-8DF2-F3CE89A3F725}"/>
              </a:ext>
            </a:extLst>
          </p:cNvPr>
          <p:cNvSpPr>
            <a:spLocks noGrp="1"/>
          </p:cNvSpPr>
          <p:nvPr>
            <p:ph idx="1"/>
          </p:nvPr>
        </p:nvSpPr>
        <p:spPr/>
        <p:txBody>
          <a:bodyPr/>
          <a:lstStyle/>
          <a:p>
            <a:r>
              <a:rPr lang="en-US" dirty="0"/>
              <a:t>These networks can be in the form of a private, public or hybrid models and are built to support the communication requirements for </a:t>
            </a:r>
            <a:r>
              <a:rPr lang="en-US" i="1" dirty="0">
                <a:solidFill>
                  <a:srgbClr val="00B050"/>
                </a:solidFill>
              </a:rPr>
              <a:t>latency, bandwidth or security</a:t>
            </a:r>
            <a:r>
              <a:rPr lang="en-US" dirty="0"/>
              <a:t>. </a:t>
            </a:r>
          </a:p>
          <a:p>
            <a:r>
              <a:rPr lang="en-US" dirty="0"/>
              <a:t>Various </a:t>
            </a:r>
            <a:r>
              <a:rPr lang="en-US" b="1" dirty="0"/>
              <a:t>gateways</a:t>
            </a:r>
            <a:r>
              <a:rPr lang="en-US" dirty="0"/>
              <a:t> (microcontroller, microprocessor...) &amp; </a:t>
            </a:r>
            <a:r>
              <a:rPr lang="en-US" b="1" dirty="0">
                <a:solidFill>
                  <a:srgbClr val="0070C0"/>
                </a:solidFill>
              </a:rPr>
              <a:t>gateway networks </a:t>
            </a:r>
            <a:r>
              <a:rPr lang="en-US" dirty="0"/>
              <a:t>(WI-FI, GSM, GPRS…) </a:t>
            </a:r>
          </a:p>
        </p:txBody>
      </p:sp>
      <p:sp>
        <p:nvSpPr>
          <p:cNvPr id="4" name="Footer Placeholder 3">
            <a:extLst>
              <a:ext uri="{FF2B5EF4-FFF2-40B4-BE49-F238E27FC236}">
                <a16:creationId xmlns:a16="http://schemas.microsoft.com/office/drawing/2014/main" id="{9FF18B7E-2F6C-4C0E-84FC-C26F450758C9}"/>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0F8AB078-C959-426C-A116-FBB61EE51F7E}"/>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27B4D75D-D0A3-4A0A-B84A-3142ECB04023}"/>
              </a:ext>
            </a:extLst>
          </p:cNvPr>
          <p:cNvSpPr>
            <a:spLocks noGrp="1"/>
          </p:cNvSpPr>
          <p:nvPr>
            <p:ph type="sldNum" sz="quarter" idx="12"/>
          </p:nvPr>
        </p:nvSpPr>
        <p:spPr/>
        <p:txBody>
          <a:bodyPr/>
          <a:lstStyle/>
          <a:p>
            <a:fld id="{E31375A4-56A4-47D6-9801-1991572033F7}" type="slidenum">
              <a:rPr lang="en-US" smtClean="0"/>
              <a:t>48</a:t>
            </a:fld>
            <a:endParaRPr lang="en-US"/>
          </a:p>
        </p:txBody>
      </p:sp>
    </p:spTree>
    <p:extLst>
      <p:ext uri="{BB962C8B-B14F-4D97-AF65-F5344CB8AC3E}">
        <p14:creationId xmlns:p14="http://schemas.microsoft.com/office/powerpoint/2010/main" val="309361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5A237-3B27-42C3-9CD0-9EB48667FA99}"/>
              </a:ext>
            </a:extLst>
          </p:cNvPr>
          <p:cNvSpPr>
            <a:spLocks noGrp="1"/>
          </p:cNvSpPr>
          <p:nvPr>
            <p:ph type="title"/>
          </p:nvPr>
        </p:nvSpPr>
        <p:spPr/>
        <p:txBody>
          <a:bodyPr/>
          <a:lstStyle/>
          <a:p>
            <a:r>
              <a:rPr lang="en-US" dirty="0"/>
              <a:t>IoT- Architecture : </a:t>
            </a:r>
            <a:r>
              <a:rPr lang="en-US" dirty="0">
                <a:effectLst/>
              </a:rPr>
              <a:t>Gateways and Networks Cont’d…</a:t>
            </a:r>
            <a:endParaRPr lang="en-US" dirty="0"/>
          </a:p>
        </p:txBody>
      </p:sp>
      <p:sp>
        <p:nvSpPr>
          <p:cNvPr id="3" name="Content Placeholder 2">
            <a:extLst>
              <a:ext uri="{FF2B5EF4-FFF2-40B4-BE49-F238E27FC236}">
                <a16:creationId xmlns:a16="http://schemas.microsoft.com/office/drawing/2014/main" id="{F66290FD-A46B-496A-82D7-D2904246C221}"/>
              </a:ext>
            </a:extLst>
          </p:cNvPr>
          <p:cNvSpPr>
            <a:spLocks noGrp="1"/>
          </p:cNvSpPr>
          <p:nvPr>
            <p:ph idx="1"/>
          </p:nvPr>
        </p:nvSpPr>
        <p:spPr/>
        <p:txBody>
          <a:bodyPr/>
          <a:lstStyle/>
          <a:p>
            <a:r>
              <a:rPr lang="en-US" dirty="0"/>
              <a:t>A smart IoT gateway is implemented to provide data processing, local web server, and cloud connection. </a:t>
            </a:r>
          </a:p>
          <a:p>
            <a:r>
              <a:rPr lang="en-US" dirty="0"/>
              <a:t>After the </a:t>
            </a:r>
            <a:r>
              <a:rPr lang="en-US" b="1" dirty="0"/>
              <a:t>gateway </a:t>
            </a:r>
            <a:r>
              <a:rPr lang="en-US" dirty="0"/>
              <a:t>receives the data from wearable sensors, </a:t>
            </a:r>
            <a:r>
              <a:rPr lang="en-US" b="1" i="1" dirty="0">
                <a:solidFill>
                  <a:srgbClr val="00B050"/>
                </a:solidFill>
              </a:rPr>
              <a:t>it will forward the data to an IoT cloud for further data storage, processing and visualization</a:t>
            </a:r>
            <a:r>
              <a:rPr lang="en-US" dirty="0"/>
              <a:t>.</a:t>
            </a:r>
          </a:p>
        </p:txBody>
      </p:sp>
      <p:sp>
        <p:nvSpPr>
          <p:cNvPr id="4" name="Footer Placeholder 3">
            <a:extLst>
              <a:ext uri="{FF2B5EF4-FFF2-40B4-BE49-F238E27FC236}">
                <a16:creationId xmlns:a16="http://schemas.microsoft.com/office/drawing/2014/main" id="{BE024298-24E6-4BBD-BED7-76DC50B04436}"/>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8B7C0283-74E9-453E-B65E-E0A2E97351E4}"/>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A84DDB89-1C90-4EDB-B2C8-8BFC399D5461}"/>
              </a:ext>
            </a:extLst>
          </p:cNvPr>
          <p:cNvSpPr>
            <a:spLocks noGrp="1"/>
          </p:cNvSpPr>
          <p:nvPr>
            <p:ph type="sldNum" sz="quarter" idx="12"/>
          </p:nvPr>
        </p:nvSpPr>
        <p:spPr/>
        <p:txBody>
          <a:bodyPr/>
          <a:lstStyle/>
          <a:p>
            <a:fld id="{E31375A4-56A4-47D6-9801-1991572033F7}" type="slidenum">
              <a:rPr lang="en-US" smtClean="0"/>
              <a:t>49</a:t>
            </a:fld>
            <a:endParaRPr lang="en-US"/>
          </a:p>
        </p:txBody>
      </p:sp>
    </p:spTree>
    <p:extLst>
      <p:ext uri="{BB962C8B-B14F-4D97-AF65-F5344CB8AC3E}">
        <p14:creationId xmlns:p14="http://schemas.microsoft.com/office/powerpoint/2010/main" val="81801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1BDD-A557-47F0-8441-CFF1DD1B4361}"/>
              </a:ext>
            </a:extLst>
          </p:cNvPr>
          <p:cNvSpPr>
            <a:spLocks noGrp="1"/>
          </p:cNvSpPr>
          <p:nvPr>
            <p:ph type="title"/>
          </p:nvPr>
        </p:nvSpPr>
        <p:spPr/>
        <p:txBody>
          <a:bodyPr/>
          <a:lstStyle/>
          <a:p>
            <a:r>
              <a:rPr lang="en-US" dirty="0"/>
              <a:t>But what is IoT Exactly? Definitions? Cont’d…</a:t>
            </a:r>
          </a:p>
        </p:txBody>
      </p:sp>
      <p:sp>
        <p:nvSpPr>
          <p:cNvPr id="3" name="Content Placeholder 2">
            <a:extLst>
              <a:ext uri="{FF2B5EF4-FFF2-40B4-BE49-F238E27FC236}">
                <a16:creationId xmlns:a16="http://schemas.microsoft.com/office/drawing/2014/main" id="{1DBC261B-457F-4785-8B56-696C70DE4A69}"/>
              </a:ext>
            </a:extLst>
          </p:cNvPr>
          <p:cNvSpPr>
            <a:spLocks noGrp="1"/>
          </p:cNvSpPr>
          <p:nvPr>
            <p:ph idx="1"/>
          </p:nvPr>
        </p:nvSpPr>
        <p:spPr/>
        <p:txBody>
          <a:bodyPr>
            <a:normAutofit fontScale="92500" lnSpcReduction="10000"/>
          </a:bodyPr>
          <a:lstStyle/>
          <a:p>
            <a:pPr algn="just"/>
            <a:r>
              <a:rPr lang="en-US" dirty="0"/>
              <a:t>Definitions from….</a:t>
            </a:r>
            <a:endParaRPr lang="en-US" b="1" dirty="0"/>
          </a:p>
          <a:p>
            <a:pPr lvl="1" algn="just"/>
            <a:r>
              <a:rPr lang="en-US" b="1" dirty="0"/>
              <a:t>IEEE Communications</a:t>
            </a:r>
            <a:r>
              <a:rPr lang="en-US" dirty="0"/>
              <a:t>: A framework of all things that have a representation in the presence of the internet in such a way that new applications and services enable the interaction in the physical and virtual world in the form of Machine-to-Machine (M2M) communication in the cloud</a:t>
            </a:r>
          </a:p>
          <a:p>
            <a:pPr lvl="1" algn="just"/>
            <a:r>
              <a:rPr lang="en-US" b="1" dirty="0"/>
              <a:t>Oxford dictionary: </a:t>
            </a:r>
            <a:r>
              <a:rPr lang="en-US" dirty="0"/>
              <a:t>The interaction of everyday object’s computing devices through the Internet that enables the sending and receiving of useful data</a:t>
            </a:r>
          </a:p>
          <a:p>
            <a:endParaRPr lang="en-US" dirty="0"/>
          </a:p>
        </p:txBody>
      </p:sp>
      <p:sp>
        <p:nvSpPr>
          <p:cNvPr id="4" name="Footer Placeholder 3">
            <a:extLst>
              <a:ext uri="{FF2B5EF4-FFF2-40B4-BE49-F238E27FC236}">
                <a16:creationId xmlns:a16="http://schemas.microsoft.com/office/drawing/2014/main" id="{EEEF0045-8F4F-4B42-91CC-A65480A34841}"/>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23F8752C-F5EA-4D9F-8C81-DD2F3E1F739C}"/>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A7AC7153-BCBA-49C8-BC0B-E83ED7DE9128}"/>
              </a:ext>
            </a:extLst>
          </p:cNvPr>
          <p:cNvSpPr>
            <a:spLocks noGrp="1"/>
          </p:cNvSpPr>
          <p:nvPr>
            <p:ph type="sldNum" sz="quarter" idx="12"/>
          </p:nvPr>
        </p:nvSpPr>
        <p:spPr/>
        <p:txBody>
          <a:bodyPr/>
          <a:lstStyle/>
          <a:p>
            <a:fld id="{E31375A4-56A4-47D6-9801-1991572033F7}" type="slidenum">
              <a:rPr lang="en-US" smtClean="0"/>
              <a:t>5</a:t>
            </a:fld>
            <a:endParaRPr lang="en-US"/>
          </a:p>
        </p:txBody>
      </p:sp>
    </p:spTree>
    <p:extLst>
      <p:ext uri="{BB962C8B-B14F-4D97-AF65-F5344CB8AC3E}">
        <p14:creationId xmlns:p14="http://schemas.microsoft.com/office/powerpoint/2010/main" val="139621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3506D-0065-4D91-AEDB-2B349829708C}"/>
              </a:ext>
            </a:extLst>
          </p:cNvPr>
          <p:cNvSpPr>
            <a:spLocks noGrp="1"/>
          </p:cNvSpPr>
          <p:nvPr>
            <p:ph type="title"/>
          </p:nvPr>
        </p:nvSpPr>
        <p:spPr/>
        <p:txBody>
          <a:bodyPr/>
          <a:lstStyle/>
          <a:p>
            <a:r>
              <a:rPr lang="en-US" dirty="0"/>
              <a:t>IoT- Architecture : </a:t>
            </a:r>
            <a:r>
              <a:rPr lang="en-US" dirty="0">
                <a:effectLst/>
              </a:rPr>
              <a:t>Gateways and Networks Cont’d…</a:t>
            </a:r>
            <a:endParaRPr lang="en-US" dirty="0"/>
          </a:p>
        </p:txBody>
      </p:sp>
      <p:sp>
        <p:nvSpPr>
          <p:cNvPr id="3" name="Content Placeholder 2">
            <a:extLst>
              <a:ext uri="{FF2B5EF4-FFF2-40B4-BE49-F238E27FC236}">
                <a16:creationId xmlns:a16="http://schemas.microsoft.com/office/drawing/2014/main" id="{EE539582-A908-48A1-AC13-17DAB6D59072}"/>
              </a:ext>
            </a:extLst>
          </p:cNvPr>
          <p:cNvSpPr>
            <a:spLocks noGrp="1"/>
          </p:cNvSpPr>
          <p:nvPr>
            <p:ph idx="1"/>
          </p:nvPr>
        </p:nvSpPr>
        <p:spPr/>
        <p:txBody>
          <a:bodyPr>
            <a:normAutofit fontScale="70000" lnSpcReduction="20000"/>
          </a:bodyPr>
          <a:lstStyle/>
          <a:p>
            <a:pPr algn="just"/>
            <a:r>
              <a:rPr lang="en-US" dirty="0"/>
              <a:t>This layer also ensures </a:t>
            </a:r>
            <a:r>
              <a:rPr lang="en-US" b="1" i="1" dirty="0"/>
              <a:t>unique addressing </a:t>
            </a:r>
            <a:r>
              <a:rPr lang="en-US" dirty="0"/>
              <a:t>and routing abilities to the unified integration of uncountable devices in a single cooperative network. </a:t>
            </a:r>
          </a:p>
          <a:p>
            <a:pPr algn="just"/>
            <a:r>
              <a:rPr lang="en-US" dirty="0"/>
              <a:t>Various types of technologies have contributed to this phenomenon such as wired, wireless and satellite technologies. </a:t>
            </a:r>
          </a:p>
          <a:p>
            <a:pPr algn="just"/>
            <a:r>
              <a:rPr lang="en-US" dirty="0"/>
              <a:t>The implementation of </a:t>
            </a:r>
            <a:r>
              <a:rPr lang="en-US" dirty="0">
                <a:solidFill>
                  <a:srgbClr val="0070C0"/>
                </a:solidFill>
              </a:rPr>
              <a:t>6LoWPAN(</a:t>
            </a:r>
            <a:r>
              <a:rPr lang="en-US" dirty="0"/>
              <a:t>Low Power Personal Area Network over IP version 6) protocol towards IPV6 for unique addressing of devices was also important development.</a:t>
            </a:r>
          </a:p>
          <a:p>
            <a:pPr algn="just"/>
            <a:r>
              <a:rPr lang="en-US" b="1" dirty="0"/>
              <a:t>IPv6 is Key for IoT</a:t>
            </a:r>
          </a:p>
          <a:p>
            <a:pPr lvl="1" algn="just"/>
            <a:r>
              <a:rPr lang="en-US" dirty="0"/>
              <a:t>IPv6’s addressing scheme provides more addresses than there are grains of sand on earth</a:t>
            </a:r>
          </a:p>
        </p:txBody>
      </p:sp>
      <p:sp>
        <p:nvSpPr>
          <p:cNvPr id="4" name="Footer Placeholder 3">
            <a:extLst>
              <a:ext uri="{FF2B5EF4-FFF2-40B4-BE49-F238E27FC236}">
                <a16:creationId xmlns:a16="http://schemas.microsoft.com/office/drawing/2014/main" id="{EFE659E7-9EA9-486B-8DD2-4994BF8A4764}"/>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44C6646B-F77C-4F2A-BF31-2BD697D50D4D}"/>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121F5FDF-1529-4D54-BEBE-D1E588FC3A21}"/>
              </a:ext>
            </a:extLst>
          </p:cNvPr>
          <p:cNvSpPr>
            <a:spLocks noGrp="1"/>
          </p:cNvSpPr>
          <p:nvPr>
            <p:ph type="sldNum" sz="quarter" idx="12"/>
          </p:nvPr>
        </p:nvSpPr>
        <p:spPr/>
        <p:txBody>
          <a:bodyPr/>
          <a:lstStyle/>
          <a:p>
            <a:fld id="{E31375A4-56A4-47D6-9801-1991572033F7}" type="slidenum">
              <a:rPr lang="en-US" smtClean="0"/>
              <a:t>50</a:t>
            </a:fld>
            <a:endParaRPr lang="en-US"/>
          </a:p>
        </p:txBody>
      </p:sp>
    </p:spTree>
    <p:extLst>
      <p:ext uri="{BB962C8B-B14F-4D97-AF65-F5344CB8AC3E}">
        <p14:creationId xmlns:p14="http://schemas.microsoft.com/office/powerpoint/2010/main" val="91532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9D31-6D78-4799-AD72-1C27F339AA75}"/>
              </a:ext>
            </a:extLst>
          </p:cNvPr>
          <p:cNvSpPr>
            <a:spLocks noGrp="1"/>
          </p:cNvSpPr>
          <p:nvPr>
            <p:ph type="title"/>
          </p:nvPr>
        </p:nvSpPr>
        <p:spPr/>
        <p:txBody>
          <a:bodyPr/>
          <a:lstStyle/>
          <a:p>
            <a:r>
              <a:rPr lang="en-US" dirty="0"/>
              <a:t>IoT- Architecture : </a:t>
            </a:r>
            <a:r>
              <a:rPr lang="en-US" dirty="0">
                <a:effectLst/>
              </a:rPr>
              <a:t>Management Service  Layer</a:t>
            </a:r>
            <a:endParaRPr lang="en-US" dirty="0"/>
          </a:p>
        </p:txBody>
      </p:sp>
      <p:sp>
        <p:nvSpPr>
          <p:cNvPr id="3" name="Content Placeholder 2">
            <a:extLst>
              <a:ext uri="{FF2B5EF4-FFF2-40B4-BE49-F238E27FC236}">
                <a16:creationId xmlns:a16="http://schemas.microsoft.com/office/drawing/2014/main" id="{A60916AD-B0BC-495D-BF4A-EC0F1212BC2C}"/>
              </a:ext>
            </a:extLst>
          </p:cNvPr>
          <p:cNvSpPr>
            <a:spLocks noGrp="1"/>
          </p:cNvSpPr>
          <p:nvPr>
            <p:ph idx="1"/>
          </p:nvPr>
        </p:nvSpPr>
        <p:spPr/>
        <p:txBody>
          <a:bodyPr>
            <a:normAutofit fontScale="92500" lnSpcReduction="20000"/>
          </a:bodyPr>
          <a:lstStyle/>
          <a:p>
            <a:r>
              <a:rPr lang="en-US" dirty="0"/>
              <a:t>The management service renders the processing of information possible through</a:t>
            </a:r>
          </a:p>
          <a:p>
            <a:pPr lvl="1"/>
            <a:r>
              <a:rPr lang="en-US" dirty="0"/>
              <a:t>Analytics, </a:t>
            </a:r>
          </a:p>
          <a:p>
            <a:pPr lvl="1"/>
            <a:r>
              <a:rPr lang="en-US" dirty="0"/>
              <a:t>Security controls, </a:t>
            </a:r>
          </a:p>
          <a:p>
            <a:pPr lvl="1"/>
            <a:r>
              <a:rPr lang="en-US" dirty="0"/>
              <a:t>Process modeling and </a:t>
            </a:r>
          </a:p>
          <a:p>
            <a:pPr lvl="1"/>
            <a:r>
              <a:rPr lang="en-US" dirty="0"/>
              <a:t>Management of devices</a:t>
            </a:r>
          </a:p>
          <a:p>
            <a:r>
              <a:rPr lang="en-US" dirty="0"/>
              <a:t>Services  may include </a:t>
            </a:r>
            <a:r>
              <a:rPr lang="en-US" b="1" dirty="0">
                <a:solidFill>
                  <a:srgbClr val="00B0F0"/>
                </a:solidFill>
              </a:rPr>
              <a:t>application and support </a:t>
            </a:r>
            <a:r>
              <a:rPr lang="en-US" dirty="0"/>
              <a:t>services)</a:t>
            </a:r>
          </a:p>
          <a:p>
            <a:pPr lvl="1"/>
            <a:r>
              <a:rPr lang="en-US" dirty="0"/>
              <a:t>Often provided by cloud/ fog computing technologies</a:t>
            </a:r>
          </a:p>
        </p:txBody>
      </p:sp>
      <p:sp>
        <p:nvSpPr>
          <p:cNvPr id="4" name="Footer Placeholder 3">
            <a:extLst>
              <a:ext uri="{FF2B5EF4-FFF2-40B4-BE49-F238E27FC236}">
                <a16:creationId xmlns:a16="http://schemas.microsoft.com/office/drawing/2014/main" id="{5C87AB38-5473-467A-B1F5-E1A3A313DC4B}"/>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EE506F31-4705-4599-8766-410DF854DAA3}"/>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4196D17E-EF33-4EF0-8ADA-912E8A6342AD}"/>
              </a:ext>
            </a:extLst>
          </p:cNvPr>
          <p:cNvSpPr>
            <a:spLocks noGrp="1"/>
          </p:cNvSpPr>
          <p:nvPr>
            <p:ph type="sldNum" sz="quarter" idx="12"/>
          </p:nvPr>
        </p:nvSpPr>
        <p:spPr/>
        <p:txBody>
          <a:bodyPr/>
          <a:lstStyle/>
          <a:p>
            <a:fld id="{E31375A4-56A4-47D6-9801-1991572033F7}" type="slidenum">
              <a:rPr lang="en-US" smtClean="0"/>
              <a:t>51</a:t>
            </a:fld>
            <a:endParaRPr lang="en-US"/>
          </a:p>
        </p:txBody>
      </p:sp>
    </p:spTree>
    <p:extLst>
      <p:ext uri="{BB962C8B-B14F-4D97-AF65-F5344CB8AC3E}">
        <p14:creationId xmlns:p14="http://schemas.microsoft.com/office/powerpoint/2010/main" val="168754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9D31-6D78-4799-AD72-1C27F339AA75}"/>
              </a:ext>
            </a:extLst>
          </p:cNvPr>
          <p:cNvSpPr>
            <a:spLocks noGrp="1"/>
          </p:cNvSpPr>
          <p:nvPr>
            <p:ph type="title"/>
          </p:nvPr>
        </p:nvSpPr>
        <p:spPr/>
        <p:txBody>
          <a:bodyPr/>
          <a:lstStyle/>
          <a:p>
            <a:r>
              <a:rPr lang="en-US" dirty="0"/>
              <a:t>IoT- Architecture : </a:t>
            </a:r>
            <a:r>
              <a:rPr lang="en-US" dirty="0">
                <a:effectLst/>
              </a:rPr>
              <a:t>Management Service  Cont’d…</a:t>
            </a:r>
            <a:endParaRPr lang="en-US" dirty="0"/>
          </a:p>
        </p:txBody>
      </p:sp>
      <p:sp>
        <p:nvSpPr>
          <p:cNvPr id="3" name="Content Placeholder 2">
            <a:extLst>
              <a:ext uri="{FF2B5EF4-FFF2-40B4-BE49-F238E27FC236}">
                <a16:creationId xmlns:a16="http://schemas.microsoft.com/office/drawing/2014/main" id="{A60916AD-B0BC-495D-BF4A-EC0F1212BC2C}"/>
              </a:ext>
            </a:extLst>
          </p:cNvPr>
          <p:cNvSpPr>
            <a:spLocks noGrp="1"/>
          </p:cNvSpPr>
          <p:nvPr>
            <p:ph idx="1"/>
          </p:nvPr>
        </p:nvSpPr>
        <p:spPr/>
        <p:txBody>
          <a:bodyPr>
            <a:normAutofit fontScale="77500" lnSpcReduction="20000"/>
          </a:bodyPr>
          <a:lstStyle/>
          <a:p>
            <a:r>
              <a:rPr lang="en-US" dirty="0"/>
              <a:t>Management Service Layer- Features</a:t>
            </a:r>
          </a:p>
          <a:p>
            <a:pPr lvl="1"/>
            <a:r>
              <a:rPr lang="en-US" b="1" dirty="0"/>
              <a:t>Business and process rule engines</a:t>
            </a:r>
          </a:p>
          <a:p>
            <a:pPr lvl="2"/>
            <a:r>
              <a:rPr lang="en-US" dirty="0"/>
              <a:t>Support the formulation of decision logic and trigger interactive and automated processes to enable a more responsive IOT system</a:t>
            </a:r>
          </a:p>
          <a:p>
            <a:pPr lvl="1"/>
            <a:r>
              <a:rPr lang="en-US" b="1" dirty="0"/>
              <a:t>Analytics</a:t>
            </a:r>
          </a:p>
          <a:p>
            <a:pPr lvl="2"/>
            <a:r>
              <a:rPr lang="en-US" dirty="0"/>
              <a:t>Various analytics tools are used to extract relevant information from a massive amount of raw data and to be processed at a much faster rate</a:t>
            </a:r>
          </a:p>
          <a:p>
            <a:pPr lvl="3"/>
            <a:r>
              <a:rPr lang="en-US" dirty="0"/>
              <a:t>Two types</a:t>
            </a:r>
          </a:p>
          <a:p>
            <a:pPr lvl="4"/>
            <a:r>
              <a:rPr lang="en-US" b="1" dirty="0"/>
              <a:t>In-memory analytics: </a:t>
            </a:r>
            <a:r>
              <a:rPr lang="en-US" dirty="0"/>
              <a:t>allows large volumes of data to be cached in random access memory (RAM) rather than stored in physical disks</a:t>
            </a:r>
          </a:p>
          <a:p>
            <a:pPr lvl="4"/>
            <a:r>
              <a:rPr lang="en-US" b="1" dirty="0"/>
              <a:t>Streaming analytics</a:t>
            </a:r>
            <a:r>
              <a:rPr lang="en-US" dirty="0"/>
              <a:t>:  allows analysis of data, considered as data-in-motion, is required to be carried out in real-time so that decisions can be made in a matter of seconds</a:t>
            </a:r>
          </a:p>
          <a:p>
            <a:pPr lvl="3"/>
            <a:endParaRPr lang="en-US" dirty="0"/>
          </a:p>
        </p:txBody>
      </p:sp>
      <p:sp>
        <p:nvSpPr>
          <p:cNvPr id="4" name="Footer Placeholder 3">
            <a:extLst>
              <a:ext uri="{FF2B5EF4-FFF2-40B4-BE49-F238E27FC236}">
                <a16:creationId xmlns:a16="http://schemas.microsoft.com/office/drawing/2014/main" id="{5C87AB38-5473-467A-B1F5-E1A3A313DC4B}"/>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EE506F31-4705-4599-8766-410DF854DAA3}"/>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4196D17E-EF33-4EF0-8ADA-912E8A6342AD}"/>
              </a:ext>
            </a:extLst>
          </p:cNvPr>
          <p:cNvSpPr>
            <a:spLocks noGrp="1"/>
          </p:cNvSpPr>
          <p:nvPr>
            <p:ph type="sldNum" sz="quarter" idx="12"/>
          </p:nvPr>
        </p:nvSpPr>
        <p:spPr/>
        <p:txBody>
          <a:bodyPr/>
          <a:lstStyle/>
          <a:p>
            <a:fld id="{E31375A4-56A4-47D6-9801-1991572033F7}" type="slidenum">
              <a:rPr lang="en-US" smtClean="0"/>
              <a:t>52</a:t>
            </a:fld>
            <a:endParaRPr lang="en-US"/>
          </a:p>
        </p:txBody>
      </p:sp>
    </p:spTree>
    <p:extLst>
      <p:ext uri="{BB962C8B-B14F-4D97-AF65-F5344CB8AC3E}">
        <p14:creationId xmlns:p14="http://schemas.microsoft.com/office/powerpoint/2010/main" val="407369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2A99-E303-4153-ACDD-B7353B0C2E90}"/>
              </a:ext>
            </a:extLst>
          </p:cNvPr>
          <p:cNvSpPr>
            <a:spLocks noGrp="1"/>
          </p:cNvSpPr>
          <p:nvPr>
            <p:ph type="title"/>
          </p:nvPr>
        </p:nvSpPr>
        <p:spPr/>
        <p:txBody>
          <a:bodyPr/>
          <a:lstStyle/>
          <a:p>
            <a:r>
              <a:rPr lang="en-US" dirty="0"/>
              <a:t>IoT- Architecture : </a:t>
            </a:r>
            <a:r>
              <a:rPr lang="en-US" dirty="0">
                <a:effectLst/>
              </a:rPr>
              <a:t>Management Service  Cont’d…</a:t>
            </a:r>
            <a:endParaRPr lang="en-US" dirty="0"/>
          </a:p>
        </p:txBody>
      </p:sp>
      <p:sp>
        <p:nvSpPr>
          <p:cNvPr id="3" name="Content Placeholder 2">
            <a:extLst>
              <a:ext uri="{FF2B5EF4-FFF2-40B4-BE49-F238E27FC236}">
                <a16:creationId xmlns:a16="http://schemas.microsoft.com/office/drawing/2014/main" id="{16229C15-4CF5-4AA7-93A5-4118FE92E3FA}"/>
              </a:ext>
            </a:extLst>
          </p:cNvPr>
          <p:cNvSpPr>
            <a:spLocks noGrp="1"/>
          </p:cNvSpPr>
          <p:nvPr>
            <p:ph idx="1"/>
          </p:nvPr>
        </p:nvSpPr>
        <p:spPr/>
        <p:txBody>
          <a:bodyPr>
            <a:normAutofit fontScale="92500" lnSpcReduction="20000"/>
          </a:bodyPr>
          <a:lstStyle/>
          <a:p>
            <a:r>
              <a:rPr lang="en-US" dirty="0"/>
              <a:t>Management Service Features </a:t>
            </a:r>
          </a:p>
          <a:p>
            <a:pPr lvl="1"/>
            <a:r>
              <a:rPr lang="en-US" b="1" dirty="0"/>
              <a:t>Data management </a:t>
            </a:r>
            <a:r>
              <a:rPr lang="en-US" dirty="0"/>
              <a:t>is  ability to manage data information flow</a:t>
            </a:r>
          </a:p>
          <a:p>
            <a:pPr lvl="2"/>
            <a:r>
              <a:rPr lang="en-US" dirty="0"/>
              <a:t>With data management in the management service layer, information can be accessed, integrated and controlled.</a:t>
            </a:r>
          </a:p>
          <a:p>
            <a:pPr lvl="2"/>
            <a:r>
              <a:rPr lang="en-US" dirty="0"/>
              <a:t>Data filtering techniques such as </a:t>
            </a:r>
          </a:p>
          <a:p>
            <a:pPr lvl="3"/>
            <a:r>
              <a:rPr lang="en-US" dirty="0"/>
              <a:t>data anonymization, </a:t>
            </a:r>
          </a:p>
          <a:p>
            <a:pPr lvl="3"/>
            <a:r>
              <a:rPr lang="en-US" dirty="0"/>
              <a:t>data integration, and </a:t>
            </a:r>
          </a:p>
          <a:p>
            <a:pPr lvl="3"/>
            <a:r>
              <a:rPr lang="en-US" dirty="0"/>
              <a:t>data synchronization, </a:t>
            </a:r>
          </a:p>
          <a:p>
            <a:pPr marL="1005840" lvl="3" indent="0">
              <a:buNone/>
            </a:pPr>
            <a:r>
              <a:rPr lang="en-US" dirty="0"/>
              <a:t>are used to hide the details of the information while providing only essential information that is usable for the relevant applications</a:t>
            </a:r>
          </a:p>
          <a:p>
            <a:pPr lvl="1"/>
            <a:endParaRPr lang="en-US" dirty="0"/>
          </a:p>
        </p:txBody>
      </p:sp>
      <p:sp>
        <p:nvSpPr>
          <p:cNvPr id="4" name="Footer Placeholder 3">
            <a:extLst>
              <a:ext uri="{FF2B5EF4-FFF2-40B4-BE49-F238E27FC236}">
                <a16:creationId xmlns:a16="http://schemas.microsoft.com/office/drawing/2014/main" id="{5FB07383-B6D2-4A36-B4CF-B9F43963456F}"/>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28ACF5DB-EB6B-4624-8C16-96134CC029D5}"/>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003F766F-C47C-42FC-9BB1-7DF92FF12102}"/>
              </a:ext>
            </a:extLst>
          </p:cNvPr>
          <p:cNvSpPr>
            <a:spLocks noGrp="1"/>
          </p:cNvSpPr>
          <p:nvPr>
            <p:ph type="sldNum" sz="quarter" idx="12"/>
          </p:nvPr>
        </p:nvSpPr>
        <p:spPr/>
        <p:txBody>
          <a:bodyPr/>
          <a:lstStyle/>
          <a:p>
            <a:fld id="{E31375A4-56A4-47D6-9801-1991572033F7}" type="slidenum">
              <a:rPr lang="en-US" smtClean="0"/>
              <a:t>53</a:t>
            </a:fld>
            <a:endParaRPr lang="en-US"/>
          </a:p>
        </p:txBody>
      </p:sp>
    </p:spTree>
    <p:extLst>
      <p:ext uri="{BB962C8B-B14F-4D97-AF65-F5344CB8AC3E}">
        <p14:creationId xmlns:p14="http://schemas.microsoft.com/office/powerpoint/2010/main" val="175674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D765-374C-436D-932A-F4D85CC7652E}"/>
              </a:ext>
            </a:extLst>
          </p:cNvPr>
          <p:cNvSpPr>
            <a:spLocks noGrp="1"/>
          </p:cNvSpPr>
          <p:nvPr>
            <p:ph type="title"/>
          </p:nvPr>
        </p:nvSpPr>
        <p:spPr/>
        <p:txBody>
          <a:bodyPr/>
          <a:lstStyle/>
          <a:p>
            <a:r>
              <a:rPr lang="en-US" dirty="0"/>
              <a:t>IoT- Architecture : </a:t>
            </a:r>
            <a:r>
              <a:rPr lang="en-US" dirty="0">
                <a:effectLst/>
              </a:rPr>
              <a:t>Management Service  Cont’d…</a:t>
            </a:r>
            <a:endParaRPr lang="en-US" dirty="0"/>
          </a:p>
        </p:txBody>
      </p:sp>
      <p:sp>
        <p:nvSpPr>
          <p:cNvPr id="3" name="Content Placeholder 2">
            <a:extLst>
              <a:ext uri="{FF2B5EF4-FFF2-40B4-BE49-F238E27FC236}">
                <a16:creationId xmlns:a16="http://schemas.microsoft.com/office/drawing/2014/main" id="{FC251469-A00B-4113-9DD1-A1E3621A7C81}"/>
              </a:ext>
            </a:extLst>
          </p:cNvPr>
          <p:cNvSpPr>
            <a:spLocks noGrp="1"/>
          </p:cNvSpPr>
          <p:nvPr>
            <p:ph idx="1"/>
          </p:nvPr>
        </p:nvSpPr>
        <p:spPr/>
        <p:txBody>
          <a:bodyPr/>
          <a:lstStyle/>
          <a:p>
            <a:r>
              <a:rPr lang="en-US" dirty="0"/>
              <a:t>Management Service Features </a:t>
            </a:r>
          </a:p>
          <a:p>
            <a:pPr lvl="1"/>
            <a:r>
              <a:rPr lang="en-US" b="1" dirty="0"/>
              <a:t>Security</a:t>
            </a:r>
            <a:r>
              <a:rPr lang="en-US" dirty="0"/>
              <a:t> </a:t>
            </a:r>
          </a:p>
          <a:p>
            <a:pPr lvl="2"/>
            <a:r>
              <a:rPr lang="en-US" dirty="0"/>
              <a:t>Must be enforced across the whole dimension of the IoT architecture right from the smart object layer all the way to the application layer. </a:t>
            </a:r>
          </a:p>
          <a:p>
            <a:pPr lvl="2"/>
            <a:r>
              <a:rPr lang="en-US" dirty="0"/>
              <a:t>Security of the system prevents system hacking and compromises by unauthorized personnel, thus reducing the possibility of risks.</a:t>
            </a:r>
          </a:p>
          <a:p>
            <a:pPr lvl="2"/>
            <a:endParaRPr lang="en-US" dirty="0"/>
          </a:p>
        </p:txBody>
      </p:sp>
      <p:sp>
        <p:nvSpPr>
          <p:cNvPr id="4" name="Footer Placeholder 3">
            <a:extLst>
              <a:ext uri="{FF2B5EF4-FFF2-40B4-BE49-F238E27FC236}">
                <a16:creationId xmlns:a16="http://schemas.microsoft.com/office/drawing/2014/main" id="{5CE82020-1430-4A53-9D8A-D1117D278129}"/>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9053826F-4EE1-4619-AD92-E7EA90E2B2D3}"/>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A6E4085F-0655-4F91-8B1D-257A46E2A877}"/>
              </a:ext>
            </a:extLst>
          </p:cNvPr>
          <p:cNvSpPr>
            <a:spLocks noGrp="1"/>
          </p:cNvSpPr>
          <p:nvPr>
            <p:ph type="sldNum" sz="quarter" idx="12"/>
          </p:nvPr>
        </p:nvSpPr>
        <p:spPr/>
        <p:txBody>
          <a:bodyPr/>
          <a:lstStyle/>
          <a:p>
            <a:fld id="{E31375A4-56A4-47D6-9801-1991572033F7}" type="slidenum">
              <a:rPr lang="en-US" smtClean="0"/>
              <a:t>54</a:t>
            </a:fld>
            <a:endParaRPr lang="en-US"/>
          </a:p>
        </p:txBody>
      </p:sp>
    </p:spTree>
    <p:extLst>
      <p:ext uri="{BB962C8B-B14F-4D97-AF65-F5344CB8AC3E}">
        <p14:creationId xmlns:p14="http://schemas.microsoft.com/office/powerpoint/2010/main" val="264377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5ED9F-9E6C-4AAA-9DDD-E4A3657AABC7}"/>
              </a:ext>
            </a:extLst>
          </p:cNvPr>
          <p:cNvSpPr>
            <a:spLocks noGrp="1"/>
          </p:cNvSpPr>
          <p:nvPr>
            <p:ph type="title"/>
          </p:nvPr>
        </p:nvSpPr>
        <p:spPr/>
        <p:txBody>
          <a:bodyPr/>
          <a:lstStyle/>
          <a:p>
            <a:r>
              <a:rPr lang="en-US" dirty="0"/>
              <a:t>IoT- Architecture : Application Layer</a:t>
            </a:r>
          </a:p>
        </p:txBody>
      </p:sp>
      <p:sp>
        <p:nvSpPr>
          <p:cNvPr id="3" name="Content Placeholder 2">
            <a:extLst>
              <a:ext uri="{FF2B5EF4-FFF2-40B4-BE49-F238E27FC236}">
                <a16:creationId xmlns:a16="http://schemas.microsoft.com/office/drawing/2014/main" id="{AFBA8F17-9C2E-464B-A608-314F104DE975}"/>
              </a:ext>
            </a:extLst>
          </p:cNvPr>
          <p:cNvSpPr>
            <a:spLocks noGrp="1"/>
          </p:cNvSpPr>
          <p:nvPr>
            <p:ph sz="half" idx="1"/>
          </p:nvPr>
        </p:nvSpPr>
        <p:spPr/>
        <p:txBody>
          <a:bodyPr>
            <a:normAutofit/>
          </a:bodyPr>
          <a:lstStyle/>
          <a:p>
            <a:r>
              <a:rPr lang="en-US" sz="2800" dirty="0"/>
              <a:t>Transportation, </a:t>
            </a:r>
          </a:p>
          <a:p>
            <a:r>
              <a:rPr lang="en-US" sz="2800" dirty="0"/>
              <a:t>Building, </a:t>
            </a:r>
          </a:p>
          <a:p>
            <a:r>
              <a:rPr lang="en-US" sz="2800" dirty="0"/>
              <a:t>City, </a:t>
            </a:r>
          </a:p>
          <a:p>
            <a:r>
              <a:rPr lang="en-US" sz="2800" dirty="0"/>
              <a:t>Lifestyle, </a:t>
            </a:r>
          </a:p>
          <a:p>
            <a:r>
              <a:rPr lang="en-US" sz="2800" dirty="0"/>
              <a:t>Retail, </a:t>
            </a:r>
          </a:p>
          <a:p>
            <a:r>
              <a:rPr lang="en-US" sz="2800" dirty="0"/>
              <a:t>Agriculture, </a:t>
            </a:r>
          </a:p>
          <a:p>
            <a:pPr lvl="1"/>
            <a:endParaRPr lang="en-US" dirty="0"/>
          </a:p>
        </p:txBody>
      </p:sp>
      <p:sp>
        <p:nvSpPr>
          <p:cNvPr id="7" name="Content Placeholder 6">
            <a:extLst>
              <a:ext uri="{FF2B5EF4-FFF2-40B4-BE49-F238E27FC236}">
                <a16:creationId xmlns:a16="http://schemas.microsoft.com/office/drawing/2014/main" id="{E40C2668-5BB3-45FF-86D1-03A12F4AF4C1}"/>
              </a:ext>
            </a:extLst>
          </p:cNvPr>
          <p:cNvSpPr>
            <a:spLocks noGrp="1"/>
          </p:cNvSpPr>
          <p:nvPr>
            <p:ph sz="half" idx="2"/>
          </p:nvPr>
        </p:nvSpPr>
        <p:spPr/>
        <p:txBody>
          <a:bodyPr>
            <a:normAutofit/>
          </a:bodyPr>
          <a:lstStyle/>
          <a:p>
            <a:r>
              <a:rPr lang="en-US" sz="2400" dirty="0"/>
              <a:t>Factory, </a:t>
            </a:r>
          </a:p>
          <a:p>
            <a:r>
              <a:rPr lang="en-US" sz="2400" dirty="0"/>
              <a:t>Supply chain, </a:t>
            </a:r>
          </a:p>
          <a:p>
            <a:r>
              <a:rPr lang="en-US" sz="2400" dirty="0"/>
              <a:t>Emergency, </a:t>
            </a:r>
          </a:p>
          <a:p>
            <a:r>
              <a:rPr lang="en-US" sz="2400" dirty="0"/>
              <a:t>Healthcare, </a:t>
            </a:r>
          </a:p>
          <a:p>
            <a:r>
              <a:rPr lang="en-US" sz="2400" dirty="0"/>
              <a:t>User interaction, </a:t>
            </a:r>
          </a:p>
          <a:p>
            <a:r>
              <a:rPr lang="en-US" sz="2400" dirty="0"/>
              <a:t>Culture and tourism, </a:t>
            </a:r>
          </a:p>
          <a:p>
            <a:r>
              <a:rPr lang="en-US" sz="2400" dirty="0"/>
              <a:t>Environment and Energy.</a:t>
            </a:r>
          </a:p>
        </p:txBody>
      </p:sp>
      <p:sp>
        <p:nvSpPr>
          <p:cNvPr id="4" name="Footer Placeholder 3">
            <a:extLst>
              <a:ext uri="{FF2B5EF4-FFF2-40B4-BE49-F238E27FC236}">
                <a16:creationId xmlns:a16="http://schemas.microsoft.com/office/drawing/2014/main" id="{6C6FCE85-7E2D-4F26-B953-B6B6335B566C}"/>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3E5031ED-E275-4FA9-BCB7-4FABC00DABCA}"/>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E36C4A24-92C0-4A6A-A862-9E4033BE8B02}"/>
              </a:ext>
            </a:extLst>
          </p:cNvPr>
          <p:cNvSpPr>
            <a:spLocks noGrp="1"/>
          </p:cNvSpPr>
          <p:nvPr>
            <p:ph type="sldNum" sz="quarter" idx="12"/>
          </p:nvPr>
        </p:nvSpPr>
        <p:spPr/>
        <p:txBody>
          <a:bodyPr/>
          <a:lstStyle/>
          <a:p>
            <a:fld id="{E31375A4-56A4-47D6-9801-1991572033F7}" type="slidenum">
              <a:rPr lang="en-US" smtClean="0"/>
              <a:t>55</a:t>
            </a:fld>
            <a:endParaRPr lang="en-US"/>
          </a:p>
        </p:txBody>
      </p:sp>
      <p:sp>
        <p:nvSpPr>
          <p:cNvPr id="8" name="TextBox 7">
            <a:extLst>
              <a:ext uri="{FF2B5EF4-FFF2-40B4-BE49-F238E27FC236}">
                <a16:creationId xmlns:a16="http://schemas.microsoft.com/office/drawing/2014/main" id="{D9348B10-A075-43D7-BC2F-1D523471575C}"/>
              </a:ext>
            </a:extLst>
          </p:cNvPr>
          <p:cNvSpPr txBox="1"/>
          <p:nvPr/>
        </p:nvSpPr>
        <p:spPr>
          <a:xfrm>
            <a:off x="235975" y="1214925"/>
            <a:ext cx="11577484" cy="523220"/>
          </a:xfrm>
          <a:prstGeom prst="rect">
            <a:avLst/>
          </a:prstGeom>
          <a:noFill/>
        </p:spPr>
        <p:txBody>
          <a:bodyPr wrap="square" rtlCol="0">
            <a:spAutoFit/>
          </a:bodyPr>
          <a:lstStyle/>
          <a:p>
            <a:r>
              <a:rPr lang="en-US" sz="2800" b="1" dirty="0">
                <a:solidFill>
                  <a:srgbClr val="0070C0"/>
                </a:solidFill>
              </a:rPr>
              <a:t>Application covers “smart” environments/spaces in domains such as:</a:t>
            </a:r>
          </a:p>
        </p:txBody>
      </p:sp>
    </p:spTree>
    <p:extLst>
      <p:ext uri="{BB962C8B-B14F-4D97-AF65-F5344CB8AC3E}">
        <p14:creationId xmlns:p14="http://schemas.microsoft.com/office/powerpoint/2010/main" val="429418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C7B9A13-9672-44AF-9D23-84ED90CEFDA7}"/>
              </a:ext>
            </a:extLst>
          </p:cNvPr>
          <p:cNvSpPr>
            <a:spLocks noGrp="1"/>
          </p:cNvSpPr>
          <p:nvPr>
            <p:ph type="title"/>
          </p:nvPr>
        </p:nvSpPr>
        <p:spPr/>
        <p:txBody>
          <a:bodyPr/>
          <a:lstStyle/>
          <a:p>
            <a:r>
              <a:rPr lang="en-US" dirty="0"/>
              <a:t>IoT- Trend, Devices and Networks</a:t>
            </a:r>
          </a:p>
        </p:txBody>
      </p:sp>
      <p:sp>
        <p:nvSpPr>
          <p:cNvPr id="9" name="Content Placeholder 8">
            <a:extLst>
              <a:ext uri="{FF2B5EF4-FFF2-40B4-BE49-F238E27FC236}">
                <a16:creationId xmlns:a16="http://schemas.microsoft.com/office/drawing/2014/main" id="{0A248E80-43D2-4DE0-9FCD-B6EF21A470FA}"/>
              </a:ext>
            </a:extLst>
          </p:cNvPr>
          <p:cNvSpPr>
            <a:spLocks noGrp="1"/>
          </p:cNvSpPr>
          <p:nvPr>
            <p:ph idx="1"/>
          </p:nvPr>
        </p:nvSpPr>
        <p:spPr/>
        <p:txBody>
          <a:bodyPr>
            <a:normAutofit fontScale="70000" lnSpcReduction="20000"/>
          </a:bodyPr>
          <a:lstStyle/>
          <a:p>
            <a:r>
              <a:rPr lang="en-US" b="1" dirty="0"/>
              <a:t>IoT Trends</a:t>
            </a:r>
            <a:r>
              <a:rPr lang="en-US" dirty="0"/>
              <a:t>: Since 2010, industry leaders have been predicting an explosion in the number of connected devices. </a:t>
            </a:r>
          </a:p>
          <a:p>
            <a:pPr lvl="1"/>
            <a:r>
              <a:rPr lang="en-US" dirty="0"/>
              <a:t>Different estimates of IoT devices to be connected to the Internet</a:t>
            </a:r>
          </a:p>
          <a:p>
            <a:pPr lvl="2"/>
            <a:r>
              <a:rPr lang="en-US" dirty="0"/>
              <a:t>By 2020, Gartner 20.6 billion , CISCO 50 Billion….</a:t>
            </a:r>
          </a:p>
          <a:p>
            <a:pPr lvl="2"/>
            <a:r>
              <a:rPr lang="en-US" dirty="0"/>
              <a:t>By 2025  41.6 Billion   etc.…</a:t>
            </a:r>
          </a:p>
          <a:p>
            <a:pPr lvl="1"/>
            <a:r>
              <a:rPr lang="en-US" dirty="0"/>
              <a:t>A wide range of fields that have been adopting IoT infrastructures includes connected and smart cities, manufacturing, energy and utilities, transport, logistics and even agriculture</a:t>
            </a:r>
          </a:p>
          <a:p>
            <a:pPr lvl="2"/>
            <a:r>
              <a:rPr lang="en-US" dirty="0"/>
              <a:t>i.e. IoT is being adopted in many  areas of applications</a:t>
            </a:r>
          </a:p>
          <a:p>
            <a:pPr lvl="1"/>
            <a:r>
              <a:rPr lang="en-US" dirty="0"/>
              <a:t>IoT has no practical limit as to the number of devices deployed</a:t>
            </a:r>
          </a:p>
          <a:p>
            <a:pPr lvl="2"/>
            <a:r>
              <a:rPr lang="en-US" dirty="0"/>
              <a:t>IPv6…</a:t>
            </a:r>
          </a:p>
          <a:p>
            <a:pPr lvl="1"/>
            <a:r>
              <a:rPr lang="en-US" dirty="0"/>
              <a:t>However, the number of IoT devices is only limited by the scope of the applications themselves</a:t>
            </a:r>
          </a:p>
          <a:p>
            <a:pPr lvl="2"/>
            <a:endParaRPr lang="en-US" dirty="0"/>
          </a:p>
          <a:p>
            <a:pPr lvl="1"/>
            <a:endParaRPr lang="en-US" dirty="0"/>
          </a:p>
        </p:txBody>
      </p:sp>
      <p:sp>
        <p:nvSpPr>
          <p:cNvPr id="5" name="Footer Placeholder 4">
            <a:extLst>
              <a:ext uri="{FF2B5EF4-FFF2-40B4-BE49-F238E27FC236}">
                <a16:creationId xmlns:a16="http://schemas.microsoft.com/office/drawing/2014/main" id="{BBE6A90E-CFB8-4F79-90E1-C88355A36CE7}"/>
              </a:ext>
            </a:extLst>
          </p:cNvPr>
          <p:cNvSpPr>
            <a:spLocks noGrp="1"/>
          </p:cNvSpPr>
          <p:nvPr>
            <p:ph type="ftr" sz="quarter" idx="11"/>
          </p:nvPr>
        </p:nvSpPr>
        <p:spPr/>
        <p:txBody>
          <a:bodyPr/>
          <a:lstStyle/>
          <a:p>
            <a:r>
              <a:rPr lang="en-US"/>
              <a:t>Introduction to Emerging Technologies -Chapter 4 - IoT</a:t>
            </a:r>
            <a:endParaRPr lang="en-US" dirty="0"/>
          </a:p>
        </p:txBody>
      </p:sp>
      <p:sp>
        <p:nvSpPr>
          <p:cNvPr id="6" name="Date Placeholder 5">
            <a:extLst>
              <a:ext uri="{FF2B5EF4-FFF2-40B4-BE49-F238E27FC236}">
                <a16:creationId xmlns:a16="http://schemas.microsoft.com/office/drawing/2014/main" id="{5272EF64-4E89-4D7E-91F5-9A4ECB526593}"/>
              </a:ext>
            </a:extLst>
          </p:cNvPr>
          <p:cNvSpPr>
            <a:spLocks noGrp="1"/>
          </p:cNvSpPr>
          <p:nvPr>
            <p:ph type="dt" sz="half" idx="10"/>
          </p:nvPr>
        </p:nvSpPr>
        <p:spPr/>
        <p:txBody>
          <a:bodyPr/>
          <a:lstStyle/>
          <a:p>
            <a:fld id="{F1B511EB-8DF8-419D-975E-B65B2F6B4658}" type="datetime1">
              <a:rPr lang="en-US" smtClean="0"/>
              <a:t>12/31/2019</a:t>
            </a:fld>
            <a:endParaRPr lang="en-US" dirty="0"/>
          </a:p>
        </p:txBody>
      </p:sp>
      <p:sp>
        <p:nvSpPr>
          <p:cNvPr id="7" name="Slide Number Placeholder 6">
            <a:extLst>
              <a:ext uri="{FF2B5EF4-FFF2-40B4-BE49-F238E27FC236}">
                <a16:creationId xmlns:a16="http://schemas.microsoft.com/office/drawing/2014/main" id="{9207470E-6B16-44B8-AE93-3145CCF60487}"/>
              </a:ext>
            </a:extLst>
          </p:cNvPr>
          <p:cNvSpPr>
            <a:spLocks noGrp="1"/>
          </p:cNvSpPr>
          <p:nvPr>
            <p:ph type="sldNum" sz="quarter" idx="12"/>
          </p:nvPr>
        </p:nvSpPr>
        <p:spPr/>
        <p:txBody>
          <a:bodyPr/>
          <a:lstStyle/>
          <a:p>
            <a:fld id="{E31375A4-56A4-47D6-9801-1991572033F7}" type="slidenum">
              <a:rPr lang="en-US" smtClean="0"/>
              <a:t>56</a:t>
            </a:fld>
            <a:endParaRPr lang="en-US"/>
          </a:p>
        </p:txBody>
      </p:sp>
    </p:spTree>
    <p:extLst>
      <p:ext uri="{BB962C8B-B14F-4D97-AF65-F5344CB8AC3E}">
        <p14:creationId xmlns:p14="http://schemas.microsoft.com/office/powerpoint/2010/main" val="63830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01332-FDC1-41A1-83F2-79E8A432ECC1}"/>
              </a:ext>
            </a:extLst>
          </p:cNvPr>
          <p:cNvSpPr>
            <a:spLocks noGrp="1"/>
          </p:cNvSpPr>
          <p:nvPr>
            <p:ph type="title"/>
          </p:nvPr>
        </p:nvSpPr>
        <p:spPr/>
        <p:txBody>
          <a:bodyPr/>
          <a:lstStyle/>
          <a:p>
            <a:r>
              <a:rPr lang="en-US" dirty="0"/>
              <a:t>IoT- Trend, Devices and Networks Cont’d…</a:t>
            </a:r>
          </a:p>
        </p:txBody>
      </p:sp>
      <p:sp>
        <p:nvSpPr>
          <p:cNvPr id="3" name="Content Placeholder 2">
            <a:extLst>
              <a:ext uri="{FF2B5EF4-FFF2-40B4-BE49-F238E27FC236}">
                <a16:creationId xmlns:a16="http://schemas.microsoft.com/office/drawing/2014/main" id="{F4BCDBFE-7085-4A4F-9043-639CD879C9B5}"/>
              </a:ext>
            </a:extLst>
          </p:cNvPr>
          <p:cNvSpPr>
            <a:spLocks noGrp="1"/>
          </p:cNvSpPr>
          <p:nvPr>
            <p:ph idx="1"/>
          </p:nvPr>
        </p:nvSpPr>
        <p:spPr/>
        <p:txBody>
          <a:bodyPr>
            <a:normAutofit fontScale="70000" lnSpcReduction="20000"/>
          </a:bodyPr>
          <a:lstStyle/>
          <a:p>
            <a:r>
              <a:rPr lang="en-US" b="1" dirty="0"/>
              <a:t>IoT Devices</a:t>
            </a:r>
          </a:p>
          <a:p>
            <a:pPr lvl="1"/>
            <a:r>
              <a:rPr lang="en-US" dirty="0"/>
              <a:t>A wireless sensor network (</a:t>
            </a:r>
            <a:r>
              <a:rPr lang="en-US" b="1" dirty="0"/>
              <a:t>WSN</a:t>
            </a:r>
            <a:r>
              <a:rPr lang="en-US" dirty="0"/>
              <a:t>) is a collection of distributed sensors that monitor physical or environmental conditions, such as temperature, sound, and pressure. </a:t>
            </a:r>
          </a:p>
          <a:p>
            <a:pPr lvl="1"/>
            <a:r>
              <a:rPr lang="en-US" dirty="0"/>
              <a:t>Data from each sensor passes through the network, node-to-node</a:t>
            </a:r>
          </a:p>
          <a:p>
            <a:pPr lvl="1"/>
            <a:r>
              <a:rPr lang="en-US" b="1" dirty="0"/>
              <a:t>WSN Nodes - </a:t>
            </a:r>
            <a:r>
              <a:rPr lang="en-US" dirty="0"/>
              <a:t>are low-cost devices, so they can be deployed in high volume.</a:t>
            </a:r>
          </a:p>
          <a:p>
            <a:pPr lvl="2"/>
            <a:r>
              <a:rPr lang="en-US" dirty="0"/>
              <a:t>They also operate at low power so that they can run on battery, or even use energy harvesting.</a:t>
            </a:r>
          </a:p>
          <a:p>
            <a:pPr lvl="2"/>
            <a:r>
              <a:rPr lang="en-US" dirty="0"/>
              <a:t>A WSN node is an embedded system that typically performs a single function (such as measuring temperature or pressure or turning on a light or a motor).</a:t>
            </a:r>
          </a:p>
          <a:p>
            <a:pPr lvl="2"/>
            <a:r>
              <a:rPr lang="en-US" dirty="0"/>
              <a:t>Energy harvesting is a new technology that derives energy from external sources (for example, solar power, thermal energy, wind energy, electromagnetic radiation, kinetic energy, and more).</a:t>
            </a:r>
          </a:p>
          <a:p>
            <a:pPr lvl="1"/>
            <a:endParaRPr lang="en-US" dirty="0"/>
          </a:p>
        </p:txBody>
      </p:sp>
      <p:sp>
        <p:nvSpPr>
          <p:cNvPr id="4" name="Footer Placeholder 3">
            <a:extLst>
              <a:ext uri="{FF2B5EF4-FFF2-40B4-BE49-F238E27FC236}">
                <a16:creationId xmlns:a16="http://schemas.microsoft.com/office/drawing/2014/main" id="{98A15047-2D00-4410-8461-2730D251CBE9}"/>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8E328EB0-87E8-4314-B594-B94378A54B41}"/>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B52BCE03-5EF9-4433-8C75-6FEAB52F28CA}"/>
              </a:ext>
            </a:extLst>
          </p:cNvPr>
          <p:cNvSpPr>
            <a:spLocks noGrp="1"/>
          </p:cNvSpPr>
          <p:nvPr>
            <p:ph type="sldNum" sz="quarter" idx="12"/>
          </p:nvPr>
        </p:nvSpPr>
        <p:spPr/>
        <p:txBody>
          <a:bodyPr/>
          <a:lstStyle/>
          <a:p>
            <a:fld id="{E31375A4-56A4-47D6-9801-1991572033F7}" type="slidenum">
              <a:rPr lang="en-US" smtClean="0"/>
              <a:t>57</a:t>
            </a:fld>
            <a:endParaRPr lang="en-US"/>
          </a:p>
        </p:txBody>
      </p:sp>
    </p:spTree>
    <p:extLst>
      <p:ext uri="{BB962C8B-B14F-4D97-AF65-F5344CB8AC3E}">
        <p14:creationId xmlns:p14="http://schemas.microsoft.com/office/powerpoint/2010/main" val="46262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2BCE9-B08A-459F-9E77-04119183210E}"/>
              </a:ext>
            </a:extLst>
          </p:cNvPr>
          <p:cNvSpPr>
            <a:spLocks noGrp="1"/>
          </p:cNvSpPr>
          <p:nvPr>
            <p:ph type="title"/>
          </p:nvPr>
        </p:nvSpPr>
        <p:spPr/>
        <p:txBody>
          <a:bodyPr/>
          <a:lstStyle/>
          <a:p>
            <a:r>
              <a:rPr lang="en-US" dirty="0"/>
              <a:t>IoT- Trend, Devices and Networks Cont’d…</a:t>
            </a:r>
          </a:p>
        </p:txBody>
      </p:sp>
      <p:sp>
        <p:nvSpPr>
          <p:cNvPr id="3" name="Content Placeholder 2">
            <a:extLst>
              <a:ext uri="{FF2B5EF4-FFF2-40B4-BE49-F238E27FC236}">
                <a16:creationId xmlns:a16="http://schemas.microsoft.com/office/drawing/2014/main" id="{3F948AF2-5D38-4040-A6DD-E84B2704C8FB}"/>
              </a:ext>
            </a:extLst>
          </p:cNvPr>
          <p:cNvSpPr>
            <a:spLocks noGrp="1"/>
          </p:cNvSpPr>
          <p:nvPr>
            <p:ph idx="1"/>
          </p:nvPr>
        </p:nvSpPr>
        <p:spPr/>
        <p:txBody>
          <a:bodyPr/>
          <a:lstStyle/>
          <a:p>
            <a:r>
              <a:rPr lang="en-US" b="1" dirty="0"/>
              <a:t>IoT Devices Cont’d…</a:t>
            </a:r>
          </a:p>
          <a:p>
            <a:pPr lvl="1"/>
            <a:r>
              <a:rPr lang="en-US" b="1" dirty="0"/>
              <a:t>WSN Edge Nodes</a:t>
            </a:r>
          </a:p>
          <a:p>
            <a:pPr lvl="2"/>
            <a:r>
              <a:rPr lang="en-US" dirty="0"/>
              <a:t>A WSN edge node is a WSN node that includes </a:t>
            </a:r>
            <a:r>
              <a:rPr lang="en-US" b="1" i="1" dirty="0"/>
              <a:t>Internet Protocol </a:t>
            </a:r>
            <a:r>
              <a:rPr lang="en-US" dirty="0"/>
              <a:t>connectivity.</a:t>
            </a:r>
          </a:p>
          <a:p>
            <a:pPr lvl="2"/>
            <a:r>
              <a:rPr lang="en-US" dirty="0"/>
              <a:t>It acts as a </a:t>
            </a:r>
            <a:r>
              <a:rPr lang="en-US" b="1" dirty="0"/>
              <a:t>gateway</a:t>
            </a:r>
            <a:r>
              <a:rPr lang="en-US" dirty="0"/>
              <a:t> between the WSN and the IP network</a:t>
            </a:r>
          </a:p>
          <a:p>
            <a:pPr lvl="2"/>
            <a:r>
              <a:rPr lang="en-US" dirty="0"/>
              <a:t>It offers local processing, provide local storage, and feature a user interface</a:t>
            </a:r>
          </a:p>
        </p:txBody>
      </p:sp>
      <p:sp>
        <p:nvSpPr>
          <p:cNvPr id="4" name="Footer Placeholder 3">
            <a:extLst>
              <a:ext uri="{FF2B5EF4-FFF2-40B4-BE49-F238E27FC236}">
                <a16:creationId xmlns:a16="http://schemas.microsoft.com/office/drawing/2014/main" id="{1CF4DB5F-19FD-4564-9B0A-BF5186F0A288}"/>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75F604A1-2439-4C33-88C6-B48D74B690E9}"/>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67BC3CA8-F721-4C82-AEA6-7189CE24D964}"/>
              </a:ext>
            </a:extLst>
          </p:cNvPr>
          <p:cNvSpPr>
            <a:spLocks noGrp="1"/>
          </p:cNvSpPr>
          <p:nvPr>
            <p:ph type="sldNum" sz="quarter" idx="12"/>
          </p:nvPr>
        </p:nvSpPr>
        <p:spPr/>
        <p:txBody>
          <a:bodyPr/>
          <a:lstStyle/>
          <a:p>
            <a:fld id="{E31375A4-56A4-47D6-9801-1991572033F7}" type="slidenum">
              <a:rPr lang="en-US" smtClean="0"/>
              <a:t>58</a:t>
            </a:fld>
            <a:endParaRPr lang="en-US"/>
          </a:p>
        </p:txBody>
      </p:sp>
    </p:spTree>
    <p:extLst>
      <p:ext uri="{BB962C8B-B14F-4D97-AF65-F5344CB8AC3E}">
        <p14:creationId xmlns:p14="http://schemas.microsoft.com/office/powerpoint/2010/main" val="4908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5C56E-8BDF-4372-8953-2418A23E34C3}"/>
              </a:ext>
            </a:extLst>
          </p:cNvPr>
          <p:cNvSpPr>
            <a:spLocks noGrp="1"/>
          </p:cNvSpPr>
          <p:nvPr>
            <p:ph type="title"/>
          </p:nvPr>
        </p:nvSpPr>
        <p:spPr/>
        <p:txBody>
          <a:bodyPr/>
          <a:lstStyle/>
          <a:p>
            <a:r>
              <a:rPr lang="en-US" dirty="0"/>
              <a:t>IoT- Trend, Devices and Networks Cont’d…</a:t>
            </a:r>
          </a:p>
        </p:txBody>
      </p:sp>
      <p:sp>
        <p:nvSpPr>
          <p:cNvPr id="3" name="Content Placeholder 2">
            <a:extLst>
              <a:ext uri="{FF2B5EF4-FFF2-40B4-BE49-F238E27FC236}">
                <a16:creationId xmlns:a16="http://schemas.microsoft.com/office/drawing/2014/main" id="{ABEE9121-7872-4BF6-815F-0802D83E7E36}"/>
              </a:ext>
            </a:extLst>
          </p:cNvPr>
          <p:cNvSpPr>
            <a:spLocks noGrp="1"/>
          </p:cNvSpPr>
          <p:nvPr>
            <p:ph idx="1"/>
          </p:nvPr>
        </p:nvSpPr>
        <p:spPr/>
        <p:txBody>
          <a:bodyPr/>
          <a:lstStyle/>
          <a:p>
            <a:r>
              <a:rPr lang="en-US" b="1" dirty="0"/>
              <a:t>IoT Devices Cont’d….</a:t>
            </a:r>
          </a:p>
          <a:p>
            <a:pPr lvl="1"/>
            <a:r>
              <a:rPr lang="en-US" dirty="0"/>
              <a:t>The battle over the preferred networking protocol is far from over. There are multiple candidates</a:t>
            </a:r>
          </a:p>
          <a:p>
            <a:pPr lvl="2"/>
            <a:r>
              <a:rPr lang="en-US" dirty="0"/>
              <a:t>Wi-Fi</a:t>
            </a:r>
          </a:p>
          <a:p>
            <a:pPr lvl="2"/>
            <a:r>
              <a:rPr lang="en-US" dirty="0"/>
              <a:t>IEEE 802.15.4</a:t>
            </a:r>
          </a:p>
          <a:p>
            <a:pPr lvl="2"/>
            <a:r>
              <a:rPr lang="en-US" dirty="0"/>
              <a:t>6LoWPAN</a:t>
            </a:r>
          </a:p>
          <a:p>
            <a:pPr lvl="2"/>
            <a:r>
              <a:rPr lang="en-US" dirty="0"/>
              <a:t>Bluetooth</a:t>
            </a:r>
          </a:p>
        </p:txBody>
      </p:sp>
      <p:sp>
        <p:nvSpPr>
          <p:cNvPr id="4" name="Footer Placeholder 3">
            <a:extLst>
              <a:ext uri="{FF2B5EF4-FFF2-40B4-BE49-F238E27FC236}">
                <a16:creationId xmlns:a16="http://schemas.microsoft.com/office/drawing/2014/main" id="{FCD84D64-9605-4B62-91D8-6719509EE262}"/>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52CEF49E-070B-4924-B884-D0AAE6D8F8A8}"/>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35BD88E5-104E-481D-A7AC-922C0B167FB4}"/>
              </a:ext>
            </a:extLst>
          </p:cNvPr>
          <p:cNvSpPr>
            <a:spLocks noGrp="1"/>
          </p:cNvSpPr>
          <p:nvPr>
            <p:ph type="sldNum" sz="quarter" idx="12"/>
          </p:nvPr>
        </p:nvSpPr>
        <p:spPr/>
        <p:txBody>
          <a:bodyPr/>
          <a:lstStyle/>
          <a:p>
            <a:fld id="{E31375A4-56A4-47D6-9801-1991572033F7}" type="slidenum">
              <a:rPr lang="en-US" smtClean="0"/>
              <a:t>59</a:t>
            </a:fld>
            <a:endParaRPr lang="en-US"/>
          </a:p>
        </p:txBody>
      </p:sp>
    </p:spTree>
    <p:extLst>
      <p:ext uri="{BB962C8B-B14F-4D97-AF65-F5344CB8AC3E}">
        <p14:creationId xmlns:p14="http://schemas.microsoft.com/office/powerpoint/2010/main" val="166868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41E82-7C8C-4063-BB7D-AED35DF382F9}"/>
              </a:ext>
            </a:extLst>
          </p:cNvPr>
          <p:cNvSpPr>
            <a:spLocks noGrp="1"/>
          </p:cNvSpPr>
          <p:nvPr>
            <p:ph type="title"/>
          </p:nvPr>
        </p:nvSpPr>
        <p:spPr/>
        <p:txBody>
          <a:bodyPr/>
          <a:lstStyle/>
          <a:p>
            <a:r>
              <a:rPr lang="en-US" dirty="0">
                <a:effectLst/>
              </a:rPr>
              <a:t>Conceptual framework  (2020) of IoT</a:t>
            </a:r>
            <a:endParaRPr lang="en-US" dirty="0"/>
          </a:p>
        </p:txBody>
      </p:sp>
      <p:sp>
        <p:nvSpPr>
          <p:cNvPr id="3" name="Content Placeholder 2">
            <a:extLst>
              <a:ext uri="{FF2B5EF4-FFF2-40B4-BE49-F238E27FC236}">
                <a16:creationId xmlns:a16="http://schemas.microsoft.com/office/drawing/2014/main" id="{C3712BC0-058A-4FD8-BD93-D1F0DCA2AB07}"/>
              </a:ext>
            </a:extLst>
          </p:cNvPr>
          <p:cNvSpPr>
            <a:spLocks noGrp="1"/>
          </p:cNvSpPr>
          <p:nvPr>
            <p:ph idx="1"/>
          </p:nvPr>
        </p:nvSpPr>
        <p:spPr/>
        <p:txBody>
          <a:bodyPr>
            <a:normAutofit fontScale="77500" lnSpcReduction="20000"/>
          </a:bodyPr>
          <a:lstStyle/>
          <a:p>
            <a:pPr algn="just"/>
            <a:r>
              <a:rPr lang="en-US" dirty="0"/>
              <a:t>IoT= Services+ Data+ Networks + Sensors</a:t>
            </a:r>
          </a:p>
          <a:p>
            <a:pPr algn="just"/>
            <a:r>
              <a:rPr lang="en-US" dirty="0"/>
              <a:t>IoT is  a system of interrelated computing devices, mechanical and digital machines, objects, animals or people that are provided with unique identifiers (UIDs) and the ability to transfer data over a network </a:t>
            </a:r>
            <a:r>
              <a:rPr lang="en-US" b="1" dirty="0"/>
              <a:t>without requiring human-to-human or human-to-computer interaction</a:t>
            </a:r>
          </a:p>
          <a:p>
            <a:pPr algn="just"/>
            <a:r>
              <a:rPr lang="en-US" dirty="0"/>
              <a:t>A </a:t>
            </a:r>
            <a:r>
              <a:rPr lang="en-US" b="1" dirty="0">
                <a:solidFill>
                  <a:srgbClr val="FF0000"/>
                </a:solidFill>
              </a:rPr>
              <a:t>thing</a:t>
            </a:r>
            <a:r>
              <a:rPr lang="en-US" dirty="0"/>
              <a:t> in the internet of things can be a </a:t>
            </a:r>
            <a:r>
              <a:rPr lang="en-US" b="1" dirty="0"/>
              <a:t>person</a:t>
            </a:r>
            <a:r>
              <a:rPr lang="en-US" dirty="0"/>
              <a:t> with a heart monitor implant, a </a:t>
            </a:r>
            <a:r>
              <a:rPr lang="en-US" b="1" dirty="0"/>
              <a:t>farm animal with a biochip </a:t>
            </a:r>
            <a:r>
              <a:rPr lang="en-US" dirty="0"/>
              <a:t>transponder, an </a:t>
            </a:r>
            <a:r>
              <a:rPr lang="en-US" b="1" dirty="0"/>
              <a:t>automobile</a:t>
            </a:r>
            <a:r>
              <a:rPr lang="en-US" dirty="0"/>
              <a:t> that has built-in sensors to alert the driver when tire pressure is low or any other </a:t>
            </a:r>
            <a:r>
              <a:rPr lang="en-US" b="1" dirty="0"/>
              <a:t>natural or man-made </a:t>
            </a:r>
            <a:r>
              <a:rPr lang="en-US" dirty="0"/>
              <a:t>object that can be </a:t>
            </a:r>
            <a:r>
              <a:rPr lang="en-US" b="1" dirty="0">
                <a:solidFill>
                  <a:srgbClr val="00B050"/>
                </a:solidFill>
              </a:rPr>
              <a:t>assigned an IP address</a:t>
            </a:r>
            <a:r>
              <a:rPr lang="en-US" dirty="0"/>
              <a:t> and is able to </a:t>
            </a:r>
            <a:r>
              <a:rPr lang="en-US" b="1" i="1" dirty="0"/>
              <a:t>transfer data over a network</a:t>
            </a:r>
          </a:p>
        </p:txBody>
      </p:sp>
      <p:sp>
        <p:nvSpPr>
          <p:cNvPr id="4" name="Footer Placeholder 3">
            <a:extLst>
              <a:ext uri="{FF2B5EF4-FFF2-40B4-BE49-F238E27FC236}">
                <a16:creationId xmlns:a16="http://schemas.microsoft.com/office/drawing/2014/main" id="{10B64288-A46F-4F23-97F0-11FB43C6BC31}"/>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77DD3D2C-B3D8-40B6-BC1B-8B5D2D33E118}"/>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5F4E9A9E-D391-4FAF-893C-E0D3B142498F}"/>
              </a:ext>
            </a:extLst>
          </p:cNvPr>
          <p:cNvSpPr>
            <a:spLocks noGrp="1"/>
          </p:cNvSpPr>
          <p:nvPr>
            <p:ph type="sldNum" sz="quarter" idx="12"/>
          </p:nvPr>
        </p:nvSpPr>
        <p:spPr/>
        <p:txBody>
          <a:bodyPr/>
          <a:lstStyle/>
          <a:p>
            <a:fld id="{E31375A4-56A4-47D6-9801-1991572033F7}" type="slidenum">
              <a:rPr lang="en-US" smtClean="0"/>
              <a:t>6</a:t>
            </a:fld>
            <a:endParaRPr lang="en-US"/>
          </a:p>
        </p:txBody>
      </p:sp>
    </p:spTree>
    <p:extLst>
      <p:ext uri="{BB962C8B-B14F-4D97-AF65-F5344CB8AC3E}">
        <p14:creationId xmlns:p14="http://schemas.microsoft.com/office/powerpoint/2010/main" val="169144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CDD7-417E-4E2D-877B-48CF5EECD7FA}"/>
              </a:ext>
            </a:extLst>
          </p:cNvPr>
          <p:cNvSpPr>
            <a:spLocks noGrp="1"/>
          </p:cNvSpPr>
          <p:nvPr>
            <p:ph type="title"/>
          </p:nvPr>
        </p:nvSpPr>
        <p:spPr/>
        <p:txBody>
          <a:bodyPr>
            <a:normAutofit/>
          </a:bodyPr>
          <a:lstStyle/>
          <a:p>
            <a:r>
              <a:rPr lang="en-US" sz="2800" dirty="0"/>
              <a:t>IoT- Trend, Devices and Networks-Cont’d… </a:t>
            </a:r>
            <a:r>
              <a:rPr lang="en-US" sz="2800" dirty="0">
                <a:effectLst/>
              </a:rPr>
              <a:t>Wireless radio technologies comparison </a:t>
            </a:r>
            <a:endParaRPr lang="en-US" sz="2800" dirty="0"/>
          </a:p>
        </p:txBody>
      </p:sp>
      <p:graphicFrame>
        <p:nvGraphicFramePr>
          <p:cNvPr id="7" name="Content Placeholder 6">
            <a:extLst>
              <a:ext uri="{FF2B5EF4-FFF2-40B4-BE49-F238E27FC236}">
                <a16:creationId xmlns:a16="http://schemas.microsoft.com/office/drawing/2014/main" id="{71C70486-3786-4AB4-B2A0-E2EB83AAA123}"/>
              </a:ext>
            </a:extLst>
          </p:cNvPr>
          <p:cNvGraphicFramePr>
            <a:graphicFrameLocks noGrp="1"/>
          </p:cNvGraphicFramePr>
          <p:nvPr>
            <p:ph idx="1"/>
            <p:extLst>
              <p:ext uri="{D42A27DB-BD31-4B8C-83A1-F6EECF244321}">
                <p14:modId xmlns:p14="http://schemas.microsoft.com/office/powerpoint/2010/main" val="3558725685"/>
              </p:ext>
            </p:extLst>
          </p:nvPr>
        </p:nvGraphicFramePr>
        <p:xfrm>
          <a:off x="1064525" y="1337481"/>
          <a:ext cx="10041010" cy="4694607"/>
        </p:xfrm>
        <a:graphic>
          <a:graphicData uri="http://schemas.openxmlformats.org/drawingml/2006/table">
            <a:tbl>
              <a:tblPr firstRow="1" firstCol="1" bandRow="1">
                <a:tableStyleId>{8799B23B-EC83-4686-B30A-512413B5E67A}</a:tableStyleId>
              </a:tblPr>
              <a:tblGrid>
                <a:gridCol w="2314265">
                  <a:extLst>
                    <a:ext uri="{9D8B030D-6E8A-4147-A177-3AD203B41FA5}">
                      <a16:colId xmlns:a16="http://schemas.microsoft.com/office/drawing/2014/main" val="3334102561"/>
                    </a:ext>
                  </a:extLst>
                </a:gridCol>
                <a:gridCol w="2734162">
                  <a:extLst>
                    <a:ext uri="{9D8B030D-6E8A-4147-A177-3AD203B41FA5}">
                      <a16:colId xmlns:a16="http://schemas.microsoft.com/office/drawing/2014/main" val="2636791634"/>
                    </a:ext>
                  </a:extLst>
                </a:gridCol>
                <a:gridCol w="2498976">
                  <a:extLst>
                    <a:ext uri="{9D8B030D-6E8A-4147-A177-3AD203B41FA5}">
                      <a16:colId xmlns:a16="http://schemas.microsoft.com/office/drawing/2014/main" val="2653123124"/>
                    </a:ext>
                  </a:extLst>
                </a:gridCol>
                <a:gridCol w="2493607">
                  <a:extLst>
                    <a:ext uri="{9D8B030D-6E8A-4147-A177-3AD203B41FA5}">
                      <a16:colId xmlns:a16="http://schemas.microsoft.com/office/drawing/2014/main" val="3281340813"/>
                    </a:ext>
                  </a:extLst>
                </a:gridCol>
              </a:tblGrid>
              <a:tr h="664146">
                <a:tc>
                  <a:txBody>
                    <a:bodyPr/>
                    <a:lstStyle/>
                    <a:p>
                      <a:pPr marL="0" marR="0" algn="just">
                        <a:lnSpc>
                          <a:spcPct val="115000"/>
                        </a:lnSpc>
                        <a:spcBef>
                          <a:spcPts val="0"/>
                        </a:spcBef>
                        <a:spcAft>
                          <a:spcPts val="1000"/>
                        </a:spcAft>
                      </a:pPr>
                      <a:r>
                        <a:rPr lang="en-US" sz="2400" dirty="0">
                          <a:effectLst/>
                        </a:rPr>
                        <a:t>Standard</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solidFill>
                      <a:schemeClr val="accent5">
                        <a:lumMod val="20000"/>
                        <a:lumOff val="80000"/>
                      </a:schemeClr>
                    </a:solidFill>
                  </a:tcPr>
                </a:tc>
                <a:tc>
                  <a:txBody>
                    <a:bodyPr/>
                    <a:lstStyle/>
                    <a:p>
                      <a:pPr marL="0" marR="0" algn="just">
                        <a:lnSpc>
                          <a:spcPct val="115000"/>
                        </a:lnSpc>
                        <a:spcBef>
                          <a:spcPts val="0"/>
                        </a:spcBef>
                        <a:spcAft>
                          <a:spcPts val="1000"/>
                        </a:spcAft>
                      </a:pPr>
                      <a:r>
                        <a:rPr lang="en-US" sz="2400" dirty="0">
                          <a:effectLst/>
                        </a:rPr>
                        <a:t>IEE 802.15.4</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solidFill>
                      <a:schemeClr val="accent5">
                        <a:lumMod val="20000"/>
                        <a:lumOff val="80000"/>
                      </a:schemeClr>
                    </a:solidFill>
                  </a:tcPr>
                </a:tc>
                <a:tc>
                  <a:txBody>
                    <a:bodyPr/>
                    <a:lstStyle/>
                    <a:p>
                      <a:pPr marL="0" marR="0" algn="just">
                        <a:lnSpc>
                          <a:spcPct val="115000"/>
                        </a:lnSpc>
                        <a:spcBef>
                          <a:spcPts val="0"/>
                        </a:spcBef>
                        <a:spcAft>
                          <a:spcPts val="1000"/>
                        </a:spcAft>
                      </a:pPr>
                      <a:r>
                        <a:rPr lang="en-US" sz="2400" dirty="0">
                          <a:effectLst/>
                        </a:rPr>
                        <a:t>Bluetooth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solidFill>
                      <a:schemeClr val="accent5">
                        <a:lumMod val="20000"/>
                        <a:lumOff val="80000"/>
                      </a:schemeClr>
                    </a:solidFill>
                  </a:tcPr>
                </a:tc>
                <a:tc>
                  <a:txBody>
                    <a:bodyPr/>
                    <a:lstStyle/>
                    <a:p>
                      <a:pPr marL="0" marR="0" algn="just">
                        <a:lnSpc>
                          <a:spcPct val="115000"/>
                        </a:lnSpc>
                        <a:spcBef>
                          <a:spcPts val="0"/>
                        </a:spcBef>
                        <a:spcAft>
                          <a:spcPts val="1000"/>
                        </a:spcAft>
                      </a:pPr>
                      <a:r>
                        <a:rPr lang="en-US" sz="2400" dirty="0">
                          <a:effectLst/>
                        </a:rPr>
                        <a:t>Wi-Fi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solidFill>
                      <a:schemeClr val="accent5">
                        <a:lumMod val="20000"/>
                        <a:lumOff val="80000"/>
                      </a:schemeClr>
                    </a:solidFill>
                  </a:tcPr>
                </a:tc>
                <a:extLst>
                  <a:ext uri="{0D108BD9-81ED-4DB2-BD59-A6C34878D82A}">
                    <a16:rowId xmlns:a16="http://schemas.microsoft.com/office/drawing/2014/main" val="3190734192"/>
                  </a:ext>
                </a:extLst>
              </a:tr>
              <a:tr h="664146">
                <a:tc>
                  <a:txBody>
                    <a:bodyPr/>
                    <a:lstStyle/>
                    <a:p>
                      <a:pPr marL="0" marR="0" algn="just">
                        <a:lnSpc>
                          <a:spcPct val="115000"/>
                        </a:lnSpc>
                        <a:spcBef>
                          <a:spcPts val="0"/>
                        </a:spcBef>
                        <a:spcAft>
                          <a:spcPts val="1000"/>
                        </a:spcAft>
                      </a:pPr>
                      <a:r>
                        <a:rPr lang="en-US" sz="2400" dirty="0">
                          <a:effectLst/>
                        </a:rPr>
                        <a:t>Frequency</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solidFill>
                      <a:schemeClr val="accent3">
                        <a:lumMod val="40000"/>
                        <a:lumOff val="60000"/>
                      </a:schemeClr>
                    </a:solidFill>
                  </a:tcPr>
                </a:tc>
                <a:tc>
                  <a:txBody>
                    <a:bodyPr/>
                    <a:lstStyle/>
                    <a:p>
                      <a:pPr marL="0" marR="0" algn="just">
                        <a:lnSpc>
                          <a:spcPct val="115000"/>
                        </a:lnSpc>
                        <a:spcBef>
                          <a:spcPts val="0"/>
                        </a:spcBef>
                        <a:spcAft>
                          <a:spcPts val="1000"/>
                        </a:spcAft>
                      </a:pPr>
                      <a:r>
                        <a:rPr lang="en-US" sz="2000" dirty="0">
                          <a:effectLst/>
                        </a:rPr>
                        <a:t>868/915 MHZ, 2.4 GHz</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marL="0" marR="0" algn="just">
                        <a:lnSpc>
                          <a:spcPct val="115000"/>
                        </a:lnSpc>
                        <a:spcBef>
                          <a:spcPts val="0"/>
                        </a:spcBef>
                        <a:spcAft>
                          <a:spcPts val="1000"/>
                        </a:spcAft>
                      </a:pPr>
                      <a:r>
                        <a:rPr lang="en-US" sz="2400" dirty="0">
                          <a:effectLst/>
                        </a:rPr>
                        <a:t>2.4 GHz</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marL="0" marR="0" algn="just">
                        <a:lnSpc>
                          <a:spcPct val="115000"/>
                        </a:lnSpc>
                        <a:spcBef>
                          <a:spcPts val="0"/>
                        </a:spcBef>
                        <a:spcAft>
                          <a:spcPts val="1000"/>
                        </a:spcAft>
                      </a:pPr>
                      <a:r>
                        <a:rPr lang="en-US" sz="2400">
                          <a:effectLst/>
                        </a:rPr>
                        <a:t>2.4, 5.8 GHz</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824532379"/>
                  </a:ext>
                </a:extLst>
              </a:tr>
              <a:tr h="664146">
                <a:tc>
                  <a:txBody>
                    <a:bodyPr/>
                    <a:lstStyle/>
                    <a:p>
                      <a:pPr marL="0" marR="0" algn="just">
                        <a:lnSpc>
                          <a:spcPct val="115000"/>
                        </a:lnSpc>
                        <a:spcBef>
                          <a:spcPts val="0"/>
                        </a:spcBef>
                        <a:spcAft>
                          <a:spcPts val="1000"/>
                        </a:spcAft>
                      </a:pPr>
                      <a:r>
                        <a:rPr lang="en-US" sz="2400" dirty="0">
                          <a:effectLst/>
                        </a:rPr>
                        <a:t>Data rate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solidFill>
                      <a:schemeClr val="accent3">
                        <a:lumMod val="40000"/>
                        <a:lumOff val="60000"/>
                      </a:schemeClr>
                    </a:solidFill>
                  </a:tcPr>
                </a:tc>
                <a:tc>
                  <a:txBody>
                    <a:bodyPr/>
                    <a:lstStyle/>
                    <a:p>
                      <a:pPr marL="0" marR="0" algn="just">
                        <a:lnSpc>
                          <a:spcPct val="115000"/>
                        </a:lnSpc>
                        <a:spcBef>
                          <a:spcPts val="0"/>
                        </a:spcBef>
                        <a:spcAft>
                          <a:spcPts val="1000"/>
                        </a:spcAft>
                      </a:pPr>
                      <a:r>
                        <a:rPr lang="en-US" sz="2400">
                          <a:effectLst/>
                        </a:rPr>
                        <a:t>250 Kpbs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marL="0" marR="0" algn="just">
                        <a:lnSpc>
                          <a:spcPct val="115000"/>
                        </a:lnSpc>
                        <a:spcBef>
                          <a:spcPts val="0"/>
                        </a:spcBef>
                        <a:spcAft>
                          <a:spcPts val="1000"/>
                        </a:spcAft>
                      </a:pPr>
                      <a:r>
                        <a:rPr lang="en-US" sz="2400">
                          <a:effectLst/>
                        </a:rPr>
                        <a:t>723 Kpbs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marL="0" marR="0" algn="just">
                        <a:lnSpc>
                          <a:spcPct val="115000"/>
                        </a:lnSpc>
                        <a:spcBef>
                          <a:spcPts val="0"/>
                        </a:spcBef>
                        <a:spcAft>
                          <a:spcPts val="1000"/>
                        </a:spcAft>
                      </a:pPr>
                      <a:r>
                        <a:rPr lang="en-US" sz="2400">
                          <a:effectLst/>
                        </a:rPr>
                        <a:t>11 to 105 Mpbs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218795005"/>
                  </a:ext>
                </a:extLst>
              </a:tr>
              <a:tr h="664146">
                <a:tc>
                  <a:txBody>
                    <a:bodyPr/>
                    <a:lstStyle/>
                    <a:p>
                      <a:pPr marL="0" marR="0" algn="just">
                        <a:lnSpc>
                          <a:spcPct val="115000"/>
                        </a:lnSpc>
                        <a:spcBef>
                          <a:spcPts val="0"/>
                        </a:spcBef>
                        <a:spcAft>
                          <a:spcPts val="1000"/>
                        </a:spcAft>
                      </a:pPr>
                      <a:r>
                        <a:rPr lang="en-US" sz="2400" dirty="0">
                          <a:effectLst/>
                        </a:rPr>
                        <a:t>Data rate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solidFill>
                      <a:schemeClr val="accent3">
                        <a:lumMod val="40000"/>
                        <a:lumOff val="60000"/>
                      </a:schemeClr>
                    </a:solidFill>
                  </a:tcPr>
                </a:tc>
                <a:tc>
                  <a:txBody>
                    <a:bodyPr/>
                    <a:lstStyle/>
                    <a:p>
                      <a:pPr marL="0" marR="0" algn="just">
                        <a:lnSpc>
                          <a:spcPct val="115000"/>
                        </a:lnSpc>
                        <a:spcBef>
                          <a:spcPts val="0"/>
                        </a:spcBef>
                        <a:spcAft>
                          <a:spcPts val="1000"/>
                        </a:spcAft>
                      </a:pPr>
                      <a:r>
                        <a:rPr lang="en-US" sz="2400">
                          <a:effectLst/>
                        </a:rPr>
                        <a:t>250 Kpbs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marL="0" marR="0" algn="just">
                        <a:lnSpc>
                          <a:spcPct val="115000"/>
                        </a:lnSpc>
                        <a:spcBef>
                          <a:spcPts val="0"/>
                        </a:spcBef>
                        <a:spcAft>
                          <a:spcPts val="1000"/>
                        </a:spcAft>
                      </a:pPr>
                      <a:r>
                        <a:rPr lang="en-US" sz="2400" dirty="0">
                          <a:effectLst/>
                        </a:rPr>
                        <a:t>723 </a:t>
                      </a:r>
                      <a:r>
                        <a:rPr lang="en-US" sz="2400" dirty="0" err="1">
                          <a:effectLst/>
                        </a:rPr>
                        <a:t>Kpbs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marL="0" marR="0" algn="just">
                        <a:lnSpc>
                          <a:spcPct val="115000"/>
                        </a:lnSpc>
                        <a:spcBef>
                          <a:spcPts val="0"/>
                        </a:spcBef>
                        <a:spcAft>
                          <a:spcPts val="1000"/>
                        </a:spcAft>
                      </a:pPr>
                      <a:r>
                        <a:rPr lang="en-US" sz="2400">
                          <a:effectLst/>
                        </a:rPr>
                        <a:t>11 to 105 Mpbs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2463180451"/>
                  </a:ext>
                </a:extLst>
              </a:tr>
              <a:tr h="664146">
                <a:tc>
                  <a:txBody>
                    <a:bodyPr/>
                    <a:lstStyle/>
                    <a:p>
                      <a:pPr marL="0" marR="0" algn="just">
                        <a:lnSpc>
                          <a:spcPct val="115000"/>
                        </a:lnSpc>
                        <a:spcBef>
                          <a:spcPts val="0"/>
                        </a:spcBef>
                        <a:spcAft>
                          <a:spcPts val="1000"/>
                        </a:spcAft>
                      </a:pPr>
                      <a:r>
                        <a:rPr lang="en-US" sz="2400" dirty="0">
                          <a:effectLst/>
                        </a:rPr>
                        <a:t>Power</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solidFill>
                      <a:schemeClr val="accent3">
                        <a:lumMod val="40000"/>
                        <a:lumOff val="60000"/>
                      </a:schemeClr>
                    </a:solidFill>
                  </a:tcPr>
                </a:tc>
                <a:tc>
                  <a:txBody>
                    <a:bodyPr/>
                    <a:lstStyle/>
                    <a:p>
                      <a:pPr marL="0" marR="0" algn="just">
                        <a:lnSpc>
                          <a:spcPct val="115000"/>
                        </a:lnSpc>
                        <a:spcBef>
                          <a:spcPts val="0"/>
                        </a:spcBef>
                        <a:spcAft>
                          <a:spcPts val="1000"/>
                        </a:spcAft>
                      </a:pPr>
                      <a:r>
                        <a:rPr lang="en-US" sz="2400">
                          <a:effectLst/>
                        </a:rPr>
                        <a:t>Very Low</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marL="0" marR="0" algn="just">
                        <a:lnSpc>
                          <a:spcPct val="115000"/>
                        </a:lnSpc>
                        <a:spcBef>
                          <a:spcPts val="0"/>
                        </a:spcBef>
                        <a:spcAft>
                          <a:spcPts val="1000"/>
                        </a:spcAft>
                      </a:pPr>
                      <a:r>
                        <a:rPr lang="en-US" sz="2400">
                          <a:effectLst/>
                        </a:rPr>
                        <a:t>Low</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marL="0" marR="0" algn="just">
                        <a:lnSpc>
                          <a:spcPct val="115000"/>
                        </a:lnSpc>
                        <a:spcBef>
                          <a:spcPts val="0"/>
                        </a:spcBef>
                        <a:spcAft>
                          <a:spcPts val="1000"/>
                        </a:spcAft>
                      </a:pPr>
                      <a:r>
                        <a:rPr lang="en-US" sz="2400">
                          <a:effectLst/>
                        </a:rPr>
                        <a:t>High</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583424514"/>
                  </a:ext>
                </a:extLst>
              </a:tr>
              <a:tr h="1373877">
                <a:tc>
                  <a:txBody>
                    <a:bodyPr/>
                    <a:lstStyle/>
                    <a:p>
                      <a:pPr marL="0" marR="0" algn="just">
                        <a:lnSpc>
                          <a:spcPct val="115000"/>
                        </a:lnSpc>
                        <a:spcBef>
                          <a:spcPts val="0"/>
                        </a:spcBef>
                        <a:spcAft>
                          <a:spcPts val="1650"/>
                        </a:spcAft>
                      </a:pPr>
                      <a:r>
                        <a:rPr lang="en-US" sz="2400" dirty="0">
                          <a:effectLst/>
                        </a:rPr>
                        <a:t>Battery Operation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solidFill>
                      <a:schemeClr val="accent3">
                        <a:lumMod val="40000"/>
                        <a:lumOff val="60000"/>
                      </a:schemeClr>
                    </a:solidFill>
                  </a:tcPr>
                </a:tc>
                <a:tc>
                  <a:txBody>
                    <a:bodyPr/>
                    <a:lstStyle/>
                    <a:p>
                      <a:pPr marL="0" marR="0" algn="just">
                        <a:lnSpc>
                          <a:spcPct val="115000"/>
                        </a:lnSpc>
                        <a:spcBef>
                          <a:spcPts val="0"/>
                        </a:spcBef>
                        <a:spcAft>
                          <a:spcPts val="1650"/>
                        </a:spcAft>
                      </a:pPr>
                      <a:r>
                        <a:rPr lang="en-US" sz="2400" dirty="0">
                          <a:effectLst/>
                        </a:rPr>
                        <a:t>Alkaline (months to years)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marL="0" marR="0" algn="just">
                        <a:lnSpc>
                          <a:spcPct val="115000"/>
                        </a:lnSpc>
                        <a:spcBef>
                          <a:spcPts val="0"/>
                        </a:spcBef>
                        <a:spcAft>
                          <a:spcPts val="1650"/>
                        </a:spcAft>
                      </a:pPr>
                      <a:r>
                        <a:rPr lang="en-US" sz="2400">
                          <a:effectLst/>
                        </a:rPr>
                        <a:t>Rechargeable (days to weeks)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marL="0" marR="0" algn="just">
                        <a:lnSpc>
                          <a:spcPct val="115000"/>
                        </a:lnSpc>
                        <a:spcBef>
                          <a:spcPts val="0"/>
                        </a:spcBef>
                        <a:spcAft>
                          <a:spcPts val="1650"/>
                        </a:spcAft>
                      </a:pPr>
                      <a:r>
                        <a:rPr lang="en-US" sz="2400" dirty="0">
                          <a:effectLst/>
                        </a:rPr>
                        <a:t>Rechargeable (hours)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1695908870"/>
                  </a:ext>
                </a:extLst>
              </a:tr>
            </a:tbl>
          </a:graphicData>
        </a:graphic>
      </p:graphicFrame>
      <p:sp>
        <p:nvSpPr>
          <p:cNvPr id="4" name="Footer Placeholder 3">
            <a:extLst>
              <a:ext uri="{FF2B5EF4-FFF2-40B4-BE49-F238E27FC236}">
                <a16:creationId xmlns:a16="http://schemas.microsoft.com/office/drawing/2014/main" id="{7515F485-CE41-45DA-BC6F-A10900A8D3C4}"/>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79861214-8992-4FC5-B300-A6C560A58D91}"/>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81165D8D-21FB-44A0-B629-437817BC8611}"/>
              </a:ext>
            </a:extLst>
          </p:cNvPr>
          <p:cNvSpPr>
            <a:spLocks noGrp="1"/>
          </p:cNvSpPr>
          <p:nvPr>
            <p:ph type="sldNum" sz="quarter" idx="12"/>
          </p:nvPr>
        </p:nvSpPr>
        <p:spPr/>
        <p:txBody>
          <a:bodyPr/>
          <a:lstStyle/>
          <a:p>
            <a:fld id="{E31375A4-56A4-47D6-9801-1991572033F7}" type="slidenum">
              <a:rPr lang="en-US" smtClean="0"/>
              <a:t>60</a:t>
            </a:fld>
            <a:endParaRPr lang="en-US"/>
          </a:p>
        </p:txBody>
      </p:sp>
    </p:spTree>
    <p:extLst>
      <p:ext uri="{BB962C8B-B14F-4D97-AF65-F5344CB8AC3E}">
        <p14:creationId xmlns:p14="http://schemas.microsoft.com/office/powerpoint/2010/main" val="227510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9C5CE-3DD5-4EC7-AF59-2D42C3257F95}"/>
              </a:ext>
            </a:extLst>
          </p:cNvPr>
          <p:cNvSpPr>
            <a:spLocks noGrp="1"/>
          </p:cNvSpPr>
          <p:nvPr>
            <p:ph type="title"/>
          </p:nvPr>
        </p:nvSpPr>
        <p:spPr/>
        <p:txBody>
          <a:bodyPr/>
          <a:lstStyle/>
          <a:p>
            <a:r>
              <a:rPr lang="en-US" dirty="0"/>
              <a:t>IoT- Trend, Devices and Networks Cont’d…</a:t>
            </a:r>
          </a:p>
        </p:txBody>
      </p:sp>
      <p:sp>
        <p:nvSpPr>
          <p:cNvPr id="3" name="Content Placeholder 2">
            <a:extLst>
              <a:ext uri="{FF2B5EF4-FFF2-40B4-BE49-F238E27FC236}">
                <a16:creationId xmlns:a16="http://schemas.microsoft.com/office/drawing/2014/main" id="{2D8102B4-0A04-49D6-8BFF-6E4159B86129}"/>
              </a:ext>
            </a:extLst>
          </p:cNvPr>
          <p:cNvSpPr>
            <a:spLocks noGrp="1"/>
          </p:cNvSpPr>
          <p:nvPr>
            <p:ph idx="1"/>
          </p:nvPr>
        </p:nvSpPr>
        <p:spPr/>
        <p:txBody>
          <a:bodyPr>
            <a:normAutofit fontScale="77500" lnSpcReduction="20000"/>
          </a:bodyPr>
          <a:lstStyle/>
          <a:p>
            <a:r>
              <a:rPr lang="en-US" b="1" dirty="0"/>
              <a:t>IoT Networks</a:t>
            </a:r>
          </a:p>
          <a:p>
            <a:pPr lvl="1"/>
            <a:r>
              <a:rPr lang="en-US" dirty="0"/>
              <a:t>As the amount of IoT devices grows, the underlying telecommunications networks that support and serve them must also adapt.</a:t>
            </a:r>
          </a:p>
          <a:p>
            <a:pPr lvl="1"/>
            <a:r>
              <a:rPr lang="en-US" dirty="0"/>
              <a:t>Telecommunication infrastructures must be designed to accommodate the traffic they carry. </a:t>
            </a:r>
          </a:p>
          <a:p>
            <a:pPr lvl="1"/>
            <a:r>
              <a:rPr lang="en-US" dirty="0"/>
              <a:t>Voice, video, and data have particular characteristics and requirements for successful transmission over the network. </a:t>
            </a:r>
          </a:p>
          <a:p>
            <a:pPr lvl="1"/>
            <a:r>
              <a:rPr lang="en-US" dirty="0"/>
              <a:t>IoT traffic </a:t>
            </a:r>
            <a:r>
              <a:rPr lang="en-US" b="1" dirty="0">
                <a:solidFill>
                  <a:srgbClr val="0070C0"/>
                </a:solidFill>
              </a:rPr>
              <a:t>differs significantly in its nature</a:t>
            </a:r>
            <a:r>
              <a:rPr lang="en-US" dirty="0"/>
              <a:t> and thus has unique network requirements that must be taken into account when designing the network that will carry them</a:t>
            </a:r>
          </a:p>
        </p:txBody>
      </p:sp>
      <p:sp>
        <p:nvSpPr>
          <p:cNvPr id="4" name="Footer Placeholder 3">
            <a:extLst>
              <a:ext uri="{FF2B5EF4-FFF2-40B4-BE49-F238E27FC236}">
                <a16:creationId xmlns:a16="http://schemas.microsoft.com/office/drawing/2014/main" id="{871A2860-6EE9-401D-8708-AB4330F66E23}"/>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0C23E691-687A-4636-BB2A-F6381E8840F6}"/>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A8FC2CF4-28B0-409B-9B24-2AA361E5EFAC}"/>
              </a:ext>
            </a:extLst>
          </p:cNvPr>
          <p:cNvSpPr>
            <a:spLocks noGrp="1"/>
          </p:cNvSpPr>
          <p:nvPr>
            <p:ph type="sldNum" sz="quarter" idx="12"/>
          </p:nvPr>
        </p:nvSpPr>
        <p:spPr/>
        <p:txBody>
          <a:bodyPr/>
          <a:lstStyle/>
          <a:p>
            <a:fld id="{E31375A4-56A4-47D6-9801-1991572033F7}" type="slidenum">
              <a:rPr lang="en-US" smtClean="0"/>
              <a:t>61</a:t>
            </a:fld>
            <a:endParaRPr lang="en-US"/>
          </a:p>
        </p:txBody>
      </p:sp>
    </p:spTree>
    <p:extLst>
      <p:ext uri="{BB962C8B-B14F-4D97-AF65-F5344CB8AC3E}">
        <p14:creationId xmlns:p14="http://schemas.microsoft.com/office/powerpoint/2010/main" val="109223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127C-B3EA-4E71-AA5B-51AA76176BC4}"/>
              </a:ext>
            </a:extLst>
          </p:cNvPr>
          <p:cNvSpPr>
            <a:spLocks noGrp="1"/>
          </p:cNvSpPr>
          <p:nvPr>
            <p:ph type="title"/>
          </p:nvPr>
        </p:nvSpPr>
        <p:spPr/>
        <p:txBody>
          <a:bodyPr/>
          <a:lstStyle/>
          <a:p>
            <a:r>
              <a:rPr lang="en-US" dirty="0"/>
              <a:t>IoT- Trend, Devices and Networks Cont’d…</a:t>
            </a:r>
          </a:p>
        </p:txBody>
      </p:sp>
      <p:sp>
        <p:nvSpPr>
          <p:cNvPr id="3" name="Content Placeholder 2">
            <a:extLst>
              <a:ext uri="{FF2B5EF4-FFF2-40B4-BE49-F238E27FC236}">
                <a16:creationId xmlns:a16="http://schemas.microsoft.com/office/drawing/2014/main" id="{34FFEAB2-31C1-4AAF-A8AD-08DF4D322A03}"/>
              </a:ext>
            </a:extLst>
          </p:cNvPr>
          <p:cNvSpPr>
            <a:spLocks noGrp="1"/>
          </p:cNvSpPr>
          <p:nvPr>
            <p:ph idx="1"/>
          </p:nvPr>
        </p:nvSpPr>
        <p:spPr/>
        <p:txBody>
          <a:bodyPr>
            <a:normAutofit fontScale="77500" lnSpcReduction="20000"/>
          </a:bodyPr>
          <a:lstStyle/>
          <a:p>
            <a:r>
              <a:rPr lang="en-US" b="1" dirty="0"/>
              <a:t>IoT Networks Cont’d…</a:t>
            </a:r>
            <a:endParaRPr lang="en-US" dirty="0"/>
          </a:p>
          <a:p>
            <a:pPr lvl="1"/>
            <a:r>
              <a:rPr lang="en-US" dirty="0"/>
              <a:t>An IoT network typically includes a number of devices with constrained resources (</a:t>
            </a:r>
            <a:r>
              <a:rPr lang="en-US" b="1" dirty="0"/>
              <a:t>power, processing, memory, among others</a:t>
            </a:r>
            <a:r>
              <a:rPr lang="en-US" dirty="0"/>
              <a:t>) </a:t>
            </a:r>
          </a:p>
          <a:p>
            <a:pPr lvl="1"/>
            <a:r>
              <a:rPr lang="en-US" dirty="0"/>
              <a:t>Some of those devices may be massively deployed over large areas like </a:t>
            </a:r>
            <a:r>
              <a:rPr lang="en-US" dirty="0">
                <a:solidFill>
                  <a:srgbClr val="FF0000"/>
                </a:solidFill>
              </a:rPr>
              <a:t>smart cities, industrial plants</a:t>
            </a:r>
            <a:r>
              <a:rPr lang="en-US" dirty="0"/>
              <a:t>, </a:t>
            </a:r>
          </a:p>
          <a:p>
            <a:pPr lvl="1"/>
            <a:r>
              <a:rPr lang="en-US" dirty="0"/>
              <a:t>Whereas others may be deployed in </a:t>
            </a:r>
            <a:r>
              <a:rPr lang="en-US" b="1" dirty="0"/>
              <a:t>hard-to-reach areas like pipelines hazardous zones, or even in hostile environments </a:t>
            </a:r>
            <a:r>
              <a:rPr lang="en-US" dirty="0"/>
              <a:t>like war zones. </a:t>
            </a:r>
          </a:p>
          <a:p>
            <a:pPr lvl="1"/>
            <a:r>
              <a:rPr lang="en-US" dirty="0"/>
              <a:t>Therefore, the efficient management of IoT networks requires considering both the constraints of low power IoT devices and the deployment complexity of the underlying communication infrastructure. </a:t>
            </a:r>
          </a:p>
        </p:txBody>
      </p:sp>
      <p:sp>
        <p:nvSpPr>
          <p:cNvPr id="4" name="Footer Placeholder 3">
            <a:extLst>
              <a:ext uri="{FF2B5EF4-FFF2-40B4-BE49-F238E27FC236}">
                <a16:creationId xmlns:a16="http://schemas.microsoft.com/office/drawing/2014/main" id="{990A0C69-9AF1-4590-BF60-2D0B56B2B796}"/>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83844EA7-D821-4400-9DF1-951905E5A301}"/>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789D0401-687D-4B97-8B92-9B70665AF5B9}"/>
              </a:ext>
            </a:extLst>
          </p:cNvPr>
          <p:cNvSpPr>
            <a:spLocks noGrp="1"/>
          </p:cNvSpPr>
          <p:nvPr>
            <p:ph type="sldNum" sz="quarter" idx="12"/>
          </p:nvPr>
        </p:nvSpPr>
        <p:spPr/>
        <p:txBody>
          <a:bodyPr/>
          <a:lstStyle/>
          <a:p>
            <a:fld id="{E31375A4-56A4-47D6-9801-1991572033F7}" type="slidenum">
              <a:rPr lang="en-US" smtClean="0"/>
              <a:t>62</a:t>
            </a:fld>
            <a:endParaRPr lang="en-US"/>
          </a:p>
        </p:txBody>
      </p:sp>
    </p:spTree>
    <p:extLst>
      <p:ext uri="{BB962C8B-B14F-4D97-AF65-F5344CB8AC3E}">
        <p14:creationId xmlns:p14="http://schemas.microsoft.com/office/powerpoint/2010/main" val="159647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9AC4-0BDC-4AE5-94F0-DC5AEAE888F7}"/>
              </a:ext>
            </a:extLst>
          </p:cNvPr>
          <p:cNvSpPr>
            <a:spLocks noGrp="1"/>
          </p:cNvSpPr>
          <p:nvPr>
            <p:ph type="title"/>
          </p:nvPr>
        </p:nvSpPr>
        <p:spPr/>
        <p:txBody>
          <a:bodyPr/>
          <a:lstStyle/>
          <a:p>
            <a:r>
              <a:rPr lang="en-US" dirty="0"/>
              <a:t>IoT- Trend, Devices and Networks Cont’d…</a:t>
            </a:r>
          </a:p>
        </p:txBody>
      </p:sp>
      <p:sp>
        <p:nvSpPr>
          <p:cNvPr id="3" name="Content Placeholder 2">
            <a:extLst>
              <a:ext uri="{FF2B5EF4-FFF2-40B4-BE49-F238E27FC236}">
                <a16:creationId xmlns:a16="http://schemas.microsoft.com/office/drawing/2014/main" id="{AC9648E5-6EB4-4107-B7F2-CFDE085451E3}"/>
              </a:ext>
            </a:extLst>
          </p:cNvPr>
          <p:cNvSpPr>
            <a:spLocks noGrp="1"/>
          </p:cNvSpPr>
          <p:nvPr>
            <p:ph idx="1"/>
          </p:nvPr>
        </p:nvSpPr>
        <p:spPr/>
        <p:txBody>
          <a:bodyPr>
            <a:normAutofit fontScale="85000" lnSpcReduction="20000"/>
          </a:bodyPr>
          <a:lstStyle/>
          <a:p>
            <a:r>
              <a:rPr lang="en-US" dirty="0"/>
              <a:t>IoT network requirements</a:t>
            </a:r>
          </a:p>
          <a:p>
            <a:pPr lvl="1"/>
            <a:r>
              <a:rPr lang="en-US" dirty="0"/>
              <a:t>The ability to connect large numbers of heterogeneous IoT elements</a:t>
            </a:r>
          </a:p>
          <a:p>
            <a:pPr lvl="1"/>
            <a:r>
              <a:rPr lang="en-US" dirty="0"/>
              <a:t>High reliability</a:t>
            </a:r>
          </a:p>
          <a:p>
            <a:pPr lvl="1"/>
            <a:r>
              <a:rPr lang="en-US" dirty="0"/>
              <a:t>Real-time awareness with low latency</a:t>
            </a:r>
          </a:p>
          <a:p>
            <a:pPr lvl="1"/>
            <a:r>
              <a:rPr lang="en-US" dirty="0"/>
              <a:t>Ability to secure all traffic flows</a:t>
            </a:r>
          </a:p>
          <a:p>
            <a:pPr lvl="1"/>
            <a:r>
              <a:rPr lang="en-US" dirty="0"/>
              <a:t>Programmability for application customization</a:t>
            </a:r>
          </a:p>
          <a:p>
            <a:pPr lvl="1"/>
            <a:r>
              <a:rPr lang="en-US" dirty="0"/>
              <a:t>Traffic monitoring and management at the device level</a:t>
            </a:r>
          </a:p>
          <a:p>
            <a:pPr lvl="1"/>
            <a:r>
              <a:rPr lang="en-US" dirty="0"/>
              <a:t>Low-cost connectivity for a large number of devices/sensors</a:t>
            </a:r>
          </a:p>
          <a:p>
            <a:endParaRPr lang="en-US" dirty="0"/>
          </a:p>
        </p:txBody>
      </p:sp>
      <p:sp>
        <p:nvSpPr>
          <p:cNvPr id="4" name="Footer Placeholder 3">
            <a:extLst>
              <a:ext uri="{FF2B5EF4-FFF2-40B4-BE49-F238E27FC236}">
                <a16:creationId xmlns:a16="http://schemas.microsoft.com/office/drawing/2014/main" id="{138AC594-5B91-4D2B-88F3-9F2F52B896EE}"/>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698F2906-CB8B-42D4-A4D8-541EFC0C2268}"/>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490735F8-BCB8-4601-98DF-ACA8FF80D347}"/>
              </a:ext>
            </a:extLst>
          </p:cNvPr>
          <p:cNvSpPr>
            <a:spLocks noGrp="1"/>
          </p:cNvSpPr>
          <p:nvPr>
            <p:ph type="sldNum" sz="quarter" idx="12"/>
          </p:nvPr>
        </p:nvSpPr>
        <p:spPr/>
        <p:txBody>
          <a:bodyPr/>
          <a:lstStyle/>
          <a:p>
            <a:fld id="{E31375A4-56A4-47D6-9801-1991572033F7}" type="slidenum">
              <a:rPr lang="en-US" smtClean="0"/>
              <a:t>63</a:t>
            </a:fld>
            <a:endParaRPr lang="en-US"/>
          </a:p>
        </p:txBody>
      </p:sp>
    </p:spTree>
    <p:extLst>
      <p:ext uri="{BB962C8B-B14F-4D97-AF65-F5344CB8AC3E}">
        <p14:creationId xmlns:p14="http://schemas.microsoft.com/office/powerpoint/2010/main" val="235043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B5C0A-A68E-458B-AC61-671B4A473F4D}"/>
              </a:ext>
            </a:extLst>
          </p:cNvPr>
          <p:cNvSpPr>
            <a:spLocks noGrp="1"/>
          </p:cNvSpPr>
          <p:nvPr>
            <p:ph type="title"/>
          </p:nvPr>
        </p:nvSpPr>
        <p:spPr/>
        <p:txBody>
          <a:bodyPr/>
          <a:lstStyle/>
          <a:p>
            <a:r>
              <a:rPr lang="en-US" dirty="0">
                <a:effectLst/>
              </a:rPr>
              <a:t>Networks and Devices Management Platform for the Internet of Things</a:t>
            </a:r>
            <a:endParaRPr lang="en-US" dirty="0"/>
          </a:p>
        </p:txBody>
      </p:sp>
      <p:sp>
        <p:nvSpPr>
          <p:cNvPr id="3" name="Content Placeholder 2">
            <a:extLst>
              <a:ext uri="{FF2B5EF4-FFF2-40B4-BE49-F238E27FC236}">
                <a16:creationId xmlns:a16="http://schemas.microsoft.com/office/drawing/2014/main" id="{95303C2A-CAED-4367-91A9-5A75AC2E08F3}"/>
              </a:ext>
            </a:extLst>
          </p:cNvPr>
          <p:cNvSpPr>
            <a:spLocks noGrp="1"/>
          </p:cNvSpPr>
          <p:nvPr>
            <p:ph idx="1"/>
          </p:nvPr>
        </p:nvSpPr>
        <p:spPr/>
        <p:txBody>
          <a:bodyPr>
            <a:normAutofit fontScale="92500" lnSpcReduction="20000"/>
          </a:bodyPr>
          <a:lstStyle/>
          <a:p>
            <a:pPr algn="just"/>
            <a:r>
              <a:rPr lang="en-US" dirty="0"/>
              <a:t>To ensure the correct functioning of those connected devices, they must be remotely accessed to configure, monitoring their status, and so forth. </a:t>
            </a:r>
          </a:p>
          <a:p>
            <a:pPr algn="just"/>
            <a:r>
              <a:rPr lang="en-US" dirty="0"/>
              <a:t>Traditional management solutions cannot be used for low power devices networks given their resources limitation and scalability issues.</a:t>
            </a:r>
          </a:p>
          <a:p>
            <a:pPr algn="just"/>
            <a:r>
              <a:rPr lang="en-US" dirty="0"/>
              <a:t>Therefore, efficient and autonomic management of IoT networks is needed</a:t>
            </a:r>
          </a:p>
        </p:txBody>
      </p:sp>
      <p:sp>
        <p:nvSpPr>
          <p:cNvPr id="4" name="Footer Placeholder 3">
            <a:extLst>
              <a:ext uri="{FF2B5EF4-FFF2-40B4-BE49-F238E27FC236}">
                <a16:creationId xmlns:a16="http://schemas.microsoft.com/office/drawing/2014/main" id="{5128EE89-5315-47E7-B317-68CE5AA0C6B0}"/>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081F36B0-ABB8-4BD7-9D2E-C58AF31AB4AD}"/>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359734BA-6BF9-4D30-B28C-151E1DD5B885}"/>
              </a:ext>
            </a:extLst>
          </p:cNvPr>
          <p:cNvSpPr>
            <a:spLocks noGrp="1"/>
          </p:cNvSpPr>
          <p:nvPr>
            <p:ph type="sldNum" sz="quarter" idx="12"/>
          </p:nvPr>
        </p:nvSpPr>
        <p:spPr/>
        <p:txBody>
          <a:bodyPr/>
          <a:lstStyle/>
          <a:p>
            <a:fld id="{E31375A4-56A4-47D6-9801-1991572033F7}" type="slidenum">
              <a:rPr lang="en-US" smtClean="0"/>
              <a:t>64</a:t>
            </a:fld>
            <a:endParaRPr lang="en-US"/>
          </a:p>
        </p:txBody>
      </p:sp>
    </p:spTree>
    <p:extLst>
      <p:ext uri="{BB962C8B-B14F-4D97-AF65-F5344CB8AC3E}">
        <p14:creationId xmlns:p14="http://schemas.microsoft.com/office/powerpoint/2010/main" val="116609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FF543-76F1-4871-BEA7-BE76D01F3E97}"/>
              </a:ext>
            </a:extLst>
          </p:cNvPr>
          <p:cNvSpPr>
            <a:spLocks noGrp="1"/>
          </p:cNvSpPr>
          <p:nvPr>
            <p:ph type="title"/>
          </p:nvPr>
        </p:nvSpPr>
        <p:spPr>
          <a:xfrm>
            <a:off x="887104" y="0"/>
            <a:ext cx="10467833" cy="425171"/>
          </a:xfrm>
        </p:spPr>
        <p:txBody>
          <a:bodyPr>
            <a:normAutofit fontScale="90000"/>
          </a:bodyPr>
          <a:lstStyle/>
          <a:p>
            <a:r>
              <a:rPr lang="en-US" b="0" dirty="0">
                <a:effectLst/>
              </a:rPr>
              <a:t>Illustration of an IoT scenario</a:t>
            </a:r>
            <a:endParaRPr lang="en-US" dirty="0"/>
          </a:p>
        </p:txBody>
      </p:sp>
      <p:pic>
        <p:nvPicPr>
          <p:cNvPr id="2050" name="Picture 2" descr="Figure 1">
            <a:extLst>
              <a:ext uri="{FF2B5EF4-FFF2-40B4-BE49-F238E27FC236}">
                <a16:creationId xmlns:a16="http://schemas.microsoft.com/office/drawing/2014/main" id="{5983C289-1C04-4D86-9BE0-3BA8A784583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710939" y="425171"/>
            <a:ext cx="4996687" cy="551843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8B27FD6B-3D7D-43E1-9316-8062E0A26960}"/>
              </a:ext>
            </a:extLst>
          </p:cNvPr>
          <p:cNvSpPr>
            <a:spLocks noGrp="1"/>
          </p:cNvSpPr>
          <p:nvPr>
            <p:ph sz="half" idx="2"/>
          </p:nvPr>
        </p:nvSpPr>
        <p:spPr>
          <a:xfrm>
            <a:off x="5883791" y="425170"/>
            <a:ext cx="5914919" cy="5754403"/>
          </a:xfrm>
        </p:spPr>
        <p:txBody>
          <a:bodyPr>
            <a:normAutofit fontScale="92500" lnSpcReduction="10000"/>
          </a:bodyPr>
          <a:lstStyle/>
          <a:p>
            <a:pPr algn="just"/>
            <a:r>
              <a:rPr lang="en-US" sz="2400" dirty="0"/>
              <a:t>A simplified representation of an IoT network. It encompasses end devices, gateways, communication links, IoT applications, and services. </a:t>
            </a:r>
          </a:p>
          <a:p>
            <a:pPr algn="just"/>
            <a:r>
              <a:rPr lang="en-US" sz="2400" dirty="0"/>
              <a:t>A typical scenario involving those entities include end devices collecting data from an environment (e.g., temperature, luminosity, movement) and reporting it to a supervision entity (hosted by an IoT platform and service provider) via different communication technologies and gateways.</a:t>
            </a:r>
          </a:p>
          <a:p>
            <a:pPr algn="just"/>
            <a:r>
              <a:rPr lang="en-US" sz="2400" dirty="0"/>
              <a:t>Must  have a means to device provisioning, administration, monitoring, and diagnostics important for trouble replication and corrective measures.</a:t>
            </a:r>
          </a:p>
          <a:p>
            <a:pPr algn="just"/>
            <a:r>
              <a:rPr lang="en-US" sz="2400" dirty="0"/>
              <a:t>An Ideal solution will provide a means for managing all devices </a:t>
            </a:r>
            <a:r>
              <a:rPr lang="en-US" sz="2400" b="1" dirty="0"/>
              <a:t>from  one dashboard</a:t>
            </a:r>
            <a:r>
              <a:rPr lang="en-US" sz="2400" dirty="0"/>
              <a:t>.</a:t>
            </a:r>
          </a:p>
        </p:txBody>
      </p:sp>
      <p:sp>
        <p:nvSpPr>
          <p:cNvPr id="4" name="Footer Placeholder 3">
            <a:extLst>
              <a:ext uri="{FF2B5EF4-FFF2-40B4-BE49-F238E27FC236}">
                <a16:creationId xmlns:a16="http://schemas.microsoft.com/office/drawing/2014/main" id="{CE1C5413-A5B6-4704-91A7-8B4EAD4A78A7}"/>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B9882559-20D5-42C5-A855-A575DE54159D}"/>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57E5280F-6CC7-4EC5-93D8-89F97F0B7057}"/>
              </a:ext>
            </a:extLst>
          </p:cNvPr>
          <p:cNvSpPr>
            <a:spLocks noGrp="1"/>
          </p:cNvSpPr>
          <p:nvPr>
            <p:ph type="sldNum" sz="quarter" idx="12"/>
          </p:nvPr>
        </p:nvSpPr>
        <p:spPr/>
        <p:txBody>
          <a:bodyPr/>
          <a:lstStyle/>
          <a:p>
            <a:fld id="{E31375A4-56A4-47D6-9801-1991572033F7}" type="slidenum">
              <a:rPr lang="en-US" smtClean="0"/>
              <a:t>65</a:t>
            </a:fld>
            <a:endParaRPr lang="en-US"/>
          </a:p>
        </p:txBody>
      </p:sp>
    </p:spTree>
    <p:extLst>
      <p:ext uri="{BB962C8B-B14F-4D97-AF65-F5344CB8AC3E}">
        <p14:creationId xmlns:p14="http://schemas.microsoft.com/office/powerpoint/2010/main" val="287430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EBFA-679E-489C-BA70-E6192B88B3ED}"/>
              </a:ext>
            </a:extLst>
          </p:cNvPr>
          <p:cNvSpPr>
            <a:spLocks noGrp="1"/>
          </p:cNvSpPr>
          <p:nvPr>
            <p:ph type="title"/>
          </p:nvPr>
        </p:nvSpPr>
        <p:spPr>
          <a:xfrm>
            <a:off x="846159" y="1"/>
            <a:ext cx="10508776" cy="328810"/>
          </a:xfrm>
        </p:spPr>
        <p:txBody>
          <a:bodyPr>
            <a:normAutofit fontScale="90000"/>
          </a:bodyPr>
          <a:lstStyle/>
          <a:p>
            <a:r>
              <a:rPr lang="en-US" dirty="0"/>
              <a:t>IoT Across Application Domains</a:t>
            </a:r>
          </a:p>
        </p:txBody>
      </p:sp>
      <p:pic>
        <p:nvPicPr>
          <p:cNvPr id="7" name="Content Placeholder 6">
            <a:extLst>
              <a:ext uri="{FF2B5EF4-FFF2-40B4-BE49-F238E27FC236}">
                <a16:creationId xmlns:a16="http://schemas.microsoft.com/office/drawing/2014/main" id="{FD83F886-A151-420F-B8D6-E469D1629CE5}"/>
              </a:ext>
            </a:extLst>
          </p:cNvPr>
          <p:cNvPicPr>
            <a:picLocks noGrp="1" noChangeAspect="1"/>
          </p:cNvPicPr>
          <p:nvPr>
            <p:ph idx="1"/>
          </p:nvPr>
        </p:nvPicPr>
        <p:blipFill>
          <a:blip r:embed="rId2"/>
          <a:stretch>
            <a:fillRect/>
          </a:stretch>
        </p:blipFill>
        <p:spPr>
          <a:xfrm>
            <a:off x="654038" y="380964"/>
            <a:ext cx="10578069" cy="5852940"/>
          </a:xfrm>
          <a:prstGeom prst="rect">
            <a:avLst/>
          </a:prstGeom>
        </p:spPr>
      </p:pic>
      <p:sp>
        <p:nvSpPr>
          <p:cNvPr id="4" name="Footer Placeholder 3">
            <a:extLst>
              <a:ext uri="{FF2B5EF4-FFF2-40B4-BE49-F238E27FC236}">
                <a16:creationId xmlns:a16="http://schemas.microsoft.com/office/drawing/2014/main" id="{28209A2D-CA1A-4EDC-A1B1-E8D49E5940C9}"/>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2756E4E6-AFEF-4238-BE65-E3012E8D06AE}"/>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B25C74D9-2FAE-47C6-B09D-2007C56B926B}"/>
              </a:ext>
            </a:extLst>
          </p:cNvPr>
          <p:cNvSpPr>
            <a:spLocks noGrp="1"/>
          </p:cNvSpPr>
          <p:nvPr>
            <p:ph type="sldNum" sz="quarter" idx="12"/>
          </p:nvPr>
        </p:nvSpPr>
        <p:spPr/>
        <p:txBody>
          <a:bodyPr/>
          <a:lstStyle/>
          <a:p>
            <a:fld id="{E31375A4-56A4-47D6-9801-1991572033F7}" type="slidenum">
              <a:rPr lang="en-US" smtClean="0"/>
              <a:t>66</a:t>
            </a:fld>
            <a:endParaRPr lang="en-US"/>
          </a:p>
        </p:txBody>
      </p:sp>
    </p:spTree>
    <p:extLst>
      <p:ext uri="{BB962C8B-B14F-4D97-AF65-F5344CB8AC3E}">
        <p14:creationId xmlns:p14="http://schemas.microsoft.com/office/powerpoint/2010/main" val="239512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3D5D0-2FE4-4C00-AE21-1A59441DFD31}"/>
              </a:ext>
            </a:extLst>
          </p:cNvPr>
          <p:cNvSpPr>
            <a:spLocks noGrp="1"/>
          </p:cNvSpPr>
          <p:nvPr>
            <p:ph type="title"/>
          </p:nvPr>
        </p:nvSpPr>
        <p:spPr/>
        <p:txBody>
          <a:bodyPr/>
          <a:lstStyle/>
          <a:p>
            <a:r>
              <a:rPr lang="en-US" dirty="0"/>
              <a:t>IoT Across Application Domains</a:t>
            </a:r>
          </a:p>
        </p:txBody>
      </p:sp>
      <p:sp>
        <p:nvSpPr>
          <p:cNvPr id="3" name="Content Placeholder 2">
            <a:extLst>
              <a:ext uri="{FF2B5EF4-FFF2-40B4-BE49-F238E27FC236}">
                <a16:creationId xmlns:a16="http://schemas.microsoft.com/office/drawing/2014/main" id="{0CD00B9C-C7FE-45A2-9F34-3BC92D2B868C}"/>
              </a:ext>
            </a:extLst>
          </p:cNvPr>
          <p:cNvSpPr>
            <a:spLocks noGrp="1"/>
          </p:cNvSpPr>
          <p:nvPr>
            <p:ph idx="1"/>
          </p:nvPr>
        </p:nvSpPr>
        <p:spPr/>
        <p:txBody>
          <a:bodyPr/>
          <a:lstStyle/>
          <a:p>
            <a:r>
              <a:rPr lang="en-US" dirty="0"/>
              <a:t>There are numerous real-world applications of the internet of things, ranging  </a:t>
            </a:r>
            <a:r>
              <a:rPr lang="en-US" dirty="0">
                <a:solidFill>
                  <a:srgbClr val="00B050"/>
                </a:solidFill>
              </a:rPr>
              <a:t>from</a:t>
            </a:r>
            <a:r>
              <a:rPr lang="en-US" dirty="0"/>
              <a:t>:</a:t>
            </a:r>
          </a:p>
          <a:p>
            <a:pPr lvl="1"/>
            <a:r>
              <a:rPr lang="en-US" dirty="0"/>
              <a:t>Consumer IoT </a:t>
            </a:r>
            <a:r>
              <a:rPr lang="en-US" b="1" dirty="0">
                <a:solidFill>
                  <a:srgbClr val="00B0F0"/>
                </a:solidFill>
              </a:rPr>
              <a:t>and </a:t>
            </a:r>
            <a:r>
              <a:rPr lang="en-US" dirty="0"/>
              <a:t>Enterprise IoT </a:t>
            </a:r>
            <a:r>
              <a:rPr lang="en-US" b="1" dirty="0">
                <a:solidFill>
                  <a:srgbClr val="00B0F0"/>
                </a:solidFill>
              </a:rPr>
              <a:t>to</a:t>
            </a:r>
          </a:p>
          <a:p>
            <a:pPr lvl="1"/>
            <a:r>
              <a:rPr lang="en-US" dirty="0"/>
              <a:t>Manufacturing </a:t>
            </a:r>
            <a:r>
              <a:rPr lang="en-US" b="1" dirty="0">
                <a:solidFill>
                  <a:srgbClr val="00B0F0"/>
                </a:solidFill>
              </a:rPr>
              <a:t> and </a:t>
            </a:r>
            <a:r>
              <a:rPr lang="en-US" dirty="0"/>
              <a:t>Industrial IoT (</a:t>
            </a:r>
            <a:r>
              <a:rPr lang="en-US" dirty="0" err="1"/>
              <a:t>IIoT</a:t>
            </a:r>
            <a:r>
              <a:rPr lang="en-US" dirty="0"/>
              <a:t>).</a:t>
            </a:r>
          </a:p>
          <a:p>
            <a:endParaRPr lang="en-US" dirty="0"/>
          </a:p>
        </p:txBody>
      </p:sp>
      <p:sp>
        <p:nvSpPr>
          <p:cNvPr id="4" name="Footer Placeholder 3">
            <a:extLst>
              <a:ext uri="{FF2B5EF4-FFF2-40B4-BE49-F238E27FC236}">
                <a16:creationId xmlns:a16="http://schemas.microsoft.com/office/drawing/2014/main" id="{3E583990-C96C-47BC-9576-C82569ADC968}"/>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7D31E13D-BECB-4C4E-8293-AF539DA33949}"/>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BA2E79ED-1256-4083-82DD-90954C1B4B9B}"/>
              </a:ext>
            </a:extLst>
          </p:cNvPr>
          <p:cNvSpPr>
            <a:spLocks noGrp="1"/>
          </p:cNvSpPr>
          <p:nvPr>
            <p:ph type="sldNum" sz="quarter" idx="12"/>
          </p:nvPr>
        </p:nvSpPr>
        <p:spPr/>
        <p:txBody>
          <a:bodyPr/>
          <a:lstStyle/>
          <a:p>
            <a:fld id="{E31375A4-56A4-47D6-9801-1991572033F7}" type="slidenum">
              <a:rPr lang="en-US" smtClean="0"/>
              <a:t>67</a:t>
            </a:fld>
            <a:endParaRPr lang="en-US"/>
          </a:p>
        </p:txBody>
      </p:sp>
    </p:spTree>
    <p:extLst>
      <p:ext uri="{BB962C8B-B14F-4D97-AF65-F5344CB8AC3E}">
        <p14:creationId xmlns:p14="http://schemas.microsoft.com/office/powerpoint/2010/main" val="148077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5A899-E3C1-490A-9116-09A33543F894}"/>
              </a:ext>
            </a:extLst>
          </p:cNvPr>
          <p:cNvSpPr>
            <a:spLocks noGrp="1"/>
          </p:cNvSpPr>
          <p:nvPr>
            <p:ph type="title"/>
          </p:nvPr>
        </p:nvSpPr>
        <p:spPr>
          <a:xfrm>
            <a:off x="846159" y="0"/>
            <a:ext cx="10508776" cy="634181"/>
          </a:xfrm>
        </p:spPr>
        <p:txBody>
          <a:bodyPr>
            <a:noAutofit/>
          </a:bodyPr>
          <a:lstStyle/>
          <a:p>
            <a:r>
              <a:rPr lang="en-US" sz="2400" dirty="0"/>
              <a:t>Consumer IoT, Industrial IoT, Commercial IoT and Enterprise IoT</a:t>
            </a:r>
          </a:p>
        </p:txBody>
      </p:sp>
      <p:pic>
        <p:nvPicPr>
          <p:cNvPr id="9" name="Content Placeholder 8">
            <a:extLst>
              <a:ext uri="{FF2B5EF4-FFF2-40B4-BE49-F238E27FC236}">
                <a16:creationId xmlns:a16="http://schemas.microsoft.com/office/drawing/2014/main" id="{F7237728-5B63-474D-BDC1-457177B21432}"/>
              </a:ext>
            </a:extLst>
          </p:cNvPr>
          <p:cNvPicPr>
            <a:picLocks noGrp="1" noChangeAspect="1"/>
          </p:cNvPicPr>
          <p:nvPr>
            <p:ph idx="1"/>
          </p:nvPr>
        </p:nvPicPr>
        <p:blipFill rotWithShape="1">
          <a:blip r:embed="rId2"/>
          <a:srcRect t="13809" b="4209"/>
          <a:stretch/>
        </p:blipFill>
        <p:spPr>
          <a:xfrm>
            <a:off x="1463624" y="450790"/>
            <a:ext cx="3387213" cy="2776880"/>
          </a:xfrm>
          <a:prstGeom prst="rect">
            <a:avLst/>
          </a:prstGeom>
        </p:spPr>
      </p:pic>
      <p:sp>
        <p:nvSpPr>
          <p:cNvPr id="4" name="Footer Placeholder 3">
            <a:extLst>
              <a:ext uri="{FF2B5EF4-FFF2-40B4-BE49-F238E27FC236}">
                <a16:creationId xmlns:a16="http://schemas.microsoft.com/office/drawing/2014/main" id="{A7A98583-43B4-4446-85B9-5ADA0EFE801C}"/>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E36090DE-0C95-49A7-9E31-08BDE36CA779}"/>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DDADA881-BAE8-47E9-92E5-767EDF2FE236}"/>
              </a:ext>
            </a:extLst>
          </p:cNvPr>
          <p:cNvSpPr>
            <a:spLocks noGrp="1"/>
          </p:cNvSpPr>
          <p:nvPr>
            <p:ph type="sldNum" sz="quarter" idx="12"/>
          </p:nvPr>
        </p:nvSpPr>
        <p:spPr/>
        <p:txBody>
          <a:bodyPr/>
          <a:lstStyle/>
          <a:p>
            <a:fld id="{E31375A4-56A4-47D6-9801-1991572033F7}" type="slidenum">
              <a:rPr lang="en-US" smtClean="0"/>
              <a:t>68</a:t>
            </a:fld>
            <a:endParaRPr lang="en-US"/>
          </a:p>
        </p:txBody>
      </p:sp>
      <p:pic>
        <p:nvPicPr>
          <p:cNvPr id="7170" name="Picture 2">
            <a:extLst>
              <a:ext uri="{FF2B5EF4-FFF2-40B4-BE49-F238E27FC236}">
                <a16:creationId xmlns:a16="http://schemas.microsoft.com/office/drawing/2014/main" id="{61F55EDF-F2BD-4A31-B519-C00C90854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096" y="1089289"/>
            <a:ext cx="6110329" cy="46794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DFAC6BB-1D25-4675-8A38-8A1141E8DFA2}"/>
              </a:ext>
            </a:extLst>
          </p:cNvPr>
          <p:cNvPicPr>
            <a:picLocks noChangeAspect="1"/>
          </p:cNvPicPr>
          <p:nvPr/>
        </p:nvPicPr>
        <p:blipFill>
          <a:blip r:embed="rId4"/>
          <a:stretch>
            <a:fillRect/>
          </a:stretch>
        </p:blipFill>
        <p:spPr>
          <a:xfrm>
            <a:off x="667756" y="3429000"/>
            <a:ext cx="5159269" cy="2589953"/>
          </a:xfrm>
          <a:prstGeom prst="rect">
            <a:avLst/>
          </a:prstGeom>
        </p:spPr>
      </p:pic>
    </p:spTree>
    <p:extLst>
      <p:ext uri="{BB962C8B-B14F-4D97-AF65-F5344CB8AC3E}">
        <p14:creationId xmlns:p14="http://schemas.microsoft.com/office/powerpoint/2010/main" val="382303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E708F-B40B-469E-902F-478197D1B3D9}"/>
              </a:ext>
            </a:extLst>
          </p:cNvPr>
          <p:cNvSpPr>
            <a:spLocks noGrp="1"/>
          </p:cNvSpPr>
          <p:nvPr>
            <p:ph type="title"/>
          </p:nvPr>
        </p:nvSpPr>
        <p:spPr>
          <a:xfrm>
            <a:off x="846159" y="0"/>
            <a:ext cx="879402" cy="6002593"/>
          </a:xfrm>
        </p:spPr>
        <p:txBody>
          <a:bodyPr vert="vert270">
            <a:normAutofit fontScale="90000"/>
          </a:bodyPr>
          <a:lstStyle/>
          <a:p>
            <a:r>
              <a:rPr lang="en-US" dirty="0"/>
              <a:t>IoT Across Application Domains -13 application domains have taken up IOT</a:t>
            </a:r>
          </a:p>
        </p:txBody>
      </p:sp>
      <p:pic>
        <p:nvPicPr>
          <p:cNvPr id="7" name="Content Placeholder 6">
            <a:extLst>
              <a:ext uri="{FF2B5EF4-FFF2-40B4-BE49-F238E27FC236}">
                <a16:creationId xmlns:a16="http://schemas.microsoft.com/office/drawing/2014/main" id="{E318AD13-4507-43AC-9836-5D80C0E801C5}"/>
              </a:ext>
            </a:extLst>
          </p:cNvPr>
          <p:cNvPicPr>
            <a:picLocks noGrp="1" noChangeAspect="1"/>
          </p:cNvPicPr>
          <p:nvPr>
            <p:ph idx="1"/>
          </p:nvPr>
        </p:nvPicPr>
        <p:blipFill rotWithShape="1">
          <a:blip r:embed="rId2"/>
          <a:srcRect l="6771"/>
          <a:stretch/>
        </p:blipFill>
        <p:spPr>
          <a:xfrm>
            <a:off x="2512992" y="1"/>
            <a:ext cx="7104299" cy="6238568"/>
          </a:xfrm>
          <a:prstGeom prst="rect">
            <a:avLst/>
          </a:prstGeom>
        </p:spPr>
      </p:pic>
      <p:sp>
        <p:nvSpPr>
          <p:cNvPr id="4" name="Footer Placeholder 3">
            <a:extLst>
              <a:ext uri="{FF2B5EF4-FFF2-40B4-BE49-F238E27FC236}">
                <a16:creationId xmlns:a16="http://schemas.microsoft.com/office/drawing/2014/main" id="{F255E38D-2457-4282-8982-23F865106C29}"/>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C4C2B9F2-B7C2-4633-9B4B-07B715157BE6}"/>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0D80403A-C6AF-421A-B8B9-C6912F37F0AD}"/>
              </a:ext>
            </a:extLst>
          </p:cNvPr>
          <p:cNvSpPr>
            <a:spLocks noGrp="1"/>
          </p:cNvSpPr>
          <p:nvPr>
            <p:ph type="sldNum" sz="quarter" idx="12"/>
          </p:nvPr>
        </p:nvSpPr>
        <p:spPr/>
        <p:txBody>
          <a:bodyPr/>
          <a:lstStyle/>
          <a:p>
            <a:fld id="{E31375A4-56A4-47D6-9801-1991572033F7}" type="slidenum">
              <a:rPr lang="en-US" smtClean="0"/>
              <a:t>69</a:t>
            </a:fld>
            <a:endParaRPr lang="en-US"/>
          </a:p>
        </p:txBody>
      </p:sp>
    </p:spTree>
    <p:extLst>
      <p:ext uri="{BB962C8B-B14F-4D97-AF65-F5344CB8AC3E}">
        <p14:creationId xmlns:p14="http://schemas.microsoft.com/office/powerpoint/2010/main" val="19068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C01E0-864E-4877-AAB2-89702029388C}"/>
              </a:ext>
            </a:extLst>
          </p:cNvPr>
          <p:cNvSpPr>
            <a:spLocks noGrp="1"/>
          </p:cNvSpPr>
          <p:nvPr>
            <p:ph type="title"/>
          </p:nvPr>
        </p:nvSpPr>
        <p:spPr/>
        <p:txBody>
          <a:bodyPr/>
          <a:lstStyle/>
          <a:p>
            <a:r>
              <a:rPr lang="en-US" dirty="0">
                <a:effectLst/>
              </a:rPr>
              <a:t>Conceptual framework  (2020) of IoT Cont’d…</a:t>
            </a:r>
            <a:endParaRPr lang="en-US" dirty="0"/>
          </a:p>
        </p:txBody>
      </p:sp>
      <p:sp>
        <p:nvSpPr>
          <p:cNvPr id="3" name="Content Placeholder 2">
            <a:extLst>
              <a:ext uri="{FF2B5EF4-FFF2-40B4-BE49-F238E27FC236}">
                <a16:creationId xmlns:a16="http://schemas.microsoft.com/office/drawing/2014/main" id="{05B02CD8-FE98-4D91-8A50-3C73FED6AE1F}"/>
              </a:ext>
            </a:extLst>
          </p:cNvPr>
          <p:cNvSpPr>
            <a:spLocks noGrp="1"/>
          </p:cNvSpPr>
          <p:nvPr>
            <p:ph idx="1"/>
          </p:nvPr>
        </p:nvSpPr>
        <p:spPr/>
        <p:txBody>
          <a:bodyPr/>
          <a:lstStyle/>
          <a:p>
            <a:r>
              <a:rPr lang="en-US" dirty="0"/>
              <a:t>IoT is also considered as a worldwide network of intelligent objects that are interconnected and uniquely representable on the basis of communication-based protocols</a:t>
            </a:r>
            <a:endParaRPr lang="en-US" b="1" i="1" dirty="0"/>
          </a:p>
          <a:p>
            <a:endParaRPr lang="en-US" dirty="0"/>
          </a:p>
        </p:txBody>
      </p:sp>
      <p:sp>
        <p:nvSpPr>
          <p:cNvPr id="4" name="Footer Placeholder 3">
            <a:extLst>
              <a:ext uri="{FF2B5EF4-FFF2-40B4-BE49-F238E27FC236}">
                <a16:creationId xmlns:a16="http://schemas.microsoft.com/office/drawing/2014/main" id="{F8099263-A3E4-426E-83D5-939E5904F269}"/>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910F8C1B-6232-47F8-A1F1-5739295DCC38}"/>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C28B6E16-8BA4-49A4-9D26-E3829D594107}"/>
              </a:ext>
            </a:extLst>
          </p:cNvPr>
          <p:cNvSpPr>
            <a:spLocks noGrp="1"/>
          </p:cNvSpPr>
          <p:nvPr>
            <p:ph type="sldNum" sz="quarter" idx="12"/>
          </p:nvPr>
        </p:nvSpPr>
        <p:spPr/>
        <p:txBody>
          <a:bodyPr/>
          <a:lstStyle/>
          <a:p>
            <a:fld id="{E31375A4-56A4-47D6-9801-1991572033F7}" type="slidenum">
              <a:rPr lang="en-US" smtClean="0"/>
              <a:t>7</a:t>
            </a:fld>
            <a:endParaRPr lang="en-US"/>
          </a:p>
        </p:txBody>
      </p:sp>
    </p:spTree>
    <p:extLst>
      <p:ext uri="{BB962C8B-B14F-4D97-AF65-F5344CB8AC3E}">
        <p14:creationId xmlns:p14="http://schemas.microsoft.com/office/powerpoint/2010/main" val="110857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65DDB-41D8-49D3-85FE-711E11E28EED}"/>
              </a:ext>
            </a:extLst>
          </p:cNvPr>
          <p:cNvSpPr>
            <a:spLocks noGrp="1"/>
          </p:cNvSpPr>
          <p:nvPr>
            <p:ph type="title"/>
          </p:nvPr>
        </p:nvSpPr>
        <p:spPr/>
        <p:txBody>
          <a:bodyPr/>
          <a:lstStyle/>
          <a:p>
            <a:r>
              <a:rPr lang="en-US" dirty="0"/>
              <a:t>IoT Applications - Smart Homes</a:t>
            </a:r>
          </a:p>
        </p:txBody>
      </p:sp>
      <p:sp>
        <p:nvSpPr>
          <p:cNvPr id="3" name="Content Placeholder 2">
            <a:extLst>
              <a:ext uri="{FF2B5EF4-FFF2-40B4-BE49-F238E27FC236}">
                <a16:creationId xmlns:a16="http://schemas.microsoft.com/office/drawing/2014/main" id="{39D7CD61-CDF6-4C2B-83F2-7DE5A5159200}"/>
              </a:ext>
            </a:extLst>
          </p:cNvPr>
          <p:cNvSpPr>
            <a:spLocks noGrp="1"/>
          </p:cNvSpPr>
          <p:nvPr>
            <p:ph idx="1"/>
          </p:nvPr>
        </p:nvSpPr>
        <p:spPr/>
        <p:txBody>
          <a:bodyPr>
            <a:normAutofit fontScale="77500" lnSpcReduction="20000"/>
          </a:bodyPr>
          <a:lstStyle/>
          <a:p>
            <a:r>
              <a:rPr lang="en-US" dirty="0"/>
              <a:t>For consumers, the connectivity provided by the IoT could enhance their quality of life in multiple ways, such as, but not limited to, energy efficiency and security at home and in the city.</a:t>
            </a:r>
          </a:p>
          <a:p>
            <a:r>
              <a:rPr lang="en-US" dirty="0"/>
              <a:t>Connected smart devices will enable a reduction in </a:t>
            </a:r>
            <a:r>
              <a:rPr lang="en-US" b="1" dirty="0"/>
              <a:t>utility bills and outages</a:t>
            </a:r>
            <a:r>
              <a:rPr lang="en-US" dirty="0"/>
              <a:t>, while also improving home security via </a:t>
            </a:r>
            <a:r>
              <a:rPr lang="en-US" b="1" dirty="0"/>
              <a:t>remote home monitoring.</a:t>
            </a:r>
          </a:p>
          <a:p>
            <a:r>
              <a:rPr lang="en-US" dirty="0"/>
              <a:t>Smart Home has become a reality </a:t>
            </a:r>
            <a:r>
              <a:rPr lang="en-US" b="1" dirty="0"/>
              <a:t>where all devices are integrated and interconnected via the wireless network</a:t>
            </a:r>
            <a:r>
              <a:rPr lang="en-US" dirty="0"/>
              <a:t>.</a:t>
            </a:r>
          </a:p>
          <a:p>
            <a:pPr lvl="2"/>
            <a:r>
              <a:rPr lang="en-US" dirty="0"/>
              <a:t>These “smart” devices have the potential to share information with each other.</a:t>
            </a:r>
            <a:endParaRPr lang="en-US" b="1" dirty="0"/>
          </a:p>
        </p:txBody>
      </p:sp>
      <p:sp>
        <p:nvSpPr>
          <p:cNvPr id="4" name="Footer Placeholder 3">
            <a:extLst>
              <a:ext uri="{FF2B5EF4-FFF2-40B4-BE49-F238E27FC236}">
                <a16:creationId xmlns:a16="http://schemas.microsoft.com/office/drawing/2014/main" id="{ED234F79-6F3C-4B2A-801D-B77A81629A09}"/>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3F1D1774-1047-4FF8-8E8B-C2398BCD4267}"/>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9C420878-84E4-4908-A696-EC45C1988B7B}"/>
              </a:ext>
            </a:extLst>
          </p:cNvPr>
          <p:cNvSpPr>
            <a:spLocks noGrp="1"/>
          </p:cNvSpPr>
          <p:nvPr>
            <p:ph type="sldNum" sz="quarter" idx="12"/>
          </p:nvPr>
        </p:nvSpPr>
        <p:spPr/>
        <p:txBody>
          <a:bodyPr/>
          <a:lstStyle/>
          <a:p>
            <a:fld id="{E31375A4-56A4-47D6-9801-1991572033F7}" type="slidenum">
              <a:rPr lang="en-US" smtClean="0"/>
              <a:t>70</a:t>
            </a:fld>
            <a:endParaRPr lang="en-US"/>
          </a:p>
        </p:txBody>
      </p:sp>
    </p:spTree>
    <p:extLst>
      <p:ext uri="{BB962C8B-B14F-4D97-AF65-F5344CB8AC3E}">
        <p14:creationId xmlns:p14="http://schemas.microsoft.com/office/powerpoint/2010/main" val="386440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98E9D-7143-4009-A0DC-2D532745E1EF}"/>
              </a:ext>
            </a:extLst>
          </p:cNvPr>
          <p:cNvSpPr>
            <a:spLocks noGrp="1"/>
          </p:cNvSpPr>
          <p:nvPr>
            <p:ph type="title"/>
          </p:nvPr>
        </p:nvSpPr>
        <p:spPr/>
        <p:txBody>
          <a:bodyPr/>
          <a:lstStyle/>
          <a:p>
            <a:r>
              <a:rPr lang="en-US" dirty="0"/>
              <a:t>IoT Applications - Smart Homes</a:t>
            </a:r>
          </a:p>
        </p:txBody>
      </p:sp>
      <p:sp>
        <p:nvSpPr>
          <p:cNvPr id="3" name="Content Placeholder 2">
            <a:extLst>
              <a:ext uri="{FF2B5EF4-FFF2-40B4-BE49-F238E27FC236}">
                <a16:creationId xmlns:a16="http://schemas.microsoft.com/office/drawing/2014/main" id="{04566F8A-8809-4C36-B65E-2E3B4B002B7A}"/>
              </a:ext>
            </a:extLst>
          </p:cNvPr>
          <p:cNvSpPr>
            <a:spLocks noGrp="1"/>
          </p:cNvSpPr>
          <p:nvPr>
            <p:ph idx="1"/>
          </p:nvPr>
        </p:nvSpPr>
        <p:spPr/>
        <p:txBody>
          <a:bodyPr>
            <a:normAutofit fontScale="55000" lnSpcReduction="20000"/>
          </a:bodyPr>
          <a:lstStyle/>
          <a:p>
            <a:r>
              <a:rPr lang="en-US" dirty="0"/>
              <a:t>Smart Home Appliances: </a:t>
            </a:r>
          </a:p>
          <a:p>
            <a:pPr lvl="1"/>
            <a:r>
              <a:rPr lang="en-US" b="1" dirty="0"/>
              <a:t>Remote Control Appliances:</a:t>
            </a:r>
            <a:r>
              <a:rPr lang="en-US" dirty="0"/>
              <a:t> Switching on and off remotely appliances to avoid accidents and save energy</a:t>
            </a:r>
            <a:endParaRPr lang="en-US" b="1" dirty="0"/>
          </a:p>
          <a:p>
            <a:pPr lvl="1"/>
            <a:r>
              <a:rPr lang="en-US" b="1" dirty="0"/>
              <a:t>Refrigerators</a:t>
            </a:r>
            <a:r>
              <a:rPr lang="en-US" dirty="0"/>
              <a:t> with LCD screen telling what’s inside, food that’s about to expire, ingredients you need to buy and with all the information available on a smartphone app. </a:t>
            </a:r>
          </a:p>
          <a:p>
            <a:pPr lvl="1"/>
            <a:r>
              <a:rPr lang="en-US" b="1" dirty="0"/>
              <a:t>Washing machines </a:t>
            </a:r>
            <a:r>
              <a:rPr lang="en-US" dirty="0"/>
              <a:t>allowing you to monitor the laundry remotely, and. </a:t>
            </a:r>
          </a:p>
          <a:p>
            <a:pPr lvl="1"/>
            <a:r>
              <a:rPr lang="en-US" b="1" dirty="0"/>
              <a:t>Kitchen </a:t>
            </a:r>
            <a:r>
              <a:rPr lang="en-US" dirty="0"/>
              <a:t>ranges with interface to a Smartphone app allowing remotely adjustable temperature control and monitoring the oven’s self-cleaning feature, </a:t>
            </a:r>
          </a:p>
          <a:p>
            <a:pPr lvl="1"/>
            <a:r>
              <a:rPr lang="en-US" b="1" dirty="0"/>
              <a:t>Safety Monitoring</a:t>
            </a:r>
            <a:r>
              <a:rPr lang="en-US" dirty="0"/>
              <a:t>: cameras, and home alarm systems making people feel safe in their daily life at home,</a:t>
            </a:r>
          </a:p>
          <a:p>
            <a:pPr lvl="1"/>
            <a:r>
              <a:rPr lang="en-US" dirty="0"/>
              <a:t> </a:t>
            </a:r>
            <a:r>
              <a:rPr lang="en-US" b="1" dirty="0"/>
              <a:t>Intrusion Detection Systems</a:t>
            </a:r>
            <a:r>
              <a:rPr lang="en-US" dirty="0"/>
              <a:t>: Detection of window and door openings and violations to prevent intruders</a:t>
            </a:r>
          </a:p>
          <a:p>
            <a:pPr lvl="1"/>
            <a:r>
              <a:rPr lang="en-US" b="1" dirty="0"/>
              <a:t>Weather</a:t>
            </a:r>
            <a:r>
              <a:rPr lang="en-US" dirty="0"/>
              <a:t>: Displays outdoor weather conditions such as humidity, temperature, pressure, wind speed and rain levels with ability to transmit data over long distances</a:t>
            </a:r>
          </a:p>
          <a:p>
            <a:pPr lvl="1"/>
            <a:r>
              <a:rPr lang="en-US" b="1" dirty="0"/>
              <a:t>Energy and Water Use</a:t>
            </a:r>
            <a:r>
              <a:rPr lang="en-US" dirty="0"/>
              <a:t>: Energy and water supply consumption monitoring to obtain advice on how to save cost and resources</a:t>
            </a:r>
          </a:p>
        </p:txBody>
      </p:sp>
      <p:sp>
        <p:nvSpPr>
          <p:cNvPr id="4" name="Footer Placeholder 3">
            <a:extLst>
              <a:ext uri="{FF2B5EF4-FFF2-40B4-BE49-F238E27FC236}">
                <a16:creationId xmlns:a16="http://schemas.microsoft.com/office/drawing/2014/main" id="{65663B5E-E0C4-4B65-99E3-E4E06EF2CDC6}"/>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3D6A1D90-0BC2-4E0F-9D2E-F6CB290153DB}"/>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FDE0CE81-B79E-4DEC-BBF6-34E4C5F2787D}"/>
              </a:ext>
            </a:extLst>
          </p:cNvPr>
          <p:cNvSpPr>
            <a:spLocks noGrp="1"/>
          </p:cNvSpPr>
          <p:nvPr>
            <p:ph type="sldNum" sz="quarter" idx="12"/>
          </p:nvPr>
        </p:nvSpPr>
        <p:spPr/>
        <p:txBody>
          <a:bodyPr/>
          <a:lstStyle/>
          <a:p>
            <a:fld id="{E31375A4-56A4-47D6-9801-1991572033F7}" type="slidenum">
              <a:rPr lang="en-US" smtClean="0"/>
              <a:t>71</a:t>
            </a:fld>
            <a:endParaRPr lang="en-US"/>
          </a:p>
        </p:txBody>
      </p:sp>
    </p:spTree>
    <p:extLst>
      <p:ext uri="{BB962C8B-B14F-4D97-AF65-F5344CB8AC3E}">
        <p14:creationId xmlns:p14="http://schemas.microsoft.com/office/powerpoint/2010/main" val="306880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C15C5-0E7A-412F-9ADF-688C667C4E11}"/>
              </a:ext>
            </a:extLst>
          </p:cNvPr>
          <p:cNvSpPr>
            <a:spLocks noGrp="1"/>
          </p:cNvSpPr>
          <p:nvPr>
            <p:ph type="title"/>
          </p:nvPr>
        </p:nvSpPr>
        <p:spPr/>
        <p:txBody>
          <a:bodyPr/>
          <a:lstStyle/>
          <a:p>
            <a:r>
              <a:rPr lang="en-US" dirty="0"/>
              <a:t>IoT Across Application -  Smart Energy Applications </a:t>
            </a:r>
          </a:p>
        </p:txBody>
      </p:sp>
      <p:sp>
        <p:nvSpPr>
          <p:cNvPr id="3" name="Content Placeholder 2">
            <a:extLst>
              <a:ext uri="{FF2B5EF4-FFF2-40B4-BE49-F238E27FC236}">
                <a16:creationId xmlns:a16="http://schemas.microsoft.com/office/drawing/2014/main" id="{18595898-E341-4A72-ABB9-FB728519A033}"/>
              </a:ext>
            </a:extLst>
          </p:cNvPr>
          <p:cNvSpPr>
            <a:spLocks noGrp="1"/>
          </p:cNvSpPr>
          <p:nvPr>
            <p:ph idx="1"/>
          </p:nvPr>
        </p:nvSpPr>
        <p:spPr/>
        <p:txBody>
          <a:bodyPr/>
          <a:lstStyle/>
          <a:p>
            <a:r>
              <a:rPr lang="en-US" dirty="0"/>
              <a:t>Energy Applications</a:t>
            </a:r>
          </a:p>
          <a:p>
            <a:pPr lvl="1"/>
            <a:r>
              <a:rPr lang="en-US" dirty="0"/>
              <a:t>IoT provides a way to not only monitor the energy usage at the appliance-level but also at the house-level, grid level or could be at the distribution level. </a:t>
            </a:r>
          </a:p>
          <a:p>
            <a:pPr lvl="1"/>
            <a:r>
              <a:rPr lang="en-US" dirty="0"/>
              <a:t>Smart Meters &amp; Smart Grid are used to monitor energy consumption.</a:t>
            </a:r>
          </a:p>
        </p:txBody>
      </p:sp>
      <p:sp>
        <p:nvSpPr>
          <p:cNvPr id="4" name="Footer Placeholder 3">
            <a:extLst>
              <a:ext uri="{FF2B5EF4-FFF2-40B4-BE49-F238E27FC236}">
                <a16:creationId xmlns:a16="http://schemas.microsoft.com/office/drawing/2014/main" id="{4A948153-0A21-478A-9DE1-68128AB61C99}"/>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5AA131E9-78E6-4264-99C7-D7AE1994EE8C}"/>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D44AA13D-8675-4FC5-97E6-98326C40E876}"/>
              </a:ext>
            </a:extLst>
          </p:cNvPr>
          <p:cNvSpPr>
            <a:spLocks noGrp="1"/>
          </p:cNvSpPr>
          <p:nvPr>
            <p:ph type="sldNum" sz="quarter" idx="12"/>
          </p:nvPr>
        </p:nvSpPr>
        <p:spPr/>
        <p:txBody>
          <a:bodyPr/>
          <a:lstStyle/>
          <a:p>
            <a:fld id="{E31375A4-56A4-47D6-9801-1991572033F7}" type="slidenum">
              <a:rPr lang="en-US" smtClean="0"/>
              <a:t>72</a:t>
            </a:fld>
            <a:endParaRPr lang="en-US"/>
          </a:p>
        </p:txBody>
      </p:sp>
    </p:spTree>
    <p:extLst>
      <p:ext uri="{BB962C8B-B14F-4D97-AF65-F5344CB8AC3E}">
        <p14:creationId xmlns:p14="http://schemas.microsoft.com/office/powerpoint/2010/main" val="15158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3A7B-434C-4349-9700-E3BF6E1272B3}"/>
              </a:ext>
            </a:extLst>
          </p:cNvPr>
          <p:cNvSpPr>
            <a:spLocks noGrp="1"/>
          </p:cNvSpPr>
          <p:nvPr>
            <p:ph type="title"/>
          </p:nvPr>
        </p:nvSpPr>
        <p:spPr/>
        <p:txBody>
          <a:bodyPr/>
          <a:lstStyle/>
          <a:p>
            <a:r>
              <a:rPr lang="en-US" dirty="0"/>
              <a:t>IoT Across Application -  Smart Energy Applications </a:t>
            </a:r>
          </a:p>
        </p:txBody>
      </p:sp>
      <p:sp>
        <p:nvSpPr>
          <p:cNvPr id="4" name="Footer Placeholder 3">
            <a:extLst>
              <a:ext uri="{FF2B5EF4-FFF2-40B4-BE49-F238E27FC236}">
                <a16:creationId xmlns:a16="http://schemas.microsoft.com/office/drawing/2014/main" id="{9E83F28B-D545-4205-B00B-8B6F7660C2D6}"/>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B2B1C7F7-629F-4615-9A78-2AFCE0ECA73A}"/>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A45D588A-06FF-4BB9-84D5-574A17ED6724}"/>
              </a:ext>
            </a:extLst>
          </p:cNvPr>
          <p:cNvSpPr>
            <a:spLocks noGrp="1"/>
          </p:cNvSpPr>
          <p:nvPr>
            <p:ph type="sldNum" sz="quarter" idx="12"/>
          </p:nvPr>
        </p:nvSpPr>
        <p:spPr/>
        <p:txBody>
          <a:bodyPr/>
          <a:lstStyle/>
          <a:p>
            <a:fld id="{E31375A4-56A4-47D6-9801-1991572033F7}" type="slidenum">
              <a:rPr lang="en-US" smtClean="0"/>
              <a:t>73</a:t>
            </a:fld>
            <a:endParaRPr lang="en-US"/>
          </a:p>
        </p:txBody>
      </p:sp>
      <p:sp>
        <p:nvSpPr>
          <p:cNvPr id="7" name="Content Placeholder 6">
            <a:extLst>
              <a:ext uri="{FF2B5EF4-FFF2-40B4-BE49-F238E27FC236}">
                <a16:creationId xmlns:a16="http://schemas.microsoft.com/office/drawing/2014/main" id="{190D44E6-0E97-44C3-9F7D-EE8239B4655E}"/>
              </a:ext>
            </a:extLst>
          </p:cNvPr>
          <p:cNvSpPr>
            <a:spLocks noGrp="1"/>
          </p:cNvSpPr>
          <p:nvPr>
            <p:ph idx="1"/>
          </p:nvPr>
        </p:nvSpPr>
        <p:spPr>
          <a:xfrm>
            <a:off x="846161" y="1487606"/>
            <a:ext cx="3961813" cy="4599294"/>
          </a:xfrm>
        </p:spPr>
        <p:txBody>
          <a:bodyPr>
            <a:normAutofit fontScale="77500" lnSpcReduction="20000"/>
          </a:bodyPr>
          <a:lstStyle/>
          <a:p>
            <a:r>
              <a:rPr lang="en-US" dirty="0"/>
              <a:t>With smart grids energy distribution can be optimized.</a:t>
            </a:r>
          </a:p>
          <a:p>
            <a:r>
              <a:rPr lang="en-US" dirty="0"/>
              <a:t>These grids also keep collecting real-time data which helps in distributing electricity efficiently and also to reduce the outages.</a:t>
            </a:r>
          </a:p>
        </p:txBody>
      </p:sp>
      <p:pic>
        <p:nvPicPr>
          <p:cNvPr id="8" name="Picture 7">
            <a:extLst>
              <a:ext uri="{FF2B5EF4-FFF2-40B4-BE49-F238E27FC236}">
                <a16:creationId xmlns:a16="http://schemas.microsoft.com/office/drawing/2014/main" id="{5B368EFA-C05B-4289-91A3-90FFA4115037}"/>
              </a:ext>
            </a:extLst>
          </p:cNvPr>
          <p:cNvPicPr>
            <a:picLocks noChangeAspect="1"/>
          </p:cNvPicPr>
          <p:nvPr/>
        </p:nvPicPr>
        <p:blipFill>
          <a:blip r:embed="rId2"/>
          <a:stretch>
            <a:fillRect/>
          </a:stretch>
        </p:blipFill>
        <p:spPr>
          <a:xfrm>
            <a:off x="5284624" y="1399690"/>
            <a:ext cx="6543092" cy="4687210"/>
          </a:xfrm>
          <a:prstGeom prst="rect">
            <a:avLst/>
          </a:prstGeom>
        </p:spPr>
      </p:pic>
    </p:spTree>
    <p:extLst>
      <p:ext uri="{BB962C8B-B14F-4D97-AF65-F5344CB8AC3E}">
        <p14:creationId xmlns:p14="http://schemas.microsoft.com/office/powerpoint/2010/main" val="38749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315AE-FCE8-4D69-AA61-0451C1EAB9A1}"/>
              </a:ext>
            </a:extLst>
          </p:cNvPr>
          <p:cNvSpPr>
            <a:spLocks noGrp="1"/>
          </p:cNvSpPr>
          <p:nvPr>
            <p:ph type="title"/>
          </p:nvPr>
        </p:nvSpPr>
        <p:spPr/>
        <p:txBody>
          <a:bodyPr/>
          <a:lstStyle/>
          <a:p>
            <a:r>
              <a:rPr lang="en-US" dirty="0"/>
              <a:t>IoT Across Application -  Smart City Applications </a:t>
            </a:r>
          </a:p>
        </p:txBody>
      </p:sp>
      <p:sp>
        <p:nvSpPr>
          <p:cNvPr id="3" name="Content Placeholder 2">
            <a:extLst>
              <a:ext uri="{FF2B5EF4-FFF2-40B4-BE49-F238E27FC236}">
                <a16:creationId xmlns:a16="http://schemas.microsoft.com/office/drawing/2014/main" id="{A3FD3A1B-C115-4F36-BBAD-DA1AD816A539}"/>
              </a:ext>
            </a:extLst>
          </p:cNvPr>
          <p:cNvSpPr>
            <a:spLocks noGrp="1"/>
          </p:cNvSpPr>
          <p:nvPr>
            <p:ph idx="1"/>
          </p:nvPr>
        </p:nvSpPr>
        <p:spPr>
          <a:xfrm>
            <a:off x="846159" y="1337481"/>
            <a:ext cx="9744504" cy="4750962"/>
          </a:xfrm>
        </p:spPr>
        <p:txBody>
          <a:bodyPr>
            <a:normAutofit fontScale="70000" lnSpcReduction="20000"/>
          </a:bodyPr>
          <a:lstStyle/>
          <a:p>
            <a:r>
              <a:rPr lang="en-US" b="1" dirty="0"/>
              <a:t>Lighting </a:t>
            </a:r>
            <a:r>
              <a:rPr lang="en-US" dirty="0"/>
              <a:t>: intelligent and weather adaptive lighting in street lights.</a:t>
            </a:r>
          </a:p>
          <a:p>
            <a:r>
              <a:rPr lang="en-US" b="1" dirty="0"/>
              <a:t>Smart Roads </a:t>
            </a:r>
            <a:r>
              <a:rPr lang="en-US" dirty="0"/>
              <a:t>and </a:t>
            </a:r>
            <a:r>
              <a:rPr lang="en-US" b="1" dirty="0"/>
              <a:t>Intelligent High-ways </a:t>
            </a:r>
            <a:r>
              <a:rPr lang="en-US" dirty="0"/>
              <a:t>with warning messages and diversions according to climate conditions and unexpected events like accidents or traffic jams</a:t>
            </a:r>
          </a:p>
          <a:p>
            <a:r>
              <a:rPr lang="en-US" b="1" dirty="0"/>
              <a:t>Smart Parking</a:t>
            </a:r>
            <a:r>
              <a:rPr lang="en-US" dirty="0"/>
              <a:t>: Real-time monitoring of parking spaces availability in the city making residents able to identify and reserve the closest available spaces</a:t>
            </a:r>
          </a:p>
          <a:p>
            <a:r>
              <a:rPr lang="en-US" b="1" dirty="0"/>
              <a:t>Waste Management</a:t>
            </a:r>
            <a:r>
              <a:rPr lang="en-US" dirty="0"/>
              <a:t>: Detection of rubbish levels in containers to optimize the trash collection routes. </a:t>
            </a:r>
          </a:p>
          <a:p>
            <a:pPr lvl="1"/>
            <a:r>
              <a:rPr lang="en-US" dirty="0"/>
              <a:t>Garbage cans and recycle bins with RFID tags allow the sanitation staff to see when garbage has been put out</a:t>
            </a:r>
          </a:p>
        </p:txBody>
      </p:sp>
      <p:sp>
        <p:nvSpPr>
          <p:cNvPr id="4" name="Footer Placeholder 3">
            <a:extLst>
              <a:ext uri="{FF2B5EF4-FFF2-40B4-BE49-F238E27FC236}">
                <a16:creationId xmlns:a16="http://schemas.microsoft.com/office/drawing/2014/main" id="{340F98E9-AD5C-4023-978D-393162062107}"/>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7BE2F072-B940-4F70-A551-6D72090F354B}"/>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8C650092-11FA-4134-842F-DB46FC2FF482}"/>
              </a:ext>
            </a:extLst>
          </p:cNvPr>
          <p:cNvSpPr>
            <a:spLocks noGrp="1"/>
          </p:cNvSpPr>
          <p:nvPr>
            <p:ph type="sldNum" sz="quarter" idx="12"/>
          </p:nvPr>
        </p:nvSpPr>
        <p:spPr/>
        <p:txBody>
          <a:bodyPr/>
          <a:lstStyle/>
          <a:p>
            <a:fld id="{E31375A4-56A4-47D6-9801-1991572033F7}" type="slidenum">
              <a:rPr lang="en-US" smtClean="0"/>
              <a:t>74</a:t>
            </a:fld>
            <a:endParaRPr lang="en-US"/>
          </a:p>
        </p:txBody>
      </p:sp>
    </p:spTree>
    <p:extLst>
      <p:ext uri="{BB962C8B-B14F-4D97-AF65-F5344CB8AC3E}">
        <p14:creationId xmlns:p14="http://schemas.microsoft.com/office/powerpoint/2010/main" val="203252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5634B-B908-4AF8-80BC-24716C7374C2}"/>
              </a:ext>
            </a:extLst>
          </p:cNvPr>
          <p:cNvSpPr>
            <a:spLocks noGrp="1"/>
          </p:cNvSpPr>
          <p:nvPr>
            <p:ph type="title"/>
          </p:nvPr>
        </p:nvSpPr>
        <p:spPr/>
        <p:txBody>
          <a:bodyPr/>
          <a:lstStyle/>
          <a:p>
            <a:r>
              <a:rPr lang="en-US" dirty="0"/>
              <a:t>IoT Across Application -  Smart City Applications </a:t>
            </a:r>
          </a:p>
        </p:txBody>
      </p:sp>
      <p:sp>
        <p:nvSpPr>
          <p:cNvPr id="3" name="Content Placeholder 2">
            <a:extLst>
              <a:ext uri="{FF2B5EF4-FFF2-40B4-BE49-F238E27FC236}">
                <a16:creationId xmlns:a16="http://schemas.microsoft.com/office/drawing/2014/main" id="{2301A733-2D0A-465D-ADB1-C8C79CB04D9A}"/>
              </a:ext>
            </a:extLst>
          </p:cNvPr>
          <p:cNvSpPr>
            <a:spLocks noGrp="1"/>
          </p:cNvSpPr>
          <p:nvPr>
            <p:ph idx="1"/>
          </p:nvPr>
        </p:nvSpPr>
        <p:spPr/>
        <p:txBody>
          <a:bodyPr>
            <a:normAutofit fontScale="92500" lnSpcReduction="10000"/>
          </a:bodyPr>
          <a:lstStyle/>
          <a:p>
            <a:r>
              <a:rPr lang="en-US" dirty="0"/>
              <a:t>In Smart Cities, the development of smart grids, data analytics, and autonomous vehicles will provide an intelligent platform to deliver innovations in </a:t>
            </a:r>
          </a:p>
          <a:p>
            <a:pPr lvl="1"/>
            <a:r>
              <a:rPr lang="en-US" dirty="0"/>
              <a:t>Energy management, </a:t>
            </a:r>
          </a:p>
          <a:p>
            <a:pPr lvl="1"/>
            <a:r>
              <a:rPr lang="en-US" dirty="0"/>
              <a:t>Traffic management, and </a:t>
            </a:r>
          </a:p>
          <a:p>
            <a:pPr lvl="1"/>
            <a:r>
              <a:rPr lang="en-US" dirty="0"/>
              <a:t>Security, </a:t>
            </a:r>
          </a:p>
          <a:p>
            <a:pPr marL="365760" lvl="1" indent="0">
              <a:buNone/>
            </a:pPr>
            <a:r>
              <a:rPr lang="en-US" dirty="0"/>
              <a:t>by sharing the benefits of this technology throughout society</a:t>
            </a:r>
          </a:p>
          <a:p>
            <a:endParaRPr lang="en-US" dirty="0"/>
          </a:p>
        </p:txBody>
      </p:sp>
      <p:sp>
        <p:nvSpPr>
          <p:cNvPr id="4" name="Footer Placeholder 3">
            <a:extLst>
              <a:ext uri="{FF2B5EF4-FFF2-40B4-BE49-F238E27FC236}">
                <a16:creationId xmlns:a16="http://schemas.microsoft.com/office/drawing/2014/main" id="{EFA491D9-E265-41AB-9F20-A78020B46BE4}"/>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ED5EFB3D-D5DA-4BD6-B1E3-D8F9F93108D3}"/>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B1D452DC-940F-4123-82C0-FF60E8B33A85}"/>
              </a:ext>
            </a:extLst>
          </p:cNvPr>
          <p:cNvSpPr>
            <a:spLocks noGrp="1"/>
          </p:cNvSpPr>
          <p:nvPr>
            <p:ph type="sldNum" sz="quarter" idx="12"/>
          </p:nvPr>
        </p:nvSpPr>
        <p:spPr/>
        <p:txBody>
          <a:bodyPr/>
          <a:lstStyle/>
          <a:p>
            <a:fld id="{E31375A4-56A4-47D6-9801-1991572033F7}" type="slidenum">
              <a:rPr lang="en-US" smtClean="0"/>
              <a:t>75</a:t>
            </a:fld>
            <a:endParaRPr lang="en-US"/>
          </a:p>
        </p:txBody>
      </p:sp>
    </p:spTree>
    <p:extLst>
      <p:ext uri="{BB962C8B-B14F-4D97-AF65-F5344CB8AC3E}">
        <p14:creationId xmlns:p14="http://schemas.microsoft.com/office/powerpoint/2010/main" val="220098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EEC16-9589-4C74-8F31-07DBC708FEE0}"/>
              </a:ext>
            </a:extLst>
          </p:cNvPr>
          <p:cNvSpPr>
            <a:spLocks noGrp="1"/>
          </p:cNvSpPr>
          <p:nvPr>
            <p:ph type="title"/>
          </p:nvPr>
        </p:nvSpPr>
        <p:spPr/>
        <p:txBody>
          <a:bodyPr/>
          <a:lstStyle/>
          <a:p>
            <a:r>
              <a:rPr lang="en-US" dirty="0"/>
              <a:t>IoT- in Agriculture – Smart Agriculture</a:t>
            </a:r>
          </a:p>
        </p:txBody>
      </p:sp>
      <p:sp>
        <p:nvSpPr>
          <p:cNvPr id="3" name="Content Placeholder 2">
            <a:extLst>
              <a:ext uri="{FF2B5EF4-FFF2-40B4-BE49-F238E27FC236}">
                <a16:creationId xmlns:a16="http://schemas.microsoft.com/office/drawing/2014/main" id="{727C854D-C2C6-43BE-8747-E7FCE070B734}"/>
              </a:ext>
            </a:extLst>
          </p:cNvPr>
          <p:cNvSpPr>
            <a:spLocks noGrp="1"/>
          </p:cNvSpPr>
          <p:nvPr>
            <p:ph idx="1"/>
          </p:nvPr>
        </p:nvSpPr>
        <p:spPr/>
        <p:txBody>
          <a:bodyPr>
            <a:normAutofit fontScale="62500" lnSpcReduction="20000"/>
          </a:bodyPr>
          <a:lstStyle/>
          <a:p>
            <a:r>
              <a:rPr lang="en-US" dirty="0"/>
              <a:t>Green Houses: Control micro-climate conditions to maximize the production of fruits and vegetables and its quality, </a:t>
            </a:r>
          </a:p>
          <a:p>
            <a:r>
              <a:rPr lang="en-US" dirty="0"/>
              <a:t>Compost: Control of humidity and temperature levels in alfalfa, hay, straw, etc. to prevent fungus and other microbial contaminants, </a:t>
            </a:r>
          </a:p>
          <a:p>
            <a:r>
              <a:rPr lang="en-US" dirty="0"/>
              <a:t>Animal Farming/Tracking: Location and identification of animals grazing in open pastures or location in big stables, Study of ventilation and air quality in farms and detection of harmful gases from excrements,</a:t>
            </a:r>
          </a:p>
          <a:p>
            <a:r>
              <a:rPr lang="en-US" dirty="0"/>
              <a:t>Offspring Care: Control of growing conditions of the offspring in animal farms to ensure its survival and health, </a:t>
            </a:r>
          </a:p>
          <a:p>
            <a:r>
              <a:rPr lang="en-US" dirty="0"/>
              <a:t>Field Monitoring: Reducing spoilage and crop waste with better monitoring, accurate ongoing data obtaining, and management of the agriculture fields, including better control of fertilizing, electricity and watering</a:t>
            </a:r>
          </a:p>
        </p:txBody>
      </p:sp>
      <p:sp>
        <p:nvSpPr>
          <p:cNvPr id="4" name="Footer Placeholder 3">
            <a:extLst>
              <a:ext uri="{FF2B5EF4-FFF2-40B4-BE49-F238E27FC236}">
                <a16:creationId xmlns:a16="http://schemas.microsoft.com/office/drawing/2014/main" id="{C4F5A2D7-3EE7-429C-800A-8AAFEB56A0B3}"/>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76A784CD-F6E5-4366-B616-44CFF139716C}"/>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41914CAB-A938-4930-8EDF-0E83C1D36CCE}"/>
              </a:ext>
            </a:extLst>
          </p:cNvPr>
          <p:cNvSpPr>
            <a:spLocks noGrp="1"/>
          </p:cNvSpPr>
          <p:nvPr>
            <p:ph type="sldNum" sz="quarter" idx="12"/>
          </p:nvPr>
        </p:nvSpPr>
        <p:spPr/>
        <p:txBody>
          <a:bodyPr/>
          <a:lstStyle/>
          <a:p>
            <a:fld id="{E31375A4-56A4-47D6-9801-1991572033F7}" type="slidenum">
              <a:rPr lang="en-US" smtClean="0"/>
              <a:t>76</a:t>
            </a:fld>
            <a:endParaRPr lang="en-US"/>
          </a:p>
        </p:txBody>
      </p:sp>
    </p:spTree>
    <p:extLst>
      <p:ext uri="{BB962C8B-B14F-4D97-AF65-F5344CB8AC3E}">
        <p14:creationId xmlns:p14="http://schemas.microsoft.com/office/powerpoint/2010/main" val="303772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9A577-1AED-4F7B-8D5E-6162AED8B130}"/>
              </a:ext>
            </a:extLst>
          </p:cNvPr>
          <p:cNvSpPr>
            <a:spLocks noGrp="1"/>
          </p:cNvSpPr>
          <p:nvPr>
            <p:ph type="title"/>
          </p:nvPr>
        </p:nvSpPr>
        <p:spPr/>
        <p:txBody>
          <a:bodyPr/>
          <a:lstStyle/>
          <a:p>
            <a:r>
              <a:rPr lang="en-US" dirty="0"/>
              <a:t>IoT-in Agriculture – Smart Agriculture</a:t>
            </a:r>
          </a:p>
        </p:txBody>
      </p:sp>
      <p:sp>
        <p:nvSpPr>
          <p:cNvPr id="3" name="Content Placeholder 2">
            <a:extLst>
              <a:ext uri="{FF2B5EF4-FFF2-40B4-BE49-F238E27FC236}">
                <a16:creationId xmlns:a16="http://schemas.microsoft.com/office/drawing/2014/main" id="{F31C2F86-9D0D-48AF-A490-B712A0EEF3D0}"/>
              </a:ext>
            </a:extLst>
          </p:cNvPr>
          <p:cNvSpPr>
            <a:spLocks noGrp="1"/>
          </p:cNvSpPr>
          <p:nvPr>
            <p:ph idx="1"/>
          </p:nvPr>
        </p:nvSpPr>
        <p:spPr>
          <a:xfrm>
            <a:off x="846161" y="1487605"/>
            <a:ext cx="4455792" cy="4750961"/>
          </a:xfrm>
        </p:spPr>
        <p:txBody>
          <a:bodyPr>
            <a:normAutofit fontScale="85000" lnSpcReduction="10000"/>
          </a:bodyPr>
          <a:lstStyle/>
          <a:p>
            <a:r>
              <a:rPr lang="en-US" dirty="0"/>
              <a:t>The task of irrigation can be automated with the help of IoT. </a:t>
            </a:r>
          </a:p>
          <a:p>
            <a:r>
              <a:rPr lang="en-US" dirty="0"/>
              <a:t>A set of sensors such as light, humidity, temperature can be used to continuously monitor the field conditions</a:t>
            </a:r>
          </a:p>
        </p:txBody>
      </p:sp>
      <p:sp>
        <p:nvSpPr>
          <p:cNvPr id="4" name="Footer Placeholder 3">
            <a:extLst>
              <a:ext uri="{FF2B5EF4-FFF2-40B4-BE49-F238E27FC236}">
                <a16:creationId xmlns:a16="http://schemas.microsoft.com/office/drawing/2014/main" id="{310C2998-C07B-41CA-9E71-BAF76DF3DAC4}"/>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06A7B776-9285-470B-8911-C8BC5ECE8C85}"/>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EB23CD6B-9175-473D-BBD9-351A6CA61EDF}"/>
              </a:ext>
            </a:extLst>
          </p:cNvPr>
          <p:cNvSpPr>
            <a:spLocks noGrp="1"/>
          </p:cNvSpPr>
          <p:nvPr>
            <p:ph type="sldNum" sz="quarter" idx="12"/>
          </p:nvPr>
        </p:nvSpPr>
        <p:spPr/>
        <p:txBody>
          <a:bodyPr/>
          <a:lstStyle/>
          <a:p>
            <a:fld id="{E31375A4-56A4-47D6-9801-1991572033F7}" type="slidenum">
              <a:rPr lang="en-US" smtClean="0"/>
              <a:t>77</a:t>
            </a:fld>
            <a:endParaRPr lang="en-US"/>
          </a:p>
        </p:txBody>
      </p:sp>
      <p:pic>
        <p:nvPicPr>
          <p:cNvPr id="7" name="Picture 6">
            <a:extLst>
              <a:ext uri="{FF2B5EF4-FFF2-40B4-BE49-F238E27FC236}">
                <a16:creationId xmlns:a16="http://schemas.microsoft.com/office/drawing/2014/main" id="{FBF662FE-A2D0-4656-8A78-FC52CCA0EF58}"/>
              </a:ext>
            </a:extLst>
          </p:cNvPr>
          <p:cNvPicPr>
            <a:picLocks noChangeAspect="1"/>
          </p:cNvPicPr>
          <p:nvPr/>
        </p:nvPicPr>
        <p:blipFill>
          <a:blip r:embed="rId2"/>
          <a:stretch>
            <a:fillRect/>
          </a:stretch>
        </p:blipFill>
        <p:spPr>
          <a:xfrm>
            <a:off x="5301953" y="1390070"/>
            <a:ext cx="6861080" cy="4848497"/>
          </a:xfrm>
          <a:prstGeom prst="rect">
            <a:avLst/>
          </a:prstGeom>
        </p:spPr>
      </p:pic>
    </p:spTree>
    <p:extLst>
      <p:ext uri="{BB962C8B-B14F-4D97-AF65-F5344CB8AC3E}">
        <p14:creationId xmlns:p14="http://schemas.microsoft.com/office/powerpoint/2010/main" val="251445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ED060-0F37-4F64-BD59-CD0CD5BCCB97}"/>
              </a:ext>
            </a:extLst>
          </p:cNvPr>
          <p:cNvSpPr>
            <a:spLocks noGrp="1"/>
          </p:cNvSpPr>
          <p:nvPr>
            <p:ph type="title"/>
          </p:nvPr>
        </p:nvSpPr>
        <p:spPr/>
        <p:txBody>
          <a:bodyPr/>
          <a:lstStyle/>
          <a:p>
            <a:r>
              <a:rPr lang="en-US" dirty="0"/>
              <a:t>IoT Application- Smart Healthcare Application</a:t>
            </a:r>
          </a:p>
        </p:txBody>
      </p:sp>
      <p:sp>
        <p:nvSpPr>
          <p:cNvPr id="3" name="Content Placeholder 2">
            <a:extLst>
              <a:ext uri="{FF2B5EF4-FFF2-40B4-BE49-F238E27FC236}">
                <a16:creationId xmlns:a16="http://schemas.microsoft.com/office/drawing/2014/main" id="{F0431D87-9879-4CB9-B83D-8FB190D1902B}"/>
              </a:ext>
            </a:extLst>
          </p:cNvPr>
          <p:cNvSpPr>
            <a:spLocks noGrp="1"/>
          </p:cNvSpPr>
          <p:nvPr>
            <p:ph idx="1"/>
          </p:nvPr>
        </p:nvSpPr>
        <p:spPr/>
        <p:txBody>
          <a:bodyPr>
            <a:normAutofit fontScale="70000" lnSpcReduction="20000"/>
          </a:bodyPr>
          <a:lstStyle/>
          <a:p>
            <a:r>
              <a:rPr lang="en-US" dirty="0"/>
              <a:t>Smartwatches and fitness devices have changed the frequency of health monitoring. </a:t>
            </a:r>
          </a:p>
          <a:p>
            <a:r>
              <a:rPr lang="en-US" dirty="0"/>
              <a:t>People can monitor their own health at regular intervals. </a:t>
            </a:r>
          </a:p>
          <a:p>
            <a:r>
              <a:rPr lang="en-US" dirty="0"/>
              <a:t>Not only this, now if a patient is coming to the hospital by ambulance, by the time he or she reaches the hospital his health report is diagnosed by doctors and the hospital quickly starts the treatment. </a:t>
            </a:r>
          </a:p>
          <a:p>
            <a:r>
              <a:rPr lang="en-US" dirty="0"/>
              <a:t>The data gathered from multiple healthcare applications are now collected and used to analyze different disease and find its cure.</a:t>
            </a:r>
          </a:p>
          <a:p>
            <a:r>
              <a:rPr lang="en-US" dirty="0"/>
              <a:t>Hospitals often use IoT systems to complete tasks such as inventory management, for both pharmaceuticals and medical instruments</a:t>
            </a:r>
          </a:p>
          <a:p>
            <a:endParaRPr lang="en-US" dirty="0"/>
          </a:p>
        </p:txBody>
      </p:sp>
      <p:sp>
        <p:nvSpPr>
          <p:cNvPr id="4" name="Footer Placeholder 3">
            <a:extLst>
              <a:ext uri="{FF2B5EF4-FFF2-40B4-BE49-F238E27FC236}">
                <a16:creationId xmlns:a16="http://schemas.microsoft.com/office/drawing/2014/main" id="{80989BCB-90BC-4067-9D32-B7BD0A8A6230}"/>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09838913-7F9E-4981-9D96-70805A76EB6F}"/>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FB6F4642-B708-4A02-BC63-85ABD9D378DA}"/>
              </a:ext>
            </a:extLst>
          </p:cNvPr>
          <p:cNvSpPr>
            <a:spLocks noGrp="1"/>
          </p:cNvSpPr>
          <p:nvPr>
            <p:ph type="sldNum" sz="quarter" idx="12"/>
          </p:nvPr>
        </p:nvSpPr>
        <p:spPr/>
        <p:txBody>
          <a:bodyPr/>
          <a:lstStyle/>
          <a:p>
            <a:fld id="{E31375A4-56A4-47D6-9801-1991572033F7}" type="slidenum">
              <a:rPr lang="en-US" smtClean="0"/>
              <a:t>78</a:t>
            </a:fld>
            <a:endParaRPr lang="en-US"/>
          </a:p>
        </p:txBody>
      </p:sp>
    </p:spTree>
    <p:extLst>
      <p:ext uri="{BB962C8B-B14F-4D97-AF65-F5344CB8AC3E}">
        <p14:creationId xmlns:p14="http://schemas.microsoft.com/office/powerpoint/2010/main" val="238278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92F0D-6EC6-4B17-9969-D7366854A378}"/>
              </a:ext>
            </a:extLst>
          </p:cNvPr>
          <p:cNvSpPr>
            <a:spLocks noGrp="1"/>
          </p:cNvSpPr>
          <p:nvPr>
            <p:ph type="title"/>
          </p:nvPr>
        </p:nvSpPr>
        <p:spPr>
          <a:xfrm>
            <a:off x="846159" y="0"/>
            <a:ext cx="10508776" cy="552193"/>
          </a:xfrm>
        </p:spPr>
        <p:txBody>
          <a:bodyPr>
            <a:normAutofit/>
          </a:bodyPr>
          <a:lstStyle/>
          <a:p>
            <a:r>
              <a:rPr lang="en-US" dirty="0">
                <a:effectLst/>
              </a:rPr>
              <a:t>Example IoT health applications</a:t>
            </a:r>
            <a:endParaRPr lang="en-US" dirty="0"/>
          </a:p>
        </p:txBody>
      </p:sp>
      <p:sp>
        <p:nvSpPr>
          <p:cNvPr id="4" name="Footer Placeholder 3">
            <a:extLst>
              <a:ext uri="{FF2B5EF4-FFF2-40B4-BE49-F238E27FC236}">
                <a16:creationId xmlns:a16="http://schemas.microsoft.com/office/drawing/2014/main" id="{A0AC350A-4769-430F-9DAE-3489EF61D188}"/>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45DB7245-666F-492A-A651-FCC9327555AB}"/>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A4D04CE9-473D-41E9-87EC-75BCF78B1C71}"/>
              </a:ext>
            </a:extLst>
          </p:cNvPr>
          <p:cNvSpPr>
            <a:spLocks noGrp="1"/>
          </p:cNvSpPr>
          <p:nvPr>
            <p:ph type="sldNum" sz="quarter" idx="12"/>
          </p:nvPr>
        </p:nvSpPr>
        <p:spPr/>
        <p:txBody>
          <a:bodyPr/>
          <a:lstStyle/>
          <a:p>
            <a:fld id="{E31375A4-56A4-47D6-9801-1991572033F7}" type="slidenum">
              <a:rPr lang="en-US" smtClean="0"/>
              <a:t>79</a:t>
            </a:fld>
            <a:endParaRPr lang="en-US"/>
          </a:p>
        </p:txBody>
      </p:sp>
      <p:pic>
        <p:nvPicPr>
          <p:cNvPr id="1026" name="Picture 8">
            <a:extLst>
              <a:ext uri="{FF2B5EF4-FFF2-40B4-BE49-F238E27FC236}">
                <a16:creationId xmlns:a16="http://schemas.microsoft.com/office/drawing/2014/main" id="{FADC1590-5B3A-42EF-AF21-305FFEED42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439" y="552193"/>
            <a:ext cx="10026852" cy="549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48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B7569-7B4F-450D-9913-A726E692A3CC}"/>
              </a:ext>
            </a:extLst>
          </p:cNvPr>
          <p:cNvSpPr>
            <a:spLocks noGrp="1"/>
          </p:cNvSpPr>
          <p:nvPr>
            <p:ph type="title"/>
          </p:nvPr>
        </p:nvSpPr>
        <p:spPr/>
        <p:txBody>
          <a:bodyPr/>
          <a:lstStyle/>
          <a:p>
            <a:r>
              <a:rPr lang="en-US" dirty="0"/>
              <a:t>Overview of IoT Cont’d…</a:t>
            </a:r>
          </a:p>
        </p:txBody>
      </p:sp>
      <p:sp>
        <p:nvSpPr>
          <p:cNvPr id="3" name="Content Placeholder 2">
            <a:extLst>
              <a:ext uri="{FF2B5EF4-FFF2-40B4-BE49-F238E27FC236}">
                <a16:creationId xmlns:a16="http://schemas.microsoft.com/office/drawing/2014/main" id="{4E901D88-D391-4CDA-9814-80E68A2FFD4D}"/>
              </a:ext>
            </a:extLst>
          </p:cNvPr>
          <p:cNvSpPr>
            <a:spLocks noGrp="1"/>
          </p:cNvSpPr>
          <p:nvPr>
            <p:ph idx="1"/>
          </p:nvPr>
        </p:nvSpPr>
        <p:spPr/>
        <p:txBody>
          <a:bodyPr>
            <a:normAutofit fontScale="92500" lnSpcReduction="20000"/>
          </a:bodyPr>
          <a:lstStyle/>
          <a:p>
            <a:r>
              <a:rPr lang="en-US" dirty="0"/>
              <a:t> Internet of Thing s (IoT) is an ecosystem of connected physical objects that are accessible through the internet. </a:t>
            </a:r>
          </a:p>
          <a:p>
            <a:r>
              <a:rPr lang="en-US" dirty="0"/>
              <a:t>According to the Gartner report, by </a:t>
            </a:r>
            <a:r>
              <a:rPr lang="en-US" b="1" i="1" dirty="0"/>
              <a:t>2020 </a:t>
            </a:r>
            <a:r>
              <a:rPr lang="en-US" dirty="0"/>
              <a:t>connected devices across all technologies will reach </a:t>
            </a:r>
            <a:r>
              <a:rPr lang="en-US" b="1" dirty="0"/>
              <a:t>20.6 billion</a:t>
            </a:r>
            <a:r>
              <a:rPr lang="en-US" dirty="0"/>
              <a:t>. </a:t>
            </a:r>
          </a:p>
          <a:p>
            <a:pPr lvl="1"/>
            <a:r>
              <a:rPr lang="en-US" dirty="0"/>
              <a:t>And by </a:t>
            </a:r>
            <a:r>
              <a:rPr lang="en-US" b="1" i="1" dirty="0"/>
              <a:t>2025</a:t>
            </a:r>
            <a:r>
              <a:rPr lang="en-US" dirty="0"/>
              <a:t>, we will have 41.6 billion connected </a:t>
            </a:r>
            <a:r>
              <a:rPr lang="en-US" b="1" dirty="0"/>
              <a:t>IoT devices</a:t>
            </a:r>
            <a:endParaRPr lang="en-US" dirty="0"/>
          </a:p>
          <a:p>
            <a:r>
              <a:rPr lang="en-US" dirty="0"/>
              <a:t>The number of IoT devices surpassed the global human  population in 2010.</a:t>
            </a:r>
          </a:p>
        </p:txBody>
      </p:sp>
      <p:sp>
        <p:nvSpPr>
          <p:cNvPr id="4" name="Date Placeholder 3">
            <a:extLst>
              <a:ext uri="{FF2B5EF4-FFF2-40B4-BE49-F238E27FC236}">
                <a16:creationId xmlns:a16="http://schemas.microsoft.com/office/drawing/2014/main" id="{79E40540-276A-4F99-B0CF-942CB2403435}"/>
              </a:ext>
            </a:extLst>
          </p:cNvPr>
          <p:cNvSpPr>
            <a:spLocks noGrp="1"/>
          </p:cNvSpPr>
          <p:nvPr>
            <p:ph type="dt" sz="half" idx="10"/>
          </p:nvPr>
        </p:nvSpPr>
        <p:spPr/>
        <p:txBody>
          <a:bodyPr/>
          <a:lstStyle/>
          <a:p>
            <a:fld id="{A098A5E4-0027-46A2-B56D-3A0FB8D47776}" type="datetime1">
              <a:rPr lang="en-US" smtClean="0"/>
              <a:t>12/31/2019</a:t>
            </a:fld>
            <a:endParaRPr lang="en-US" dirty="0"/>
          </a:p>
        </p:txBody>
      </p:sp>
      <p:sp>
        <p:nvSpPr>
          <p:cNvPr id="5" name="Footer Placeholder 4">
            <a:extLst>
              <a:ext uri="{FF2B5EF4-FFF2-40B4-BE49-F238E27FC236}">
                <a16:creationId xmlns:a16="http://schemas.microsoft.com/office/drawing/2014/main" id="{A80741CA-5663-4C57-9698-8A9BEE558341}"/>
              </a:ext>
            </a:extLst>
          </p:cNvPr>
          <p:cNvSpPr>
            <a:spLocks noGrp="1"/>
          </p:cNvSpPr>
          <p:nvPr>
            <p:ph type="ftr" sz="quarter" idx="11"/>
          </p:nvPr>
        </p:nvSpPr>
        <p:spPr/>
        <p:txBody>
          <a:bodyPr/>
          <a:lstStyle/>
          <a:p>
            <a:r>
              <a:rPr lang="en-US" dirty="0"/>
              <a:t>Introduction to Emerging Technologies -Chapter 4 - IoT</a:t>
            </a:r>
          </a:p>
        </p:txBody>
      </p:sp>
      <p:sp>
        <p:nvSpPr>
          <p:cNvPr id="6" name="Slide Number Placeholder 5">
            <a:extLst>
              <a:ext uri="{FF2B5EF4-FFF2-40B4-BE49-F238E27FC236}">
                <a16:creationId xmlns:a16="http://schemas.microsoft.com/office/drawing/2014/main" id="{47C87431-729D-41C0-BF87-5C33D26FD44C}"/>
              </a:ext>
            </a:extLst>
          </p:cNvPr>
          <p:cNvSpPr>
            <a:spLocks noGrp="1"/>
          </p:cNvSpPr>
          <p:nvPr>
            <p:ph type="sldNum" sz="quarter" idx="12"/>
          </p:nvPr>
        </p:nvSpPr>
        <p:spPr/>
        <p:txBody>
          <a:bodyPr/>
          <a:lstStyle/>
          <a:p>
            <a:fld id="{E31375A4-56A4-47D6-9801-1991572033F7}" type="slidenum">
              <a:rPr lang="en-US" smtClean="0"/>
              <a:t>8</a:t>
            </a:fld>
            <a:endParaRPr lang="en-US" dirty="0"/>
          </a:p>
        </p:txBody>
      </p:sp>
    </p:spTree>
    <p:extLst>
      <p:ext uri="{BB962C8B-B14F-4D97-AF65-F5344CB8AC3E}">
        <p14:creationId xmlns:p14="http://schemas.microsoft.com/office/powerpoint/2010/main" val="271310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8A9B-F99E-45F3-AE14-BE9954831E18}"/>
              </a:ext>
            </a:extLst>
          </p:cNvPr>
          <p:cNvSpPr>
            <a:spLocks noGrp="1"/>
          </p:cNvSpPr>
          <p:nvPr>
            <p:ph type="title"/>
          </p:nvPr>
        </p:nvSpPr>
        <p:spPr/>
        <p:txBody>
          <a:bodyPr/>
          <a:lstStyle/>
          <a:p>
            <a:r>
              <a:rPr lang="en-US" dirty="0"/>
              <a:t>IoT Application- Smart Healthcare Application Cont’d…</a:t>
            </a:r>
          </a:p>
        </p:txBody>
      </p:sp>
      <p:sp>
        <p:nvSpPr>
          <p:cNvPr id="3" name="Content Placeholder 2">
            <a:extLst>
              <a:ext uri="{FF2B5EF4-FFF2-40B4-BE49-F238E27FC236}">
                <a16:creationId xmlns:a16="http://schemas.microsoft.com/office/drawing/2014/main" id="{0A02D769-9F25-4A56-A850-D52E59E74239}"/>
              </a:ext>
            </a:extLst>
          </p:cNvPr>
          <p:cNvSpPr>
            <a:spLocks noGrp="1"/>
          </p:cNvSpPr>
          <p:nvPr>
            <p:ph idx="1"/>
          </p:nvPr>
        </p:nvSpPr>
        <p:spPr/>
        <p:txBody>
          <a:bodyPr>
            <a:normAutofit fontScale="62500" lnSpcReduction="20000"/>
          </a:bodyPr>
          <a:lstStyle/>
          <a:p>
            <a:r>
              <a:rPr lang="en-US" dirty="0"/>
              <a:t>Wearable electronic devices are small devices worn on the head, neck, arms, torso, and feet.</a:t>
            </a:r>
          </a:p>
          <a:p>
            <a:r>
              <a:rPr lang="en-US" dirty="0"/>
              <a:t>Current smart wearable devices include: </a:t>
            </a:r>
          </a:p>
          <a:p>
            <a:pPr lvl="1"/>
            <a:r>
              <a:rPr lang="en-US" dirty="0"/>
              <a:t>Head – Helmets, glasses </a:t>
            </a:r>
          </a:p>
          <a:p>
            <a:pPr lvl="1"/>
            <a:r>
              <a:rPr lang="en-US" dirty="0"/>
              <a:t>Neck – Jewelry, collars </a:t>
            </a:r>
          </a:p>
          <a:p>
            <a:pPr lvl="1"/>
            <a:r>
              <a:rPr lang="en-US" dirty="0"/>
              <a:t>Arm – Watches, wristbands, rings </a:t>
            </a:r>
          </a:p>
          <a:p>
            <a:pPr lvl="1"/>
            <a:r>
              <a:rPr lang="en-US" dirty="0"/>
              <a:t>Torso – Clothing, backpacks </a:t>
            </a:r>
          </a:p>
          <a:p>
            <a:pPr lvl="1"/>
            <a:r>
              <a:rPr lang="en-US" dirty="0"/>
              <a:t>Feet – Socks, shoes</a:t>
            </a:r>
          </a:p>
          <a:p>
            <a:r>
              <a:rPr lang="en-US" dirty="0"/>
              <a:t>Wearable devices are also used for public safety</a:t>
            </a:r>
          </a:p>
          <a:p>
            <a:pPr lvl="1"/>
            <a:r>
              <a:rPr lang="en-US" dirty="0"/>
              <a:t>Improving first responders' response times during emergencies by providing optimized routes to a location or by tracking construction workers' or firefighters' vital signs at life-threatening sites</a:t>
            </a:r>
          </a:p>
          <a:p>
            <a:endParaRPr lang="en-US" dirty="0"/>
          </a:p>
        </p:txBody>
      </p:sp>
      <p:sp>
        <p:nvSpPr>
          <p:cNvPr id="4" name="Footer Placeholder 3">
            <a:extLst>
              <a:ext uri="{FF2B5EF4-FFF2-40B4-BE49-F238E27FC236}">
                <a16:creationId xmlns:a16="http://schemas.microsoft.com/office/drawing/2014/main" id="{60B8A12D-F72B-45F2-8C3D-EE0224664EB5}"/>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51F5EEFD-1144-4A1C-9B3A-7A1F007C39A1}"/>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30FD4D21-550B-4C19-886B-63143533F9DB}"/>
              </a:ext>
            </a:extLst>
          </p:cNvPr>
          <p:cNvSpPr>
            <a:spLocks noGrp="1"/>
          </p:cNvSpPr>
          <p:nvPr>
            <p:ph type="sldNum" sz="quarter" idx="12"/>
          </p:nvPr>
        </p:nvSpPr>
        <p:spPr/>
        <p:txBody>
          <a:bodyPr/>
          <a:lstStyle/>
          <a:p>
            <a:fld id="{E31375A4-56A4-47D6-9801-1991572033F7}" type="slidenum">
              <a:rPr lang="en-US" smtClean="0"/>
              <a:t>80</a:t>
            </a:fld>
            <a:endParaRPr lang="en-US"/>
          </a:p>
        </p:txBody>
      </p:sp>
    </p:spTree>
    <p:extLst>
      <p:ext uri="{BB962C8B-B14F-4D97-AF65-F5344CB8AC3E}">
        <p14:creationId xmlns:p14="http://schemas.microsoft.com/office/powerpoint/2010/main" val="36411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A4B5-1984-4074-955D-8A6B818F659B}"/>
              </a:ext>
            </a:extLst>
          </p:cNvPr>
          <p:cNvSpPr>
            <a:spLocks noGrp="1"/>
          </p:cNvSpPr>
          <p:nvPr>
            <p:ph type="title"/>
          </p:nvPr>
        </p:nvSpPr>
        <p:spPr/>
        <p:txBody>
          <a:bodyPr/>
          <a:lstStyle/>
          <a:p>
            <a:r>
              <a:rPr lang="en-US" dirty="0"/>
              <a:t>IoT Application- Smart Healthcare Application Cont’d…</a:t>
            </a:r>
          </a:p>
        </p:txBody>
      </p:sp>
      <p:sp>
        <p:nvSpPr>
          <p:cNvPr id="4" name="Footer Placeholder 3">
            <a:extLst>
              <a:ext uri="{FF2B5EF4-FFF2-40B4-BE49-F238E27FC236}">
                <a16:creationId xmlns:a16="http://schemas.microsoft.com/office/drawing/2014/main" id="{D51FEAC7-4A06-4957-A4DF-5A60104D7400}"/>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31D84B15-2C5C-4CAE-B610-4C00F6319EDC}"/>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5374B913-9D92-497C-A0C7-F77B6F340C04}"/>
              </a:ext>
            </a:extLst>
          </p:cNvPr>
          <p:cNvSpPr>
            <a:spLocks noGrp="1"/>
          </p:cNvSpPr>
          <p:nvPr>
            <p:ph type="sldNum" sz="quarter" idx="12"/>
          </p:nvPr>
        </p:nvSpPr>
        <p:spPr/>
        <p:txBody>
          <a:bodyPr/>
          <a:lstStyle/>
          <a:p>
            <a:fld id="{E31375A4-56A4-47D6-9801-1991572033F7}" type="slidenum">
              <a:rPr lang="en-US" smtClean="0"/>
              <a:t>81</a:t>
            </a:fld>
            <a:endParaRPr lang="en-US"/>
          </a:p>
        </p:txBody>
      </p:sp>
      <p:pic>
        <p:nvPicPr>
          <p:cNvPr id="5122" name="Picture 2" descr="run-What is IoT-Edureka">
            <a:extLst>
              <a:ext uri="{FF2B5EF4-FFF2-40B4-BE49-F238E27FC236}">
                <a16:creationId xmlns:a16="http://schemas.microsoft.com/office/drawing/2014/main" id="{85694B53-9F97-4284-A49C-F63CB7E9C1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5152" y="1209369"/>
            <a:ext cx="9411806" cy="495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04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CA24-6E42-49CE-B827-C53BA5DE8B7C}"/>
              </a:ext>
            </a:extLst>
          </p:cNvPr>
          <p:cNvSpPr>
            <a:spLocks noGrp="1"/>
          </p:cNvSpPr>
          <p:nvPr>
            <p:ph type="title"/>
          </p:nvPr>
        </p:nvSpPr>
        <p:spPr/>
        <p:txBody>
          <a:bodyPr/>
          <a:lstStyle/>
          <a:p>
            <a:r>
              <a:rPr lang="en-US" dirty="0"/>
              <a:t>IoT Application- Smart Education Application</a:t>
            </a:r>
          </a:p>
        </p:txBody>
      </p:sp>
      <p:sp>
        <p:nvSpPr>
          <p:cNvPr id="3" name="Content Placeholder 2">
            <a:extLst>
              <a:ext uri="{FF2B5EF4-FFF2-40B4-BE49-F238E27FC236}">
                <a16:creationId xmlns:a16="http://schemas.microsoft.com/office/drawing/2014/main" id="{FFCA7F01-80DE-49E2-8B3C-256B2772C623}"/>
              </a:ext>
            </a:extLst>
          </p:cNvPr>
          <p:cNvSpPr>
            <a:spLocks noGrp="1"/>
          </p:cNvSpPr>
          <p:nvPr>
            <p:ph idx="1"/>
          </p:nvPr>
        </p:nvSpPr>
        <p:spPr/>
        <p:txBody>
          <a:bodyPr>
            <a:normAutofit/>
          </a:bodyPr>
          <a:lstStyle/>
          <a:p>
            <a:r>
              <a:rPr lang="en-US" dirty="0"/>
              <a:t>IoT provides education aids which help in filling the gaps in the education industry. </a:t>
            </a:r>
          </a:p>
          <a:p>
            <a:r>
              <a:rPr lang="en-US" dirty="0"/>
              <a:t>It not only improves the quality of education but also optimizes the cost and improves the management by taking into consideration students response and performance.</a:t>
            </a:r>
          </a:p>
          <a:p>
            <a:endParaRPr lang="en-US" dirty="0"/>
          </a:p>
        </p:txBody>
      </p:sp>
      <p:sp>
        <p:nvSpPr>
          <p:cNvPr id="4" name="Footer Placeholder 3">
            <a:extLst>
              <a:ext uri="{FF2B5EF4-FFF2-40B4-BE49-F238E27FC236}">
                <a16:creationId xmlns:a16="http://schemas.microsoft.com/office/drawing/2014/main" id="{13E4432E-B265-4CD0-90E6-215EF19AADD1}"/>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3A76BEB8-B884-4848-A0EC-F63C884C7057}"/>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89D7E15D-D83A-4156-BD38-5BC9D8D166C4}"/>
              </a:ext>
            </a:extLst>
          </p:cNvPr>
          <p:cNvSpPr>
            <a:spLocks noGrp="1"/>
          </p:cNvSpPr>
          <p:nvPr>
            <p:ph type="sldNum" sz="quarter" idx="12"/>
          </p:nvPr>
        </p:nvSpPr>
        <p:spPr/>
        <p:txBody>
          <a:bodyPr/>
          <a:lstStyle/>
          <a:p>
            <a:fld id="{E31375A4-56A4-47D6-9801-1991572033F7}" type="slidenum">
              <a:rPr lang="en-US" smtClean="0"/>
              <a:t>82</a:t>
            </a:fld>
            <a:endParaRPr lang="en-US"/>
          </a:p>
        </p:txBody>
      </p:sp>
    </p:spTree>
    <p:extLst>
      <p:ext uri="{BB962C8B-B14F-4D97-AF65-F5344CB8AC3E}">
        <p14:creationId xmlns:p14="http://schemas.microsoft.com/office/powerpoint/2010/main" val="14669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C8C80-8F70-4F99-99CD-5B44DDCDF8E1}"/>
              </a:ext>
            </a:extLst>
          </p:cNvPr>
          <p:cNvSpPr>
            <a:spLocks noGrp="1"/>
          </p:cNvSpPr>
          <p:nvPr>
            <p:ph type="title"/>
          </p:nvPr>
        </p:nvSpPr>
        <p:spPr/>
        <p:txBody>
          <a:bodyPr/>
          <a:lstStyle/>
          <a:p>
            <a:r>
              <a:rPr lang="en-US" dirty="0"/>
              <a:t>IoT Application- Air and Water Pollution, Hazards etc.</a:t>
            </a:r>
          </a:p>
        </p:txBody>
      </p:sp>
      <p:sp>
        <p:nvSpPr>
          <p:cNvPr id="3" name="Content Placeholder 2">
            <a:extLst>
              <a:ext uri="{FF2B5EF4-FFF2-40B4-BE49-F238E27FC236}">
                <a16:creationId xmlns:a16="http://schemas.microsoft.com/office/drawing/2014/main" id="{EBFCE3BD-5139-4DA2-9512-C7296FD17106}"/>
              </a:ext>
            </a:extLst>
          </p:cNvPr>
          <p:cNvSpPr>
            <a:spLocks noGrp="1"/>
          </p:cNvSpPr>
          <p:nvPr>
            <p:ph idx="1"/>
          </p:nvPr>
        </p:nvSpPr>
        <p:spPr/>
        <p:txBody>
          <a:bodyPr>
            <a:normAutofit fontScale="92500" lnSpcReduction="20000"/>
          </a:bodyPr>
          <a:lstStyle/>
          <a:p>
            <a:r>
              <a:rPr lang="en-US" dirty="0"/>
              <a:t>Through various sensors, we can detect the pollution in the air and water by frequent sampling. </a:t>
            </a:r>
          </a:p>
          <a:p>
            <a:pPr lvl="1"/>
            <a:r>
              <a:rPr lang="en-US" dirty="0"/>
              <a:t>This helps in preventing substantial contamination and related disasters</a:t>
            </a:r>
          </a:p>
          <a:p>
            <a:r>
              <a:rPr lang="en-US" dirty="0"/>
              <a:t>The Internet of Things platform can be used to accumulate data related to a specific geographic location using remote monitoring tools and perform analytics so that early warnings of a disaster can be found out.</a:t>
            </a:r>
          </a:p>
        </p:txBody>
      </p:sp>
      <p:sp>
        <p:nvSpPr>
          <p:cNvPr id="4" name="Footer Placeholder 3">
            <a:extLst>
              <a:ext uri="{FF2B5EF4-FFF2-40B4-BE49-F238E27FC236}">
                <a16:creationId xmlns:a16="http://schemas.microsoft.com/office/drawing/2014/main" id="{73B684FC-6786-4EEB-8017-BAC3AD4BE881}"/>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BCDBC8AB-F6AC-498C-95B4-0EFAC98F9C3B}"/>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01238CAA-92A9-4791-99C6-0E419ACD3D26}"/>
              </a:ext>
            </a:extLst>
          </p:cNvPr>
          <p:cNvSpPr>
            <a:spLocks noGrp="1"/>
          </p:cNvSpPr>
          <p:nvPr>
            <p:ph type="sldNum" sz="quarter" idx="12"/>
          </p:nvPr>
        </p:nvSpPr>
        <p:spPr/>
        <p:txBody>
          <a:bodyPr/>
          <a:lstStyle/>
          <a:p>
            <a:fld id="{E31375A4-56A4-47D6-9801-1991572033F7}" type="slidenum">
              <a:rPr lang="en-US" smtClean="0"/>
              <a:t>83</a:t>
            </a:fld>
            <a:endParaRPr lang="en-US"/>
          </a:p>
        </p:txBody>
      </p:sp>
    </p:spTree>
    <p:extLst>
      <p:ext uri="{BB962C8B-B14F-4D97-AF65-F5344CB8AC3E}">
        <p14:creationId xmlns:p14="http://schemas.microsoft.com/office/powerpoint/2010/main" val="274296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4831C-B6F0-495A-89EB-ABCB66BC8F06}"/>
              </a:ext>
            </a:extLst>
          </p:cNvPr>
          <p:cNvSpPr>
            <a:spLocks noGrp="1"/>
          </p:cNvSpPr>
          <p:nvPr>
            <p:ph type="title"/>
          </p:nvPr>
        </p:nvSpPr>
        <p:spPr/>
        <p:txBody>
          <a:bodyPr/>
          <a:lstStyle/>
          <a:p>
            <a:r>
              <a:rPr lang="en-US" dirty="0"/>
              <a:t>IoT Application- Air and Water Pollution, Hazards</a:t>
            </a:r>
          </a:p>
        </p:txBody>
      </p:sp>
      <p:sp>
        <p:nvSpPr>
          <p:cNvPr id="4" name="Footer Placeholder 3">
            <a:extLst>
              <a:ext uri="{FF2B5EF4-FFF2-40B4-BE49-F238E27FC236}">
                <a16:creationId xmlns:a16="http://schemas.microsoft.com/office/drawing/2014/main" id="{EAA4977F-37FB-4E80-9A4E-E399A0222E01}"/>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20DA12D1-21EA-43F5-B727-B0D62A1B5F73}"/>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BCA77659-32BA-4E60-AAAE-5A7E13A458C4}"/>
              </a:ext>
            </a:extLst>
          </p:cNvPr>
          <p:cNvSpPr>
            <a:spLocks noGrp="1"/>
          </p:cNvSpPr>
          <p:nvPr>
            <p:ph type="sldNum" sz="quarter" idx="12"/>
          </p:nvPr>
        </p:nvSpPr>
        <p:spPr/>
        <p:txBody>
          <a:bodyPr/>
          <a:lstStyle/>
          <a:p>
            <a:fld id="{E31375A4-56A4-47D6-9801-1991572033F7}" type="slidenum">
              <a:rPr lang="en-US" smtClean="0"/>
              <a:t>84</a:t>
            </a:fld>
            <a:endParaRPr lang="en-US"/>
          </a:p>
        </p:txBody>
      </p:sp>
      <p:pic>
        <p:nvPicPr>
          <p:cNvPr id="9" name="Content Placeholder 8">
            <a:extLst>
              <a:ext uri="{FF2B5EF4-FFF2-40B4-BE49-F238E27FC236}">
                <a16:creationId xmlns:a16="http://schemas.microsoft.com/office/drawing/2014/main" id="{DDC687AA-C4C0-4B59-9A72-7BE546FA2A8B}"/>
              </a:ext>
            </a:extLst>
          </p:cNvPr>
          <p:cNvPicPr>
            <a:picLocks noGrp="1" noChangeAspect="1"/>
          </p:cNvPicPr>
          <p:nvPr>
            <p:ph idx="1"/>
          </p:nvPr>
        </p:nvPicPr>
        <p:blipFill>
          <a:blip r:embed="rId2"/>
          <a:stretch>
            <a:fillRect/>
          </a:stretch>
        </p:blipFill>
        <p:spPr>
          <a:xfrm>
            <a:off x="846159" y="1670041"/>
            <a:ext cx="4475331" cy="3521213"/>
          </a:xfrm>
          <a:prstGeom prst="rect">
            <a:avLst/>
          </a:prstGeom>
        </p:spPr>
      </p:pic>
      <p:pic>
        <p:nvPicPr>
          <p:cNvPr id="8" name="Picture 7">
            <a:extLst>
              <a:ext uri="{FF2B5EF4-FFF2-40B4-BE49-F238E27FC236}">
                <a16:creationId xmlns:a16="http://schemas.microsoft.com/office/drawing/2014/main" id="{8FAF019F-08C3-4D5A-82CF-EFCD904FE036}"/>
              </a:ext>
            </a:extLst>
          </p:cNvPr>
          <p:cNvPicPr>
            <a:picLocks noChangeAspect="1"/>
          </p:cNvPicPr>
          <p:nvPr/>
        </p:nvPicPr>
        <p:blipFill>
          <a:blip r:embed="rId3"/>
          <a:stretch>
            <a:fillRect/>
          </a:stretch>
        </p:blipFill>
        <p:spPr>
          <a:xfrm>
            <a:off x="5321490" y="1670041"/>
            <a:ext cx="5910617" cy="3462397"/>
          </a:xfrm>
          <a:prstGeom prst="rect">
            <a:avLst/>
          </a:prstGeom>
        </p:spPr>
      </p:pic>
    </p:spTree>
    <p:extLst>
      <p:ext uri="{BB962C8B-B14F-4D97-AF65-F5344CB8AC3E}">
        <p14:creationId xmlns:p14="http://schemas.microsoft.com/office/powerpoint/2010/main" val="337950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C1E88-FE7A-4F26-A99A-A68BD15FA853}"/>
              </a:ext>
            </a:extLst>
          </p:cNvPr>
          <p:cNvSpPr>
            <a:spLocks noGrp="1"/>
          </p:cNvSpPr>
          <p:nvPr>
            <p:ph type="title"/>
          </p:nvPr>
        </p:nvSpPr>
        <p:spPr/>
        <p:txBody>
          <a:bodyPr/>
          <a:lstStyle/>
          <a:p>
            <a:r>
              <a:rPr lang="en-US" dirty="0"/>
              <a:t>IoT Tools and Application Development Platforms</a:t>
            </a:r>
          </a:p>
        </p:txBody>
      </p:sp>
      <p:sp>
        <p:nvSpPr>
          <p:cNvPr id="3" name="Content Placeholder 2">
            <a:extLst>
              <a:ext uri="{FF2B5EF4-FFF2-40B4-BE49-F238E27FC236}">
                <a16:creationId xmlns:a16="http://schemas.microsoft.com/office/drawing/2014/main" id="{958AB3EE-E046-4D39-85A7-63678C6C0812}"/>
              </a:ext>
            </a:extLst>
          </p:cNvPr>
          <p:cNvSpPr>
            <a:spLocks noGrp="1"/>
          </p:cNvSpPr>
          <p:nvPr>
            <p:ph idx="1"/>
          </p:nvPr>
        </p:nvSpPr>
        <p:spPr/>
        <p:txBody>
          <a:bodyPr>
            <a:normAutofit/>
          </a:bodyPr>
          <a:lstStyle/>
          <a:p>
            <a:r>
              <a:rPr lang="en-US" b="1" dirty="0"/>
              <a:t>IoT Platform</a:t>
            </a:r>
            <a:r>
              <a:rPr lang="en-US" dirty="0"/>
              <a:t>: </a:t>
            </a:r>
          </a:p>
          <a:p>
            <a:pPr lvl="1"/>
            <a:r>
              <a:rPr lang="en-US" dirty="0"/>
              <a:t>IoT platform is an essential component of a huge IoT ecosystem that </a:t>
            </a:r>
            <a:r>
              <a:rPr lang="en-US" dirty="0">
                <a:solidFill>
                  <a:srgbClr val="0070C0"/>
                </a:solidFill>
              </a:rPr>
              <a:t>supports and connects all components within the system</a:t>
            </a:r>
            <a:r>
              <a:rPr lang="en-US" dirty="0"/>
              <a:t>.</a:t>
            </a:r>
          </a:p>
          <a:p>
            <a:pPr lvl="1"/>
            <a:r>
              <a:rPr lang="en-US" dirty="0"/>
              <a:t>It helps to facilitate device management, handle hardware/software communication protocols, collect/analyze data, enhance data flow and functionality of smart applications</a:t>
            </a:r>
          </a:p>
        </p:txBody>
      </p:sp>
      <p:sp>
        <p:nvSpPr>
          <p:cNvPr id="4" name="Footer Placeholder 3">
            <a:extLst>
              <a:ext uri="{FF2B5EF4-FFF2-40B4-BE49-F238E27FC236}">
                <a16:creationId xmlns:a16="http://schemas.microsoft.com/office/drawing/2014/main" id="{80984133-C081-4D51-A62A-23BBD9C26412}"/>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94E54892-E927-4A8D-B16C-BABA2AF0A4FA}"/>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EEF479D9-2A1E-4535-AA19-7B6EAEF0A61F}"/>
              </a:ext>
            </a:extLst>
          </p:cNvPr>
          <p:cNvSpPr>
            <a:spLocks noGrp="1"/>
          </p:cNvSpPr>
          <p:nvPr>
            <p:ph type="sldNum" sz="quarter" idx="12"/>
          </p:nvPr>
        </p:nvSpPr>
        <p:spPr/>
        <p:txBody>
          <a:bodyPr/>
          <a:lstStyle/>
          <a:p>
            <a:fld id="{E31375A4-56A4-47D6-9801-1991572033F7}" type="slidenum">
              <a:rPr lang="en-US" smtClean="0"/>
              <a:t>85</a:t>
            </a:fld>
            <a:endParaRPr lang="en-US"/>
          </a:p>
        </p:txBody>
      </p:sp>
    </p:spTree>
    <p:extLst>
      <p:ext uri="{BB962C8B-B14F-4D97-AF65-F5344CB8AC3E}">
        <p14:creationId xmlns:p14="http://schemas.microsoft.com/office/powerpoint/2010/main" val="85480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C063-857A-4280-AFC2-E25F7B7799AA}"/>
              </a:ext>
            </a:extLst>
          </p:cNvPr>
          <p:cNvSpPr>
            <a:spLocks noGrp="1"/>
          </p:cNvSpPr>
          <p:nvPr>
            <p:ph type="title"/>
          </p:nvPr>
        </p:nvSpPr>
        <p:spPr/>
        <p:txBody>
          <a:bodyPr/>
          <a:lstStyle/>
          <a:p>
            <a:r>
              <a:rPr lang="en-US" dirty="0"/>
              <a:t>IoT Tools and Application Development Platforms</a:t>
            </a:r>
          </a:p>
        </p:txBody>
      </p:sp>
      <p:sp>
        <p:nvSpPr>
          <p:cNvPr id="3" name="Content Placeholder 2">
            <a:extLst>
              <a:ext uri="{FF2B5EF4-FFF2-40B4-BE49-F238E27FC236}">
                <a16:creationId xmlns:a16="http://schemas.microsoft.com/office/drawing/2014/main" id="{674049D3-6B1E-46F5-95C4-9D583E7C4237}"/>
              </a:ext>
            </a:extLst>
          </p:cNvPr>
          <p:cNvSpPr>
            <a:spLocks noGrp="1"/>
          </p:cNvSpPr>
          <p:nvPr>
            <p:ph idx="1"/>
          </p:nvPr>
        </p:nvSpPr>
        <p:spPr/>
        <p:txBody>
          <a:bodyPr/>
          <a:lstStyle/>
          <a:p>
            <a:r>
              <a:rPr lang="en-US" dirty="0"/>
              <a:t>The overall </a:t>
            </a:r>
            <a:r>
              <a:rPr lang="en-US" b="1" dirty="0"/>
              <a:t>IoT system includes</a:t>
            </a:r>
          </a:p>
          <a:p>
            <a:pPr lvl="1"/>
            <a:r>
              <a:rPr lang="en-US" dirty="0"/>
              <a:t>Hardware (devices and sensors)</a:t>
            </a:r>
          </a:p>
          <a:p>
            <a:pPr lvl="1"/>
            <a:r>
              <a:rPr lang="en-US" dirty="0"/>
              <a:t>Connectivity through a router, gateway, wi-fi, satellite, Ethernet, etc.</a:t>
            </a:r>
          </a:p>
          <a:p>
            <a:pPr lvl="1"/>
            <a:r>
              <a:rPr lang="en-US" dirty="0"/>
              <a:t>Software</a:t>
            </a:r>
          </a:p>
          <a:p>
            <a:pPr lvl="1"/>
            <a:r>
              <a:rPr lang="en-US" dirty="0"/>
              <a:t>User interface </a:t>
            </a:r>
          </a:p>
          <a:p>
            <a:pPr lvl="1"/>
            <a:endParaRPr lang="en-US" dirty="0"/>
          </a:p>
        </p:txBody>
      </p:sp>
      <p:sp>
        <p:nvSpPr>
          <p:cNvPr id="4" name="Footer Placeholder 3">
            <a:extLst>
              <a:ext uri="{FF2B5EF4-FFF2-40B4-BE49-F238E27FC236}">
                <a16:creationId xmlns:a16="http://schemas.microsoft.com/office/drawing/2014/main" id="{43F30A59-DBFA-48C6-AD80-455228C065C5}"/>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72FE45A0-9B0C-4EDE-A32C-E3EA5FEA37A1}"/>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6E211ADC-C39C-465F-B017-425FB322C286}"/>
              </a:ext>
            </a:extLst>
          </p:cNvPr>
          <p:cNvSpPr>
            <a:spLocks noGrp="1"/>
          </p:cNvSpPr>
          <p:nvPr>
            <p:ph type="sldNum" sz="quarter" idx="12"/>
          </p:nvPr>
        </p:nvSpPr>
        <p:spPr/>
        <p:txBody>
          <a:bodyPr/>
          <a:lstStyle/>
          <a:p>
            <a:fld id="{E31375A4-56A4-47D6-9801-1991572033F7}" type="slidenum">
              <a:rPr lang="en-US" smtClean="0"/>
              <a:t>86</a:t>
            </a:fld>
            <a:endParaRPr lang="en-US"/>
          </a:p>
        </p:txBody>
      </p:sp>
    </p:spTree>
    <p:extLst>
      <p:ext uri="{BB962C8B-B14F-4D97-AF65-F5344CB8AC3E}">
        <p14:creationId xmlns:p14="http://schemas.microsoft.com/office/powerpoint/2010/main" val="297318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0AD28-970F-4BD8-8D8D-1B2878235F50}"/>
              </a:ext>
            </a:extLst>
          </p:cNvPr>
          <p:cNvSpPr>
            <a:spLocks noGrp="1"/>
          </p:cNvSpPr>
          <p:nvPr>
            <p:ph type="title"/>
          </p:nvPr>
        </p:nvSpPr>
        <p:spPr/>
        <p:txBody>
          <a:bodyPr/>
          <a:lstStyle/>
          <a:p>
            <a:r>
              <a:rPr lang="en-US" dirty="0"/>
              <a:t>IoT Tools and Application Development Platforms</a:t>
            </a:r>
          </a:p>
        </p:txBody>
      </p:sp>
      <p:sp>
        <p:nvSpPr>
          <p:cNvPr id="3" name="Content Placeholder 2">
            <a:extLst>
              <a:ext uri="{FF2B5EF4-FFF2-40B4-BE49-F238E27FC236}">
                <a16:creationId xmlns:a16="http://schemas.microsoft.com/office/drawing/2014/main" id="{6996D14E-E083-48D7-8711-89048385FDB0}"/>
              </a:ext>
            </a:extLst>
          </p:cNvPr>
          <p:cNvSpPr>
            <a:spLocks noGrp="1"/>
          </p:cNvSpPr>
          <p:nvPr>
            <p:ph idx="1"/>
          </p:nvPr>
        </p:nvSpPr>
        <p:spPr/>
        <p:txBody>
          <a:bodyPr>
            <a:normAutofit fontScale="92500" lnSpcReduction="20000"/>
          </a:bodyPr>
          <a:lstStyle/>
          <a:p>
            <a:pPr algn="just"/>
            <a:r>
              <a:rPr lang="en-US" dirty="0"/>
              <a:t>Cloud hosting has become a wide-spread and generally appreciated method of developing and running various technology solutions, </a:t>
            </a:r>
          </a:p>
          <a:p>
            <a:pPr algn="just"/>
            <a:r>
              <a:rPr lang="en-US" dirty="0"/>
              <a:t>IoT, directly depending on Internet, definitely benefits from all the advantages of cloud computing</a:t>
            </a:r>
          </a:p>
          <a:p>
            <a:pPr algn="just"/>
            <a:r>
              <a:rPr lang="en-US" dirty="0"/>
              <a:t>Special cloud-based IoT platforms support the Internet-based functions of the application – running, maintenance, analytics, data storage, and security measures.</a:t>
            </a:r>
          </a:p>
        </p:txBody>
      </p:sp>
      <p:sp>
        <p:nvSpPr>
          <p:cNvPr id="4" name="Footer Placeholder 3">
            <a:extLst>
              <a:ext uri="{FF2B5EF4-FFF2-40B4-BE49-F238E27FC236}">
                <a16:creationId xmlns:a16="http://schemas.microsoft.com/office/drawing/2014/main" id="{0533748A-A23E-445C-BAEF-16A5727BE07D}"/>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3EA6DC63-3C42-4038-9412-B605F0B3B8BC}"/>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FDDC5FB8-08A9-42D8-BA29-592D35A3E80F}"/>
              </a:ext>
            </a:extLst>
          </p:cNvPr>
          <p:cNvSpPr>
            <a:spLocks noGrp="1"/>
          </p:cNvSpPr>
          <p:nvPr>
            <p:ph type="sldNum" sz="quarter" idx="12"/>
          </p:nvPr>
        </p:nvSpPr>
        <p:spPr/>
        <p:txBody>
          <a:bodyPr/>
          <a:lstStyle/>
          <a:p>
            <a:fld id="{E31375A4-56A4-47D6-9801-1991572033F7}" type="slidenum">
              <a:rPr lang="en-US" smtClean="0"/>
              <a:t>87</a:t>
            </a:fld>
            <a:endParaRPr lang="en-US"/>
          </a:p>
        </p:txBody>
      </p:sp>
    </p:spTree>
    <p:extLst>
      <p:ext uri="{BB962C8B-B14F-4D97-AF65-F5344CB8AC3E}">
        <p14:creationId xmlns:p14="http://schemas.microsoft.com/office/powerpoint/2010/main" val="350209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CD1A-2BFB-491E-83A2-806DCDDEE222}"/>
              </a:ext>
            </a:extLst>
          </p:cNvPr>
          <p:cNvSpPr>
            <a:spLocks noGrp="1"/>
          </p:cNvSpPr>
          <p:nvPr>
            <p:ph type="title"/>
          </p:nvPr>
        </p:nvSpPr>
        <p:spPr/>
        <p:txBody>
          <a:bodyPr/>
          <a:lstStyle/>
          <a:p>
            <a:r>
              <a:rPr lang="en-US" dirty="0"/>
              <a:t>IoT Tools and Application Development Platforms</a:t>
            </a:r>
          </a:p>
        </p:txBody>
      </p:sp>
      <p:sp>
        <p:nvSpPr>
          <p:cNvPr id="3" name="Content Placeholder 2">
            <a:extLst>
              <a:ext uri="{FF2B5EF4-FFF2-40B4-BE49-F238E27FC236}">
                <a16:creationId xmlns:a16="http://schemas.microsoft.com/office/drawing/2014/main" id="{6CD0020B-5AD6-42E8-9AB3-D4C36D8737FA}"/>
              </a:ext>
            </a:extLst>
          </p:cNvPr>
          <p:cNvSpPr>
            <a:spLocks noGrp="1"/>
          </p:cNvSpPr>
          <p:nvPr>
            <p:ph idx="1"/>
          </p:nvPr>
        </p:nvSpPr>
        <p:spPr/>
        <p:txBody>
          <a:bodyPr>
            <a:normAutofit fontScale="70000" lnSpcReduction="20000"/>
          </a:bodyPr>
          <a:lstStyle/>
          <a:p>
            <a:r>
              <a:rPr lang="en-US" dirty="0"/>
              <a:t>Below are some  Cloud IoT platforms</a:t>
            </a:r>
          </a:p>
          <a:p>
            <a:pPr lvl="1"/>
            <a:r>
              <a:rPr lang="en-US" dirty="0"/>
              <a:t>Google Cloud IoT</a:t>
            </a:r>
          </a:p>
          <a:p>
            <a:pPr lvl="1"/>
            <a:r>
              <a:rPr lang="en-US" dirty="0"/>
              <a:t>Microsoft Azure IoT Suite</a:t>
            </a:r>
          </a:p>
          <a:p>
            <a:pPr lvl="1"/>
            <a:r>
              <a:rPr lang="en-US" dirty="0"/>
              <a:t>SAP</a:t>
            </a:r>
          </a:p>
          <a:p>
            <a:pPr lvl="1"/>
            <a:r>
              <a:rPr lang="en-US" dirty="0"/>
              <a:t>Salesforce IoT</a:t>
            </a:r>
          </a:p>
          <a:p>
            <a:pPr lvl="1"/>
            <a:r>
              <a:rPr lang="en-US" dirty="0"/>
              <a:t>Oracle Internet of Things</a:t>
            </a:r>
          </a:p>
          <a:p>
            <a:pPr lvl="1"/>
            <a:r>
              <a:rPr lang="en-US" dirty="0"/>
              <a:t>Cisco IoT Cloud Connect</a:t>
            </a:r>
          </a:p>
          <a:p>
            <a:pPr lvl="1"/>
            <a:r>
              <a:rPr lang="en-US" dirty="0"/>
              <a:t>Bosch IoT Suite</a:t>
            </a:r>
          </a:p>
          <a:p>
            <a:pPr lvl="1"/>
            <a:r>
              <a:rPr lang="en-US" dirty="0"/>
              <a:t>IBM Watson Internet of Things</a:t>
            </a:r>
          </a:p>
          <a:p>
            <a:pPr lvl="1"/>
            <a:r>
              <a:rPr lang="en-US" dirty="0" err="1"/>
              <a:t>ThingWorx</a:t>
            </a:r>
            <a:r>
              <a:rPr lang="en-US" dirty="0"/>
              <a:t> IoT Platform</a:t>
            </a:r>
          </a:p>
          <a:p>
            <a:pPr lvl="1"/>
            <a:r>
              <a:rPr lang="en-US" dirty="0"/>
              <a:t>Huawei Cloud Core</a:t>
            </a:r>
          </a:p>
          <a:p>
            <a:endParaRPr lang="en-US" dirty="0"/>
          </a:p>
        </p:txBody>
      </p:sp>
      <p:sp>
        <p:nvSpPr>
          <p:cNvPr id="4" name="Footer Placeholder 3">
            <a:extLst>
              <a:ext uri="{FF2B5EF4-FFF2-40B4-BE49-F238E27FC236}">
                <a16:creationId xmlns:a16="http://schemas.microsoft.com/office/drawing/2014/main" id="{98250917-EAEF-4CC0-94CE-8A9AAB7103F7}"/>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16E521BA-DC22-41EB-B320-FF3875A9B3AB}"/>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29D29186-4715-46E0-869F-1C2C23E7CA30}"/>
              </a:ext>
            </a:extLst>
          </p:cNvPr>
          <p:cNvSpPr>
            <a:spLocks noGrp="1"/>
          </p:cNvSpPr>
          <p:nvPr>
            <p:ph type="sldNum" sz="quarter" idx="12"/>
          </p:nvPr>
        </p:nvSpPr>
        <p:spPr/>
        <p:txBody>
          <a:bodyPr/>
          <a:lstStyle/>
          <a:p>
            <a:fld id="{E31375A4-56A4-47D6-9801-1991572033F7}" type="slidenum">
              <a:rPr lang="en-US" smtClean="0"/>
              <a:t>88</a:t>
            </a:fld>
            <a:endParaRPr lang="en-US"/>
          </a:p>
        </p:txBody>
      </p:sp>
    </p:spTree>
    <p:extLst>
      <p:ext uri="{BB962C8B-B14F-4D97-AF65-F5344CB8AC3E}">
        <p14:creationId xmlns:p14="http://schemas.microsoft.com/office/powerpoint/2010/main" val="14450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1079B-40F8-4E14-AEC4-BEB65FFFCB39}"/>
              </a:ext>
            </a:extLst>
          </p:cNvPr>
          <p:cNvSpPr>
            <a:spLocks noGrp="1"/>
          </p:cNvSpPr>
          <p:nvPr>
            <p:ph type="title"/>
          </p:nvPr>
        </p:nvSpPr>
        <p:spPr/>
        <p:txBody>
          <a:bodyPr/>
          <a:lstStyle/>
          <a:p>
            <a:r>
              <a:rPr lang="en-US" dirty="0"/>
              <a:t>IoT Tools and Application Development Platforms</a:t>
            </a:r>
          </a:p>
        </p:txBody>
      </p:sp>
      <p:sp>
        <p:nvSpPr>
          <p:cNvPr id="3" name="Content Placeholder 2">
            <a:extLst>
              <a:ext uri="{FF2B5EF4-FFF2-40B4-BE49-F238E27FC236}">
                <a16:creationId xmlns:a16="http://schemas.microsoft.com/office/drawing/2014/main" id="{3308F2F6-CF8A-44C2-89FF-8EEA587ECE15}"/>
              </a:ext>
            </a:extLst>
          </p:cNvPr>
          <p:cNvSpPr>
            <a:spLocks noGrp="1"/>
          </p:cNvSpPr>
          <p:nvPr>
            <p:ph idx="1"/>
          </p:nvPr>
        </p:nvSpPr>
        <p:spPr/>
        <p:txBody>
          <a:bodyPr>
            <a:normAutofit fontScale="70000" lnSpcReduction="20000"/>
          </a:bodyPr>
          <a:lstStyle/>
          <a:p>
            <a:r>
              <a:rPr lang="en-US" b="1" dirty="0">
                <a:solidFill>
                  <a:srgbClr val="0070C0"/>
                </a:solidFill>
              </a:rPr>
              <a:t>IoT Development Platforms</a:t>
            </a:r>
          </a:p>
          <a:p>
            <a:pPr lvl="1"/>
            <a:r>
              <a:rPr lang="en-US" dirty="0"/>
              <a:t>Top-class IoT development tools that can be employed by both developers and for all those who wish to pursue IoT include</a:t>
            </a:r>
          </a:p>
          <a:p>
            <a:pPr lvl="2"/>
            <a:r>
              <a:rPr lang="en-US" dirty="0" err="1"/>
              <a:t>Tessel</a:t>
            </a:r>
            <a:r>
              <a:rPr lang="en-US" dirty="0"/>
              <a:t> 2</a:t>
            </a:r>
          </a:p>
          <a:p>
            <a:pPr lvl="2"/>
            <a:r>
              <a:rPr lang="en-US" dirty="0"/>
              <a:t>Eclipse IoT</a:t>
            </a:r>
          </a:p>
          <a:p>
            <a:pPr lvl="2"/>
            <a:r>
              <a:rPr lang="en-US" dirty="0"/>
              <a:t>Arduino</a:t>
            </a:r>
          </a:p>
          <a:p>
            <a:pPr lvl="2"/>
            <a:r>
              <a:rPr lang="en-US" dirty="0" err="1"/>
              <a:t>PlatformIO</a:t>
            </a:r>
            <a:endParaRPr lang="en-US" dirty="0"/>
          </a:p>
          <a:p>
            <a:pPr lvl="2"/>
            <a:r>
              <a:rPr lang="en-US" dirty="0"/>
              <a:t>Kimono Create</a:t>
            </a:r>
          </a:p>
          <a:p>
            <a:pPr lvl="2"/>
            <a:r>
              <a:rPr lang="en-US" dirty="0"/>
              <a:t>IBM Watson</a:t>
            </a:r>
          </a:p>
          <a:p>
            <a:pPr lvl="2"/>
            <a:r>
              <a:rPr lang="en-US" dirty="0"/>
              <a:t>Raspbian (</a:t>
            </a:r>
            <a:r>
              <a:rPr lang="en-US" b="1" dirty="0"/>
              <a:t>Raspberry Pi</a:t>
            </a:r>
            <a:r>
              <a:rPr lang="en-US" dirty="0"/>
              <a:t>)</a:t>
            </a:r>
          </a:p>
          <a:p>
            <a:pPr lvl="2"/>
            <a:r>
              <a:rPr lang="en-US" dirty="0" err="1"/>
              <a:t>OpenSCADA</a:t>
            </a:r>
            <a:endParaRPr lang="en-US" dirty="0"/>
          </a:p>
          <a:p>
            <a:pPr lvl="2"/>
            <a:r>
              <a:rPr lang="en-US" dirty="0"/>
              <a:t>Node-RED</a:t>
            </a:r>
          </a:p>
          <a:p>
            <a:pPr lvl="2"/>
            <a:r>
              <a:rPr lang="en-US" dirty="0"/>
              <a:t>Device Hive </a:t>
            </a:r>
          </a:p>
        </p:txBody>
      </p:sp>
      <p:sp>
        <p:nvSpPr>
          <p:cNvPr id="4" name="Footer Placeholder 3">
            <a:extLst>
              <a:ext uri="{FF2B5EF4-FFF2-40B4-BE49-F238E27FC236}">
                <a16:creationId xmlns:a16="http://schemas.microsoft.com/office/drawing/2014/main" id="{A9639DE3-EC8E-402A-8C84-322402A90AD9}"/>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15A8EC1E-7283-421D-81F7-D7F5165A262B}"/>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57007E63-D80A-492E-A9BD-8D6004F5C24D}"/>
              </a:ext>
            </a:extLst>
          </p:cNvPr>
          <p:cNvSpPr>
            <a:spLocks noGrp="1"/>
          </p:cNvSpPr>
          <p:nvPr>
            <p:ph type="sldNum" sz="quarter" idx="12"/>
          </p:nvPr>
        </p:nvSpPr>
        <p:spPr/>
        <p:txBody>
          <a:bodyPr/>
          <a:lstStyle/>
          <a:p>
            <a:fld id="{E31375A4-56A4-47D6-9801-1991572033F7}" type="slidenum">
              <a:rPr lang="en-US" smtClean="0"/>
              <a:t>89</a:t>
            </a:fld>
            <a:endParaRPr lang="en-US"/>
          </a:p>
        </p:txBody>
      </p:sp>
    </p:spTree>
    <p:extLst>
      <p:ext uri="{BB962C8B-B14F-4D97-AF65-F5344CB8AC3E}">
        <p14:creationId xmlns:p14="http://schemas.microsoft.com/office/powerpoint/2010/main" val="90903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B98A-FAC1-46F1-BA65-7A047365D9AC}"/>
              </a:ext>
            </a:extLst>
          </p:cNvPr>
          <p:cNvSpPr>
            <a:spLocks noGrp="1"/>
          </p:cNvSpPr>
          <p:nvPr>
            <p:ph type="title"/>
          </p:nvPr>
        </p:nvSpPr>
        <p:spPr/>
        <p:txBody>
          <a:bodyPr/>
          <a:lstStyle/>
          <a:p>
            <a:r>
              <a:rPr lang="en-US" dirty="0"/>
              <a:t>Overview of IoT – Type of Systems </a:t>
            </a:r>
          </a:p>
        </p:txBody>
      </p:sp>
      <p:sp>
        <p:nvSpPr>
          <p:cNvPr id="3" name="Content Placeholder 2">
            <a:extLst>
              <a:ext uri="{FF2B5EF4-FFF2-40B4-BE49-F238E27FC236}">
                <a16:creationId xmlns:a16="http://schemas.microsoft.com/office/drawing/2014/main" id="{3E1F2037-6C4A-4DB4-BC31-5EFA6590DAFC}"/>
              </a:ext>
            </a:extLst>
          </p:cNvPr>
          <p:cNvSpPr>
            <a:spLocks noGrp="1"/>
          </p:cNvSpPr>
          <p:nvPr>
            <p:ph idx="1"/>
          </p:nvPr>
        </p:nvSpPr>
        <p:spPr/>
        <p:txBody>
          <a:bodyPr>
            <a:normAutofit fontScale="85000" lnSpcReduction="20000"/>
          </a:bodyPr>
          <a:lstStyle/>
          <a:p>
            <a:pPr fontAlgn="base"/>
            <a:r>
              <a:rPr lang="en-US" dirty="0"/>
              <a:t>IoT includes many different systems, including</a:t>
            </a:r>
          </a:p>
          <a:p>
            <a:pPr lvl="1" fontAlgn="base"/>
            <a:r>
              <a:rPr lang="en-US" dirty="0"/>
              <a:t>Internet-connected cars</a:t>
            </a:r>
          </a:p>
          <a:p>
            <a:pPr lvl="1" fontAlgn="base"/>
            <a:r>
              <a:rPr lang="en-US" dirty="0"/>
              <a:t>wearable devices including health and fitness monitoring devices, watches, and even human implanted devices;</a:t>
            </a:r>
          </a:p>
          <a:p>
            <a:pPr lvl="1" fontAlgn="base"/>
            <a:r>
              <a:rPr lang="en-US" dirty="0"/>
              <a:t>smart meters and smart objects;</a:t>
            </a:r>
          </a:p>
          <a:p>
            <a:pPr lvl="1" fontAlgn="base"/>
            <a:r>
              <a:rPr lang="en-US" dirty="0"/>
              <a:t>home automation systems and lighting controls;</a:t>
            </a:r>
          </a:p>
          <a:p>
            <a:pPr lvl="1" fontAlgn="base"/>
            <a:r>
              <a:rPr lang="en-US" dirty="0"/>
              <a:t>smartphones that are increasingly being used to measure the world around them; and</a:t>
            </a:r>
          </a:p>
          <a:p>
            <a:pPr lvl="1"/>
            <a:r>
              <a:rPr lang="en-US" dirty="0"/>
              <a:t>wireless sensor networks that measure weather, flood defenses, tides and more</a:t>
            </a:r>
          </a:p>
        </p:txBody>
      </p:sp>
      <p:sp>
        <p:nvSpPr>
          <p:cNvPr id="4" name="Date Placeholder 3">
            <a:extLst>
              <a:ext uri="{FF2B5EF4-FFF2-40B4-BE49-F238E27FC236}">
                <a16:creationId xmlns:a16="http://schemas.microsoft.com/office/drawing/2014/main" id="{DD324DC7-5F6B-4619-84F8-E6A7C4C30A99}"/>
              </a:ext>
            </a:extLst>
          </p:cNvPr>
          <p:cNvSpPr>
            <a:spLocks noGrp="1"/>
          </p:cNvSpPr>
          <p:nvPr>
            <p:ph type="dt" sz="half" idx="10"/>
          </p:nvPr>
        </p:nvSpPr>
        <p:spPr/>
        <p:txBody>
          <a:bodyPr/>
          <a:lstStyle/>
          <a:p>
            <a:fld id="{BD6AF521-C707-4769-9AB7-203BE83C6CB6}" type="datetime1">
              <a:rPr lang="en-US" smtClean="0"/>
              <a:t>12/31/2019</a:t>
            </a:fld>
            <a:endParaRPr lang="en-US" dirty="0"/>
          </a:p>
        </p:txBody>
      </p:sp>
      <p:sp>
        <p:nvSpPr>
          <p:cNvPr id="5" name="Footer Placeholder 4">
            <a:extLst>
              <a:ext uri="{FF2B5EF4-FFF2-40B4-BE49-F238E27FC236}">
                <a16:creationId xmlns:a16="http://schemas.microsoft.com/office/drawing/2014/main" id="{C7138CA4-7697-45B8-914F-245749F88D7C}"/>
              </a:ext>
            </a:extLst>
          </p:cNvPr>
          <p:cNvSpPr>
            <a:spLocks noGrp="1"/>
          </p:cNvSpPr>
          <p:nvPr>
            <p:ph type="ftr" sz="quarter" idx="11"/>
          </p:nvPr>
        </p:nvSpPr>
        <p:spPr/>
        <p:txBody>
          <a:bodyPr/>
          <a:lstStyle/>
          <a:p>
            <a:r>
              <a:rPr lang="en-US" dirty="0"/>
              <a:t>Introduction to Emerging Technologies -Chapter 4 - IoT</a:t>
            </a:r>
          </a:p>
        </p:txBody>
      </p:sp>
      <p:sp>
        <p:nvSpPr>
          <p:cNvPr id="6" name="Slide Number Placeholder 5">
            <a:extLst>
              <a:ext uri="{FF2B5EF4-FFF2-40B4-BE49-F238E27FC236}">
                <a16:creationId xmlns:a16="http://schemas.microsoft.com/office/drawing/2014/main" id="{A67CB468-C2BE-4A60-98D9-92630A5ADA91}"/>
              </a:ext>
            </a:extLst>
          </p:cNvPr>
          <p:cNvSpPr>
            <a:spLocks noGrp="1"/>
          </p:cNvSpPr>
          <p:nvPr>
            <p:ph type="sldNum" sz="quarter" idx="12"/>
          </p:nvPr>
        </p:nvSpPr>
        <p:spPr/>
        <p:txBody>
          <a:bodyPr/>
          <a:lstStyle/>
          <a:p>
            <a:fld id="{E31375A4-56A4-47D6-9801-1991572033F7}" type="slidenum">
              <a:rPr lang="en-US" smtClean="0"/>
              <a:t>9</a:t>
            </a:fld>
            <a:endParaRPr lang="en-US" dirty="0"/>
          </a:p>
        </p:txBody>
      </p:sp>
    </p:spTree>
    <p:extLst>
      <p:ext uri="{BB962C8B-B14F-4D97-AF65-F5344CB8AC3E}">
        <p14:creationId xmlns:p14="http://schemas.microsoft.com/office/powerpoint/2010/main" val="26052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5FE91-9B64-4D32-9361-42551BAAB73D}"/>
              </a:ext>
            </a:extLst>
          </p:cNvPr>
          <p:cNvSpPr>
            <a:spLocks noGrp="1"/>
          </p:cNvSpPr>
          <p:nvPr>
            <p:ph type="title"/>
          </p:nvPr>
        </p:nvSpPr>
        <p:spPr>
          <a:xfrm>
            <a:off x="846159" y="199636"/>
            <a:ext cx="10508776" cy="661783"/>
          </a:xfrm>
        </p:spPr>
        <p:txBody>
          <a:bodyPr>
            <a:normAutofit/>
          </a:bodyPr>
          <a:lstStyle/>
          <a:p>
            <a:r>
              <a:rPr lang="en-US" dirty="0">
                <a:effectLst/>
              </a:rPr>
              <a:t>IoT hardware platforms - </a:t>
            </a:r>
            <a:r>
              <a:rPr lang="en-US" dirty="0"/>
              <a:t>So many IoT Chips</a:t>
            </a:r>
          </a:p>
        </p:txBody>
      </p:sp>
      <p:sp>
        <p:nvSpPr>
          <p:cNvPr id="4" name="Footer Placeholder 3">
            <a:extLst>
              <a:ext uri="{FF2B5EF4-FFF2-40B4-BE49-F238E27FC236}">
                <a16:creationId xmlns:a16="http://schemas.microsoft.com/office/drawing/2014/main" id="{C686B480-2C22-4C97-8C68-D7A579855BCA}"/>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B6A8AF26-DA97-4DBA-82C8-05F1AA672D68}"/>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F7C1C53B-1630-4C42-8BA2-9D9CDD587DFB}"/>
              </a:ext>
            </a:extLst>
          </p:cNvPr>
          <p:cNvSpPr>
            <a:spLocks noGrp="1"/>
          </p:cNvSpPr>
          <p:nvPr>
            <p:ph type="sldNum" sz="quarter" idx="12"/>
          </p:nvPr>
        </p:nvSpPr>
        <p:spPr/>
        <p:txBody>
          <a:bodyPr/>
          <a:lstStyle/>
          <a:p>
            <a:fld id="{E31375A4-56A4-47D6-9801-1991572033F7}" type="slidenum">
              <a:rPr lang="en-US" smtClean="0"/>
              <a:t>90</a:t>
            </a:fld>
            <a:endParaRPr lang="en-US"/>
          </a:p>
        </p:txBody>
      </p:sp>
      <p:pic>
        <p:nvPicPr>
          <p:cNvPr id="3074" name="Picture 9">
            <a:extLst>
              <a:ext uri="{FF2B5EF4-FFF2-40B4-BE49-F238E27FC236}">
                <a16:creationId xmlns:a16="http://schemas.microsoft.com/office/drawing/2014/main" id="{1B0D91FD-CFBA-4200-AA6F-C82C95A8E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066" y="825889"/>
            <a:ext cx="10047244" cy="533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644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C775-C481-4763-972F-1B4A7F30217F}"/>
              </a:ext>
            </a:extLst>
          </p:cNvPr>
          <p:cNvSpPr>
            <a:spLocks noGrp="1"/>
          </p:cNvSpPr>
          <p:nvPr>
            <p:ph type="title"/>
          </p:nvPr>
        </p:nvSpPr>
        <p:spPr/>
        <p:txBody>
          <a:bodyPr/>
          <a:lstStyle/>
          <a:p>
            <a:r>
              <a:rPr lang="en-US" dirty="0"/>
              <a:t> Chapter 4  - Summary</a:t>
            </a:r>
          </a:p>
        </p:txBody>
      </p:sp>
      <p:sp>
        <p:nvSpPr>
          <p:cNvPr id="3" name="Content Placeholder 2">
            <a:extLst>
              <a:ext uri="{FF2B5EF4-FFF2-40B4-BE49-F238E27FC236}">
                <a16:creationId xmlns:a16="http://schemas.microsoft.com/office/drawing/2014/main" id="{3A31535D-CB48-47B0-BBE8-C3D270CD8072}"/>
              </a:ext>
            </a:extLst>
          </p:cNvPr>
          <p:cNvSpPr>
            <a:spLocks noGrp="1"/>
          </p:cNvSpPr>
          <p:nvPr>
            <p:ph idx="1"/>
          </p:nvPr>
        </p:nvSpPr>
        <p:spPr/>
        <p:txBody>
          <a:bodyPr/>
          <a:lstStyle/>
          <a:p>
            <a:r>
              <a:rPr lang="en-US" dirty="0"/>
              <a:t>In this chapter we have learnt</a:t>
            </a:r>
          </a:p>
          <a:p>
            <a:pPr lvl="1"/>
            <a:r>
              <a:rPr lang="en-US" dirty="0"/>
              <a:t>What IoT is and how it emerged as a Technology</a:t>
            </a:r>
          </a:p>
          <a:p>
            <a:pPr lvl="1"/>
            <a:r>
              <a:rPr lang="en-US" dirty="0"/>
              <a:t>How IoT works</a:t>
            </a:r>
          </a:p>
          <a:p>
            <a:pPr lvl="1"/>
            <a:r>
              <a:rPr lang="en-US" dirty="0"/>
              <a:t>The architectures for IoT( Devices, Network, Communications etc.)</a:t>
            </a:r>
          </a:p>
          <a:p>
            <a:pPr lvl="1"/>
            <a:r>
              <a:rPr lang="en-US" dirty="0"/>
              <a:t>The common application areas of IoT in real-life</a:t>
            </a:r>
          </a:p>
          <a:p>
            <a:pPr lvl="1"/>
            <a:r>
              <a:rPr lang="en-US" dirty="0"/>
              <a:t>The IoT development and Deployment Platforms</a:t>
            </a:r>
          </a:p>
        </p:txBody>
      </p:sp>
      <p:sp>
        <p:nvSpPr>
          <p:cNvPr id="4" name="Footer Placeholder 3">
            <a:extLst>
              <a:ext uri="{FF2B5EF4-FFF2-40B4-BE49-F238E27FC236}">
                <a16:creationId xmlns:a16="http://schemas.microsoft.com/office/drawing/2014/main" id="{F1363263-0AEB-4E81-BC8C-4D227F1EA1C9}"/>
              </a:ext>
            </a:extLst>
          </p:cNvPr>
          <p:cNvSpPr>
            <a:spLocks noGrp="1"/>
          </p:cNvSpPr>
          <p:nvPr>
            <p:ph type="ftr" sz="quarter" idx="11"/>
          </p:nvPr>
        </p:nvSpPr>
        <p:spPr/>
        <p:txBody>
          <a:bodyPr/>
          <a:lstStyle/>
          <a:p>
            <a:r>
              <a:rPr lang="en-US"/>
              <a:t>Introduction to Emerging Technologies -Chapter 4 - IoT</a:t>
            </a:r>
            <a:endParaRPr lang="en-US" dirty="0"/>
          </a:p>
        </p:txBody>
      </p:sp>
      <p:sp>
        <p:nvSpPr>
          <p:cNvPr id="5" name="Date Placeholder 4">
            <a:extLst>
              <a:ext uri="{FF2B5EF4-FFF2-40B4-BE49-F238E27FC236}">
                <a16:creationId xmlns:a16="http://schemas.microsoft.com/office/drawing/2014/main" id="{CBF68AED-210E-45AB-A4E8-1AED89DC06B3}"/>
              </a:ext>
            </a:extLst>
          </p:cNvPr>
          <p:cNvSpPr>
            <a:spLocks noGrp="1"/>
          </p:cNvSpPr>
          <p:nvPr>
            <p:ph type="dt" sz="half" idx="10"/>
          </p:nvPr>
        </p:nvSpPr>
        <p:spPr/>
        <p:txBody>
          <a:bodyPr/>
          <a:lstStyle/>
          <a:p>
            <a:fld id="{41E779FC-0B60-434C-8A8F-CC6639DA88AE}" type="datetime1">
              <a:rPr lang="en-US" smtClean="0"/>
              <a:t>12/31/2019</a:t>
            </a:fld>
            <a:endParaRPr lang="en-US" dirty="0"/>
          </a:p>
        </p:txBody>
      </p:sp>
      <p:sp>
        <p:nvSpPr>
          <p:cNvPr id="6" name="Slide Number Placeholder 5">
            <a:extLst>
              <a:ext uri="{FF2B5EF4-FFF2-40B4-BE49-F238E27FC236}">
                <a16:creationId xmlns:a16="http://schemas.microsoft.com/office/drawing/2014/main" id="{C12385EF-0D94-4486-8965-4621927177D6}"/>
              </a:ext>
            </a:extLst>
          </p:cNvPr>
          <p:cNvSpPr>
            <a:spLocks noGrp="1"/>
          </p:cNvSpPr>
          <p:nvPr>
            <p:ph type="sldNum" sz="quarter" idx="12"/>
          </p:nvPr>
        </p:nvSpPr>
        <p:spPr/>
        <p:txBody>
          <a:bodyPr/>
          <a:lstStyle/>
          <a:p>
            <a:fld id="{E31375A4-56A4-47D6-9801-1991572033F7}" type="slidenum">
              <a:rPr lang="en-US" smtClean="0"/>
              <a:t>91</a:t>
            </a:fld>
            <a:endParaRPr lang="en-US"/>
          </a:p>
        </p:txBody>
      </p:sp>
    </p:spTree>
    <p:extLst>
      <p:ext uri="{BB962C8B-B14F-4D97-AF65-F5344CB8AC3E}">
        <p14:creationId xmlns:p14="http://schemas.microsoft.com/office/powerpoint/2010/main" val="328590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871</TotalTime>
  <Words>6912</Words>
  <Application>Microsoft Office PowerPoint</Application>
  <PresentationFormat>Widescreen</PresentationFormat>
  <Paragraphs>806</Paragraphs>
  <Slides>91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91</vt:i4>
      </vt:variant>
    </vt:vector>
  </HeadingPairs>
  <TitlesOfParts>
    <vt:vector size="97" baseType="lpstr">
      <vt:lpstr>Arial</vt:lpstr>
      <vt:lpstr>Calibri</vt:lpstr>
      <vt:lpstr>Cambria</vt:lpstr>
      <vt:lpstr>Courier New</vt:lpstr>
      <vt:lpstr>Wingdings</vt:lpstr>
      <vt:lpstr>Red Line Business 16x9</vt:lpstr>
      <vt:lpstr>Chapter 4: Internet of Things(IoTs)</vt:lpstr>
      <vt:lpstr>Chapter 4:  Objectives  </vt:lpstr>
      <vt:lpstr>Overview of IoT</vt:lpstr>
      <vt:lpstr>But what is IoT Exactly? Definitions?</vt:lpstr>
      <vt:lpstr>But what is IoT Exactly? Definitions? Cont’d…</vt:lpstr>
      <vt:lpstr>Conceptual framework  (2020) of IoT</vt:lpstr>
      <vt:lpstr>Conceptual framework  (2020) of IoT Cont’d…</vt:lpstr>
      <vt:lpstr>Overview of IoT Cont’d…</vt:lpstr>
      <vt:lpstr>Overview of IoT – Type of Systems </vt:lpstr>
      <vt:lpstr>IoT - Key technological enablers </vt:lpstr>
      <vt:lpstr>How to Think about the Internet of Things (IoT)</vt:lpstr>
      <vt:lpstr>The Internet of Things from an embedded systems point of view</vt:lpstr>
      <vt:lpstr>How to Think about the Internet of Things (IoT) Cont’d…</vt:lpstr>
      <vt:lpstr>Types of Devices(Things)</vt:lpstr>
      <vt:lpstr>IoT Communication Mechanisms </vt:lpstr>
      <vt:lpstr>The two major modes of connectivity ( Communication)</vt:lpstr>
      <vt:lpstr>History of IoT</vt:lpstr>
      <vt:lpstr>History of IoT Cont’d…</vt:lpstr>
      <vt:lpstr>Evolution of the Internet</vt:lpstr>
      <vt:lpstr>Evolution of the Internet Cont’d…</vt:lpstr>
      <vt:lpstr>Evolution of the Internet Cont’d…</vt:lpstr>
      <vt:lpstr>History of IoT Cont’d…</vt:lpstr>
      <vt:lpstr>History of IoT Cont’d…</vt:lpstr>
      <vt:lpstr>History of IoT Cont’d…</vt:lpstr>
      <vt:lpstr>Why is IoT important?</vt:lpstr>
      <vt:lpstr>Why is IoT important? Cont’d… </vt:lpstr>
      <vt:lpstr>Example of an IoT System</vt:lpstr>
      <vt:lpstr>Pros and cons of IoT</vt:lpstr>
      <vt:lpstr>Pros and cons of IoT</vt:lpstr>
      <vt:lpstr>Key IoT Challenges</vt:lpstr>
      <vt:lpstr>Key IoT Challenges – Cont’d…</vt:lpstr>
      <vt:lpstr>Key IoT Challenges – Cont’d…</vt:lpstr>
      <vt:lpstr>How IoT Works</vt:lpstr>
      <vt:lpstr>How IoT Works Cont’d…</vt:lpstr>
      <vt:lpstr>Wireless sensor network installed in a factory, connected to the Internet via a gateway</vt:lpstr>
      <vt:lpstr>How IoT Works</vt:lpstr>
      <vt:lpstr>How IoT Works Cont’d…</vt:lpstr>
      <vt:lpstr>How IoT Works - the 4 stages</vt:lpstr>
      <vt:lpstr>How IoT Works - the 4 stages</vt:lpstr>
      <vt:lpstr>IoT Architecture</vt:lpstr>
      <vt:lpstr>IoT Architecture</vt:lpstr>
      <vt:lpstr>IoT Layered Architecture</vt:lpstr>
      <vt:lpstr>IoT Layered Architecture - descriptions</vt:lpstr>
      <vt:lpstr>IoT- Architecture : Smart device / sensor layer</vt:lpstr>
      <vt:lpstr>IoT- Architecture : Smart device / sensor layer cont’d…</vt:lpstr>
      <vt:lpstr>IoT- Architecture : Gateways and Networks Layer</vt:lpstr>
      <vt:lpstr>IoT- Architecture : Gateways and Networks Layer</vt:lpstr>
      <vt:lpstr>IoT- Architecture : Gateways and Networks Cont’d…</vt:lpstr>
      <vt:lpstr>IoT- Architecture : Gateways and Networks Cont’d…</vt:lpstr>
      <vt:lpstr>IoT- Architecture : Gateways and Networks Cont’d…</vt:lpstr>
      <vt:lpstr>IoT- Architecture : Management Service  Layer</vt:lpstr>
      <vt:lpstr>IoT- Architecture : Management Service  Cont’d…</vt:lpstr>
      <vt:lpstr>IoT- Architecture : Management Service  Cont’d…</vt:lpstr>
      <vt:lpstr>IoT- Architecture : Management Service  Cont’d…</vt:lpstr>
      <vt:lpstr>IoT- Architecture : Application Layer</vt:lpstr>
      <vt:lpstr>IoT- Trend, Devices and Networks</vt:lpstr>
      <vt:lpstr>IoT- Trend, Devices and Networks Cont’d…</vt:lpstr>
      <vt:lpstr>IoT- Trend, Devices and Networks Cont’d…</vt:lpstr>
      <vt:lpstr>IoT- Trend, Devices and Networks Cont’d…</vt:lpstr>
      <vt:lpstr>IoT- Trend, Devices and Networks-Cont’d… Wireless radio technologies comparison </vt:lpstr>
      <vt:lpstr>IoT- Trend, Devices and Networks Cont’d…</vt:lpstr>
      <vt:lpstr>IoT- Trend, Devices and Networks Cont’d…</vt:lpstr>
      <vt:lpstr>IoT- Trend, Devices and Networks Cont’d…</vt:lpstr>
      <vt:lpstr>Networks and Devices Management Platform for the Internet of Things</vt:lpstr>
      <vt:lpstr>Illustration of an IoT scenario</vt:lpstr>
      <vt:lpstr>IoT Across Application Domains</vt:lpstr>
      <vt:lpstr>IoT Across Application Domains</vt:lpstr>
      <vt:lpstr>Consumer IoT, Industrial IoT, Commercial IoT and Enterprise IoT</vt:lpstr>
      <vt:lpstr>IoT Across Application Domains -13 application domains have taken up IOT</vt:lpstr>
      <vt:lpstr>IoT Applications - Smart Homes</vt:lpstr>
      <vt:lpstr>IoT Applications - Smart Homes</vt:lpstr>
      <vt:lpstr>IoT Across Application -  Smart Energy Applications </vt:lpstr>
      <vt:lpstr>IoT Across Application -  Smart Energy Applications </vt:lpstr>
      <vt:lpstr>IoT Across Application -  Smart City Applications </vt:lpstr>
      <vt:lpstr>IoT Across Application -  Smart City Applications </vt:lpstr>
      <vt:lpstr>IoT- in Agriculture – Smart Agriculture</vt:lpstr>
      <vt:lpstr>IoT-in Agriculture – Smart Agriculture</vt:lpstr>
      <vt:lpstr>IoT Application- Smart Healthcare Application</vt:lpstr>
      <vt:lpstr>Example IoT health applications</vt:lpstr>
      <vt:lpstr>IoT Application- Smart Healthcare Application Cont’d…</vt:lpstr>
      <vt:lpstr>IoT Application- Smart Healthcare Application Cont’d…</vt:lpstr>
      <vt:lpstr>IoT Application- Smart Education Application</vt:lpstr>
      <vt:lpstr>IoT Application- Air and Water Pollution, Hazards etc.</vt:lpstr>
      <vt:lpstr>IoT Application- Air and Water Pollution, Hazards</vt:lpstr>
      <vt:lpstr>IoT Tools and Application Development Platforms</vt:lpstr>
      <vt:lpstr>IoT Tools and Application Development Platforms</vt:lpstr>
      <vt:lpstr>IoT Tools and Application Development Platforms</vt:lpstr>
      <vt:lpstr>IoT Tools and Application Development Platforms</vt:lpstr>
      <vt:lpstr>IoT Tools and Application Development Platforms</vt:lpstr>
      <vt:lpstr>IoT hardware platforms - So many IoT Chips</vt:lpstr>
      <vt:lpstr> Chapter 4  -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Aminu Mohammed</dc:creator>
  <cp:lastModifiedBy>wbedassa</cp:lastModifiedBy>
  <cp:revision>83</cp:revision>
  <dcterms:created xsi:type="dcterms:W3CDTF">2019-10-25T11:09:55Z</dcterms:created>
  <dcterms:modified xsi:type="dcterms:W3CDTF">2019-12-31T07:11:59Z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