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9" r:id="rId2"/>
    <p:sldId id="256" r:id="rId3"/>
    <p:sldId id="258" r:id="rId4"/>
    <p:sldId id="259" r:id="rId5"/>
    <p:sldId id="260" r:id="rId6"/>
    <p:sldId id="261" r:id="rId7"/>
    <p:sldId id="262" r:id="rId8"/>
    <p:sldId id="287" r:id="rId9"/>
    <p:sldId id="28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CC"/>
    <a:srgbClr val="8B31C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07819-7135-452B-9825-DF274D216D0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95AFA-78F7-404E-BD82-71888AAE27D4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Chapter Two </a:t>
          </a:r>
          <a:endParaRPr lang="en-US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8251C9-CEAD-4D48-A4BD-A1AA055C939B}" type="parTrans" cxnId="{7218C7EF-FA8C-46DB-A173-3CD0D49E1CD5}">
      <dgm:prSet/>
      <dgm:spPr/>
      <dgm:t>
        <a:bodyPr/>
        <a:lstStyle/>
        <a:p>
          <a:endParaRPr lang="en-US"/>
        </a:p>
      </dgm:t>
    </dgm:pt>
    <dgm:pt modelId="{7AA486D3-FDF2-4BF2-9A32-EDF7BD4129EC}" type="sibTrans" cxnId="{7218C7EF-FA8C-46DB-A173-3CD0D49E1CD5}">
      <dgm:prSet/>
      <dgm:spPr/>
      <dgm:t>
        <a:bodyPr/>
        <a:lstStyle/>
        <a:p>
          <a:endParaRPr lang="en-US"/>
        </a:p>
      </dgm:t>
    </dgm:pt>
    <dgm:pt modelId="{C778368E-9990-4470-928B-57B4EFC4E984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Small Business Management </a:t>
          </a:r>
          <a:endParaRPr lang="en-US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B6E596-8387-453B-9C1C-B313A274BFBF}" type="parTrans" cxnId="{4972CF80-BB64-4A8A-8C4A-29DFC8360D78}">
      <dgm:prSet/>
      <dgm:spPr/>
      <dgm:t>
        <a:bodyPr/>
        <a:lstStyle/>
        <a:p>
          <a:endParaRPr lang="en-US"/>
        </a:p>
      </dgm:t>
    </dgm:pt>
    <dgm:pt modelId="{21DEDDE9-ECAA-481A-BFFD-C98777F7FFBA}" type="sibTrans" cxnId="{4972CF80-BB64-4A8A-8C4A-29DFC8360D78}">
      <dgm:prSet/>
      <dgm:spPr/>
      <dgm:t>
        <a:bodyPr/>
        <a:lstStyle/>
        <a:p>
          <a:endParaRPr lang="en-US"/>
        </a:p>
      </dgm:t>
    </dgm:pt>
    <dgm:pt modelId="{5F53B56B-3932-46FF-AA88-5B520245C705}" type="pres">
      <dgm:prSet presAssocID="{32D07819-7135-452B-9825-DF274D216D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E7F937-5BC7-47A6-AB26-FC243224FFBF}" type="pres">
      <dgm:prSet presAssocID="{B4F95AFA-78F7-404E-BD82-71888AAE27D4}" presName="root" presStyleCnt="0"/>
      <dgm:spPr/>
    </dgm:pt>
    <dgm:pt modelId="{C40B787A-9136-4B93-982E-30FBE34028BD}" type="pres">
      <dgm:prSet presAssocID="{B4F95AFA-78F7-404E-BD82-71888AAE27D4}" presName="rootComposite" presStyleCnt="0"/>
      <dgm:spPr/>
    </dgm:pt>
    <dgm:pt modelId="{14ACA24D-6779-4434-973E-8DEF7B43961D}" type="pres">
      <dgm:prSet presAssocID="{B4F95AFA-78F7-404E-BD82-71888AAE27D4}" presName="rootText" presStyleLbl="node1" presStyleIdx="0" presStyleCnt="1" custScaleX="130957"/>
      <dgm:spPr/>
      <dgm:t>
        <a:bodyPr/>
        <a:lstStyle/>
        <a:p>
          <a:endParaRPr lang="en-US"/>
        </a:p>
      </dgm:t>
    </dgm:pt>
    <dgm:pt modelId="{A187644C-2B02-473D-976D-CD87401899DA}" type="pres">
      <dgm:prSet presAssocID="{B4F95AFA-78F7-404E-BD82-71888AAE27D4}" presName="rootConnector" presStyleLbl="node1" presStyleIdx="0" presStyleCnt="1"/>
      <dgm:spPr/>
      <dgm:t>
        <a:bodyPr/>
        <a:lstStyle/>
        <a:p>
          <a:endParaRPr lang="en-US"/>
        </a:p>
      </dgm:t>
    </dgm:pt>
    <dgm:pt modelId="{93D7B282-310D-4A66-B001-E496A59E6C1D}" type="pres">
      <dgm:prSet presAssocID="{B4F95AFA-78F7-404E-BD82-71888AAE27D4}" presName="childShape" presStyleCnt="0"/>
      <dgm:spPr/>
    </dgm:pt>
    <dgm:pt modelId="{A0235CD7-DD77-4A5D-A8F7-2A01C05C06FB}" type="pres">
      <dgm:prSet presAssocID="{F4B6E596-8387-453B-9C1C-B313A274BFBF}" presName="Name13" presStyleLbl="parChTrans1D2" presStyleIdx="0" presStyleCnt="1"/>
      <dgm:spPr/>
      <dgm:t>
        <a:bodyPr/>
        <a:lstStyle/>
        <a:p>
          <a:endParaRPr lang="en-US"/>
        </a:p>
      </dgm:t>
    </dgm:pt>
    <dgm:pt modelId="{1883E5F5-CCF7-4CDF-A4B0-E48067CFC7B5}" type="pres">
      <dgm:prSet presAssocID="{C778368E-9990-4470-928B-57B4EFC4E984}" presName="childText" presStyleLbl="bgAcc1" presStyleIdx="0" presStyleCnt="1" custScaleX="244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820F0B-9644-4F38-9637-2498E1ECD4D0}" type="presOf" srcId="{32D07819-7135-452B-9825-DF274D216D06}" destId="{5F53B56B-3932-46FF-AA88-5B520245C705}" srcOrd="0" destOrd="0" presId="urn:microsoft.com/office/officeart/2005/8/layout/hierarchy3"/>
    <dgm:cxn modelId="{8C67A5F0-F76B-4BF4-8514-8DF9C4F6155F}" type="presOf" srcId="{B4F95AFA-78F7-404E-BD82-71888AAE27D4}" destId="{A187644C-2B02-473D-976D-CD87401899DA}" srcOrd="1" destOrd="0" presId="urn:microsoft.com/office/officeart/2005/8/layout/hierarchy3"/>
    <dgm:cxn modelId="{FF38D39E-D2E9-47A6-A07D-BF16FAD8B6FC}" type="presOf" srcId="{B4F95AFA-78F7-404E-BD82-71888AAE27D4}" destId="{14ACA24D-6779-4434-973E-8DEF7B43961D}" srcOrd="0" destOrd="0" presId="urn:microsoft.com/office/officeart/2005/8/layout/hierarchy3"/>
    <dgm:cxn modelId="{7218C7EF-FA8C-46DB-A173-3CD0D49E1CD5}" srcId="{32D07819-7135-452B-9825-DF274D216D06}" destId="{B4F95AFA-78F7-404E-BD82-71888AAE27D4}" srcOrd="0" destOrd="0" parTransId="{8D8251C9-CEAD-4D48-A4BD-A1AA055C939B}" sibTransId="{7AA486D3-FDF2-4BF2-9A32-EDF7BD4129EC}"/>
    <dgm:cxn modelId="{D215C6A1-D842-4EDF-A55C-C08097BFDA9B}" type="presOf" srcId="{F4B6E596-8387-453B-9C1C-B313A274BFBF}" destId="{A0235CD7-DD77-4A5D-A8F7-2A01C05C06FB}" srcOrd="0" destOrd="0" presId="urn:microsoft.com/office/officeart/2005/8/layout/hierarchy3"/>
    <dgm:cxn modelId="{4972CF80-BB64-4A8A-8C4A-29DFC8360D78}" srcId="{B4F95AFA-78F7-404E-BD82-71888AAE27D4}" destId="{C778368E-9990-4470-928B-57B4EFC4E984}" srcOrd="0" destOrd="0" parTransId="{F4B6E596-8387-453B-9C1C-B313A274BFBF}" sibTransId="{21DEDDE9-ECAA-481A-BFFD-C98777F7FFBA}"/>
    <dgm:cxn modelId="{58E00243-3311-41C3-92BC-445F9810F8F6}" type="presOf" srcId="{C778368E-9990-4470-928B-57B4EFC4E984}" destId="{1883E5F5-CCF7-4CDF-A4B0-E48067CFC7B5}" srcOrd="0" destOrd="0" presId="urn:microsoft.com/office/officeart/2005/8/layout/hierarchy3"/>
    <dgm:cxn modelId="{844C1531-E023-45E1-8BF1-41AF023D8C57}" type="presParOf" srcId="{5F53B56B-3932-46FF-AA88-5B520245C705}" destId="{7CE7F937-5BC7-47A6-AB26-FC243224FFBF}" srcOrd="0" destOrd="0" presId="urn:microsoft.com/office/officeart/2005/8/layout/hierarchy3"/>
    <dgm:cxn modelId="{13329491-6AEE-44E6-BAE6-5D081C8F1B7E}" type="presParOf" srcId="{7CE7F937-5BC7-47A6-AB26-FC243224FFBF}" destId="{C40B787A-9136-4B93-982E-30FBE34028BD}" srcOrd="0" destOrd="0" presId="urn:microsoft.com/office/officeart/2005/8/layout/hierarchy3"/>
    <dgm:cxn modelId="{5375A484-0EDC-431C-B484-FC2550DF4B63}" type="presParOf" srcId="{C40B787A-9136-4B93-982E-30FBE34028BD}" destId="{14ACA24D-6779-4434-973E-8DEF7B43961D}" srcOrd="0" destOrd="0" presId="urn:microsoft.com/office/officeart/2005/8/layout/hierarchy3"/>
    <dgm:cxn modelId="{9C475B5A-5BBC-4B11-8C53-1ACD63B4009C}" type="presParOf" srcId="{C40B787A-9136-4B93-982E-30FBE34028BD}" destId="{A187644C-2B02-473D-976D-CD87401899DA}" srcOrd="1" destOrd="0" presId="urn:microsoft.com/office/officeart/2005/8/layout/hierarchy3"/>
    <dgm:cxn modelId="{3B0DC135-3867-4D43-9242-85F676059091}" type="presParOf" srcId="{7CE7F937-5BC7-47A6-AB26-FC243224FFBF}" destId="{93D7B282-310D-4A66-B001-E496A59E6C1D}" srcOrd="1" destOrd="0" presId="urn:microsoft.com/office/officeart/2005/8/layout/hierarchy3"/>
    <dgm:cxn modelId="{35E77677-4190-4922-88E7-665CF3669092}" type="presParOf" srcId="{93D7B282-310D-4A66-B001-E496A59E6C1D}" destId="{A0235CD7-DD77-4A5D-A8F7-2A01C05C06FB}" srcOrd="0" destOrd="0" presId="urn:microsoft.com/office/officeart/2005/8/layout/hierarchy3"/>
    <dgm:cxn modelId="{38FD34C9-8A11-4672-BE58-901AC2D74DF7}" type="presParOf" srcId="{93D7B282-310D-4A66-B001-E496A59E6C1D}" destId="{1883E5F5-CCF7-4CDF-A4B0-E48067CFC7B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CA24D-6779-4434-973E-8DEF7B43961D}">
      <dsp:nvSpPr>
        <dsp:cNvPr id="0" name=""/>
        <dsp:cNvSpPr/>
      </dsp:nvSpPr>
      <dsp:spPr>
        <a:xfrm>
          <a:off x="462" y="484931"/>
          <a:ext cx="3601767" cy="1375171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Chapter Two </a:t>
          </a:r>
          <a:endParaRPr lang="en-US" sz="47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739" y="525208"/>
        <a:ext cx="3521213" cy="1294617"/>
      </dsp:txXfrm>
    </dsp:sp>
    <dsp:sp modelId="{A0235CD7-DD77-4A5D-A8F7-2A01C05C06FB}">
      <dsp:nvSpPr>
        <dsp:cNvPr id="0" name=""/>
        <dsp:cNvSpPr/>
      </dsp:nvSpPr>
      <dsp:spPr>
        <a:xfrm>
          <a:off x="360639" y="1860103"/>
          <a:ext cx="360176" cy="103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378"/>
              </a:lnTo>
              <a:lnTo>
                <a:pt x="360176" y="1031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3E5F5-CCF7-4CDF-A4B0-E48067CFC7B5}">
      <dsp:nvSpPr>
        <dsp:cNvPr id="0" name=""/>
        <dsp:cNvSpPr/>
      </dsp:nvSpPr>
      <dsp:spPr>
        <a:xfrm>
          <a:off x="720815" y="2203896"/>
          <a:ext cx="5374721" cy="137517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Small Business Management </a:t>
          </a:r>
          <a:endParaRPr lang="en-US" sz="4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1092" y="2244173"/>
        <a:ext cx="5294167" cy="1294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F4264-A608-419D-A4A1-21FE109F9332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DD3A-8C80-45D6-8BEF-C94B427F7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5DD3A-8C80-45D6-8BEF-C94B427F7C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4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20CC-7466-484B-8F36-A116D145B481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77B5-ED52-48E3-B452-5B9D16A7A556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916C-1B0D-4B05-87F6-BBFE5C22764E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1437-1680-4268-9035-3D74530B010C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326E-AF4E-4DDE-AB75-8C50F198702A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4D2A-D7D6-4D34-8AC5-A80A4756A4F1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08F4-C071-4ED8-812C-46A2827985A7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DF6-4555-47CA-9C99-554EAADDF73B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3BD2-9EA3-45D0-914D-72A85C9F385D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CD95-7EEF-4156-930B-5098CCB745A2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AF2C-CDE3-4944-9D11-3F3C4A997AB5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62ED-376E-40C8-8F34-39F79C20E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Video/Persistency.mp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620CC-7466-484B-8F36-A116D145B481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/>
              <a:t>Main sectors and sub-sectors that </a:t>
            </a:r>
            <a:r>
              <a:rPr lang="en-US" sz="3200" b="1" dirty="0">
                <a:solidFill>
                  <a:srgbClr val="FF0000"/>
                </a:solidFill>
              </a:rPr>
              <a:t>focus area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Berlin Sans FB" pitchFamily="34" charset="0"/>
              </a:rPr>
              <a:t>1. Manufacturing sector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Textile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Leather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Food 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Beverage </a:t>
            </a:r>
            <a:endParaRPr lang="en-US" dirty="0">
              <a:latin typeface="Berlin Sans FB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Metal </a:t>
            </a:r>
            <a:r>
              <a:rPr lang="en-US" dirty="0">
                <a:latin typeface="Berlin Sans FB" pitchFamily="34" charset="0"/>
              </a:rPr>
              <a:t>works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Wood </a:t>
            </a:r>
            <a:r>
              <a:rPr lang="en-US" dirty="0">
                <a:latin typeface="Berlin Sans FB" pitchFamily="34" charset="0"/>
              </a:rPr>
              <a:t>works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Agro-processing </a:t>
            </a:r>
            <a:r>
              <a:rPr lang="en-US" dirty="0">
                <a:latin typeface="Berlin Sans FB" pitchFamily="34" charset="0"/>
              </a:rPr>
              <a:t>	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Berlin Sans FB" pitchFamily="34" charset="0"/>
              </a:rPr>
              <a:t>2. Construction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Sub-contracting 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Building </a:t>
            </a:r>
            <a:r>
              <a:rPr lang="en-US" dirty="0"/>
              <a:t>materials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Traditional </a:t>
            </a:r>
            <a:r>
              <a:rPr lang="en-US" dirty="0"/>
              <a:t>mining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Cobble </a:t>
            </a:r>
            <a:r>
              <a:rPr lang="en-US" dirty="0"/>
              <a:t>stone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Infrastructure </a:t>
            </a:r>
            <a:r>
              <a:rPr lang="en-US" dirty="0"/>
              <a:t>sub contract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Prestigious </a:t>
            </a:r>
            <a:r>
              <a:rPr lang="en-US" dirty="0"/>
              <a:t>goods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00CC"/>
                </a:solidFill>
                <a:latin typeface="Berlin Sans FB" pitchFamily="34" charset="0"/>
              </a:rPr>
              <a:t>3. Trade </a:t>
            </a:r>
          </a:p>
          <a:p>
            <a:r>
              <a:rPr lang="en-US" dirty="0" smtClean="0">
                <a:latin typeface="Berlin Sans FB" pitchFamily="34" charset="0"/>
              </a:rPr>
              <a:t>Whole </a:t>
            </a:r>
            <a:r>
              <a:rPr lang="en-US" dirty="0">
                <a:latin typeface="Berlin Sans FB" pitchFamily="34" charset="0"/>
              </a:rPr>
              <a:t>sale </a:t>
            </a:r>
          </a:p>
          <a:p>
            <a:r>
              <a:rPr lang="en-US" dirty="0" smtClean="0">
                <a:latin typeface="Berlin Sans FB" pitchFamily="34" charset="0"/>
              </a:rPr>
              <a:t>Retailer </a:t>
            </a:r>
            <a:endParaRPr lang="en-US" dirty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Raw </a:t>
            </a:r>
            <a:r>
              <a:rPr lang="en-US" dirty="0">
                <a:latin typeface="Berlin Sans FB" pitchFamily="34" charset="0"/>
              </a:rPr>
              <a:t>materials supply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00CC"/>
                </a:solidFill>
                <a:latin typeface="Berlin Sans FB" pitchFamily="34" charset="0"/>
              </a:rPr>
              <a:t>4. service </a:t>
            </a:r>
            <a:endParaRPr lang="en-US" sz="3600" b="1" dirty="0">
              <a:solidFill>
                <a:srgbClr val="0000CC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/>
              <a:t>Transport service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Café </a:t>
            </a:r>
            <a:r>
              <a:rPr lang="en-US" dirty="0"/>
              <a:t>and Restaurants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Store </a:t>
            </a:r>
            <a:r>
              <a:rPr lang="en-US" dirty="0"/>
              <a:t>service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Tourism </a:t>
            </a:r>
            <a:r>
              <a:rPr lang="en-US" dirty="0"/>
              <a:t>service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Canning/packing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Management </a:t>
            </a:r>
            <a:r>
              <a:rPr lang="en-US" dirty="0"/>
              <a:t>service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Municipality </a:t>
            </a:r>
            <a:r>
              <a:rPr lang="en-US" dirty="0"/>
              <a:t>service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Product </a:t>
            </a:r>
            <a:r>
              <a:rPr lang="en-US" dirty="0"/>
              <a:t>design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Maintenance </a:t>
            </a:r>
            <a:r>
              <a:rPr lang="en-US" dirty="0"/>
              <a:t>etc. 	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326E-AF4E-4DDE-AB75-8C50F198702A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47800" y="685800"/>
            <a:ext cx="6477000" cy="55165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Berlin Sans FB" pitchFamily="34" charset="0"/>
              </a:rPr>
              <a:t>5. Urban Agriculture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Modern </a:t>
            </a:r>
            <a:r>
              <a:rPr lang="en-US" dirty="0"/>
              <a:t>livestock raring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Bee </a:t>
            </a:r>
            <a:r>
              <a:rPr lang="en-US" dirty="0"/>
              <a:t>production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Poultry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Modern </a:t>
            </a:r>
            <a:r>
              <a:rPr lang="en-US" dirty="0"/>
              <a:t>forest </a:t>
            </a:r>
            <a:r>
              <a:rPr lang="en-US" dirty="0" smtClean="0"/>
              <a:t>development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Vegetables </a:t>
            </a:r>
            <a:r>
              <a:rPr lang="en-US" dirty="0"/>
              <a:t>and fruits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Modern </a:t>
            </a:r>
            <a:r>
              <a:rPr lang="en-US" dirty="0"/>
              <a:t>irrigation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Animal </a:t>
            </a:r>
            <a:r>
              <a:rPr lang="en-US" dirty="0"/>
              <a:t>food processing 	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326E-AF4E-4DDE-AB75-8C50F198702A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Berlin Sans FB" pitchFamily="34" charset="0"/>
              </a:rPr>
              <a:t>2.2.2 Importance( Special Contributions) of Small Businesses </a:t>
            </a:r>
            <a:br>
              <a:rPr lang="en-US" sz="3600" b="1" dirty="0" smtClean="0">
                <a:latin typeface="Berlin Sans FB" pitchFamily="34" charset="0"/>
              </a:rPr>
            </a:b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Although small business pose a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number of challenges to the entrepreneur </a:t>
            </a:r>
            <a:r>
              <a:rPr lang="en-US" dirty="0" smtClean="0">
                <a:latin typeface="Berlin Sans FB" pitchFamily="34" charset="0"/>
              </a:rPr>
              <a:t>and have certain limitations, countries‟ economy cannot do without them. 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This is because small businesses have special features that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make them superior over large ones</a:t>
            </a:r>
            <a:r>
              <a:rPr lang="en-US" dirty="0" smtClean="0">
                <a:latin typeface="Berlin Sans FB" pitchFamily="34" charset="0"/>
              </a:rPr>
              <a:t> in certain aspects of business activities.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Example of MSE importance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erlin Sans FB" pitchFamily="34" charset="0"/>
              </a:rPr>
              <a:t>Providing Job Opportunities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erlin Sans FB" pitchFamily="34" charset="0"/>
              </a:rPr>
              <a:t>Introducing Innovation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erlin Sans FB" pitchFamily="34" charset="0"/>
              </a:rPr>
              <a:t>Stimulating Economic Competition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erlin Sans FB" pitchFamily="34" charset="0"/>
              </a:rPr>
              <a:t>Aiding big business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Supply function: </a:t>
            </a:r>
            <a:r>
              <a:rPr lang="en-US" dirty="0" smtClean="0">
                <a:latin typeface="Berlin Sans FB" pitchFamily="34" charset="0"/>
              </a:rPr>
              <a:t>Most small businesses act as suppliers, and sub-contractor for large firms.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The distribution function: </a:t>
            </a:r>
            <a:r>
              <a:rPr lang="en-US" dirty="0" smtClean="0">
                <a:latin typeface="Berlin Sans FB" pitchFamily="34" charset="0"/>
              </a:rPr>
              <a:t>Few large manufacturers of in expensive consumer products find it desirable to own wholesale and retail outlets.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Producing Goods and Services </a:t>
            </a:r>
          </a:p>
          <a:p>
            <a:pPr lvl="2">
              <a:lnSpc>
                <a:spcPct val="150000"/>
              </a:lnSpc>
              <a:buNone/>
            </a:pPr>
            <a:endParaRPr lang="en-US" dirty="0" smtClean="0">
              <a:latin typeface="Berlin Sans FB" pitchFamily="34" charset="0"/>
            </a:endParaRP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2.3 Characteristics of Small Scale Business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Berlin Sans FB" pitchFamily="34" charset="0"/>
              </a:rPr>
              <a:t>Following are the characteristics of small scale business: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High Labor Intensity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Less Capital Intensive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Use of Local Skills and Knowledge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Flexibility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Entrepreneurial Spirit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Use of Indigenous Raw Materials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Localized Operation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Lesser Gestation Period - </a:t>
            </a:r>
            <a:r>
              <a:rPr lang="en-US" sz="2600" b="1" dirty="0" smtClean="0">
                <a:solidFill>
                  <a:srgbClr val="0000CC"/>
                </a:solidFill>
              </a:rPr>
              <a:t>earn after a short period of time </a:t>
            </a:r>
            <a:endParaRPr lang="en-US" b="1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Workplace Culture –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No work specialization 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2.4 Objectives of Small Businesses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35563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Employment generation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Equitable distribution of income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Mobilization of resources and entrepreneurial skill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Regional dispersal of industries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Provides opportunities for development of technology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Promotes exports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3200" dirty="0" smtClean="0">
                <a:latin typeface="Berlin Sans FB" pitchFamily="34" charset="0"/>
              </a:rPr>
              <a:t>Supports the growth of large industries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2.5 Small Business Failure Factors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erlin Sans FB" pitchFamily="34" charset="0"/>
              </a:rPr>
              <a:t>MSEs failure attributing by many factors. These are: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External factors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Personal (internal) factors 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b="1" u="sng" dirty="0" smtClean="0">
                <a:solidFill>
                  <a:srgbClr val="FF0000"/>
                </a:solidFill>
              </a:rPr>
              <a:t>External factors 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Business cycles 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Fluctuating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Interest rate 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Interrupted supplies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Labor market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Inflation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Government regulations </a:t>
            </a:r>
          </a:p>
          <a:p>
            <a:pPr marL="854075" lvl="1" indent="-454025">
              <a:buFont typeface="Wingdings" pitchFamily="2" charset="2"/>
              <a:buChar char="ü"/>
            </a:pPr>
            <a:r>
              <a:rPr lang="en-US" sz="3600" dirty="0" smtClean="0">
                <a:latin typeface="Berlin Sans FB" pitchFamily="34" charset="0"/>
              </a:rPr>
              <a:t>Unstable financial markets </a:t>
            </a:r>
            <a:endParaRPr lang="en-US" sz="3600" b="1" u="sng" dirty="0" smtClean="0">
              <a:solidFill>
                <a:srgbClr val="0000CC"/>
              </a:solidFill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B. Personal (internal) factors</a:t>
            </a:r>
            <a:endParaRPr lang="en-US" sz="4000" u="sng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latin typeface="Berlin Sans FB" pitchFamily="34" charset="0"/>
              </a:rPr>
              <a:t>Inexperience 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latin typeface="Berlin Sans FB" pitchFamily="34" charset="0"/>
              </a:rPr>
              <a:t>Arrogance </a:t>
            </a:r>
          </a:p>
          <a:p>
            <a:pPr lvl="1">
              <a:buFont typeface="Wingdings" pitchFamily="2" charset="2"/>
              <a:buChar char="§"/>
            </a:pPr>
            <a:r>
              <a:rPr lang="en-US" sz="4000" dirty="0" smtClean="0">
                <a:latin typeface="Berlin Sans FB" pitchFamily="34" charset="0"/>
              </a:rPr>
              <a:t>Mismanagement</a:t>
            </a:r>
          </a:p>
          <a:p>
            <a:pPr lvl="3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Over investment on fixed assets </a:t>
            </a:r>
          </a:p>
          <a:p>
            <a:pPr lvl="3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Poor financial and inventory control </a:t>
            </a:r>
          </a:p>
          <a:p>
            <a:pPr lvl="3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Poor business philosophy </a:t>
            </a:r>
          </a:p>
          <a:p>
            <a:pPr lvl="3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CC"/>
                </a:solidFill>
                <a:latin typeface="Berlin Sans FB" pitchFamily="34" charset="0"/>
              </a:rPr>
              <a:t>Lack of planning </a:t>
            </a:r>
            <a:endParaRPr lang="en-US" sz="2800" dirty="0" smtClean="0">
              <a:solidFill>
                <a:srgbClr val="0000CC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+mn-lt"/>
              </a:rPr>
              <a:t>2.6 Merits and Demerits of Small Businesses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Advantages of owning a small business:</a:t>
            </a:r>
            <a:endParaRPr lang="en-US" dirty="0" smtClean="0"/>
          </a:p>
          <a:p>
            <a:pPr marL="1371600" lvl="2" indent="-571500">
              <a:buFont typeface="+mj-lt"/>
              <a:buAutoNum type="romanLcPeriod"/>
            </a:pPr>
            <a:r>
              <a:rPr lang="en-US" sz="3200" dirty="0" smtClean="0">
                <a:latin typeface="Berlin Sans FB" pitchFamily="34" charset="0"/>
              </a:rPr>
              <a:t>Independency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dirty="0" smtClean="0">
                <a:latin typeface="Berlin Sans FB" pitchFamily="34" charset="0"/>
              </a:rPr>
              <a:t>Financial Opportunity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dirty="0" smtClean="0">
                <a:latin typeface="Berlin Sans FB" pitchFamily="34" charset="0"/>
              </a:rPr>
              <a:t>Job Security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dirty="0" smtClean="0">
                <a:latin typeface="Berlin Sans FB" pitchFamily="34" charset="0"/>
              </a:rPr>
              <a:t>Community Service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sz="3200" dirty="0" smtClean="0">
                <a:latin typeface="Berlin Sans FB" pitchFamily="34" charset="0"/>
              </a:rPr>
              <a:t>To Practice Challenge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Berlin Sans FB" pitchFamily="34" charset="0"/>
              </a:rPr>
              <a:t>2.1 Introduction 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endParaRPr lang="en-US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Micro and Small Enterprises (MSE) </a:t>
            </a:r>
            <a:r>
              <a:rPr lang="en-US" dirty="0">
                <a:latin typeface="Berlin Sans FB" pitchFamily="34" charset="0"/>
              </a:rPr>
              <a:t>is one of the institutions given recognition in the </a:t>
            </a:r>
            <a:r>
              <a:rPr lang="en-US" dirty="0" smtClean="0">
                <a:latin typeface="Berlin Sans FB" pitchFamily="34" charset="0"/>
              </a:rPr>
              <a:t>country's </a:t>
            </a:r>
            <a:r>
              <a:rPr lang="en-US" dirty="0">
                <a:latin typeface="Berlin Sans FB" pitchFamily="34" charset="0"/>
              </a:rPr>
              <a:t>industry development </a:t>
            </a:r>
            <a:r>
              <a:rPr lang="en-US" dirty="0" smtClean="0">
                <a:latin typeface="Berlin Sans FB" pitchFamily="34" charset="0"/>
              </a:rPr>
              <a:t>plan.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 MSE </a:t>
            </a:r>
            <a:r>
              <a:rPr lang="en-US" dirty="0">
                <a:latin typeface="Berlin Sans FB" pitchFamily="34" charset="0"/>
              </a:rPr>
              <a:t>is the fact that it serves as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vehicles</a:t>
            </a:r>
            <a:r>
              <a:rPr lang="en-US" dirty="0">
                <a:latin typeface="Berlin Sans FB" pitchFamily="34" charset="0"/>
              </a:rPr>
              <a:t> for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employment opportunities </a:t>
            </a:r>
            <a:r>
              <a:rPr lang="en-US" dirty="0">
                <a:latin typeface="Berlin Sans FB" pitchFamily="34" charset="0"/>
              </a:rPr>
              <a:t>both at urban center and rural </a:t>
            </a:r>
            <a:r>
              <a:rPr lang="en-US" dirty="0" smtClean="0">
                <a:latin typeface="Berlin Sans FB" pitchFamily="34" charset="0"/>
              </a:rPr>
              <a:t>areas </a:t>
            </a:r>
            <a:r>
              <a:rPr lang="en-US" dirty="0">
                <a:latin typeface="Berlin Sans FB" pitchFamily="34" charset="0"/>
              </a:rPr>
              <a:t>reinforcing the economic development. </a:t>
            </a:r>
            <a:endParaRPr lang="en-US" dirty="0" smtClean="0">
              <a:latin typeface="Berlin Sans FB" pitchFamily="34" charset="0"/>
            </a:endParaRPr>
          </a:p>
          <a:p>
            <a:pPr algn="just"/>
            <a:endParaRPr lang="en-US" dirty="0">
              <a:latin typeface="Berlin Sans FB" pitchFamily="34" charset="0"/>
            </a:endParaRPr>
          </a:p>
          <a:p>
            <a:pPr algn="just"/>
            <a:r>
              <a:rPr lang="en-US" dirty="0">
                <a:latin typeface="Berlin Sans FB" pitchFamily="34" charset="0"/>
              </a:rPr>
              <a:t> MSE serves as sources for sustainable job opportunities </a:t>
            </a:r>
            <a:r>
              <a:rPr lang="en-US" dirty="0">
                <a:solidFill>
                  <a:srgbClr val="0000CC"/>
                </a:solidFill>
                <a:latin typeface="Berlin Sans FB" pitchFamily="34" charset="0"/>
              </a:rPr>
              <a:t>not only for developing </a:t>
            </a:r>
            <a:r>
              <a:rPr lang="en-US" dirty="0">
                <a:latin typeface="Berlin Sans FB" pitchFamily="34" charset="0"/>
              </a:rPr>
              <a:t>countries but also for </a:t>
            </a:r>
            <a:r>
              <a:rPr lang="en-US" dirty="0">
                <a:solidFill>
                  <a:srgbClr val="0000CC"/>
                </a:solidFill>
                <a:latin typeface="Berlin Sans FB" pitchFamily="34" charset="0"/>
              </a:rPr>
              <a:t>developed countries.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E750-355E-46F3-8EAE-8BD1256F5CDF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Disadvantages of owning a small business: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Berlin Sans FB" pitchFamily="34" charset="0"/>
              </a:rPr>
              <a:t>Competition 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Berlin Sans FB" pitchFamily="34" charset="0"/>
              </a:rPr>
              <a:t>Sales Fluctuation 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Berlin Sans FB" pitchFamily="34" charset="0"/>
              </a:rPr>
              <a:t>Increased Responsibilities 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Berlin Sans FB" pitchFamily="34" charset="0"/>
              </a:rPr>
              <a:t>Risk of Failure 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dirty="0" smtClean="0">
                <a:latin typeface="Berlin Sans FB" pitchFamily="34" charset="0"/>
              </a:rPr>
              <a:t>Employee relations </a:t>
            </a:r>
          </a:p>
          <a:p>
            <a:pPr lvl="2"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16523">
            <a:off x="381000" y="2667000"/>
            <a:ext cx="8229600" cy="2362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Berlin Sans FB" pitchFamily="34" charset="0"/>
              </a:rPr>
              <a:t>What are the problems of small business in Ethiopia?</a:t>
            </a:r>
            <a:endParaRPr lang="en-US" sz="5400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2.7 Problems of Ethiopian Small Businesses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Backward  attitude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Rent seeking to provide institutional support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Unfamiliarity with efficient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Low managerial and technical skill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Limited access and limited amount of capital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(Lack of seed money)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Limited market linkage and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Interrupted supply of key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Lack of </a:t>
            </a:r>
            <a:r>
              <a:rPr lang="en-US" dirty="0" smtClean="0">
                <a:latin typeface="Berlin Sans FB" pitchFamily="34" charset="0"/>
                <a:hlinkClick r:id="rId2" action="ppaction://hlinkfile"/>
              </a:rPr>
              <a:t>persistency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Cont’d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latin typeface="Berlin Sans FB" pitchFamily="34" charset="0"/>
              </a:rPr>
              <a:t>Unreasonable investment of scarce finances on fixed assets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latin typeface="Berlin Sans FB" pitchFamily="34" charset="0"/>
              </a:rPr>
              <a:t>Perception of MSE themselves as reflection of poverty and backwardness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latin typeface="Berlin Sans FB" pitchFamily="34" charset="0"/>
              </a:rPr>
              <a:t>Waiting government for job and to solve all problems rather than being innovative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latin typeface="Berlin Sans FB" pitchFamily="34" charset="0"/>
              </a:rPr>
              <a:t>Failure in developing the culture of saving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latin typeface="Berlin Sans FB" pitchFamily="34" charset="0"/>
              </a:rPr>
              <a:t>Living with one's income/ dependency/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2.10 Steps in Setting Up Small Businesses </a:t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erlin Sans FB" pitchFamily="34" charset="0"/>
              </a:rPr>
              <a:t>An entrepreneur needs to take the following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b="1" dirty="0" smtClean="0">
                <a:solidFill>
                  <a:srgbClr val="FF0000"/>
                </a:solidFill>
                <a:latin typeface="Berlin Sans FB" pitchFamily="34" charset="0"/>
              </a:rPr>
              <a:t>Search for Business Idea: </a:t>
            </a:r>
            <a:r>
              <a:rPr lang="en-US" dirty="0" smtClean="0">
                <a:latin typeface="Berlin Sans FB" pitchFamily="34" charset="0"/>
              </a:rPr>
              <a:t>The task of promotion begins with the search for a suitable business idea or opportunity. </a:t>
            </a:r>
          </a:p>
          <a:p>
            <a:pPr marL="514350" indent="-514350">
              <a:buNone/>
            </a:pPr>
            <a:endParaRPr lang="en-US" dirty="0" smtClean="0">
              <a:latin typeface="Berlin Sans FB" pitchFamily="34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en-US" b="1" dirty="0" smtClean="0">
                <a:latin typeface="Berlin Sans FB" pitchFamily="34" charset="0"/>
              </a:rPr>
              <a:t> Sources of Business ideas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Work experience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Hobbies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Deliberate search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Observing the market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Customers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Government organizations </a:t>
            </a:r>
          </a:p>
          <a:p>
            <a:pPr lvl="2"/>
            <a:r>
              <a:rPr lang="en-US" sz="3000" dirty="0" smtClean="0">
                <a:latin typeface="Berlin Sans FB" pitchFamily="34" charset="0"/>
              </a:rPr>
              <a:t>Distribution channels, trade fair and exhibitions and mass medias </a:t>
            </a:r>
          </a:p>
          <a:p>
            <a:pPr>
              <a:buNone/>
            </a:pPr>
            <a:endParaRPr lang="en-US" b="1" i="1" dirty="0" smtClean="0"/>
          </a:p>
          <a:p>
            <a:endParaRPr lang="en-US" b="1" i="1" dirty="0" smtClean="0"/>
          </a:p>
          <a:p>
            <a:pPr marL="0" indent="0">
              <a:buNone/>
            </a:pPr>
            <a:endParaRPr lang="en-US" b="1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Idea Processing/ Screening </a:t>
            </a:r>
            <a:endParaRPr lang="en-US" dirty="0" smtClean="0"/>
          </a:p>
          <a:p>
            <a:r>
              <a:rPr lang="en-US" dirty="0" smtClean="0">
                <a:latin typeface="Berlin Sans FB" pitchFamily="34" charset="0"/>
              </a:rPr>
              <a:t>Business ideas/opportunities need to be screened and assessed for the viability.</a:t>
            </a:r>
          </a:p>
          <a:p>
            <a:pPr>
              <a:buNone/>
            </a:pPr>
            <a:r>
              <a:rPr lang="en-US" b="1" dirty="0" smtClean="0">
                <a:latin typeface="Berlin Sans FB" pitchFamily="34" charset="0"/>
              </a:rPr>
              <a:t>Criteria To Screen Business Ideas Include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Marketability/demand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Profitability of the idea if implemented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Availability of raw materials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Ease of implementation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Financial feasibility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Government support and incentives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Personal goals and competencies of the entrepreneur </a:t>
            </a:r>
          </a:p>
          <a:p>
            <a:endParaRPr lang="en-US" b="1" dirty="0" smtClean="0"/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11200" b="1" dirty="0" smtClean="0">
                <a:solidFill>
                  <a:srgbClr val="FF0000"/>
                </a:solidFill>
                <a:latin typeface="Berlin Sans FB" pitchFamily="34" charset="0"/>
              </a:rPr>
              <a:t>Idea selection </a:t>
            </a:r>
          </a:p>
          <a:p>
            <a:pPr marL="514350" indent="-514350"/>
            <a:r>
              <a:rPr lang="en-US" sz="11200" dirty="0" smtClean="0">
                <a:latin typeface="Berlin Sans FB" pitchFamily="34" charset="0"/>
              </a:rPr>
              <a:t>The feasibility report is analyzed to finally choose the most promising idea. </a:t>
            </a:r>
          </a:p>
          <a:p>
            <a:pPr marL="514350" indent="-514350"/>
            <a:endParaRPr lang="en-US" sz="9600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11200" b="1" dirty="0" smtClean="0">
                <a:solidFill>
                  <a:srgbClr val="FF0000"/>
                </a:solidFill>
                <a:latin typeface="Berlin Sans FB" pitchFamily="34" charset="0"/>
              </a:rPr>
              <a:t>Assemble the necessary input requirements</a:t>
            </a:r>
            <a:endParaRPr lang="en-US" sz="11200" dirty="0" smtClean="0">
              <a:latin typeface="Berlin Sans FB" pitchFamily="34" charset="0"/>
            </a:endParaRPr>
          </a:p>
          <a:p>
            <a:r>
              <a:rPr lang="en-US" sz="11200" dirty="0" smtClean="0">
                <a:latin typeface="Berlin Sans FB" pitchFamily="34" charset="0"/>
              </a:rPr>
              <a:t>Assembles the necessary resources to launch the enterprise like: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Choose partners/collaborators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Collect the required finance 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Acquire land and buildings 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Plant and machinery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Furniture and fixtures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Patents</a:t>
            </a:r>
          </a:p>
          <a:p>
            <a:pPr lvl="2">
              <a:buFont typeface="Wingdings" pitchFamily="2" charset="2"/>
              <a:buChar char="ü"/>
            </a:pPr>
            <a:r>
              <a:rPr lang="en-US" sz="11200" dirty="0" smtClean="0">
                <a:latin typeface="Berlin Sans FB" pitchFamily="34" charset="0"/>
              </a:rPr>
              <a:t>Employees </a:t>
            </a:r>
          </a:p>
          <a:p>
            <a:endParaRPr lang="en-US" sz="11200" dirty="0" smtClean="0">
              <a:latin typeface="Berlin Sans FB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endParaRPr lang="en-US" sz="7000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514350" indent="-514350">
              <a:buNone/>
            </a:pPr>
            <a:r>
              <a:rPr lang="en-US" sz="70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>
                <a:solidFill>
                  <a:srgbClr val="FF0000"/>
                </a:solidFill>
                <a:latin typeface="Berlin Sans FB" pitchFamily="34" charset="0"/>
              </a:rPr>
              <a:t>Establish the Enterprise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The form of ownership is to be decided upon and the company formed and registered.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Dealing with various government bodies and other institutions like: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Financial institutions- for finance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Sales tax, Income tax authorities- for respective registration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Licensing authority- for obtaining industrial license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Berlin Sans FB" pitchFamily="34" charset="0"/>
              </a:rPr>
              <a:t>Cont’d </a:t>
            </a:r>
            <a:endParaRPr lang="en-US" b="1" i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742950" lvl="2" indent="-342900">
              <a:buFont typeface="Wingdings" pitchFamily="2" charset="2"/>
              <a:buChar char="ü"/>
            </a:pPr>
            <a:r>
              <a:rPr lang="en-US" sz="2800" dirty="0" smtClean="0">
                <a:latin typeface="Berlin Sans FB" pitchFamily="34" charset="0"/>
              </a:rPr>
              <a:t>Municipal Authorities and Electricity- for requisite utilities.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Directorate of Industries, Municipal Authorities etc. for land, factory and shed etc.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Ordering machineries from suppliers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Recruitment of staff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Arranging supplies of materials 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Berlin Sans FB" pitchFamily="34" charset="0"/>
              </a:rPr>
              <a:t> Arranging for distribution of the product 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999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8800" dirty="0" smtClean="0">
                <a:latin typeface="Berlin Sans FB" pitchFamily="34" charset="0"/>
              </a:rPr>
              <a:t>      </a:t>
            </a:r>
          </a:p>
          <a:p>
            <a:pPr algn="ctr">
              <a:buNone/>
            </a:pPr>
            <a:r>
              <a:rPr lang="en-US" sz="8800" dirty="0" smtClean="0">
                <a:latin typeface="Berlin Sans FB" pitchFamily="34" charset="0"/>
              </a:rPr>
              <a:t>Thank you</a:t>
            </a:r>
          </a:p>
          <a:p>
            <a:pPr>
              <a:buNone/>
            </a:pPr>
            <a:r>
              <a:rPr lang="en-US" sz="8800" smtClean="0">
                <a:latin typeface="Berlin Sans FB" pitchFamily="34" charset="0"/>
              </a:rPr>
              <a:t> </a:t>
            </a:r>
            <a:endParaRPr lang="en-US" sz="88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Cont’d</a:t>
            </a:r>
            <a:r>
              <a:rPr lang="en-US" b="1" dirty="0" smtClean="0">
                <a:latin typeface="Berlin Sans FB" pitchFamily="34" charset="0"/>
              </a:rPr>
              <a:t> 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These </a:t>
            </a:r>
            <a:r>
              <a:rPr lang="en-US" dirty="0">
                <a:latin typeface="Berlin Sans FB" pitchFamily="34" charset="0"/>
              </a:rPr>
              <a:t>firms can be operated by </a:t>
            </a:r>
            <a:r>
              <a:rPr lang="en-US" dirty="0">
                <a:solidFill>
                  <a:srgbClr val="0000CC"/>
                </a:solidFill>
                <a:latin typeface="Berlin Sans FB" pitchFamily="34" charset="0"/>
              </a:rPr>
              <a:t>limited resources, </a:t>
            </a:r>
            <a:r>
              <a:rPr lang="en-US" dirty="0">
                <a:latin typeface="Berlin Sans FB" pitchFamily="34" charset="0"/>
              </a:rPr>
              <a:t>with fewer requirements of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sophisticated machinery and modern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technology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They </a:t>
            </a:r>
            <a:r>
              <a:rPr lang="en-US" dirty="0">
                <a:latin typeface="Berlin Sans FB" pitchFamily="34" charset="0"/>
              </a:rPr>
              <a:t>can be established easily in urban, semi urban and rural areas where </a:t>
            </a:r>
            <a:r>
              <a:rPr lang="en-US" dirty="0">
                <a:solidFill>
                  <a:srgbClr val="0000CC"/>
                </a:solidFill>
                <a:latin typeface="Berlin Sans FB" pitchFamily="34" charset="0"/>
              </a:rPr>
              <a:t>the infrastructure is underdeveloped</a:t>
            </a:r>
            <a:r>
              <a:rPr lang="en-US" dirty="0">
                <a:latin typeface="Berlin Sans FB" pitchFamily="34" charset="0"/>
              </a:rPr>
              <a:t> with the objective of </a:t>
            </a:r>
            <a:r>
              <a:rPr lang="en-US" dirty="0">
                <a:solidFill>
                  <a:srgbClr val="C00000"/>
                </a:solidFill>
                <a:latin typeface="Berlin Sans FB" pitchFamily="34" charset="0"/>
              </a:rPr>
              <a:t>using local raw </a:t>
            </a: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materials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erlin Sans FB" pitchFamily="34" charset="0"/>
              </a:rPr>
              <a:t>and skills.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erlin Sans FB" pitchFamily="34" charset="0"/>
              </a:rPr>
              <a:t>In </a:t>
            </a:r>
            <a:r>
              <a:rPr lang="en-US" dirty="0">
                <a:latin typeface="Berlin Sans FB" pitchFamily="34" charset="0"/>
              </a:rPr>
              <a:t>any country they are acting as engine of growth through poverty and unemployment reductions.</a:t>
            </a:r>
            <a:endParaRPr lang="en-US" dirty="0" smtClean="0">
              <a:solidFill>
                <a:srgbClr val="C00000"/>
              </a:solidFill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en-US" b="1" dirty="0" smtClean="0">
              <a:solidFill>
                <a:srgbClr val="C0000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8F56-64A0-4FA1-A81C-C3BA3564CECA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latin typeface="Berlin Sans FB" pitchFamily="34" charset="0"/>
              </a:rPr>
              <a:t>2.2 Definition and Importance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Berlin Sans FB" pitchFamily="34" charset="0"/>
              </a:rPr>
              <a:t>2.2.1 Definition of Small Businesses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Due </a:t>
            </a:r>
            <a:r>
              <a:rPr lang="en-US" dirty="0">
                <a:latin typeface="Berlin Sans FB" pitchFamily="34" charset="0"/>
              </a:rPr>
              <a:t>to lack of uniform definition of MSE across the globe, most countries use and implement based on </a:t>
            </a:r>
            <a:r>
              <a:rPr lang="en-US" dirty="0">
                <a:solidFill>
                  <a:srgbClr val="0000CC"/>
                </a:solidFill>
                <a:latin typeface="Berlin Sans FB" pitchFamily="34" charset="0"/>
              </a:rPr>
              <a:t>legal meaning </a:t>
            </a:r>
            <a:r>
              <a:rPr lang="en-US" dirty="0">
                <a:latin typeface="Berlin Sans FB" pitchFamily="34" charset="0"/>
              </a:rPr>
              <a:t>of the </a:t>
            </a:r>
            <a:r>
              <a:rPr lang="en-US" dirty="0" smtClean="0">
                <a:latin typeface="Berlin Sans FB" pitchFamily="34" charset="0"/>
              </a:rPr>
              <a:t>sector.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Berlin Sans FB" pitchFamily="34" charset="0"/>
              </a:rPr>
              <a:t>MSE </a:t>
            </a:r>
            <a:r>
              <a:rPr lang="en-US" dirty="0">
                <a:latin typeface="Berlin Sans FB" pitchFamily="34" charset="0"/>
              </a:rPr>
              <a:t>definition is generally consisted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of three basic criteria</a:t>
            </a:r>
            <a:r>
              <a:rPr lang="en-US" dirty="0">
                <a:latin typeface="Berlin Sans FB" pitchFamily="34" charset="0"/>
              </a:rPr>
              <a:t>. These are</a:t>
            </a:r>
            <a:r>
              <a:rPr lang="en-US" dirty="0" smtClean="0">
                <a:latin typeface="Berlin Sans FB" pitchFamily="34" charset="0"/>
              </a:rPr>
              <a:t>:</a:t>
            </a:r>
            <a:endParaRPr lang="en-US" i="1" dirty="0">
              <a:latin typeface="Berlin Sans FB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Full </a:t>
            </a:r>
            <a:r>
              <a:rPr lang="en-US" dirty="0">
                <a:latin typeface="Berlin Sans FB" pitchFamily="34" charset="0"/>
              </a:rPr>
              <a:t>timer employed manpower /head count staff/. </a:t>
            </a:r>
            <a:endParaRPr lang="en-US" dirty="0" smtClean="0">
              <a:latin typeface="Berlin Sans FB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Total </a:t>
            </a:r>
            <a:r>
              <a:rPr lang="en-US" dirty="0">
                <a:latin typeface="Berlin Sans FB" pitchFamily="34" charset="0"/>
              </a:rPr>
              <a:t>asset, net asset and paid </a:t>
            </a:r>
            <a:r>
              <a:rPr lang="en-US" dirty="0" smtClean="0">
                <a:latin typeface="Berlin Sans FB" pitchFamily="34" charset="0"/>
              </a:rPr>
              <a:t>capital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Annual </a:t>
            </a:r>
            <a:r>
              <a:rPr lang="en-US" dirty="0">
                <a:latin typeface="Berlin Sans FB" pitchFamily="34" charset="0"/>
              </a:rPr>
              <a:t>turnover and they use these criteria independently or in combination.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40F8-32AF-450A-97B6-D8C83FBE6858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In general the following points indicate experience of other countries. 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endParaRPr lang="en-US" dirty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Berlin Sans FB" pitchFamily="34" charset="0"/>
              </a:rPr>
              <a:t>All </a:t>
            </a:r>
            <a:r>
              <a:rPr lang="en-US" sz="3200" dirty="0">
                <a:latin typeface="Berlin Sans FB" pitchFamily="34" charset="0"/>
              </a:rPr>
              <a:t>countries encompass the micro, small and medium enterprises definition and support framework.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Berlin Sans FB" pitchFamily="34" charset="0"/>
              </a:rPr>
              <a:t>The </a:t>
            </a:r>
            <a:r>
              <a:rPr lang="en-US" sz="3200" dirty="0">
                <a:latin typeface="Berlin Sans FB" pitchFamily="34" charset="0"/>
              </a:rPr>
              <a:t>definition of the sector is viewed from the countries’ </a:t>
            </a:r>
            <a:r>
              <a:rPr lang="en-US" sz="3200" dirty="0">
                <a:solidFill>
                  <a:srgbClr val="8B31CF"/>
                </a:solidFill>
                <a:latin typeface="Berlin Sans FB" pitchFamily="34" charset="0"/>
              </a:rPr>
              <a:t>economic status and level of growth.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latin typeface="Berlin Sans FB" pitchFamily="34" charset="0"/>
              </a:rPr>
              <a:t>In </a:t>
            </a:r>
            <a:r>
              <a:rPr lang="en-US" sz="3200" dirty="0">
                <a:latin typeface="Berlin Sans FB" pitchFamily="34" charset="0"/>
              </a:rPr>
              <a:t>most countries definition of the sector is implemented uniformly and it has legal entity</a:t>
            </a:r>
            <a:r>
              <a:rPr lang="en-US" sz="3200" dirty="0" smtClean="0">
                <a:latin typeface="Berlin Sans FB" pitchFamily="34" charset="0"/>
              </a:rPr>
              <a:t>.</a:t>
            </a:r>
            <a:endParaRPr lang="en-US" sz="32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292D-0660-4A14-931F-81BC3076176C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Manpower, total </a:t>
            </a:r>
            <a:r>
              <a:rPr lang="en-US" dirty="0" smtClean="0">
                <a:solidFill>
                  <a:srgbClr val="8B31CF"/>
                </a:solidFill>
                <a:latin typeface="Berlin Sans FB" pitchFamily="34" charset="0"/>
              </a:rPr>
              <a:t>asset, net asset, paid capital and annual turnover</a:t>
            </a:r>
            <a:r>
              <a:rPr lang="en-US" dirty="0" smtClean="0">
                <a:latin typeface="Berlin Sans FB" pitchFamily="34" charset="0"/>
              </a:rPr>
              <a:t> serve as criteria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independently or jointly.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In some countries like China, USA, South Africa, MSE are divided in to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manufacturing, construction, transport, wholesale and retail, and service sectors</a:t>
            </a:r>
            <a:r>
              <a:rPr lang="en-US" dirty="0" smtClean="0">
                <a:solidFill>
                  <a:srgbClr val="00B05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based on the type of industry.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erlin Sans FB" pitchFamily="34" charset="0"/>
              </a:rPr>
              <a:t>As to EU, most countries use uniform definition of MSE for all sectors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7512-3BF4-4A26-B864-3902C19B7A04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/>
              <a:t>The improved definition of MSE from Ethiopian Context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erlin Sans FB" pitchFamily="34" charset="0"/>
              </a:rPr>
              <a:t>In our country two different definitions of MSE were used so far i.e. the 1998 definition of MSE development strategy, and definition given by CSA. </a:t>
            </a:r>
          </a:p>
          <a:p>
            <a:r>
              <a:rPr lang="en-US" dirty="0" smtClean="0">
                <a:latin typeface="Berlin Sans FB" pitchFamily="34" charset="0"/>
              </a:rPr>
              <a:t>Improved definition for the sector was given based on the gathered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experience, by identifying the gaps of the existing definition of MSE</a:t>
            </a:r>
            <a:r>
              <a:rPr lang="en-US" dirty="0" smtClean="0">
                <a:latin typeface="Berlin Sans FB" pitchFamily="34" charset="0"/>
              </a:rPr>
              <a:t>, including the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size of employee </a:t>
            </a:r>
            <a:r>
              <a:rPr lang="en-US" dirty="0" smtClean="0">
                <a:latin typeface="Berlin Sans FB" pitchFamily="34" charset="0"/>
              </a:rPr>
              <a:t>and by taking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total asset </a:t>
            </a:r>
            <a:r>
              <a:rPr lang="en-US" dirty="0" smtClean="0">
                <a:latin typeface="Berlin Sans FB" pitchFamily="34" charset="0"/>
              </a:rPr>
              <a:t>as criteria and by </a:t>
            </a:r>
            <a:r>
              <a:rPr lang="en-US" dirty="0" smtClean="0">
                <a:solidFill>
                  <a:srgbClr val="8B31CF"/>
                </a:solidFill>
                <a:latin typeface="Berlin Sans FB" pitchFamily="34" charset="0"/>
              </a:rPr>
              <a:t>dividing it in to industry and service sector</a:t>
            </a:r>
          </a:p>
          <a:p>
            <a:r>
              <a:rPr lang="en-US" dirty="0" smtClean="0">
                <a:latin typeface="Berlin Sans FB" pitchFamily="34" charset="0"/>
              </a:rPr>
              <a:t> Considering the inflation and fluctuation/irregularity of currency.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Cont’d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Under micro enterprise level, industry sub-sectors </a:t>
            </a:r>
            <a:r>
              <a:rPr lang="en-US" dirty="0" smtClean="0">
                <a:latin typeface="Berlin Sans FB" pitchFamily="34" charset="0"/>
              </a:rPr>
              <a:t>operating with </a:t>
            </a:r>
            <a:r>
              <a:rPr lang="en-US" dirty="0" smtClean="0">
                <a:solidFill>
                  <a:srgbClr val="8B31CF"/>
                </a:solidFill>
                <a:latin typeface="Berlin Sans FB" pitchFamily="34" charset="0"/>
              </a:rPr>
              <a:t>5 people</a:t>
            </a:r>
            <a:r>
              <a:rPr lang="en-US" dirty="0" smtClean="0">
                <a:latin typeface="Berlin Sans FB" pitchFamily="34" charset="0"/>
              </a:rPr>
              <a:t> including the owner and/or their total asset is not exceeding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Birr 100,000 </a:t>
            </a:r>
            <a:r>
              <a:rPr lang="en-US" dirty="0" smtClean="0">
                <a:latin typeface="Berlin Sans FB" pitchFamily="34" charset="0"/>
              </a:rPr>
              <a:t>(one hundred thousand). 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Under micro enterprise level, service sub-sectors </a:t>
            </a:r>
            <a:r>
              <a:rPr lang="en-US" dirty="0" smtClean="0">
                <a:latin typeface="Berlin Sans FB" pitchFamily="34" charset="0"/>
              </a:rPr>
              <a:t>operating with </a:t>
            </a:r>
            <a:r>
              <a:rPr lang="en-US" dirty="0" smtClean="0">
                <a:solidFill>
                  <a:srgbClr val="FF33CC"/>
                </a:solidFill>
                <a:latin typeface="Berlin Sans FB" pitchFamily="34" charset="0"/>
              </a:rPr>
              <a:t>5 persons </a:t>
            </a:r>
            <a:r>
              <a:rPr lang="en-US" dirty="0" smtClean="0">
                <a:latin typeface="Berlin Sans FB" pitchFamily="34" charset="0"/>
              </a:rPr>
              <a:t>including the owner of the enterprise and/or the values of total asset is not exceeding Birr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50,000</a:t>
            </a:r>
            <a:r>
              <a:rPr lang="en-US" dirty="0" smtClean="0">
                <a:latin typeface="Berlin Sans FB" pitchFamily="34" charset="0"/>
              </a:rPr>
              <a:t>(fifty thousand).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Cont’d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Under small enterprise level, Industrial sub-sectors </a:t>
            </a:r>
            <a:r>
              <a:rPr lang="en-US" dirty="0" smtClean="0">
                <a:latin typeface="Berlin Sans FB" pitchFamily="34" charset="0"/>
              </a:rPr>
              <a:t>operating with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6-30 persons </a:t>
            </a:r>
            <a:r>
              <a:rPr lang="en-US" dirty="0" smtClean="0">
                <a:latin typeface="Berlin Sans FB" pitchFamily="34" charset="0"/>
              </a:rPr>
              <a:t>and/or with a paid up capital of total asset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Birr 100,000</a:t>
            </a:r>
            <a:r>
              <a:rPr lang="en-US" dirty="0" smtClean="0">
                <a:latin typeface="Berlin Sans FB" pitchFamily="34" charset="0"/>
              </a:rPr>
              <a:t>(one hundred thousand) and </a:t>
            </a:r>
            <a:r>
              <a:rPr lang="en-US" dirty="0" smtClean="0">
                <a:solidFill>
                  <a:srgbClr val="0000CC"/>
                </a:solidFill>
                <a:latin typeface="Berlin Sans FB" pitchFamily="34" charset="0"/>
              </a:rPr>
              <a:t>not exceeding Birr 1.5 million. 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33CC"/>
                </a:solidFill>
                <a:latin typeface="Berlin Sans FB" pitchFamily="34" charset="0"/>
              </a:rPr>
              <a:t>Under small enterprises level, Service sub-sectors </a:t>
            </a:r>
            <a:r>
              <a:rPr lang="en-US" dirty="0" smtClean="0">
                <a:latin typeface="Berlin Sans FB" pitchFamily="34" charset="0"/>
              </a:rPr>
              <a:t>operating with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6-30 </a:t>
            </a:r>
            <a:r>
              <a:rPr lang="en-US" dirty="0" smtClean="0">
                <a:latin typeface="Berlin Sans FB" pitchFamily="34" charset="0"/>
              </a:rPr>
              <a:t>persons or/and total asset, or a paid up capital is with Birr </a:t>
            </a:r>
            <a:r>
              <a:rPr lang="en-US" dirty="0" smtClean="0">
                <a:solidFill>
                  <a:srgbClr val="8B31CF"/>
                </a:solidFill>
                <a:latin typeface="Berlin Sans FB" pitchFamily="34" charset="0"/>
              </a:rPr>
              <a:t>50,001 and not exceeding Birr 500,000</a:t>
            </a:r>
            <a:r>
              <a:rPr lang="en-US" dirty="0" smtClean="0">
                <a:latin typeface="Berlin Sans FB" pitchFamily="34" charset="0"/>
              </a:rPr>
              <a:t> are defined officially and used in Ethiopia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E0D5-5E75-44C2-AA65-46556091D5F3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62ED-376E-40C8-8F34-39F79C20EC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1340</Words>
  <Application>Microsoft Office PowerPoint</Application>
  <PresentationFormat>On-screen Show (4:3)</PresentationFormat>
  <Paragraphs>288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Berlin Sans FB</vt:lpstr>
      <vt:lpstr>Calibri</vt:lpstr>
      <vt:lpstr>Times New Roman</vt:lpstr>
      <vt:lpstr>Wingdings</vt:lpstr>
      <vt:lpstr>Office Theme</vt:lpstr>
      <vt:lpstr>..</vt:lpstr>
      <vt:lpstr>2.1 Introduction </vt:lpstr>
      <vt:lpstr>Cont’d </vt:lpstr>
      <vt:lpstr>   2.2 Definition and Importance   </vt:lpstr>
      <vt:lpstr>PowerPoint Presentation</vt:lpstr>
      <vt:lpstr>Cont’d</vt:lpstr>
      <vt:lpstr>The improved definition of MSE from Ethiopian Context </vt:lpstr>
      <vt:lpstr>Cont’d </vt:lpstr>
      <vt:lpstr>Cont’d</vt:lpstr>
      <vt:lpstr>Main sectors and sub-sectors that focus area </vt:lpstr>
      <vt:lpstr>Cont’d </vt:lpstr>
      <vt:lpstr>PowerPoint Presentation</vt:lpstr>
      <vt:lpstr> 2.2.2 Importance( Special Contributions) of Small Businesses  </vt:lpstr>
      <vt:lpstr>Example of MSE importance </vt:lpstr>
      <vt:lpstr> 2.3 Characteristics of Small Scale Business  </vt:lpstr>
      <vt:lpstr> 2.4 Objectives of Small Businesses  </vt:lpstr>
      <vt:lpstr> 2.5 Small Business Failure Factors  </vt:lpstr>
      <vt:lpstr> </vt:lpstr>
      <vt:lpstr> 2.6 Merits and Demerits of Small Businesses  </vt:lpstr>
      <vt:lpstr>PowerPoint Presentation</vt:lpstr>
      <vt:lpstr>  </vt:lpstr>
      <vt:lpstr>2.7 Problems of Ethiopian Small Businesses</vt:lpstr>
      <vt:lpstr>Cont’d </vt:lpstr>
      <vt:lpstr> 2.10 Steps in Setting Up Small Businesses  </vt:lpstr>
      <vt:lpstr>PowerPoint Presentation</vt:lpstr>
      <vt:lpstr>PowerPoint Presentation</vt:lpstr>
      <vt:lpstr>PowerPoint Presentation</vt:lpstr>
      <vt:lpstr>Cont’d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</dc:creator>
  <cp:lastModifiedBy>Abe</cp:lastModifiedBy>
  <cp:revision>119</cp:revision>
  <dcterms:created xsi:type="dcterms:W3CDTF">2018-03-17T12:53:05Z</dcterms:created>
  <dcterms:modified xsi:type="dcterms:W3CDTF">2020-03-02T07:33:18Z</dcterms:modified>
</cp:coreProperties>
</file>