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3" r:id="rId5"/>
    <p:sldId id="261" r:id="rId6"/>
    <p:sldId id="272" r:id="rId7"/>
    <p:sldId id="285" r:id="rId8"/>
    <p:sldId id="284" r:id="rId9"/>
    <p:sldId id="282"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76EC361-D9AB-4BF5-8212-36406D838B59}" type="datetimeFigureOut">
              <a:rPr lang="en-US" smtClean="0"/>
              <a:pPr/>
              <a:t>12/16/2018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6B243DA-A80A-4ED9-BEF0-8548F0DDAE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76EC361-D9AB-4BF5-8212-36406D838B59}" type="datetimeFigureOut">
              <a:rPr lang="en-US" smtClean="0"/>
              <a:pPr/>
              <a:t>12/16/2018</a:t>
            </a:fld>
            <a:endParaRPr lang="en-US"/>
          </a:p>
        </p:txBody>
      </p:sp>
      <p:sp>
        <p:nvSpPr>
          <p:cNvPr id="27" name="Slide Number Placeholder 26"/>
          <p:cNvSpPr>
            <a:spLocks noGrp="1"/>
          </p:cNvSpPr>
          <p:nvPr>
            <p:ph type="sldNum" sz="quarter" idx="11"/>
          </p:nvPr>
        </p:nvSpPr>
        <p:spPr/>
        <p:txBody>
          <a:bodyPr rtlCol="0"/>
          <a:lstStyle/>
          <a:p>
            <a:fld id="{16B243DA-A80A-4ED9-BEF0-8548F0DDAE7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76EC361-D9AB-4BF5-8212-36406D838B59}" type="datetimeFigureOut">
              <a:rPr lang="en-US" smtClean="0"/>
              <a:pPr/>
              <a:t>12/16/2018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6B243DA-A80A-4ED9-BEF0-8548F0DDAE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6EC361-D9AB-4BF5-8212-36406D838B59}" type="datetimeFigureOut">
              <a:rPr lang="en-US" smtClean="0"/>
              <a:pPr/>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243DA-A80A-4ED9-BEF0-8548F0DDAE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76EC361-D9AB-4BF5-8212-36406D838B59}" type="datetimeFigureOut">
              <a:rPr lang="en-US" smtClean="0"/>
              <a:pPr/>
              <a:t>12/16/2018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6B243DA-A80A-4ED9-BEF0-8548F0DDAE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895600"/>
            <a:ext cx="3048000" cy="842355"/>
          </a:xfrm>
        </p:spPr>
        <p:txBody>
          <a:bodyPr/>
          <a:lstStyle/>
          <a:p>
            <a:r>
              <a:rPr b="1" smtClean="0"/>
              <a:t>Unit- 5</a:t>
            </a:r>
            <a:endParaRPr lang="en-US" b="1" dirty="0"/>
          </a:p>
        </p:txBody>
      </p:sp>
      <p:sp>
        <p:nvSpPr>
          <p:cNvPr id="3" name="Subtitle 2"/>
          <p:cNvSpPr>
            <a:spLocks noGrp="1"/>
          </p:cNvSpPr>
          <p:nvPr>
            <p:ph type="subTitle" idx="1"/>
          </p:nvPr>
        </p:nvSpPr>
        <p:spPr>
          <a:xfrm>
            <a:off x="2667000" y="4267200"/>
            <a:ext cx="6477000" cy="1371600"/>
          </a:xfrm>
        </p:spPr>
        <p:txBody>
          <a:bodyPr>
            <a:noAutofit/>
          </a:bodyPr>
          <a:lstStyle/>
          <a:p>
            <a:r>
              <a:rPr lang="en-US" sz="3200" b="1" dirty="0" smtClean="0"/>
              <a:t>FUNCTIONS OF INSURANCE</a:t>
            </a:r>
            <a:endParaRPr 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86800" cy="3200400"/>
          </a:xfrm>
        </p:spPr>
        <p:txBody>
          <a:bodyPr>
            <a:normAutofit/>
          </a:bodyPr>
          <a:lstStyle/>
          <a:p>
            <a:pPr algn="just"/>
            <a:r>
              <a:rPr lang="en-US" sz="2000" dirty="0" smtClean="0">
                <a:latin typeface="Times New Roman" pitchFamily="18" charset="0"/>
                <a:cs typeface="Times New Roman" pitchFamily="18" charset="0"/>
              </a:rPr>
              <a:t>In this competitive environment if a business wants to stay in the market, it should provide or deliver quality product at a fair price and all this should be informed to the public so that they can be attracted toward the company and its offering. All these are the activity of marketing.</a:t>
            </a:r>
          </a:p>
          <a:p>
            <a:pPr marL="109728" indent="0" algn="just">
              <a:buNone/>
            </a:pPr>
            <a:endParaRPr lang="en-US" sz="1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Marketing is a function common in service or manufacturing; small or large organization. It is the process of planning the development of a product, pricing, promotion and distributing the product and creating an exchange, therefore, this function is also important success factor in insurance business. </a:t>
            </a:r>
            <a:endParaRPr lang="en-US" sz="2000" dirty="0">
              <a:latin typeface="Times New Roman" pitchFamily="18" charset="0"/>
              <a:cs typeface="Times New Roman" pitchFamily="18" charset="0"/>
            </a:endParaRPr>
          </a:p>
        </p:txBody>
      </p:sp>
      <p:sp>
        <p:nvSpPr>
          <p:cNvPr id="4" name="Title 1"/>
          <p:cNvSpPr txBox="1">
            <a:spLocks/>
          </p:cNvSpPr>
          <p:nvPr/>
        </p:nvSpPr>
        <p:spPr>
          <a:xfrm>
            <a:off x="76200" y="884238"/>
            <a:ext cx="8610600" cy="715962"/>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2"/>
                </a:solidFill>
                <a:effectLst/>
                <a:uLnTx/>
                <a:uFillTx/>
                <a:latin typeface="+mj-lt"/>
                <a:ea typeface="+mj-ea"/>
                <a:cs typeface="+mj-cs"/>
              </a:rPr>
              <a:t>5.6</a:t>
            </a:r>
            <a:r>
              <a:rPr kumimoji="0" lang="en-US" sz="3200" b="1" i="0" u="none" strike="noStrike" kern="1200" cap="none" spc="0" normalizeH="0" noProof="0" dirty="0" smtClean="0">
                <a:ln>
                  <a:noFill/>
                </a:ln>
                <a:solidFill>
                  <a:schemeClr val="tx2"/>
                </a:solidFill>
                <a:effectLst/>
                <a:uLnTx/>
                <a:uFillTx/>
                <a:latin typeface="+mj-lt"/>
                <a:ea typeface="+mj-ea"/>
                <a:cs typeface="+mj-cs"/>
              </a:rPr>
              <a:t> Marketing</a:t>
            </a:r>
            <a:endParaRPr kumimoji="0" lang="en-US"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3200" b="1" dirty="0" smtClean="0"/>
              <a:t>5.1 Introduction </a:t>
            </a:r>
            <a:endParaRPr lang="en-US" sz="3200" b="1" dirty="0"/>
          </a:p>
        </p:txBody>
      </p:sp>
      <p:sp>
        <p:nvSpPr>
          <p:cNvPr id="3" name="Content Placeholder 2"/>
          <p:cNvSpPr>
            <a:spLocks noGrp="1"/>
          </p:cNvSpPr>
          <p:nvPr>
            <p:ph idx="1"/>
          </p:nvPr>
        </p:nvSpPr>
        <p:spPr>
          <a:xfrm>
            <a:off x="304800" y="990600"/>
            <a:ext cx="8610600" cy="5867400"/>
          </a:xfrm>
        </p:spPr>
        <p:txBody>
          <a:bodyPr>
            <a:noAutofit/>
          </a:bodyPr>
          <a:lstStyle/>
          <a:p>
            <a:pPr algn="just"/>
            <a:r>
              <a:rPr lang="en-US" sz="2200" dirty="0" smtClean="0">
                <a:latin typeface="Times New Roman" pitchFamily="18" charset="0"/>
                <a:cs typeface="Times New Roman" pitchFamily="18" charset="0"/>
              </a:rPr>
              <a:t>A number of business functions are performed in writing and servicing insurance. Many of these functions are limited to insurance business; some are also applicable in other business organizations. However, several functions have special significance to the insurance business, and the performance of these functions can materially affect the character of the coverage provided by the insurer. With in the insurance business, these functions differ one from another according to their financial adequacy and lines of insurance but all insurance companies have the following common functions;</a:t>
            </a:r>
          </a:p>
          <a:p>
            <a:pPr algn="just">
              <a:buNone/>
            </a:pPr>
            <a:r>
              <a:rPr lang="en-US" sz="2200" dirty="0" smtClean="0">
                <a:latin typeface="Times New Roman" pitchFamily="18" charset="0"/>
                <a:cs typeface="Times New Roman" pitchFamily="18" charset="0"/>
              </a:rPr>
              <a:t>		1. Underwriting </a:t>
            </a:r>
          </a:p>
          <a:p>
            <a:pPr algn="just">
              <a:buNone/>
            </a:pPr>
            <a:r>
              <a:rPr lang="en-US" sz="2200" dirty="0" smtClean="0">
                <a:latin typeface="Times New Roman" pitchFamily="18" charset="0"/>
                <a:cs typeface="Times New Roman" pitchFamily="18" charset="0"/>
              </a:rPr>
              <a:t>		2. Production </a:t>
            </a:r>
          </a:p>
          <a:p>
            <a:pPr algn="just">
              <a:buNone/>
            </a:pPr>
            <a:r>
              <a:rPr lang="en-US" sz="2200" dirty="0" smtClean="0">
                <a:latin typeface="Times New Roman" pitchFamily="18" charset="0"/>
                <a:cs typeface="Times New Roman" pitchFamily="18" charset="0"/>
              </a:rPr>
              <a:t>		3. Rate making (Premium </a:t>
            </a:r>
            <a:r>
              <a:rPr lang="en-US" sz="2200" dirty="0">
                <a:latin typeface="Times New Roman" pitchFamily="18" charset="0"/>
                <a:cs typeface="Times New Roman" pitchFamily="18" charset="0"/>
              </a:rPr>
              <a:t>D</a:t>
            </a:r>
            <a:r>
              <a:rPr lang="en-US" sz="2200" dirty="0" smtClean="0">
                <a:latin typeface="Times New Roman" pitchFamily="18" charset="0"/>
                <a:cs typeface="Times New Roman" pitchFamily="18" charset="0"/>
              </a:rPr>
              <a:t>etermination)</a:t>
            </a:r>
          </a:p>
          <a:p>
            <a:pPr algn="just">
              <a:buNone/>
            </a:pPr>
            <a:r>
              <a:rPr lang="en-US" sz="2200" dirty="0" smtClean="0">
                <a:latin typeface="Times New Roman" pitchFamily="18" charset="0"/>
                <a:cs typeface="Times New Roman" pitchFamily="18" charset="0"/>
              </a:rPr>
              <a:t>		4. Loss Adjustment, or Claim </a:t>
            </a:r>
            <a:r>
              <a:rPr lang="en-US" sz="2200" dirty="0">
                <a:latin typeface="Times New Roman" pitchFamily="18" charset="0"/>
                <a:cs typeface="Times New Roman" pitchFamily="18" charset="0"/>
              </a:rPr>
              <a:t>M</a:t>
            </a:r>
            <a:r>
              <a:rPr lang="en-US" sz="2200" dirty="0" smtClean="0">
                <a:latin typeface="Times New Roman" pitchFamily="18" charset="0"/>
                <a:cs typeface="Times New Roman" pitchFamily="18" charset="0"/>
              </a:rPr>
              <a:t>anagement</a:t>
            </a:r>
          </a:p>
          <a:p>
            <a:pPr algn="just">
              <a:buNone/>
            </a:pPr>
            <a:r>
              <a:rPr lang="en-US" sz="2200" dirty="0" smtClean="0">
                <a:latin typeface="Times New Roman" pitchFamily="18" charset="0"/>
                <a:cs typeface="Times New Roman" pitchFamily="18" charset="0"/>
              </a:rPr>
              <a:t>		5. Inspection, Engineering, and Loss </a:t>
            </a:r>
            <a:r>
              <a:rPr lang="en-US" sz="2200" dirty="0">
                <a:latin typeface="Times New Roman" pitchFamily="18" charset="0"/>
                <a:cs typeface="Times New Roman" pitchFamily="18" charset="0"/>
              </a:rPr>
              <a:t>P</a:t>
            </a:r>
            <a:r>
              <a:rPr lang="en-US" sz="2200" dirty="0" smtClean="0">
                <a:latin typeface="Times New Roman" pitchFamily="18" charset="0"/>
                <a:cs typeface="Times New Roman" pitchFamily="18" charset="0"/>
              </a:rPr>
              <a:t>revention</a:t>
            </a:r>
          </a:p>
          <a:p>
            <a:pPr algn="just">
              <a:buNone/>
            </a:pPr>
            <a:r>
              <a:rPr lang="en-US" sz="2200" dirty="0" smtClean="0">
                <a:latin typeface="Times New Roman" pitchFamily="18" charset="0"/>
                <a:cs typeface="Times New Roman" pitchFamily="18" charset="0"/>
              </a:rPr>
              <a:t>		6. Marketing</a:t>
            </a:r>
          </a:p>
          <a:p>
            <a:pPr algn="just"/>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731838"/>
            <a:ext cx="8610600" cy="715962"/>
          </a:xfrm>
        </p:spPr>
        <p:txBody>
          <a:bodyPr>
            <a:normAutofit/>
          </a:bodyPr>
          <a:lstStyle/>
          <a:p>
            <a:r>
              <a:rPr lang="en-US" sz="3200" b="1" dirty="0" smtClean="0"/>
              <a:t>5.2 Underwriting  </a:t>
            </a:r>
            <a:endParaRPr lang="en-US" sz="3200" b="1" dirty="0"/>
          </a:p>
        </p:txBody>
      </p:sp>
      <p:sp>
        <p:nvSpPr>
          <p:cNvPr id="3" name="Content Placeholder 2"/>
          <p:cNvSpPr>
            <a:spLocks noGrp="1"/>
          </p:cNvSpPr>
          <p:nvPr>
            <p:ph idx="1"/>
          </p:nvPr>
        </p:nvSpPr>
        <p:spPr>
          <a:xfrm>
            <a:off x="304800" y="1524000"/>
            <a:ext cx="8686800" cy="4343400"/>
          </a:xfrm>
        </p:spPr>
        <p:txBody>
          <a:bodyPr>
            <a:normAutofit lnSpcReduction="10000"/>
          </a:bodyPr>
          <a:lstStyle/>
          <a:p>
            <a:pPr algn="just"/>
            <a:r>
              <a:rPr lang="en-US" sz="2400" b="1" u="sng" dirty="0" smtClean="0">
                <a:latin typeface="Times New Roman" pitchFamily="18" charset="0"/>
                <a:cs typeface="Times New Roman" pitchFamily="18" charset="0"/>
              </a:rPr>
              <a:t>Underwriting</a:t>
            </a:r>
            <a:r>
              <a:rPr lang="en-US" sz="2400" dirty="0" smtClean="0">
                <a:latin typeface="Times New Roman" pitchFamily="18" charset="0"/>
                <a:cs typeface="Times New Roman" pitchFamily="18" charset="0"/>
              </a:rPr>
              <a:t> is the </a:t>
            </a:r>
            <a:r>
              <a:rPr lang="en-US" sz="2400" b="1" i="1" dirty="0" smtClean="0">
                <a:latin typeface="Times New Roman" pitchFamily="18" charset="0"/>
                <a:cs typeface="Times New Roman" pitchFamily="18" charset="0"/>
              </a:rPr>
              <a:t>process of selecting and classifying prospective policy owners or potential applicants</a:t>
            </a:r>
            <a:r>
              <a:rPr lang="en-US" sz="2400" dirty="0" smtClean="0">
                <a:latin typeface="Times New Roman" pitchFamily="18" charset="0"/>
                <a:cs typeface="Times New Roman" pitchFamily="18" charset="0"/>
              </a:rPr>
              <a:t>. It involves assessing or evaluating the risks of the insured before accepting the proposal.  </a:t>
            </a:r>
          </a:p>
          <a:p>
            <a:pPr marL="109728" indent="0" algn="just">
              <a:buNone/>
            </a:pPr>
            <a:endParaRPr lang="en-US" sz="8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Underwriting process determine, which applicants are eligible for insurance coverage. Based on this analysis, the insurer rejects some applicants and accepts others. </a:t>
            </a:r>
          </a:p>
          <a:p>
            <a:pPr marL="109728" indent="0" algn="just">
              <a:buNone/>
            </a:pPr>
            <a:endParaRPr lang="en-US" sz="10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purpose of underwriting is to control adverse selection and assemble a group of insured’s who loss potential is homogeneous. When loss potential is homogenous, the same insurance premium can be charged across insured’s.</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610600" cy="715962"/>
          </a:xfrm>
        </p:spPr>
        <p:txBody>
          <a:bodyPr>
            <a:normAutofit/>
          </a:bodyPr>
          <a:lstStyle/>
          <a:p>
            <a:r>
              <a:rPr lang="en-US" sz="1800" b="1" dirty="0" smtClean="0"/>
              <a:t>(Cont…) </a:t>
            </a:r>
            <a:endParaRPr lang="en-US" sz="1800" b="1" dirty="0"/>
          </a:p>
        </p:txBody>
      </p:sp>
      <p:sp>
        <p:nvSpPr>
          <p:cNvPr id="3" name="Content Placeholder 2"/>
          <p:cNvSpPr>
            <a:spLocks noGrp="1"/>
          </p:cNvSpPr>
          <p:nvPr>
            <p:ph idx="1"/>
          </p:nvPr>
        </p:nvSpPr>
        <p:spPr>
          <a:xfrm>
            <a:off x="228600" y="1066800"/>
            <a:ext cx="8686800" cy="5486400"/>
          </a:xfrm>
        </p:spPr>
        <p:txBody>
          <a:bodyPr>
            <a:normAutofit fontScale="77500" lnSpcReduction="20000"/>
          </a:bodyPr>
          <a:lstStyle/>
          <a:p>
            <a:pPr algn="just">
              <a:buNone/>
            </a:pPr>
            <a:r>
              <a:rPr lang="en-US" sz="3100" b="1" u="sng" dirty="0" smtClean="0">
                <a:latin typeface="Times New Roman" pitchFamily="18" charset="0"/>
                <a:cs typeface="Times New Roman" pitchFamily="18" charset="0"/>
              </a:rPr>
              <a:t>Factors Considered in Insurance Underwriting</a:t>
            </a:r>
            <a:endParaRPr lang="en-US" sz="3100" u="sng"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Different factors need to be considered before accepting the proposal of the insured. For example, life insurance covers are aimed at protecting the dependents of the insured from suffering financial loss in the case of his premature death. This means the insurance gives protection for the risk of death. Therefore, in life insurance underwriting, the factors examined are those that influence mortality. These include </a:t>
            </a:r>
            <a:r>
              <a:rPr lang="en-US" b="1" i="1" dirty="0" smtClean="0">
                <a:latin typeface="Times New Roman" pitchFamily="18" charset="0"/>
                <a:cs typeface="Times New Roman" pitchFamily="18" charset="0"/>
              </a:rPr>
              <a:t>age, sex, current physical condition, personal medical history, family medical history, occupation, habits, marital status </a:t>
            </a:r>
            <a:r>
              <a:rPr lang="en-US" dirty="0" smtClean="0">
                <a:latin typeface="Times New Roman" pitchFamily="18" charset="0"/>
                <a:cs typeface="Times New Roman" pitchFamily="18" charset="0"/>
              </a:rPr>
              <a:t>and so on.</a:t>
            </a:r>
          </a:p>
          <a:p>
            <a:pPr marL="109728" indent="0" algn="just">
              <a:buNone/>
            </a:pPr>
            <a:endParaRPr lang="en-US" sz="11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and other factors may affect the decision of the insured to accept or reject or to give protection or postpone the policy. The same is in the case of property insurance the condition of </a:t>
            </a:r>
            <a:r>
              <a:rPr lang="en-US" b="1" i="1" dirty="0" smtClean="0">
                <a:latin typeface="Times New Roman" pitchFamily="18" charset="0"/>
                <a:cs typeface="Times New Roman" pitchFamily="18" charset="0"/>
              </a:rPr>
              <a:t>the</a:t>
            </a: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property, nature, location, the value of the property</a:t>
            </a:r>
            <a:r>
              <a:rPr lang="en-US" dirty="0" smtClean="0">
                <a:latin typeface="Times New Roman" pitchFamily="18" charset="0"/>
                <a:cs typeface="Times New Roman" pitchFamily="18" charset="0"/>
              </a:rPr>
              <a:t> and so on.</a:t>
            </a:r>
          </a:p>
          <a:p>
            <a:pPr marL="109728" indent="0" algn="just">
              <a:buNone/>
            </a:pPr>
            <a:endParaRPr lang="en-US" sz="14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These and other factors/ conditions may affect the type of the policy, its prices and provisions. The insured should disclose all material facts pertaining to the subject matter that is going to be insured. Otherwise, it may lead later to disputes or expensive litigation and may be grounds for the insurer to deny claims.</a:t>
            </a: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610600" cy="715962"/>
          </a:xfrm>
        </p:spPr>
        <p:txBody>
          <a:bodyPr>
            <a:normAutofit/>
          </a:bodyPr>
          <a:lstStyle/>
          <a:p>
            <a:r>
              <a:rPr lang="en-US" sz="1800" b="1" dirty="0" smtClean="0"/>
              <a:t>(Cont…) </a:t>
            </a:r>
            <a:endParaRPr lang="en-US" sz="1800" b="1" dirty="0"/>
          </a:p>
        </p:txBody>
      </p:sp>
      <p:sp>
        <p:nvSpPr>
          <p:cNvPr id="3" name="Content Placeholder 2"/>
          <p:cNvSpPr>
            <a:spLocks noGrp="1"/>
          </p:cNvSpPr>
          <p:nvPr>
            <p:ph idx="1"/>
          </p:nvPr>
        </p:nvSpPr>
        <p:spPr>
          <a:xfrm>
            <a:off x="228600" y="990600"/>
            <a:ext cx="8686800" cy="5638800"/>
          </a:xfrm>
        </p:spPr>
        <p:txBody>
          <a:bodyPr>
            <a:normAutofit fontScale="77500" lnSpcReduction="20000"/>
          </a:bodyPr>
          <a:lstStyle/>
          <a:p>
            <a:pPr algn="just">
              <a:buNone/>
            </a:pPr>
            <a:r>
              <a:rPr lang="en-US" sz="3100" b="1" u="sng" dirty="0" smtClean="0"/>
              <a:t>Sources of Information for Underwriting </a:t>
            </a:r>
          </a:p>
          <a:p>
            <a:pPr algn="just">
              <a:buNone/>
            </a:pPr>
            <a:r>
              <a:rPr lang="en-US" dirty="0" smtClean="0"/>
              <a:t>	</a:t>
            </a:r>
            <a:r>
              <a:rPr lang="en-US" sz="2800" dirty="0" smtClean="0"/>
              <a:t>The assessment and evolution of the risk is based on the information collected by the underwriter. The following are important sources of information for underwriting.</a:t>
            </a:r>
          </a:p>
          <a:p>
            <a:pPr marL="1328166" lvl="3" indent="-514350" algn="just">
              <a:buFont typeface="+mj-lt"/>
              <a:buAutoNum type="arabicPeriod"/>
            </a:pPr>
            <a:r>
              <a:rPr lang="en-US" sz="2300" b="1" dirty="0" smtClean="0"/>
              <a:t>The applicant; </a:t>
            </a:r>
            <a:r>
              <a:rPr lang="en-US" sz="2300" dirty="0" smtClean="0"/>
              <a:t>insurance contract is a contract of utmost good faith. That means both parties to the contract should disclose all relevant information to make the contract valid. In this case the insured can give the appropriate information through the application form. The insurer can learn a lot about the insured from this and other documents such as medical report.</a:t>
            </a:r>
          </a:p>
          <a:p>
            <a:pPr marL="1328166" lvl="3" indent="-514350" algn="just">
              <a:buFont typeface="+mj-lt"/>
              <a:buAutoNum type="arabicPeriod"/>
            </a:pPr>
            <a:r>
              <a:rPr lang="en-US" sz="2300" b="1" dirty="0" smtClean="0"/>
              <a:t>The Agent; </a:t>
            </a:r>
            <a:r>
              <a:rPr lang="en-US" sz="2300" dirty="0" smtClean="0"/>
              <a:t>agents of the insurer are also important sources of underwriting information. They know the sources of income, health condition, and other necessary information about a certain group of society in which they are appointed.</a:t>
            </a:r>
          </a:p>
          <a:p>
            <a:pPr marL="1328166" lvl="3" indent="-514350" algn="just">
              <a:buFont typeface="+mj-lt"/>
              <a:buAutoNum type="arabicPeriod"/>
            </a:pPr>
            <a:r>
              <a:rPr lang="en-US" sz="2300" b="1" dirty="0" smtClean="0"/>
              <a:t>The Insurer s own Inspection and Engineering </a:t>
            </a:r>
            <a:r>
              <a:rPr lang="en-US" sz="2300" b="1" dirty="0"/>
              <a:t>D</a:t>
            </a:r>
            <a:r>
              <a:rPr lang="en-US" sz="2300" b="1" dirty="0" smtClean="0"/>
              <a:t>epartment.</a:t>
            </a:r>
          </a:p>
          <a:p>
            <a:pPr marL="1328166" lvl="3" indent="-514350" algn="just">
              <a:buFont typeface="+mj-lt"/>
              <a:buAutoNum type="arabicPeriod"/>
            </a:pPr>
            <a:r>
              <a:rPr lang="en-US" sz="2300" b="1" dirty="0" smtClean="0"/>
              <a:t>Companies, Bureaus and Associations.</a:t>
            </a:r>
          </a:p>
          <a:p>
            <a:pPr marL="1328166" lvl="3" indent="-514350" algn="just">
              <a:buFont typeface="+mj-lt"/>
              <a:buAutoNum type="arabicPeriod"/>
            </a:pPr>
            <a:r>
              <a:rPr lang="en-US" sz="2300" b="1" dirty="0" smtClean="0"/>
              <a:t>Other Agencies;  </a:t>
            </a:r>
          </a:p>
          <a:p>
            <a:pPr marL="813816" lvl="3" indent="0" algn="just">
              <a:buNone/>
            </a:pPr>
            <a:endParaRPr lang="en-US" sz="1200" dirty="0" smtClean="0"/>
          </a:p>
          <a:p>
            <a:pPr marL="514350" indent="-514350" algn="just">
              <a:buNone/>
            </a:pPr>
            <a:r>
              <a:rPr lang="en-US" dirty="0" smtClean="0"/>
              <a:t>	</a:t>
            </a:r>
            <a:r>
              <a:rPr lang="en-US" sz="2800" dirty="0" smtClean="0"/>
              <a:t>Therefore, on the basis of the information collected from these sources, the underwriters assesses and evaluate the risk and accordingly make a decision to accept or reject the proposal made by the insured against a particular risk. </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610600" cy="715962"/>
          </a:xfrm>
        </p:spPr>
        <p:txBody>
          <a:bodyPr>
            <a:normAutofit/>
          </a:bodyPr>
          <a:lstStyle/>
          <a:p>
            <a:r>
              <a:rPr lang="en-US" sz="3200" b="1" dirty="0" smtClean="0"/>
              <a:t>5.3 Rate Making </a:t>
            </a:r>
            <a:r>
              <a:rPr lang="en-US" sz="1800" b="1" dirty="0" smtClean="0"/>
              <a:t> </a:t>
            </a:r>
            <a:endParaRPr lang="en-US" sz="1800" b="1" dirty="0"/>
          </a:p>
        </p:txBody>
      </p:sp>
      <p:sp>
        <p:nvSpPr>
          <p:cNvPr id="3" name="Content Placeholder 2"/>
          <p:cNvSpPr>
            <a:spLocks noGrp="1"/>
          </p:cNvSpPr>
          <p:nvPr>
            <p:ph idx="1"/>
          </p:nvPr>
        </p:nvSpPr>
        <p:spPr>
          <a:xfrm>
            <a:off x="152400" y="838200"/>
            <a:ext cx="8915400" cy="6019800"/>
          </a:xfrm>
        </p:spPr>
        <p:txBody>
          <a:bodyPr>
            <a:noAutofit/>
          </a:bodyPr>
          <a:lstStyle/>
          <a:p>
            <a:pPr algn="just"/>
            <a:r>
              <a:rPr lang="en-US" sz="1800" dirty="0" smtClean="0">
                <a:latin typeface="Times New Roman" pitchFamily="18" charset="0"/>
                <a:cs typeface="Times New Roman" pitchFamily="18" charset="0"/>
              </a:rPr>
              <a:t>The establishment of a price for insurance is a complex activity and involves the incorporation of mathematical analysis in to competitive business decisions. Insurance cost is an important factor in the selection of an insurer. In order to evaluate properly the cost of the protection provided by a  particular insurer, the risk manager must understand the principles and procedures of insurance pricing so that he/she can select/obtain the lowest possible price for his/her firm.</a:t>
            </a:r>
          </a:p>
          <a:p>
            <a:pPr algn="just"/>
            <a:r>
              <a:rPr lang="en-US" sz="1800" dirty="0" smtClean="0">
                <a:latin typeface="Times New Roman" pitchFamily="18" charset="0"/>
                <a:cs typeface="Times New Roman" pitchFamily="18" charset="0"/>
              </a:rPr>
              <a:t>From insurers view point, correct pricing of insurance is the foundation of financial security and solvency. Important problems emerge if the premium does not accurately reflect the risk being insured. If the price is too low, the insurer will not accumulate sufficient resources to cover claims and provide claim related services. If the price is too high, competitors will draw away customers. </a:t>
            </a:r>
          </a:p>
          <a:p>
            <a:pPr algn="just"/>
            <a:r>
              <a:rPr lang="en-US" sz="1800" dirty="0" smtClean="0">
                <a:latin typeface="Times New Roman" pitchFamily="18" charset="0"/>
                <a:cs typeface="Times New Roman" pitchFamily="18" charset="0"/>
              </a:rPr>
              <a:t>Insurance is a product for which the costs of goods sold is not known until some future date. As a result insurance companies must apply special techniques and methods for product pricing.</a:t>
            </a:r>
          </a:p>
          <a:p>
            <a:pPr algn="just"/>
            <a:r>
              <a:rPr lang="en-US" sz="1800" dirty="0">
                <a:latin typeface="Times New Roman" pitchFamily="18" charset="0"/>
                <a:cs typeface="Times New Roman" pitchFamily="18" charset="0"/>
              </a:rPr>
              <a:t>The term insurance rate and insurance premium often are used interchangeably in ordinary conversation though they have distinct meanings in the insurance business. An insurance premium is the total coverage.</a:t>
            </a:r>
          </a:p>
          <a:p>
            <a:pPr algn="just"/>
            <a:r>
              <a:rPr lang="en-US" sz="1800" dirty="0">
                <a:latin typeface="Times New Roman" pitchFamily="18" charset="0"/>
                <a:cs typeface="Times New Roman" pitchFamily="18" charset="0"/>
              </a:rPr>
              <a:t>Most insurance prices rely on claims data, the amount of insurance premium receipts, insurance claim costs, and costs of insurance related services. Its objective should be to charge faire and affordable price. It should not discriminate insured's and should be made based on business conditions</a:t>
            </a:r>
            <a:r>
              <a:rPr lang="en-US" sz="1800" dirty="0" smtClean="0">
                <a:latin typeface="Times New Roman" pitchFamily="18" charset="0"/>
                <a:cs typeface="Times New Roman" pitchFamily="18" charset="0"/>
              </a:rPr>
              <a:t>.</a:t>
            </a:r>
          </a:p>
          <a:p>
            <a:pPr algn="just"/>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74638"/>
            <a:ext cx="8610600" cy="715962"/>
          </a:xfrm>
        </p:spPr>
        <p:txBody>
          <a:bodyPr>
            <a:normAutofit/>
          </a:bodyPr>
          <a:lstStyle/>
          <a:p>
            <a:r>
              <a:rPr lang="en-US" sz="3200" b="1" dirty="0" smtClean="0"/>
              <a:t>5.4 Production</a:t>
            </a:r>
            <a:endParaRPr lang="en-US" sz="1800" b="1" dirty="0"/>
          </a:p>
        </p:txBody>
      </p:sp>
      <p:sp>
        <p:nvSpPr>
          <p:cNvPr id="3" name="Content Placeholder 2"/>
          <p:cNvSpPr>
            <a:spLocks noGrp="1"/>
          </p:cNvSpPr>
          <p:nvPr>
            <p:ph idx="1"/>
          </p:nvPr>
        </p:nvSpPr>
        <p:spPr>
          <a:xfrm>
            <a:off x="228600" y="1066800"/>
            <a:ext cx="8686800" cy="685800"/>
          </a:xfrm>
        </p:spPr>
        <p:txBody>
          <a:bodyPr>
            <a:normAutofit/>
          </a:bodyPr>
          <a:lstStyle/>
          <a:p>
            <a:pPr algn="just"/>
            <a:r>
              <a:rPr lang="en-US" sz="1800" dirty="0" smtClean="0">
                <a:latin typeface="Times New Roman" pitchFamily="18" charset="0"/>
                <a:cs typeface="Times New Roman" pitchFamily="18" charset="0"/>
              </a:rPr>
              <a:t>Production involves in producing and selling insurance policies through agents, field workers and special agents.</a:t>
            </a:r>
          </a:p>
          <a:p>
            <a:pPr algn="just"/>
            <a:endParaRPr lang="en-US" sz="1800" dirty="0">
              <a:latin typeface="Times New Roman" pitchFamily="18" charset="0"/>
              <a:cs typeface="Times New Roman" pitchFamily="18" charset="0"/>
            </a:endParaRPr>
          </a:p>
        </p:txBody>
      </p:sp>
      <p:sp>
        <p:nvSpPr>
          <p:cNvPr id="5" name="Title 1"/>
          <p:cNvSpPr txBox="1">
            <a:spLocks/>
          </p:cNvSpPr>
          <p:nvPr/>
        </p:nvSpPr>
        <p:spPr>
          <a:xfrm>
            <a:off x="304800" y="1893760"/>
            <a:ext cx="8610600" cy="715962"/>
          </a:xfrm>
          <a:prstGeom prst="rect">
            <a:avLst/>
          </a:prstGeom>
        </p:spPr>
        <p:txBody>
          <a:bodyPr bIns="9144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2"/>
                </a:solidFill>
                <a:effectLst/>
                <a:uLnTx/>
                <a:uFillTx/>
                <a:latin typeface="+mj-lt"/>
                <a:ea typeface="+mj-ea"/>
                <a:cs typeface="+mj-cs"/>
              </a:rPr>
              <a:t>5.5 Claim</a:t>
            </a:r>
            <a:r>
              <a:rPr kumimoji="0" lang="en-US" sz="3200" b="1" i="0" u="none" strike="noStrike" kern="1200" cap="none" spc="0" normalizeH="0" noProof="0" dirty="0" smtClean="0">
                <a:ln>
                  <a:noFill/>
                </a:ln>
                <a:solidFill>
                  <a:schemeClr val="tx2"/>
                </a:solidFill>
                <a:effectLst/>
                <a:uLnTx/>
                <a:uFillTx/>
                <a:latin typeface="+mj-lt"/>
                <a:ea typeface="+mj-ea"/>
                <a:cs typeface="+mj-cs"/>
              </a:rPr>
              <a:t> Settlement/ Loss Adjustment</a:t>
            </a:r>
            <a:endParaRPr kumimoji="0" lang="en-US" sz="1800" b="1" i="0" u="none" strike="noStrike" kern="1200" cap="none" spc="0" normalizeH="0" baseline="0" noProof="0" dirty="0">
              <a:ln>
                <a:noFill/>
              </a:ln>
              <a:solidFill>
                <a:schemeClr val="tx2"/>
              </a:solidFill>
              <a:effectLst/>
              <a:uLnTx/>
              <a:uFillTx/>
              <a:latin typeface="+mj-lt"/>
              <a:ea typeface="+mj-ea"/>
              <a:cs typeface="+mj-cs"/>
            </a:endParaRPr>
          </a:p>
        </p:txBody>
      </p:sp>
      <p:sp>
        <p:nvSpPr>
          <p:cNvPr id="6" name="Content Placeholder 2"/>
          <p:cNvSpPr txBox="1">
            <a:spLocks/>
          </p:cNvSpPr>
          <p:nvPr/>
        </p:nvSpPr>
        <p:spPr>
          <a:xfrm>
            <a:off x="609600" y="2533340"/>
            <a:ext cx="8309550" cy="4096060"/>
          </a:xfrm>
          <a:prstGeom prst="rect">
            <a:avLst/>
          </a:prstGeom>
        </p:spPr>
        <p:txBody>
          <a:bodyPr vert="horz">
            <a:normAutofit/>
          </a:bodyPr>
          <a:lstStyle/>
          <a:p>
            <a:pPr marL="342900" indent="-342900" algn="just">
              <a:buFont typeface="Arial" pitchFamily="34" charset="0"/>
              <a:buChar char="•"/>
            </a:pPr>
            <a:r>
              <a:rPr lang="en-US" sz="2000" dirty="0" smtClean="0">
                <a:latin typeface="Times New Roman" pitchFamily="18" charset="0"/>
                <a:cs typeface="Times New Roman" pitchFamily="18" charset="0"/>
              </a:rPr>
              <a:t>An insurance policy claim is a demand made by the insured or any party concerned for the payment of the policy money. The fundamental role of insurance claim is compensation of financial loss sustained by the insured in the event of the occurrence of an insured peril. In effecting claim settlement the insurers provide financial compensation in an attempt to restore the insured to his /her former position as he enjoyed immediately before the accident. </a:t>
            </a:r>
          </a:p>
          <a:p>
            <a:pPr algn="just"/>
            <a:endParaRPr lang="en-US" sz="1050" dirty="0" smtClean="0">
              <a:latin typeface="Times New Roman" pitchFamily="18" charset="0"/>
              <a:cs typeface="Times New Roman" pitchFamily="18" charset="0"/>
            </a:endParaRPr>
          </a:p>
          <a:p>
            <a:pPr marL="342900" indent="-342900" algn="just">
              <a:buFont typeface="Arial" pitchFamily="34" charset="0"/>
              <a:buChar char="•"/>
            </a:pPr>
            <a:r>
              <a:rPr lang="en-US" sz="2000" dirty="0" smtClean="0">
                <a:latin typeface="Times New Roman" pitchFamily="18" charset="0"/>
                <a:cs typeface="Times New Roman" pitchFamily="18" charset="0"/>
              </a:rPr>
              <a:t>Therefore, which ever an insured sustains an accident, which is likely to lead to a claim under a policy he is entitled to full and speedy settlement with the terms of the policy as long as the complies with duties(implies and expressed) imposed up on him.</a:t>
            </a:r>
          </a:p>
          <a:p>
            <a:pPr marL="274320" marR="0" lvl="0" indent="-274320" algn="just"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0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686800" cy="4495800"/>
          </a:xfrm>
        </p:spPr>
        <p:txBody>
          <a:bodyPr>
            <a:normAutofit/>
          </a:bodyPr>
          <a:lstStyle/>
          <a:p>
            <a:pPr algn="just">
              <a:buFont typeface="Arial" pitchFamily="34" charset="0"/>
              <a:buChar char="•"/>
            </a:pPr>
            <a:r>
              <a:rPr lang="en-US" sz="2000" dirty="0" smtClean="0">
                <a:latin typeface="Times New Roman" pitchFamily="18" charset="0"/>
                <a:cs typeface="Times New Roman" pitchFamily="18" charset="0"/>
              </a:rPr>
              <a:t>To this effect the insured is duty bound to act as if he was uninsured and take all reasonable steps to minimize his loss. These duties are known as implied duties. Expressed duties include immediate notification of any event and to provide particulars within the specified period. The notification can be verbal or in writing. </a:t>
            </a:r>
          </a:p>
          <a:p>
            <a:pPr marL="109728" indent="0" algn="just">
              <a:buNone/>
            </a:pPr>
            <a:endParaRPr lang="en-US" sz="9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Most policies give insurers the option to settle claims either in cash, reinstate or repair the damaged property. Loss adjustment is an activity that is taken by a claim department. It involves verification of the loss, fair and prompt payment and personal assistance to the insured who faces an accident. Every insurance company has this department or division.</a:t>
            </a:r>
          </a:p>
          <a:p>
            <a:pPr algn="just"/>
            <a:endParaRPr lang="en-US" sz="2000" dirty="0">
              <a:latin typeface="Times New Roman" pitchFamily="18" charset="0"/>
              <a:cs typeface="Times New Roman" pitchFamily="18" charset="0"/>
            </a:endParaRPr>
          </a:p>
        </p:txBody>
      </p:sp>
      <p:sp>
        <p:nvSpPr>
          <p:cNvPr id="4" name="Title 1"/>
          <p:cNvSpPr txBox="1">
            <a:spLocks/>
          </p:cNvSpPr>
          <p:nvPr/>
        </p:nvSpPr>
        <p:spPr>
          <a:xfrm>
            <a:off x="76200" y="556419"/>
            <a:ext cx="8610600" cy="357981"/>
          </a:xfrm>
          <a:prstGeom prst="rect">
            <a:avLst/>
          </a:prstGeom>
        </p:spPr>
        <p:txBody>
          <a:bodyPr bIns="91440" anchor="b" anchorCtr="0">
            <a:normAutofit fontScale="9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noProof="0" dirty="0" smtClean="0">
                <a:ln>
                  <a:noFill/>
                </a:ln>
                <a:solidFill>
                  <a:schemeClr val="tx2"/>
                </a:solidFill>
                <a:effectLst/>
                <a:uLnTx/>
                <a:uFillTx/>
                <a:latin typeface="+mj-lt"/>
                <a:ea typeface="+mj-ea"/>
                <a:cs typeface="+mj-cs"/>
              </a:rPr>
              <a:t>(Cont…)</a:t>
            </a:r>
            <a:endParaRPr kumimoji="0" lang="en-US"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6019800"/>
          </a:xfrm>
        </p:spPr>
        <p:txBody>
          <a:bodyPr>
            <a:noAutofit/>
          </a:bodyPr>
          <a:lstStyle/>
          <a:p>
            <a:pPr algn="just">
              <a:buNone/>
            </a:pPr>
            <a:r>
              <a:rPr lang="en-US" sz="1800" b="1" u="sng" dirty="0" smtClean="0">
                <a:latin typeface="Times New Roman" pitchFamily="18" charset="0"/>
                <a:cs typeface="Times New Roman" pitchFamily="18" charset="0"/>
              </a:rPr>
              <a:t>Steps in settlement of claims</a:t>
            </a:r>
          </a:p>
          <a:p>
            <a:pPr algn="just">
              <a:buNone/>
            </a:pPr>
            <a:r>
              <a:rPr lang="en-US" sz="1800" b="1" dirty="0" smtClean="0">
                <a:latin typeface="Times New Roman" pitchFamily="18" charset="0"/>
                <a:cs typeface="Times New Roman" pitchFamily="18" charset="0"/>
              </a:rPr>
              <a:t>Step-1 ; Notification</a:t>
            </a:r>
          </a:p>
          <a:p>
            <a:pPr algn="just"/>
            <a:r>
              <a:rPr lang="en-US" sz="1800" dirty="0" smtClean="0">
                <a:latin typeface="Times New Roman" pitchFamily="18" charset="0"/>
                <a:cs typeface="Times New Roman" pitchFamily="18" charset="0"/>
              </a:rPr>
              <a:t>The insured is required to give an immediate notification of the event occurred which leads to the initiation of claims in the manner specified in the policy. Notification can be made orally or in writing.</a:t>
            </a:r>
          </a:p>
          <a:p>
            <a:pPr algn="just">
              <a:buNone/>
            </a:pPr>
            <a:r>
              <a:rPr lang="en-US" sz="1800" b="1" dirty="0" smtClean="0">
                <a:latin typeface="Times New Roman" pitchFamily="18" charset="0"/>
                <a:cs typeface="Times New Roman" pitchFamily="18" charset="0"/>
              </a:rPr>
              <a:t>Step-2; Investigation</a:t>
            </a:r>
          </a:p>
          <a:p>
            <a:pPr algn="just"/>
            <a:r>
              <a:rPr lang="en-US" sz="1800" dirty="0" smtClean="0">
                <a:latin typeface="Times New Roman" pitchFamily="18" charset="0"/>
                <a:cs typeface="Times New Roman" pitchFamily="18" charset="0"/>
              </a:rPr>
              <a:t>The claim adjuster (a person in the claim department) should investigate the amount and the causes of the loss before indemnification is made. The claim adjuster should raise and answer the following questions.</a:t>
            </a:r>
          </a:p>
          <a:p>
            <a:pPr lvl="2" algn="just">
              <a:buFont typeface="Wingdings" pitchFamily="2" charset="2"/>
              <a:buChar char="Ø"/>
            </a:pPr>
            <a:r>
              <a:rPr lang="en-US" sz="1800" dirty="0">
                <a:latin typeface="Times New Roman" pitchFamily="18" charset="0"/>
                <a:cs typeface="Times New Roman" pitchFamily="18" charset="0"/>
              </a:rPr>
              <a:t>D</a:t>
            </a:r>
            <a:r>
              <a:rPr lang="en-US" sz="1800" dirty="0" smtClean="0">
                <a:latin typeface="Times New Roman" pitchFamily="18" charset="0"/>
                <a:cs typeface="Times New Roman" pitchFamily="18" charset="0"/>
              </a:rPr>
              <a:t>id the loss actually occur while the policy is enforce? </a:t>
            </a:r>
          </a:p>
          <a:p>
            <a:pPr lvl="2" algn="just">
              <a:buFont typeface="Wingdings" pitchFamily="2" charset="2"/>
              <a:buChar char="Ø"/>
            </a:pPr>
            <a:r>
              <a:rPr lang="en-US" sz="1800" dirty="0" smtClean="0">
                <a:latin typeface="Times New Roman" pitchFamily="18" charset="0"/>
                <a:cs typeface="Times New Roman" pitchFamily="18" charset="0"/>
              </a:rPr>
              <a:t>Does the policy covers the peril that causes the loss? </a:t>
            </a:r>
          </a:p>
          <a:p>
            <a:pPr lvl="2" algn="just">
              <a:buFont typeface="Wingdings" pitchFamily="2" charset="2"/>
              <a:buChar char="Ø"/>
            </a:pPr>
            <a:r>
              <a:rPr lang="en-US" sz="1800" dirty="0" smtClean="0">
                <a:latin typeface="Times New Roman" pitchFamily="18" charset="0"/>
                <a:cs typeface="Times New Roman" pitchFamily="18" charset="0"/>
              </a:rPr>
              <a:t>Does the policy cover property destroyed in the loss?</a:t>
            </a:r>
          </a:p>
          <a:p>
            <a:pPr lvl="2" algn="just">
              <a:buFont typeface="Wingdings" pitchFamily="2" charset="2"/>
              <a:buChar char="Ø"/>
            </a:pPr>
            <a:r>
              <a:rPr lang="en-US" sz="1800" dirty="0" smtClean="0">
                <a:latin typeface="Times New Roman" pitchFamily="18" charset="0"/>
                <a:cs typeface="Times New Roman" pitchFamily="18" charset="0"/>
              </a:rPr>
              <a:t>Is the claim fraudulent or real/actual?  And so on.</a:t>
            </a:r>
          </a:p>
          <a:p>
            <a:pPr algn="just">
              <a:buNone/>
            </a:pPr>
            <a:r>
              <a:rPr lang="en-US" sz="1800" b="1" dirty="0" smtClean="0">
                <a:latin typeface="Times New Roman" pitchFamily="18" charset="0"/>
                <a:cs typeface="Times New Roman" pitchFamily="18" charset="0"/>
              </a:rPr>
              <a:t>Step- </a:t>
            </a:r>
            <a:r>
              <a:rPr lang="en-US" sz="1800" b="1" dirty="0">
                <a:latin typeface="Times New Roman" pitchFamily="18" charset="0"/>
                <a:cs typeface="Times New Roman" pitchFamily="18" charset="0"/>
              </a:rPr>
              <a:t>3; A</a:t>
            </a:r>
            <a:r>
              <a:rPr lang="en-US" sz="1800" dirty="0">
                <a:latin typeface="Times New Roman" pitchFamily="18" charset="0"/>
                <a:cs typeface="Times New Roman" pitchFamily="18" charset="0"/>
              </a:rPr>
              <a:t> </a:t>
            </a:r>
            <a:r>
              <a:rPr lang="en-US" sz="1800" b="1" dirty="0">
                <a:latin typeface="Times New Roman" pitchFamily="18" charset="0"/>
                <a:cs typeface="Times New Roman" pitchFamily="18" charset="0"/>
              </a:rPr>
              <a:t>Proof of Loss </a:t>
            </a:r>
            <a:r>
              <a:rPr lang="en-US" sz="1800" dirty="0">
                <a:latin typeface="Times New Roman" pitchFamily="18" charset="0"/>
                <a:cs typeface="Times New Roman" pitchFamily="18" charset="0"/>
              </a:rPr>
              <a:t>must be filed by the insured.</a:t>
            </a:r>
          </a:p>
          <a:p>
            <a:pPr algn="just">
              <a:buNone/>
            </a:pPr>
            <a:r>
              <a:rPr lang="en-US" sz="1800" b="1" dirty="0">
                <a:latin typeface="Times New Roman" pitchFamily="18" charset="0"/>
                <a:cs typeface="Times New Roman" pitchFamily="18" charset="0"/>
              </a:rPr>
              <a:t>Step- 4;</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At last </a:t>
            </a:r>
            <a:r>
              <a:rPr lang="en-US" sz="1800" b="1" dirty="0" smtClean="0">
                <a:latin typeface="Times New Roman" pitchFamily="18" charset="0"/>
                <a:cs typeface="Times New Roman" pitchFamily="18" charset="0"/>
              </a:rPr>
              <a:t>Decision</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Accept/Reject</a:t>
            </a:r>
            <a:r>
              <a:rPr lang="en-US" sz="1800" dirty="0" smtClean="0">
                <a:latin typeface="Times New Roman" pitchFamily="18" charset="0"/>
                <a:cs typeface="Times New Roman" pitchFamily="18" charset="0"/>
              </a:rPr>
              <a:t>) Concerning </a:t>
            </a:r>
            <a:r>
              <a:rPr lang="en-US" sz="1800" dirty="0">
                <a:latin typeface="Times New Roman" pitchFamily="18" charset="0"/>
                <a:cs typeface="Times New Roman" pitchFamily="18" charset="0"/>
              </a:rPr>
              <a:t>the </a:t>
            </a:r>
            <a:r>
              <a:rPr lang="en-US" sz="1800" dirty="0" smtClean="0">
                <a:latin typeface="Times New Roman" pitchFamily="18" charset="0"/>
                <a:cs typeface="Times New Roman" pitchFamily="18" charset="0"/>
              </a:rPr>
              <a:t>Payment will be made.</a:t>
            </a:r>
            <a:endParaRPr lang="en-US" sz="1800" dirty="0">
              <a:latin typeface="Times New Roman" pitchFamily="18" charset="0"/>
              <a:cs typeface="Times New Roman" pitchFamily="18" charset="0"/>
            </a:endParaRPr>
          </a:p>
          <a:p>
            <a:pPr marL="109728" indent="0" algn="just">
              <a:buNone/>
            </a:pPr>
            <a:endParaRPr lang="en-US" sz="105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Faster </a:t>
            </a:r>
            <a:r>
              <a:rPr lang="en-US" sz="1800" dirty="0">
                <a:latin typeface="Times New Roman" pitchFamily="18" charset="0"/>
                <a:cs typeface="Times New Roman" pitchFamily="18" charset="0"/>
              </a:rPr>
              <a:t>and more exact claim settlement will be made when the insured provide complete well- organized data that support a claim.</a:t>
            </a:r>
          </a:p>
          <a:p>
            <a:pPr algn="just"/>
            <a:endParaRPr lang="en-US" sz="1800" dirty="0">
              <a:latin typeface="Times New Roman" pitchFamily="18" charset="0"/>
              <a:cs typeface="Times New Roman" pitchFamily="18" charset="0"/>
            </a:endParaRPr>
          </a:p>
          <a:p>
            <a:pPr algn="just"/>
            <a:endParaRPr lang="en-US" sz="1800" dirty="0">
              <a:latin typeface="Times New Roman" pitchFamily="18" charset="0"/>
              <a:cs typeface="Times New Roman" pitchFamily="18" charset="0"/>
            </a:endParaRPr>
          </a:p>
        </p:txBody>
      </p:sp>
      <p:sp>
        <p:nvSpPr>
          <p:cNvPr id="4" name="Title 1"/>
          <p:cNvSpPr txBox="1">
            <a:spLocks/>
          </p:cNvSpPr>
          <p:nvPr/>
        </p:nvSpPr>
        <p:spPr>
          <a:xfrm>
            <a:off x="0" y="499670"/>
            <a:ext cx="8610600" cy="357981"/>
          </a:xfrm>
          <a:prstGeom prst="rect">
            <a:avLst/>
          </a:prstGeom>
        </p:spPr>
        <p:txBody>
          <a:bodyPr bIns="91440" anchor="b" anchorCtr="0">
            <a:normAutofit fontScale="9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noProof="0" dirty="0" smtClean="0">
                <a:ln>
                  <a:noFill/>
                </a:ln>
                <a:solidFill>
                  <a:schemeClr val="tx2"/>
                </a:solidFill>
                <a:effectLst/>
                <a:uLnTx/>
                <a:uFillTx/>
                <a:latin typeface="+mj-lt"/>
                <a:ea typeface="+mj-ea"/>
                <a:cs typeface="+mj-cs"/>
              </a:rPr>
              <a:t>(Cont…)</a:t>
            </a:r>
            <a:endParaRPr kumimoji="0" lang="en-US"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287</TotalTime>
  <Words>1260</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Unit- 5</vt:lpstr>
      <vt:lpstr>5.1 Introduction </vt:lpstr>
      <vt:lpstr>5.2 Underwriting  </vt:lpstr>
      <vt:lpstr>(Cont…) </vt:lpstr>
      <vt:lpstr>(Cont…) </vt:lpstr>
      <vt:lpstr>5.3 Rate Making  </vt:lpstr>
      <vt:lpstr>5.4 Production</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Ashrock</dc:creator>
  <cp:lastModifiedBy>User</cp:lastModifiedBy>
  <cp:revision>68</cp:revision>
  <dcterms:created xsi:type="dcterms:W3CDTF">2012-02-24T21:12:19Z</dcterms:created>
  <dcterms:modified xsi:type="dcterms:W3CDTF">2018-12-16T10:04:53Z</dcterms:modified>
</cp:coreProperties>
</file>