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63" r:id="rId2"/>
    <p:sldId id="321" r:id="rId3"/>
    <p:sldId id="322" r:id="rId4"/>
    <p:sldId id="324" r:id="rId5"/>
    <p:sldId id="323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9" r:id="rId18"/>
    <p:sldId id="341" r:id="rId19"/>
    <p:sldId id="358" r:id="rId20"/>
    <p:sldId id="342" r:id="rId21"/>
    <p:sldId id="343" r:id="rId22"/>
    <p:sldId id="344" r:id="rId23"/>
    <p:sldId id="359" r:id="rId24"/>
    <p:sldId id="345" r:id="rId25"/>
    <p:sldId id="346" r:id="rId26"/>
    <p:sldId id="348" r:id="rId27"/>
    <p:sldId id="360" r:id="rId28"/>
    <p:sldId id="349" r:id="rId29"/>
    <p:sldId id="350" r:id="rId30"/>
    <p:sldId id="352" r:id="rId31"/>
    <p:sldId id="353" r:id="rId32"/>
    <p:sldId id="354" r:id="rId33"/>
    <p:sldId id="355" r:id="rId34"/>
    <p:sldId id="356" r:id="rId35"/>
    <p:sldId id="362" r:id="rId36"/>
    <p:sldId id="357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AF215-C146-4C55-9F49-42B5F11676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D00270-7095-4036-90BC-1C6FC2C6225E}">
      <dgm:prSet/>
      <dgm:spPr/>
      <dgm:t>
        <a:bodyPr/>
        <a:lstStyle/>
        <a:p>
          <a:pPr rtl="0"/>
          <a:r>
            <a:rPr lang="en-US" b="1" dirty="0" smtClean="0"/>
            <a:t>How to Start Peachtree?</a:t>
          </a:r>
          <a:endParaRPr lang="en-US" dirty="0"/>
        </a:p>
      </dgm:t>
    </dgm:pt>
    <dgm:pt modelId="{533153C8-3C45-4113-B0A3-91ACECC0A84B}" type="parTrans" cxnId="{109DF677-1697-45A6-B38A-ADCEB0170693}">
      <dgm:prSet/>
      <dgm:spPr/>
      <dgm:t>
        <a:bodyPr/>
        <a:lstStyle/>
        <a:p>
          <a:endParaRPr lang="en-US"/>
        </a:p>
      </dgm:t>
    </dgm:pt>
    <dgm:pt modelId="{5681F16C-A7AD-4DFF-825A-1318B2029005}" type="sibTrans" cxnId="{109DF677-1697-45A6-B38A-ADCEB0170693}">
      <dgm:prSet/>
      <dgm:spPr/>
      <dgm:t>
        <a:bodyPr/>
        <a:lstStyle/>
        <a:p>
          <a:endParaRPr lang="en-US"/>
        </a:p>
      </dgm:t>
    </dgm:pt>
    <dgm:pt modelId="{7AFCAAA2-EB76-4E2F-870D-F3B4A66EFE7C}" type="pres">
      <dgm:prSet presAssocID="{439AF215-C146-4C55-9F49-42B5F1167686}" presName="linear" presStyleCnt="0">
        <dgm:presLayoutVars>
          <dgm:animLvl val="lvl"/>
          <dgm:resizeHandles val="exact"/>
        </dgm:presLayoutVars>
      </dgm:prSet>
      <dgm:spPr/>
    </dgm:pt>
    <dgm:pt modelId="{A7E038E6-2992-4024-A211-C890DACA8098}" type="pres">
      <dgm:prSet presAssocID="{52D00270-7095-4036-90BC-1C6FC2C6225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306EC70-8F3C-4477-A74F-6C13D1A43DDE}" type="presOf" srcId="{439AF215-C146-4C55-9F49-42B5F1167686}" destId="{7AFCAAA2-EB76-4E2F-870D-F3B4A66EFE7C}" srcOrd="0" destOrd="0" presId="urn:microsoft.com/office/officeart/2005/8/layout/vList2"/>
    <dgm:cxn modelId="{109DF677-1697-45A6-B38A-ADCEB0170693}" srcId="{439AF215-C146-4C55-9F49-42B5F1167686}" destId="{52D00270-7095-4036-90BC-1C6FC2C6225E}" srcOrd="0" destOrd="0" parTransId="{533153C8-3C45-4113-B0A3-91ACECC0A84B}" sibTransId="{5681F16C-A7AD-4DFF-825A-1318B2029005}"/>
    <dgm:cxn modelId="{C913107A-6B09-4783-8230-2535198076E4}" type="presOf" srcId="{52D00270-7095-4036-90BC-1C6FC2C6225E}" destId="{A7E038E6-2992-4024-A211-C890DACA8098}" srcOrd="0" destOrd="0" presId="urn:microsoft.com/office/officeart/2005/8/layout/vList2"/>
    <dgm:cxn modelId="{BAEB627F-6DB5-4B7C-BD0E-8D6443177CA0}" type="presParOf" srcId="{7AFCAAA2-EB76-4E2F-870D-F3B4A66EFE7C}" destId="{A7E038E6-2992-4024-A211-C890DACA8098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EA51E2-9026-4C4A-89E0-466A715BD6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51D3331-9327-4CBD-B694-0D5ED29B9DCB}">
      <dgm:prSet/>
      <dgm:spPr/>
      <dgm:t>
        <a:bodyPr/>
        <a:lstStyle/>
        <a:p>
          <a:pPr rtl="0"/>
          <a:r>
            <a:rPr lang="en-US" b="1" dirty="0" smtClean="0"/>
            <a:t>How to Create  Company on Peachtree? </a:t>
          </a:r>
          <a:endParaRPr lang="en-US" b="1" dirty="0"/>
        </a:p>
      </dgm:t>
    </dgm:pt>
    <dgm:pt modelId="{69165310-D86C-4E70-973B-4803BA7AF1F7}" type="parTrans" cxnId="{547308BD-EB4C-4C6C-8B76-CD45CBD92580}">
      <dgm:prSet/>
      <dgm:spPr/>
      <dgm:t>
        <a:bodyPr/>
        <a:lstStyle/>
        <a:p>
          <a:endParaRPr lang="en-US"/>
        </a:p>
      </dgm:t>
    </dgm:pt>
    <dgm:pt modelId="{1A65F083-0052-4342-8087-8D274D33453B}" type="sibTrans" cxnId="{547308BD-EB4C-4C6C-8B76-CD45CBD92580}">
      <dgm:prSet/>
      <dgm:spPr/>
      <dgm:t>
        <a:bodyPr/>
        <a:lstStyle/>
        <a:p>
          <a:endParaRPr lang="en-US"/>
        </a:p>
      </dgm:t>
    </dgm:pt>
    <dgm:pt modelId="{99248763-44F3-4AF0-8B51-02B06DA43CF0}" type="pres">
      <dgm:prSet presAssocID="{09EA51E2-9026-4C4A-89E0-466A715BD6D8}" presName="linear" presStyleCnt="0">
        <dgm:presLayoutVars>
          <dgm:animLvl val="lvl"/>
          <dgm:resizeHandles val="exact"/>
        </dgm:presLayoutVars>
      </dgm:prSet>
      <dgm:spPr/>
    </dgm:pt>
    <dgm:pt modelId="{ED40483F-895C-4110-BFE6-C16C5546A81E}" type="pres">
      <dgm:prSet presAssocID="{351D3331-9327-4CBD-B694-0D5ED29B9DC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C9AB87-7062-491D-A902-4440DEB2BE96}" type="presOf" srcId="{09EA51E2-9026-4C4A-89E0-466A715BD6D8}" destId="{99248763-44F3-4AF0-8B51-02B06DA43CF0}" srcOrd="0" destOrd="0" presId="urn:microsoft.com/office/officeart/2005/8/layout/vList2"/>
    <dgm:cxn modelId="{547308BD-EB4C-4C6C-8B76-CD45CBD92580}" srcId="{09EA51E2-9026-4C4A-89E0-466A715BD6D8}" destId="{351D3331-9327-4CBD-B694-0D5ED29B9DCB}" srcOrd="0" destOrd="0" parTransId="{69165310-D86C-4E70-973B-4803BA7AF1F7}" sibTransId="{1A65F083-0052-4342-8087-8D274D33453B}"/>
    <dgm:cxn modelId="{590F66BA-E190-4B18-83E0-E8DB9B15107F}" type="presOf" srcId="{351D3331-9327-4CBD-B694-0D5ED29B9DCB}" destId="{ED40483F-895C-4110-BFE6-C16C5546A81E}" srcOrd="0" destOrd="0" presId="urn:microsoft.com/office/officeart/2005/8/layout/vList2"/>
    <dgm:cxn modelId="{8F394B67-9CD9-462C-B3DA-74E15A128C22}" type="presParOf" srcId="{99248763-44F3-4AF0-8B51-02B06DA43CF0}" destId="{ED40483F-895C-4110-BFE6-C16C5546A81E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9FC7691-5B0A-4ECD-9E40-19B22BF36752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A24B45D-2DD0-4772-8A43-C9E8968EB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3F4B034-86C6-4EB6-AE27-7EAA82E04D8B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A0597A-FB81-4047-8854-FEB99462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5D78-ECA4-4156-B267-708A7970A6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88DCC-588D-4710-9DC9-762E7277A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Start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All Programs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Peachtree Quantum 2010-Accountants Edition (Folder)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Peachtree Quantum 2010-Accountants Edition (Icon)</a:t>
            </a:r>
          </a:p>
          <a:p>
            <a:pPr marL="857250" lvl="1" indent="-457200" algn="just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Peachtree Start up Screen/Welcome Screen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Maintain Customer [A/R] Subsidiary Ledger?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Customers/Prospects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Customers/Prospects window: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Customer ID: C01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Name: 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General Folder Tab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Billing Address: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Ayder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sym typeface="Webdings"/>
            </a:endParaRP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Sales Info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GL Sales Account:4110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Customer ID: C02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Name: B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General Folder Tab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Billing Address: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Ketema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sym typeface="Webdings"/>
            </a:endParaRP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Sales Info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GL Sales Account:4110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Save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enter Customer Beginning Balance?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Customers/Prospects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Customers/Prospects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History Folder Tab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Beginning Balances Button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Beginning Balances Window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Balances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C01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Invoices for : C01 K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 No:51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January 31, 2019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Amount: 7,300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Balances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C02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Invoices for : C02 B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 No:52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January 31, 2019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Amount:9,500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2171700" lvl="4" indent="-457200" algn="just">
              <a:buFont typeface="+mj-lt"/>
              <a:buAutoNum type="arabicPeriod"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2171700" lvl="4" indent="-457200" algn="just">
              <a:buFont typeface="+mj-lt"/>
              <a:buAutoNum type="arabicPeriod"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714500" lvl="3" indent="-457200" algn="just">
              <a:buFont typeface="+mj-lt"/>
              <a:buAutoNum type="arabicPeriod"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Maintain Vendor [A/P] Subsidiary Ledger?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Vendors window: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Vendor ID: V01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Name: 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General Folder Tab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Mailing Address: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Kuha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sym typeface="Webdings"/>
            </a:endParaRPr>
          </a:p>
          <a:p>
            <a:pPr marL="1714500" lvl="3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Expense Account:1145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Vendor ID: V02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Name: P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General Folder Tab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Mailing Address: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Awuzin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sym typeface="Webdings"/>
            </a:endParaRPr>
          </a:p>
          <a:p>
            <a:pPr marL="1714500" lvl="3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Expense Account:1145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Save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enter Vendor Beginning Balance?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Vendors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History Folder Tab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Beginning Balances Button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Beginning Balances Window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Balances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V01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Invoices for : V01 P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 No:91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January 31, 2019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Amount: 3,600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Balances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V02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Invoices for : V02 P Folder Tab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 No:92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January 31, 2019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Amount:2,400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2171700" lvl="4" indent="-457200" algn="just">
              <a:buFont typeface="+mj-lt"/>
              <a:buAutoNum type="arabicPeriod"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2171700" lvl="4" indent="-457200" algn="just">
              <a:buFont typeface="+mj-lt"/>
              <a:buAutoNum type="arabicPeriod"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714500" lvl="3" indent="-457200" algn="just">
              <a:buFont typeface="+mj-lt"/>
              <a:buAutoNum type="arabicPeriod"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Maintain Inventory Items?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Inventory Items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Inventory Items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Item ID: M01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Description: B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Item Class: Stock Item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Price Level 1:400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Last Unit cost:200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Cost Method: FIFO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Stocking U/M: Cartoon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GL Sales Acct: 4110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GL Inventory Acct:1145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GL Cost of Sales Acct:5110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257300" lvl="2" indent="-457200" algn="just"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1447800"/>
            <a:ext cx="3962400" cy="510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Item ID: M02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Description: H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Item Class: Stock Item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Price Level 1:55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Last Unit cost:25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Cost Method: FIFO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Stocking U/M: Each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GL Sales Acct: 4110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GL Inventory Acct:1145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GL Cost of Sales Acct:5110</a:t>
            </a:r>
          </a:p>
          <a:p>
            <a:pPr marL="1257300" lvl="2" indent="-457200" algn="just"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Enter Inventory Items Beginning Balances?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Inventory Items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Inventory Items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Beginning Balances Button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Inventory Beginning Balances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Select : M01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Quantity:35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Unit Cost:200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Select: M02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Quantity:200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Unit Cost:25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1. Purchase Orders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Purchase Orders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Purchase Orders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ID: V01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1,2019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PO No.: P1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Quantity: 20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Item: M01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Unit Price:250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  <a:p>
            <a:pPr marL="1257300" lvl="2" indent="-457200" algn="just">
              <a:buFont typeface="+mj-lt"/>
              <a:buAutoNum type="arabicPeriod"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2. Purchases/Receive Inventory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Purchases/Receive Inventory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Purchases/Receive Inventory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ID: V01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4,2019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 No.: GRN1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Apply to Purchase Order No: P1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Received:20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  <a:p>
            <a:pPr marL="1257300" lvl="2" indent="-457200" algn="just">
              <a:buFont typeface="+mj-lt"/>
              <a:buAutoNum type="arabicPeriod"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3. Purchases/Receive Inventory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Purchases/Receive Inventory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Purchases/Receive Inventory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ID: V03 (Add New)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+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Vendors Window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ID: V03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GL Expense Account:1145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2. Vendor ID: V03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3.  Date: February 8,2019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4.  Invoice No.: GRN3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5. Apply to Purchases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6. Quantity:150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7. Item: M01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8. 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9. Save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10. List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71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From Start up screen select Create a new company Button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 Wizard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Company-Introduction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Company-Choice of Peachtree Company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Peachtree Premium Accounting 2010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 Information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Company Name: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Your name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Address Line 1: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Adi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Haqie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Business Type: Limited Liability Company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Company-Set up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Build Your own chart of Accounts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4. Payments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Payments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Payments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ID: V01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Check no: CPV 001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10,2019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Apply to Invoices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GRN1: Pay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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5. Payments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Payments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Payments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ID: V02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Check no: CPV 002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11,2019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Apply to Invoices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91: Amount Paid: 1,200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6. Payments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Payments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Payments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 to the order of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Name: ELPCO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Check no: CPV 003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15,2019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Apply to Expenses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Quantity:1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Description: Utility Expense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lnSpcReduction="10000"/>
          </a:bodyPr>
          <a:lstStyle/>
          <a:p>
            <a:pPr marL="1257300" lvl="2" indent="-457200" algn="just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7.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GL Account:6120 (Add New)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+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 ID:6120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Description: Utility Expense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 Type: Expenses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Close</a:t>
            </a:r>
          </a:p>
          <a:p>
            <a:pPr marL="1257300" lvl="2" indent="-457200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8. Unit Price: 150</a:t>
            </a:r>
          </a:p>
          <a:p>
            <a:pPr marL="1257300" lvl="2" indent="-457200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9. 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10. Save</a:t>
            </a:r>
          </a:p>
          <a:p>
            <a:pPr marL="1257300" lvl="2" indent="-457200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11. List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7. Payments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Payments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Payments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Vendor ID: V02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Check no: CPV 004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17,2019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Prepayment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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Description: Purchase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Amount:2,000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8. Quotes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Quotes/Sales orders/Proposals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Quotes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ID:  C01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21,2019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Quote No.: Q1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Quantity:130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Items:M01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9. Sales Order Tasks [Outstanding Quote]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Quotes/Sales orders/Proposals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Quotes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Select and Open Q1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Convert Button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Convert Quote Window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Convert this quote to a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Sales Order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 #: S1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5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.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Quotes/Sales Orders/Proposals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Sales Orders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Sales Orders Window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Select and Open Sales order : S1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23, 2019</a:t>
            </a:r>
          </a:p>
          <a:p>
            <a:pPr marL="1257300" lvl="2" indent="-457200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6. 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7. Save/OK/SAVE</a:t>
            </a:r>
          </a:p>
          <a:p>
            <a:pPr marL="1257300" lvl="2" indent="-457200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8. List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10. Sales Order Tasks [New order]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Quotes/Sales Orders/Proposals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Sales Orders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Sales Orders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ID: C02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24, 2019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 No.: S2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Quantity:30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Item: M01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Save/OK/SAVE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11. Sales/Invoicing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Sales/Invoicing…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Sales Invoicing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ID: C01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25, 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 No.:  CSI1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Apply to Sales Order No.: S1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Shipped:130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Save/YES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Create  Company on Peachtree?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 startAt="5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Company-Define Account Segments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No, I do not want to use Account Masking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 startAt="5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Company-Accounting Method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Accrual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 startAt="5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 -Posting Method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Real Time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 startAt="5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Company-Accounting Periods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12 monthly  accounting periods per Year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 startAt="5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 Company-Fiscal Year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January 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 startAt="5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 New Company-Finish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Finish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12. Sales/Invoicing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Sales/Invoicing…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Sales Invoicing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ID: C02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27, 2019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 No.:  CSI3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Apply to Sales.: S1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Quantity: 30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Item:M01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Quantity:50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Item: M02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Save/YES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13. Receipts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Receipts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Receipts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Deposit Ticket ID: DT01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ID: C01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Reference: R01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Receipt No.: CR1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28, 2019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Apply to Invoices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 CSI 1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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Save/YES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14. General Journal Entry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General Journal Entry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General Journal Entry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28, 2019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Reference:M01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GL Account:3115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Description: Dividend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Debit:30,000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GL Account:3220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Description: Common Stock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Credit: 30,000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15. Receipts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Receipts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Receipts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Deposit Ticket ID: DT02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Customer ID: C01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Reference: R02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Receipt No.: CR2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Date: February 28, 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Apply to Invoices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Invoice 51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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Journal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Accounting Behind Screens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29. Account Reconciliation Tasks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Tasks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 Reconciliation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 Reconciliation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 to reconcile: 1110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Statement Date: February 29,2019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Statement Ending Balance: 60,650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Status DT01: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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Status DT02: 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Foreign Deposits Adjust (Short path)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Interest Income:200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Date: February 29,2016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Account:4110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7. Status CPV001: 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8. Status CPV002: 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9. Status CPV 003: 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10. Status CPV 004: 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11. Bank Service Charge Adjust (Short path)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Service Charges:500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Date: February 29,2016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Account: 6110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12. Un reconciled difference:0</a:t>
            </a:r>
          </a:p>
          <a:p>
            <a:pPr marL="1257300" lvl="2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13. OK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Reports &amp; Forms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Reports &amp; Forms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Financial Statements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Select a Report or Form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&lt;Standard&gt; Income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Stmnt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Display :(Net Income: 29,300)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&lt;Standard&gt; Retained Earnings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Display : (Ending Retained Earnings:9,300)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&lt;Standard&gt; Balance  Sheet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Display :(Total Asset: 102,300)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&lt;Standard&gt; Cash Flow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Display: (Net increase &lt;decrease&gt; in cash: 50,650)</a:t>
            </a:r>
          </a:p>
          <a:p>
            <a:pPr marL="1257300" lvl="2" indent="-457200" algn="just">
              <a:buFont typeface="+mj-lt"/>
              <a:buAutoNum type="arabicPeriod"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sym typeface="Web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Close a Company?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From the File Menu, select close company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Start up Screen /Welcome Screen will be displayed</a:t>
            </a:r>
          </a:p>
          <a:p>
            <a:pPr marL="857250" lvl="1" indent="-457200"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Open a Company?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From the Start Up Screen, Select open an existing company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Open an Existing Company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Select your Company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857250" lvl="1" indent="-457200" algn="just"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857250" lvl="1" indent="-457200" algn="just">
              <a:buNone/>
            </a:pP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Create Users?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Users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Set Up security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User Security---Window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New User Button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Create Administrator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User Name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your name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Password: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your password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Close</a:t>
            </a:r>
          </a:p>
          <a:p>
            <a:pPr marL="1714500" lvl="3" indent="-457200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Note: Close your company and Reopen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Set up General Ledger Chart of Accounts?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Chart of Accounts…option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chart of Accounts Window</a:t>
            </a:r>
          </a:p>
          <a:p>
            <a:pPr marL="857250" lvl="1" indent="-457200" algn="just">
              <a:buFont typeface="+mj-lt"/>
              <a:buAutoNum type="arabicPeriod"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793240"/>
          <a:ext cx="776859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530"/>
                <a:gridCol w="2846705"/>
                <a:gridCol w="2535555"/>
                <a:gridCol w="1066800"/>
              </a:tblGrid>
              <a:tr h="26416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 ID</a:t>
                      </a:r>
                    </a:p>
                    <a:p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(Write)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Description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(Write)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 Type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(Select)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Click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 on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969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Cash In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969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969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Allowance for Uncollectable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476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969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2110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Accounts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Accounts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969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2115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Income Taxes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Other 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969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3110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Common 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Equity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 -doesn’t Close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969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3115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Dividend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Equity-gets closed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476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3220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Retained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Equity-Retained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 Earnings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476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4110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Sales and Other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Income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476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5110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Cost of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 Goods Sold 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Cost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  <a:tr h="35969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6110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Miscellaneous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Save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Enter General Ledger Beginning Balance?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685800"/>
            <a:ext cx="9736667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Chart of Accounts…Option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Maintain Chart of Accounts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Account Beginning Balances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Select Period Window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Know the current period [From 2/1/19 through 2/29/19]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Always select the Previous Period [From 1/1/16 through 1/31/16]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Chart of Accounts Beginning Balances Window</a:t>
            </a:r>
          </a:p>
          <a:p>
            <a:pPr marL="1714500" lvl="3" indent="-457200" algn="just">
              <a:buFont typeface="+mj-lt"/>
              <a:buAutoNum type="arabicPeriod"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971800"/>
          <a:ext cx="8763001" cy="3866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028"/>
                <a:gridCol w="2054824"/>
                <a:gridCol w="2273416"/>
                <a:gridCol w="1387332"/>
                <a:gridCol w="2057401"/>
              </a:tblGrid>
              <a:tr h="28757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 ID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Assets,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Liabilities,  Equity, Income</a:t>
                      </a:r>
                    </a:p>
                  </a:txBody>
                  <a:tcPr/>
                </a:tc>
              </a:tr>
              <a:tr h="28757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Cash In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757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16,800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757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Allowance for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Uncollectibles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-3,100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757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757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2110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Accounts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Accounts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6,000</a:t>
                      </a:r>
                    </a:p>
                  </a:txBody>
                  <a:tcPr/>
                </a:tc>
              </a:tr>
              <a:tr h="28757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2115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Income Taxes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Other 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/>
                </a:tc>
              </a:tr>
              <a:tr h="28757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3110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Common 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Equity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 -doesn’t Close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19,200</a:t>
                      </a:r>
                    </a:p>
                  </a:txBody>
                  <a:tcPr/>
                </a:tc>
              </a:tr>
              <a:tr h="248311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3115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Dividend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Equity-gets closed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8311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3220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Retained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Equity-Retained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 Earnings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10,000</a:t>
                      </a:r>
                    </a:p>
                  </a:txBody>
                  <a:tcPr/>
                </a:tc>
              </a:tr>
              <a:tr h="248311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4110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Sales and Other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Income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8311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5110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Cost of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 Goods Sold 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Cost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757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6110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Miscellaneous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+mn-ea"/>
                          <a:cs typeface="+mn-cs"/>
                        </a:rPr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take a Backup of company data files?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File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Back up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Back up Company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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Include Company name in the back up file name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Back up Button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 Back up for ----as window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 in: Choose Desktop or Flash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Save Butt ton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OK</a:t>
            </a:r>
          </a:p>
          <a:p>
            <a:pPr marL="857250" lvl="1" indent="-457200" algn="just">
              <a:buFont typeface="+mj-lt"/>
              <a:buAutoNum type="arabicPeriod"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Restore [open] a company data file?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File Menu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Restore option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Restore Wizard-Select Back up file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Browse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Open Back up File Window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Look in : Desktop or Flash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Locate and select back up file</a:t>
            </a:r>
          </a:p>
          <a:p>
            <a:pPr marL="2171700" lvl="4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Open</a:t>
            </a:r>
          </a:p>
          <a:p>
            <a:pPr marL="1714500" lvl="3" indent="-457200" algn="just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ebdings"/>
              </a:rPr>
              <a:t>Next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Restore Wizard-Select Company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new company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Restore Wizard-Restore Options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Next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Restore Wizard-Confirmation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Finish</a:t>
            </a:r>
          </a:p>
          <a:p>
            <a:pPr marL="1257300" lvl="2" indent="-457200" algn="just">
              <a:buFont typeface="+mj-lt"/>
              <a:buAutoNum type="arabicPeriod"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1878</Words>
  <Application>Microsoft Office PowerPoint</Application>
  <PresentationFormat>On-screen Show (4:3)</PresentationFormat>
  <Paragraphs>611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How to Create  Company on Peachtree? </vt:lpstr>
      <vt:lpstr>How to Close a Company?</vt:lpstr>
      <vt:lpstr>How to Create Users? </vt:lpstr>
      <vt:lpstr>How to Set up General Ledger Chart of Accounts?</vt:lpstr>
      <vt:lpstr>How to Enter General Ledger Beginning Balance? </vt:lpstr>
      <vt:lpstr>How to take a Backup of company data files? </vt:lpstr>
      <vt:lpstr>How to Restore [open] a company data file? </vt:lpstr>
      <vt:lpstr>How to Maintain Customer [A/R] Subsidiary Ledger? </vt:lpstr>
      <vt:lpstr>How to enter Customer Beginning Balance? </vt:lpstr>
      <vt:lpstr>How to Maintain Vendor [A/P] Subsidiary Ledger? </vt:lpstr>
      <vt:lpstr>How to enter Vendor Beginning Balance? </vt:lpstr>
      <vt:lpstr>How to Maintain Inventory Items? </vt:lpstr>
      <vt:lpstr>How to Enter Inventory Items Beginning Balances? </vt:lpstr>
      <vt:lpstr>1. Purchase Orders Tasks</vt:lpstr>
      <vt:lpstr>2. Purchases/Receive Inventory Tasks</vt:lpstr>
      <vt:lpstr>3. Purchases/Receive Inventory Tasks</vt:lpstr>
      <vt:lpstr>Slide 19</vt:lpstr>
      <vt:lpstr>4. Payments Tasks</vt:lpstr>
      <vt:lpstr>5. Payments Tasks</vt:lpstr>
      <vt:lpstr>6. Payments Tasks</vt:lpstr>
      <vt:lpstr>Slide 23</vt:lpstr>
      <vt:lpstr>7. Payments Tasks</vt:lpstr>
      <vt:lpstr>8. Quotes Tasks</vt:lpstr>
      <vt:lpstr>9. Sales Order Tasks [Outstanding Quote]</vt:lpstr>
      <vt:lpstr>Slide 27</vt:lpstr>
      <vt:lpstr>10. Sales Order Tasks [New order]</vt:lpstr>
      <vt:lpstr>11. Sales/Invoicing Tasks</vt:lpstr>
      <vt:lpstr>12. Sales/Invoicing Tasks</vt:lpstr>
      <vt:lpstr>13. Receipts Tasks</vt:lpstr>
      <vt:lpstr>14. General Journal Entry Tasks</vt:lpstr>
      <vt:lpstr>15. Receipts Tasks</vt:lpstr>
      <vt:lpstr>29. Account Reconciliation Tasks</vt:lpstr>
      <vt:lpstr>Slide 35</vt:lpstr>
      <vt:lpstr>Reports &amp; Forms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CHEESE CHAIRS [BCC]</dc:title>
  <dc:creator>Amen</dc:creator>
  <cp:lastModifiedBy>gech mobile center</cp:lastModifiedBy>
  <cp:revision>194</cp:revision>
  <dcterms:created xsi:type="dcterms:W3CDTF">2013-05-17T01:43:03Z</dcterms:created>
  <dcterms:modified xsi:type="dcterms:W3CDTF">2019-06-15T13:25:07Z</dcterms:modified>
</cp:coreProperties>
</file>