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ink/ink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5" r:id="rId2"/>
    <p:sldMasterId id="2147483741" r:id="rId3"/>
    <p:sldMasterId id="2147483754" r:id="rId4"/>
    <p:sldMasterId id="2147483767" r:id="rId5"/>
    <p:sldMasterId id="2147483779" r:id="rId6"/>
  </p:sldMasterIdLst>
  <p:notesMasterIdLst>
    <p:notesMasterId r:id="rId121"/>
  </p:notesMasterIdLst>
  <p:sldIdLst>
    <p:sldId id="256" r:id="rId7"/>
    <p:sldId id="284" r:id="rId8"/>
    <p:sldId id="490" r:id="rId9"/>
    <p:sldId id="341" r:id="rId10"/>
    <p:sldId id="297" r:id="rId11"/>
    <p:sldId id="353" r:id="rId12"/>
    <p:sldId id="354" r:id="rId13"/>
    <p:sldId id="298" r:id="rId14"/>
    <p:sldId id="342" r:id="rId15"/>
    <p:sldId id="348" r:id="rId16"/>
    <p:sldId id="400" r:id="rId17"/>
    <p:sldId id="356" r:id="rId18"/>
    <p:sldId id="357" r:id="rId19"/>
    <p:sldId id="358" r:id="rId20"/>
    <p:sldId id="359" r:id="rId21"/>
    <p:sldId id="360" r:id="rId22"/>
    <p:sldId id="355" r:id="rId23"/>
    <p:sldId id="401" r:id="rId24"/>
    <p:sldId id="362" r:id="rId25"/>
    <p:sldId id="411" r:id="rId26"/>
    <p:sldId id="404" r:id="rId27"/>
    <p:sldId id="405" r:id="rId28"/>
    <p:sldId id="365" r:id="rId29"/>
    <p:sldId id="366" r:id="rId30"/>
    <p:sldId id="369" r:id="rId31"/>
    <p:sldId id="370" r:id="rId32"/>
    <p:sldId id="371" r:id="rId33"/>
    <p:sldId id="372" r:id="rId34"/>
    <p:sldId id="426" r:id="rId35"/>
    <p:sldId id="416" r:id="rId36"/>
    <p:sldId id="376" r:id="rId37"/>
    <p:sldId id="377" r:id="rId38"/>
    <p:sldId id="422" r:id="rId39"/>
    <p:sldId id="467" r:id="rId40"/>
    <p:sldId id="378" r:id="rId41"/>
    <p:sldId id="379" r:id="rId42"/>
    <p:sldId id="380" r:id="rId43"/>
    <p:sldId id="417" r:id="rId44"/>
    <p:sldId id="421" r:id="rId45"/>
    <p:sldId id="420" r:id="rId46"/>
    <p:sldId id="423" r:id="rId47"/>
    <p:sldId id="424" r:id="rId48"/>
    <p:sldId id="425" r:id="rId49"/>
    <p:sldId id="453" r:id="rId50"/>
    <p:sldId id="457" r:id="rId51"/>
    <p:sldId id="458" r:id="rId52"/>
    <p:sldId id="459" r:id="rId53"/>
    <p:sldId id="414" r:id="rId54"/>
    <p:sldId id="427" r:id="rId55"/>
    <p:sldId id="382" r:id="rId56"/>
    <p:sldId id="466" r:id="rId57"/>
    <p:sldId id="468" r:id="rId58"/>
    <p:sldId id="435" r:id="rId59"/>
    <p:sldId id="469" r:id="rId60"/>
    <p:sldId id="431" r:id="rId61"/>
    <p:sldId id="434" r:id="rId62"/>
    <p:sldId id="432" r:id="rId63"/>
    <p:sldId id="383" r:id="rId64"/>
    <p:sldId id="430" r:id="rId65"/>
    <p:sldId id="384" r:id="rId66"/>
    <p:sldId id="386" r:id="rId67"/>
    <p:sldId id="446" r:id="rId68"/>
    <p:sldId id="315" r:id="rId69"/>
    <p:sldId id="433" r:id="rId70"/>
    <p:sldId id="436" r:id="rId71"/>
    <p:sldId id="437" r:id="rId72"/>
    <p:sldId id="440" r:id="rId73"/>
    <p:sldId id="472" r:id="rId74"/>
    <p:sldId id="473" r:id="rId75"/>
    <p:sldId id="461" r:id="rId76"/>
    <p:sldId id="462" r:id="rId77"/>
    <p:sldId id="454" r:id="rId78"/>
    <p:sldId id="451" r:id="rId79"/>
    <p:sldId id="389" r:id="rId80"/>
    <p:sldId id="390" r:id="rId81"/>
    <p:sldId id="438" r:id="rId82"/>
    <p:sldId id="447" r:id="rId83"/>
    <p:sldId id="463" r:id="rId84"/>
    <p:sldId id="448" r:id="rId85"/>
    <p:sldId id="456" r:id="rId86"/>
    <p:sldId id="391" r:id="rId87"/>
    <p:sldId id="439" r:id="rId88"/>
    <p:sldId id="471" r:id="rId89"/>
    <p:sldId id="444" r:id="rId90"/>
    <p:sldId id="465" r:id="rId91"/>
    <p:sldId id="452" r:id="rId92"/>
    <p:sldId id="455" r:id="rId93"/>
    <p:sldId id="445" r:id="rId94"/>
    <p:sldId id="392" r:id="rId95"/>
    <p:sldId id="442" r:id="rId96"/>
    <p:sldId id="393" r:id="rId97"/>
    <p:sldId id="395" r:id="rId98"/>
    <p:sldId id="443" r:id="rId99"/>
    <p:sldId id="475" r:id="rId100"/>
    <p:sldId id="450" r:id="rId101"/>
    <p:sldId id="487" r:id="rId102"/>
    <p:sldId id="488" r:id="rId103"/>
    <p:sldId id="394" r:id="rId104"/>
    <p:sldId id="396" r:id="rId105"/>
    <p:sldId id="397" r:id="rId106"/>
    <p:sldId id="480" r:id="rId107"/>
    <p:sldId id="398" r:id="rId108"/>
    <p:sldId id="481" r:id="rId109"/>
    <p:sldId id="482" r:id="rId110"/>
    <p:sldId id="483" r:id="rId111"/>
    <p:sldId id="484" r:id="rId112"/>
    <p:sldId id="485" r:id="rId113"/>
    <p:sldId id="486" r:id="rId114"/>
    <p:sldId id="399" r:id="rId115"/>
    <p:sldId id="478" r:id="rId116"/>
    <p:sldId id="489" r:id="rId117"/>
    <p:sldId id="479" r:id="rId118"/>
    <p:sldId id="491" r:id="rId119"/>
    <p:sldId id="476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10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8-11-08T06:50:23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21332 18107,'25'-24,"-25"24,25 0,0 0,0 0,-25 0,24 0,1-25,0 25,-25 0,50-50,-50 50,49-25,1-24,-25 24,24 0,-49 0,50 1,-25-1,24 0,-24 0,0 0,74-49,-74 74,25-25,-50 0,24 25,1-49,0 49,-25-25,0 25,25-25,0 0,-25 0,24 1,1-1,0 0,-25 0,0 25,0-25,0 25,0-49,0 49,0-25,0 25,0-50,0 50,0-24,-25 24,0 0,25 0,-24-25,-1 25,0-25,-25 0,1 0,24 25,-25 0,25-24,1-1,24 25,-25 0,25 0,-25 0,0 0,0 0,25 0,-24 0,-1 0,0 0,25 0,-25 0,0 0,1 0,-1 0,0 0,0 0,0 0,-24 0,49 0,-25 0,25 0,-25 0,0 0,1 0,-1 0,0 0,0 0,25 0,-49 0,24 0,-25 0,50 0,-25 0,1 0,-1 0,25 0,-25 0,0 0,-24 0,49 0,-50 0,25 0,-49 0,74 0,-25 0,25 0,-50 0,25 0,25 0,-49 0,49 0,-25-25,-25 25,50 0,-24 0,-1 0,0 0,25 0,-25 0,0 0,1 0,24 0,-25 0,0 0,0 0,25 0,-25 0,1 0,-1 0,25 0,-25 0,0 0,0 0,25 0,-24 0,-1 0,25 25,-25-25,25 25,-50-1,50 1,-24-25,24 0,-25 25,0 0,0-25,0 25,1-1,24-24,0 25,-25-25,25 25,-25-25,0 25,25 0,0-1,0-24,-49 50,49-50,0 25,0 0,0-1,0-24,0 25,0 0,0 0,0 0,24 0,-24-1,0 1,0 0,50 0,-50 0,0-25,0 24,25 1,-25 0,0-25,49 50,-24-26,-25 1,0-25,25 50,-25-25,25-1,0-24,-1 25,1 0,0-25,-25 25,50-25,-1 49,-24-24,25-25,-50 0,24 0,-24 0,50 0,-50 0,25 0,0 0,-1 0,-24 0,25 0,0 0,0 0,-25 0,25 0,-1 0,1 0,-25-25,25 25,0 0,0 0,24 0,-49-24,25 24,-25 0,50-25,-25 25,-1 0,1 0,-25 0,25 0,0 0,0 0,-25 0,24 0,-24 0,50 0,-50 0,25 0,-25 0,49 0,-24 0,0 0,0 0,-25 0,25 0,-1 0,26 0,-50 0,25 0,0 0,-1 25,1-25,0 0,0 0,-25 0,25 0,-1 24,-24-24,25 0,-25 0,25 0,25 25,-26-25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5FB7-E554-45C5-AAFF-E8E8B46C941B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423A-3245-4125-9FDC-A25512437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F7C28-FE01-496B-89D5-436C0B0A0784}" type="slidenum">
              <a:rPr lang="en-AU" smtClean="0"/>
              <a:pPr>
                <a:defRPr/>
              </a:pPr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5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2A70F3-62FB-4037-829F-5E0CCBF7E100}" type="slidenum">
              <a:rPr lang="en-US">
                <a:solidFill>
                  <a:prstClr val="black"/>
                </a:solidFill>
              </a:rPr>
              <a:pPr eaLnBrk="1" hangingPunct="1"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F25801-88D8-4849-93FD-4388588D8791}" type="slidenum">
              <a:rPr lang="en-US">
                <a:solidFill>
                  <a:prstClr val="black"/>
                </a:solidFill>
              </a:rPr>
              <a:pPr eaLnBrk="1" hangingPunct="1"/>
              <a:t>94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5FB8-0737-4495-98D2-FB7AAE2605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6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2EE3-7CEA-49BA-A701-F12248D858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0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1E5B-9E37-4568-BAD6-3BCE1ECC6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5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23556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57175" y="6248400"/>
            <a:ext cx="1622425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E80851C-5D08-4504-89A6-8EF492A8D582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4/22/2020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5138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8C32-F29B-4E6B-B00E-9AC33C086CE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5095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5FC66-AB8C-47C0-A874-33982138C79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456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F17E5-8094-4C33-A5CD-62E15AB1D1A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414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D3B4-0FE2-435E-8C52-4448FDEC800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9715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9205-2586-46BA-80F9-6880792D51D2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08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D8969-B7F8-44FD-8927-6B578965E5C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5616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821F5-6E0E-4824-ABC3-F3744A6E238B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411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F902-938B-40DE-B2A9-79F6B51FE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11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1413-5C80-4D81-B98D-F5459F4048B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8701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D671-464D-443A-9782-916419F3B4F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845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675F3-A3FB-4BA2-A614-99E3F12C66D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1246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767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767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1F255-C6E4-4CC4-B881-DFEF729E526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3371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23556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57175" y="6248400"/>
            <a:ext cx="1622425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76BA1CD-9395-4FD5-B968-9EBE58EB08F0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4/22/2020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017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93D7-DF7D-4659-9EE9-72283E67EA5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833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AF1CC-4509-44E0-9FD9-20C1A8AE448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2877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C1D1A-2DA5-41AF-ADDD-A997D9AB7D8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1787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B81D-0E8D-4EAE-BB53-9A2E0E87672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9847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C3B64-4FFC-49E1-A2E2-2FA3B723A12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651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68BD-A923-4ABF-878E-D2818066A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14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5CAE-F866-45DC-BC6B-7E0549CA655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92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4A0D2-0F39-48F5-99A1-6348BCC3CD3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8520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6F68-CED5-49C2-A878-A01D4EAA7A8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966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47E07-0455-4170-90B9-69F068E7272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9761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EE0F-637B-4FDE-AA36-EC8F24A2BBD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6753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767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767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FF36-F13B-4C4B-B8CF-2EAD7CA4124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4081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23556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57175" y="6248400"/>
            <a:ext cx="1622425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76BA1CD-9395-4FD5-B968-9EBE58EB08F0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4/22/2020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6594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93D7-DF7D-4659-9EE9-72283E67EA5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2582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AF1CC-4509-44E0-9FD9-20C1A8AE448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722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C1D1A-2DA5-41AF-ADDD-A997D9AB7D8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937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A6A4-74A8-4A96-A3B8-3855C29E98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58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B81D-0E8D-4EAE-BB53-9A2E0E87672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3529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C3B64-4FFC-49E1-A2E2-2FA3B723A12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7916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5CAE-F866-45DC-BC6B-7E0549CA655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717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4A0D2-0F39-48F5-99A1-6348BCC3CD3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9479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6F68-CED5-49C2-A878-A01D4EAA7A8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9322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47E07-0455-4170-90B9-69F068E7272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3724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EE0F-637B-4FDE-AA36-EC8F24A2BBD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330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767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767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FF36-F13B-4C4B-B8CF-2EAD7CA4124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8969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E53A-A459-4AB7-B33D-D428EFBD1F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39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F143-EF1F-4432-8AE3-E881CB0260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3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2157-C45E-4AEE-9F6F-9F27120971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6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A07B9-B6D9-4450-AE9D-D807314E61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83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150E1-D2C4-4F77-9559-FD35B8B00E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99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8C9AF-1F48-449A-95A9-C38E67646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62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612AC-A8FE-41BF-B0D1-B2343AA3C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0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08DD5-A6AB-4286-ABE2-28E97E3B6E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510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3F30-CD0C-43F6-A704-26BF37B25A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46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C3F21-50CD-44CC-897B-3861A7E538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4F77-B7B8-4FEE-ADEE-8E3A701EB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23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B747-6282-4F9F-8A31-6434FD0A35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338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051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23556" name="Rectangle 205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AU" noProof="0"/>
              <a:t>Click to edit Master subtitle style</a:t>
            </a:r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57175" y="6248400"/>
            <a:ext cx="1622425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76BA1CD-9395-4FD5-B968-9EBE58EB08F0}" type="datetime1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4/22/2020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618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8223-31A3-43B9-BE3E-047AEDC68F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152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93D7-DF7D-4659-9EE9-72283E67EA5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1419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AF1CC-4509-44E0-9FD9-20C1A8AE448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9506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C1D1A-2DA5-41AF-ADDD-A997D9AB7D8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2426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B81D-0E8D-4EAE-BB53-9A2E0E87672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0249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C3B64-4FFC-49E1-A2E2-2FA3B723A12F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3604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5CAE-F866-45DC-BC6B-7E0549CA655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1941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4A0D2-0F39-48F5-99A1-6348BCC3CD3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6784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6F68-CED5-49C2-A878-A01D4EAA7A8C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215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47E07-0455-4170-90B9-69F068E7272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6451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EE0F-637B-4FDE-AA36-EC8F24A2BBD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9788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8E649-C48F-4116-B4A8-7ADFE05DE9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34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767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767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FF36-F13B-4C4B-B8CF-2EAD7CA41241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732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0201B-02D6-41A7-BC0D-9B864CC63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5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7CB8-A301-495B-9F99-45056BAA5B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7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2DA02-13B7-4647-947B-C8743AD7EAB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7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038A007-0327-479F-85CB-81B550AFEBF1}" type="slidenum">
              <a:rPr lang="en-AU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5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B06314-62DD-46AE-A4D2-59ABBC385292}" type="slidenum">
              <a:rPr lang="en-AU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0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B06314-62DD-46AE-A4D2-59ABBC385292}" type="slidenum">
              <a:rPr lang="en-AU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4DA60-05B0-4649-9AA0-EA6989512AE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0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A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BB06314-62DD-46AE-A4D2-59ABBC385292}" type="slidenum">
              <a:rPr lang="en-AU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8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em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0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1.bin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6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Relationship Id="rId4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5" Type="http://schemas.openxmlformats.org/officeDocument/2006/relationships/image" Target="../media/image59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1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6.png"/><Relationship Id="rId5" Type="http://schemas.openxmlformats.org/officeDocument/2006/relationships/image" Target="../media/image94.wmf"/><Relationship Id="rId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37011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SOIL MECHANICS-II(CENG 2082)</a:t>
            </a:r>
            <a:endParaRPr lang="en-US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09600" y="3657599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Lecture by: Yonas B.(MSc.)</a:t>
            </a:r>
            <a:endParaRPr lang="en-MY" sz="2400" b="1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185" y="1308484"/>
            <a:ext cx="79592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smtClean="0">
                <a:solidFill>
                  <a:srgbClr val="0000FF"/>
                </a:solidFill>
                <a:latin typeface="Comic Sans MS" pitchFamily="66" charset="0"/>
              </a:rPr>
              <a:t>Lecture 01</a:t>
            </a:r>
            <a:r>
              <a:rPr lang="en-US" sz="2800" b="1" i="1" dirty="0">
                <a:solidFill>
                  <a:srgbClr val="0000FF"/>
                </a:solidFill>
                <a:latin typeface="Comic Sans MS" pitchFamily="66" charset="0"/>
              </a:rPr>
              <a:t>: SHEAR STRENGTH 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OF SOILS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36220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Programme: </a:t>
            </a:r>
            <a:r>
              <a:rPr lang="en-US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BSc in </a:t>
            </a:r>
            <a:r>
              <a:rPr lang="en-US" sz="2200" b="1" i="1" dirty="0">
                <a:solidFill>
                  <a:srgbClr val="002060"/>
                </a:solidFill>
                <a:cs typeface="Calibri" panose="020F0502020204030204" pitchFamily="34" charset="0"/>
              </a:rPr>
              <a:t>Hydraulic and Water Resources Engineering</a:t>
            </a:r>
            <a:r>
              <a:rPr lang="en-US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551" y="4119264"/>
            <a:ext cx="87802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omic Sans MS" pitchFamily="66" charset="0"/>
                <a:cs typeface="Calibri" panose="020F0502020204030204" pitchFamily="34" charset="0"/>
              </a:rPr>
              <a:t>Faculty of Hydraulic and Water Resources Engineering</a:t>
            </a:r>
            <a:br>
              <a:rPr lang="en-US" sz="2400" b="1" i="1" dirty="0">
                <a:latin typeface="Comic Sans MS" pitchFamily="66" charset="0"/>
                <a:cs typeface="Calibri" panose="020F0502020204030204" pitchFamily="34" charset="0"/>
              </a:rPr>
            </a:br>
            <a:r>
              <a:rPr lang="en-US" sz="2400" b="1" i="1" dirty="0" err="1">
                <a:latin typeface="Comic Sans MS" pitchFamily="66" charset="0"/>
                <a:cs typeface="Calibri" panose="020F0502020204030204" pitchFamily="34" charset="0"/>
              </a:rPr>
              <a:t>Arba</a:t>
            </a:r>
            <a:r>
              <a:rPr lang="en-US" sz="2400" b="1" i="1" dirty="0">
                <a:latin typeface="Comic Sans MS" pitchFamily="66" charset="0"/>
                <a:cs typeface="Calibri" panose="020F0502020204030204" pitchFamily="34" charset="0"/>
              </a:rPr>
              <a:t> Minch Water Technology Institute</a:t>
            </a:r>
            <a:r>
              <a:rPr lang="en-US" sz="2400" b="1" dirty="0">
                <a:latin typeface="Comic Sans MS" pitchFamily="66" charset="0"/>
                <a:cs typeface="Calibri" panose="020F0502020204030204" pitchFamily="34" charset="0"/>
              </a:rPr>
              <a:t/>
            </a:r>
            <a:br>
              <a:rPr lang="en-US" sz="2400" b="1" dirty="0">
                <a:latin typeface="Comic Sans MS" pitchFamily="66" charset="0"/>
                <a:cs typeface="Calibri" panose="020F0502020204030204" pitchFamily="34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09700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5038725"/>
            <a:ext cx="1972591" cy="169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391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3258234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Figure 1.1</a:t>
            </a:r>
            <a:r>
              <a:rPr lang="en-US" dirty="0">
                <a:latin typeface="Comic Sans MS" pitchFamily="66" charset="0"/>
              </a:rPr>
              <a:t>: (a) Slip plane of a block. (b) A slip plane in a soil mass.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186856"/>
            <a:ext cx="4567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</a:rPr>
              <a:t>1.2 Coulomb’s Frictional Law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04800" y="3904565"/>
            <a:ext cx="8534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kern="100" dirty="0">
                <a:latin typeface="Comic Sans MS" pitchFamily="66" charset="0"/>
                <a:ea typeface="MS Mincho"/>
                <a:cs typeface="Times New Roman"/>
              </a:rPr>
              <a:t>In terms of stresses, Coulomb’s law is expressed as:</a:t>
            </a:r>
          </a:p>
          <a:p>
            <a:pPr algn="r">
              <a:lnSpc>
                <a:spcPct val="150000"/>
              </a:lnSpc>
            </a:pPr>
            <a:r>
              <a:rPr lang="en-US" sz="2000" b="1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=*</a:t>
            </a:r>
            <a:r>
              <a:rPr lang="el-GR" sz="2000" b="1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 σ</a:t>
            </a:r>
            <a:r>
              <a:rPr lang="en-US" sz="2000" b="1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 = </a:t>
            </a:r>
            <a:r>
              <a:rPr lang="el-GR" sz="2000" b="1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 </a:t>
            </a:r>
            <a:r>
              <a:rPr lang="en-US" sz="2000" b="1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*tan,  since  =</a:t>
            </a:r>
            <a:r>
              <a:rPr lang="el-GR" sz="2000" b="1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 </a:t>
            </a:r>
            <a:r>
              <a:rPr lang="en-US" sz="2000" b="1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tan-1()</a:t>
            </a:r>
            <a:r>
              <a:rPr lang="en-US" sz="2000" b="1" kern="100" dirty="0">
                <a:latin typeface="Comic Sans MS" pitchFamily="66" charset="0"/>
                <a:ea typeface="MS Mincho"/>
                <a:cs typeface="Times New Roman"/>
              </a:rPr>
              <a:t>                   </a:t>
            </a:r>
            <a:r>
              <a:rPr lang="en-US" kern="100" dirty="0">
                <a:latin typeface="Comic Sans MS" pitchFamily="66" charset="0"/>
                <a:ea typeface="MS Mincho"/>
                <a:cs typeface="Times New Roman"/>
              </a:rPr>
              <a:t>(1.2)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kern="100" dirty="0">
                <a:latin typeface="Comic Sans MS" pitchFamily="66" charset="0"/>
                <a:ea typeface="MS Mincho"/>
                <a:cs typeface="Times New Roman"/>
              </a:rPr>
              <a:t>Coulomb’s law requires the existence or the development of a critical sliding plane, also called </a:t>
            </a:r>
            <a:r>
              <a:rPr lang="en-US" b="1" kern="100" dirty="0">
                <a:solidFill>
                  <a:srgbClr val="0000FF"/>
                </a:solidFill>
                <a:latin typeface="Comic Sans MS" pitchFamily="66" charset="0"/>
                <a:ea typeface="MS Mincho"/>
                <a:cs typeface="Times New Roman"/>
              </a:rPr>
              <a:t>slip plane or failure plane. </a:t>
            </a:r>
            <a:r>
              <a:rPr lang="en-US" kern="100" dirty="0">
                <a:latin typeface="Comic Sans MS" pitchFamily="66" charset="0"/>
                <a:ea typeface="MS Mincho"/>
                <a:cs typeface="Times New Roman"/>
              </a:rPr>
              <a:t>In the case of the block the slip plane is at the interface between the block and the horizontal plane.</a:t>
            </a:r>
          </a:p>
        </p:txBody>
      </p:sp>
    </p:spTree>
    <p:extLst>
      <p:ext uri="{BB962C8B-B14F-4D97-AF65-F5344CB8AC3E}">
        <p14:creationId xmlns:p14="http://schemas.microsoft.com/office/powerpoint/2010/main" val="8621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pPr lvl="2"/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1.7.2 Standard Penetration Test (SPT)</a:t>
            </a:r>
            <a:endParaRPr lang="en-US" sz="3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dirty="0">
                <a:latin typeface="Comic Sans MS" pitchFamily="66" charset="0"/>
              </a:rPr>
              <a:t>The Standard Penetration Test (SPT) was developed around 1927 and it is perhaps the most popular field test performed </a:t>
            </a:r>
            <a:r>
              <a:rPr lang="en-US" sz="2300" b="1" i="1" dirty="0">
                <a:latin typeface="Comic Sans MS" pitchFamily="66" charset="0"/>
              </a:rPr>
              <a:t>mostly </a:t>
            </a:r>
            <a:r>
              <a:rPr lang="en-US" sz="2300" b="1" i="1" dirty="0">
                <a:solidFill>
                  <a:srgbClr val="0000FF"/>
                </a:solidFill>
                <a:latin typeface="Comic Sans MS" pitchFamily="66" charset="0"/>
              </a:rPr>
              <a:t>in coarse grained </a:t>
            </a:r>
            <a:r>
              <a:rPr lang="en-US" sz="2300" b="1" i="1" dirty="0">
                <a:latin typeface="Comic Sans MS" pitchFamily="66" charset="0"/>
              </a:rPr>
              <a:t>(or </a:t>
            </a:r>
            <a:r>
              <a:rPr lang="en-US" sz="2300" b="1" i="1" dirty="0" err="1">
                <a:latin typeface="Comic Sans MS" pitchFamily="66" charset="0"/>
              </a:rPr>
              <a:t>cohesionless</a:t>
            </a:r>
            <a:r>
              <a:rPr lang="en-US" sz="2300" b="1" i="1" dirty="0">
                <a:latin typeface="Comic Sans MS" pitchFamily="66" charset="0"/>
              </a:rPr>
              <a:t>) soils</a:t>
            </a:r>
            <a:r>
              <a:rPr lang="en-US" sz="2300" dirty="0">
                <a:latin typeface="Comic Sans MS" pitchFamily="66" charset="0"/>
              </a:rPr>
              <a:t>. The SPT is performed by driving a </a:t>
            </a:r>
            <a:r>
              <a:rPr lang="en-US" sz="2300" b="1" dirty="0">
                <a:solidFill>
                  <a:srgbClr val="FF0000"/>
                </a:solidFill>
                <a:latin typeface="Comic Sans MS" pitchFamily="66" charset="0"/>
              </a:rPr>
              <a:t>standard split spoon sampler </a:t>
            </a:r>
            <a:r>
              <a:rPr lang="en-US" sz="2300" dirty="0">
                <a:latin typeface="Comic Sans MS" pitchFamily="66" charset="0"/>
              </a:rPr>
              <a:t>into the ground by blows from a drop hammer of mass </a:t>
            </a:r>
            <a:r>
              <a:rPr lang="en-US" sz="2300" b="1" dirty="0">
                <a:latin typeface="Comic Sans MS" pitchFamily="66" charset="0"/>
              </a:rPr>
              <a:t>64 kg falling 760 mm </a:t>
            </a:r>
            <a:r>
              <a:rPr lang="en-US" sz="2300" dirty="0">
                <a:latin typeface="Comic Sans MS" pitchFamily="66" charset="0"/>
              </a:rPr>
              <a:t>(Fig. 1.21).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dirty="0">
                <a:latin typeface="Comic Sans MS" pitchFamily="66" charset="0"/>
              </a:rPr>
              <a:t>The sampler is driven </a:t>
            </a:r>
            <a:r>
              <a:rPr lang="en-US" sz="2300" b="1" dirty="0">
                <a:latin typeface="Comic Sans MS" pitchFamily="66" charset="0"/>
              </a:rPr>
              <a:t>150 mm </a:t>
            </a:r>
            <a:r>
              <a:rPr lang="en-US" sz="2300" dirty="0">
                <a:latin typeface="Comic Sans MS" pitchFamily="66" charset="0"/>
              </a:rPr>
              <a:t>into the soil at the bottom of a borehole, and the number of blows (</a:t>
            </a:r>
            <a:r>
              <a:rPr lang="en-US" sz="2300" i="1" dirty="0">
                <a:latin typeface="Comic Sans MS" pitchFamily="66" charset="0"/>
              </a:rPr>
              <a:t>N</a:t>
            </a:r>
            <a:r>
              <a:rPr lang="en-US" sz="2300" dirty="0">
                <a:latin typeface="Comic Sans MS" pitchFamily="66" charset="0"/>
              </a:rPr>
              <a:t>) required to drive it an additional </a:t>
            </a:r>
            <a:r>
              <a:rPr lang="en-US" sz="2300" b="1" dirty="0">
                <a:solidFill>
                  <a:srgbClr val="FF0000"/>
                </a:solidFill>
                <a:latin typeface="Comic Sans MS" pitchFamily="66" charset="0"/>
              </a:rPr>
              <a:t>300 mm </a:t>
            </a:r>
            <a:r>
              <a:rPr lang="en-US" sz="2300" dirty="0">
                <a:latin typeface="Comic Sans MS" pitchFamily="66" charset="0"/>
              </a:rPr>
              <a:t>is counted.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dirty="0">
                <a:latin typeface="Comic Sans MS" pitchFamily="66" charset="0"/>
              </a:rPr>
              <a:t>The number of blows </a:t>
            </a:r>
            <a:r>
              <a:rPr lang="en-US" sz="2300" i="1" dirty="0">
                <a:latin typeface="Comic Sans MS" pitchFamily="66" charset="0"/>
              </a:rPr>
              <a:t>N</a:t>
            </a:r>
            <a:r>
              <a:rPr lang="en-US" sz="2300" dirty="0">
                <a:latin typeface="Comic Sans MS" pitchFamily="66" charset="0"/>
              </a:rPr>
              <a:t> is called the standard penetration number.</a:t>
            </a:r>
          </a:p>
        </p:txBody>
      </p:sp>
    </p:spTree>
    <p:extLst>
      <p:ext uri="{BB962C8B-B14F-4D97-AF65-F5344CB8AC3E}">
        <p14:creationId xmlns:p14="http://schemas.microsoft.com/office/powerpoint/2010/main" val="25695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1326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519"/>
            <a:ext cx="5562600" cy="387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1707865"/>
            <a:ext cx="3352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Figure 1.21: Standard Penetration Test (</a:t>
            </a:r>
            <a:r>
              <a:rPr lang="en-US" sz="1600" dirty="0" err="1">
                <a:latin typeface="Comic Sans MS" pitchFamily="66" charset="0"/>
              </a:rPr>
              <a:t>Budhu</a:t>
            </a:r>
            <a:r>
              <a:rPr lang="en-US" sz="1600" dirty="0">
                <a:latin typeface="Comic Sans MS" pitchFamily="66" charset="0"/>
              </a:rPr>
              <a:t>, 248)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087336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Various corrections are applied to the </a:t>
            </a:r>
            <a:r>
              <a:rPr lang="en-US" sz="1600" i="1" dirty="0">
                <a:latin typeface="Comic Sans MS" pitchFamily="66" charset="0"/>
              </a:rPr>
              <a:t>N</a:t>
            </a:r>
            <a:r>
              <a:rPr lang="en-US" sz="1600" dirty="0">
                <a:latin typeface="Comic Sans MS" pitchFamily="66" charset="0"/>
              </a:rPr>
              <a:t> values to account for energy losses, overburden pressure, rod length, and so on. It is customary to correct the </a:t>
            </a:r>
            <a:r>
              <a:rPr lang="en-US" sz="1600" i="1" dirty="0">
                <a:latin typeface="Comic Sans MS" pitchFamily="66" charset="0"/>
              </a:rPr>
              <a:t>N</a:t>
            </a:r>
            <a:r>
              <a:rPr lang="en-US" sz="1600" dirty="0">
                <a:latin typeface="Comic Sans MS" pitchFamily="66" charset="0"/>
              </a:rPr>
              <a:t> values to a rod energy ratio of 60%. The rod energy ratio is – the ratio of the energy delivered to the split spoon sampler to the free falling energy of the hammer. The corrected </a:t>
            </a:r>
            <a:r>
              <a:rPr lang="en-US" sz="1600" i="1" dirty="0">
                <a:latin typeface="Comic Sans MS" pitchFamily="66" charset="0"/>
              </a:rPr>
              <a:t>N</a:t>
            </a:r>
            <a:r>
              <a:rPr lang="en-US" sz="1600" dirty="0">
                <a:latin typeface="Comic Sans MS" pitchFamily="66" charset="0"/>
              </a:rPr>
              <a:t> values are denoted as </a:t>
            </a:r>
            <a:r>
              <a:rPr lang="en-US" sz="1600" i="1" dirty="0">
                <a:latin typeface="Comic Sans MS" pitchFamily="66" charset="0"/>
              </a:rPr>
              <a:t>N</a:t>
            </a:r>
            <a:r>
              <a:rPr lang="en-US" sz="1600" baseline="-25000" dirty="0">
                <a:latin typeface="Comic Sans MS" pitchFamily="66" charset="0"/>
              </a:rPr>
              <a:t>60</a:t>
            </a:r>
            <a:r>
              <a:rPr lang="en-US" sz="1600" dirty="0">
                <a:latin typeface="Comic Sans MS" pitchFamily="66" charset="0"/>
              </a:rPr>
              <a:t>. The </a:t>
            </a:r>
            <a:r>
              <a:rPr lang="en-US" sz="1600" i="1" dirty="0">
                <a:latin typeface="Comic Sans MS" pitchFamily="66" charset="0"/>
              </a:rPr>
              <a:t>N</a:t>
            </a:r>
            <a:r>
              <a:rPr lang="en-US" sz="1600" dirty="0">
                <a:latin typeface="Comic Sans MS" pitchFamily="66" charset="0"/>
              </a:rPr>
              <a:t> value is used to estimate 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the relative density</a:t>
            </a:r>
            <a:r>
              <a:rPr lang="en-US" sz="1600" dirty="0">
                <a:latin typeface="Comic Sans MS" pitchFamily="66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friction angle, and settlement in coarse grained soils</a:t>
            </a:r>
            <a:r>
              <a:rPr lang="en-US" sz="1600" dirty="0">
                <a:latin typeface="Comic Sans MS" pitchFamily="66" charset="0"/>
              </a:rPr>
              <a:t>. The test is very simple, but the results are difficult to interpret. </a:t>
            </a:r>
          </a:p>
        </p:txBody>
      </p:sp>
    </p:spTree>
    <p:extLst>
      <p:ext uri="{BB962C8B-B14F-4D97-AF65-F5344CB8AC3E}">
        <p14:creationId xmlns:p14="http://schemas.microsoft.com/office/powerpoint/2010/main" val="20183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9924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31729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9790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5105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65817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5007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3581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6172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391399" cy="247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21624"/>
            <a:ext cx="5029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524919" y="3789040"/>
            <a:ext cx="4103687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>
          <a:xfrm>
            <a:off x="323155" y="3181499"/>
            <a:ext cx="8569325" cy="3271837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The limiting shear stress (soil strength) is given by 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=  c  +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where	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	c = cohesion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 			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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angle of internal friction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07817" y="1046833"/>
            <a:ext cx="3873500" cy="673100"/>
          </a:xfrm>
          <a:prstGeom prst="rect">
            <a:avLst/>
          </a:prstGeom>
          <a:solidFill>
            <a:srgbClr val="767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13293" y="1707744"/>
            <a:ext cx="3873500" cy="749300"/>
          </a:xfrm>
          <a:prstGeom prst="rect">
            <a:avLst/>
          </a:prstGeom>
          <a:solidFill>
            <a:srgbClr val="767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904706" y="1645547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904706" y="153254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361781" y="1350774"/>
            <a:ext cx="5429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 b="0" dirty="0">
                <a:latin typeface="Symbol" pitchFamily="18" charset="2"/>
              </a:rPr>
              <a:t>t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678580" y="1041153"/>
            <a:ext cx="5429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2800" b="0" dirty="0" err="1">
                <a:latin typeface="Symbol" pitchFamily="18" charset="2"/>
              </a:rPr>
              <a:t>s</a:t>
            </a:r>
            <a:r>
              <a:rPr lang="en-US" sz="2800" b="0" baseline="-25000" dirty="0" err="1">
                <a:latin typeface="Times New Roman" pitchFamily="18" charset="0"/>
              </a:rPr>
              <a:t>n</a:t>
            </a:r>
            <a:endParaRPr lang="en-US" sz="2800" b="0" baseline="-25000" dirty="0">
              <a:latin typeface="Times New Roman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617422" y="118834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61781" y="228600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1.2 Coulomb’s Frictional Law…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lvl="2"/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1.8 Cone Penetration Test (CPT)</a:t>
            </a:r>
            <a:endParaRPr lang="en-U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2879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omic Sans MS" pitchFamily="66" charset="0"/>
              </a:rPr>
              <a:t>The Cone Penetrometer Test (CPT) </a:t>
            </a:r>
            <a:r>
              <a:rPr lang="en-US" sz="2000" dirty="0">
                <a:latin typeface="Comic Sans MS" pitchFamily="66" charset="0"/>
              </a:rPr>
              <a:t>is an in situ test used for subsurface exploration in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fine and medium sands, soft silts and clays. </a:t>
            </a:r>
            <a:r>
              <a:rPr lang="en-US" sz="2000" dirty="0">
                <a:latin typeface="Comic Sans MS" pitchFamily="66" charset="0"/>
              </a:rPr>
              <a:t>The apparatus consists of a cone with a 35.7 mm end diameter, projected area of 1000 mm</a:t>
            </a:r>
            <a:r>
              <a:rPr lang="en-US" sz="2000" baseline="30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 and 60</a:t>
            </a:r>
            <a:r>
              <a:rPr lang="en-US" sz="2000" baseline="30000" dirty="0">
                <a:latin typeface="Comic Sans MS" pitchFamily="66" charset="0"/>
              </a:rPr>
              <a:t>0</a:t>
            </a:r>
            <a:r>
              <a:rPr lang="en-US" sz="2000" dirty="0">
                <a:latin typeface="Comic Sans MS" pitchFamily="66" charset="0"/>
              </a:rPr>
              <a:t> point angle (Fig. 1.22) that is attached to a rod. An outer sleeve encloses the rod. </a:t>
            </a:r>
            <a:endParaRPr lang="en-US" sz="2400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5867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0" y="4419600"/>
            <a:ext cx="182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Figure 1.22</a:t>
            </a:r>
            <a:r>
              <a:rPr lang="en-US" dirty="0"/>
              <a:t>: CPT apparatus (</a:t>
            </a:r>
            <a:r>
              <a:rPr lang="en-US" dirty="0" err="1"/>
              <a:t>Budhu</a:t>
            </a:r>
            <a:r>
              <a:rPr lang="en-US" dirty="0"/>
              <a:t>, 250)</a:t>
            </a:r>
          </a:p>
        </p:txBody>
      </p:sp>
    </p:spTree>
    <p:extLst>
      <p:ext uri="{BB962C8B-B14F-4D97-AF65-F5344CB8AC3E}">
        <p14:creationId xmlns:p14="http://schemas.microsoft.com/office/powerpoint/2010/main" val="2031428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1.8 Cone Penetration Test (CPT)…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>
                <a:latin typeface="Comic Sans MS" pitchFamily="66" charset="0"/>
              </a:rPr>
              <a:t>The </a:t>
            </a:r>
            <a:r>
              <a:rPr lang="en-US" sz="2500" b="1" dirty="0">
                <a:latin typeface="Comic Sans MS" pitchFamily="66" charset="0"/>
              </a:rPr>
              <a:t>thrusts required </a:t>
            </a:r>
            <a:r>
              <a:rPr lang="en-US" sz="2500" dirty="0">
                <a:latin typeface="Comic Sans MS" pitchFamily="66" charset="0"/>
              </a:rPr>
              <a:t>to drive the cone and the sleeve </a:t>
            </a:r>
            <a:r>
              <a:rPr lang="en-US" sz="2500" b="1" dirty="0">
                <a:solidFill>
                  <a:srgbClr val="0000FF"/>
                </a:solidFill>
                <a:latin typeface="Comic Sans MS" pitchFamily="66" charset="0"/>
              </a:rPr>
              <a:t>80 mm </a:t>
            </a:r>
            <a:r>
              <a:rPr lang="en-US" sz="2500" dirty="0">
                <a:latin typeface="Comic Sans MS" pitchFamily="66" charset="0"/>
              </a:rPr>
              <a:t>into the ground at a constant rate of </a:t>
            </a:r>
            <a:r>
              <a:rPr lang="en-US" sz="2500" b="1" dirty="0">
                <a:solidFill>
                  <a:srgbClr val="0000FF"/>
                </a:solidFill>
                <a:latin typeface="Comic Sans MS" pitchFamily="66" charset="0"/>
              </a:rPr>
              <a:t>10 mm/s to 20 mm/s </a:t>
            </a:r>
            <a:r>
              <a:rPr lang="en-US" sz="2500" dirty="0">
                <a:latin typeface="Comic Sans MS" pitchFamily="66" charset="0"/>
              </a:rPr>
              <a:t>are measured independently so that the </a:t>
            </a:r>
            <a:r>
              <a:rPr lang="en-US" sz="2500" dirty="0">
                <a:solidFill>
                  <a:srgbClr val="FF0000"/>
                </a:solidFill>
                <a:latin typeface="Comic Sans MS" pitchFamily="66" charset="0"/>
              </a:rPr>
              <a:t>end resistance or cone resistance </a:t>
            </a:r>
            <a:r>
              <a:rPr lang="en-US" sz="2500" dirty="0">
                <a:latin typeface="Comic Sans MS" pitchFamily="66" charset="0"/>
              </a:rPr>
              <a:t>and </a:t>
            </a:r>
            <a:r>
              <a:rPr lang="en-US" sz="2500" b="1" dirty="0">
                <a:solidFill>
                  <a:srgbClr val="FF0000"/>
                </a:solidFill>
                <a:latin typeface="Comic Sans MS" pitchFamily="66" charset="0"/>
              </a:rPr>
              <a:t>side friction or sleeve resistance</a:t>
            </a:r>
            <a:r>
              <a:rPr lang="en-US" sz="2500" dirty="0">
                <a:latin typeface="Comic Sans MS" pitchFamily="66" charset="0"/>
              </a:rPr>
              <a:t> may be estimated separately.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>
                <a:latin typeface="Comic Sans MS" pitchFamily="66" charset="0"/>
              </a:rPr>
              <a:t>A special type of the cone penetrometer, known as </a:t>
            </a:r>
            <a:r>
              <a:rPr lang="en-US" sz="2500" dirty="0" err="1">
                <a:latin typeface="Comic Sans MS" pitchFamily="66" charset="0"/>
              </a:rPr>
              <a:t>piezocone</a:t>
            </a:r>
            <a:r>
              <a:rPr lang="en-US" sz="2500" dirty="0">
                <a:latin typeface="Comic Sans MS" pitchFamily="66" charset="0"/>
              </a:rPr>
              <a:t> has porous elements inserted into the cone or sleeve to allow for pore water pressure measurements.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546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58975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cone resistance </a:t>
            </a:r>
            <a:r>
              <a:rPr lang="en-US" sz="2400" b="1" i="1" dirty="0">
                <a:solidFill>
                  <a:srgbClr val="FF0000"/>
                </a:solidFill>
                <a:latin typeface="Comic Sans MS" pitchFamily="66" charset="0"/>
              </a:rPr>
              <a:t>qc </a:t>
            </a:r>
            <a:r>
              <a:rPr lang="en-US" sz="2400" dirty="0">
                <a:latin typeface="Comic Sans MS" pitchFamily="66" charset="0"/>
              </a:rPr>
              <a:t>is normally correlated with the </a:t>
            </a:r>
            <a:r>
              <a:rPr lang="en-US" sz="2400" dirty="0" err="1">
                <a:latin typeface="Comic Sans MS" pitchFamily="66" charset="0"/>
              </a:rPr>
              <a:t>undrained</a:t>
            </a:r>
            <a:r>
              <a:rPr lang="en-US" sz="2400" dirty="0">
                <a:latin typeface="Comic Sans MS" pitchFamily="66" charset="0"/>
              </a:rPr>
              <a:t> shear strength. Several adjustments are made to </a:t>
            </a:r>
            <a:r>
              <a:rPr lang="en-US" sz="2400" b="1" i="1" dirty="0">
                <a:latin typeface="Comic Sans MS" pitchFamily="66" charset="0"/>
              </a:rPr>
              <a:t>qc</a:t>
            </a:r>
            <a:r>
              <a:rPr lang="en-US" sz="2400" b="1" dirty="0">
                <a:latin typeface="Comic Sans MS" pitchFamily="66" charset="0"/>
              </a:rPr>
              <a:t>.</a:t>
            </a:r>
            <a:r>
              <a:rPr lang="en-US" sz="2400" dirty="0">
                <a:latin typeface="Comic Sans MS" pitchFamily="66" charset="0"/>
              </a:rPr>
              <a:t> One correlation equation is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599"/>
            <a:ext cx="2128837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7237" y="2133600"/>
            <a:ext cx="7696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omic Sans MS" pitchFamily="66" charset="0"/>
              </a:rPr>
              <a:t>where </a:t>
            </a:r>
            <a:r>
              <a:rPr lang="en-US" i="1" dirty="0" err="1">
                <a:solidFill>
                  <a:srgbClr val="33CC33"/>
                </a:solidFill>
                <a:latin typeface="Comic Sans MS" pitchFamily="66" charset="0"/>
              </a:rPr>
              <a:t>N</a:t>
            </a:r>
            <a:r>
              <a:rPr lang="en-US" sz="1400" i="1" dirty="0" err="1">
                <a:solidFill>
                  <a:srgbClr val="33CC33"/>
                </a:solidFill>
                <a:latin typeface="Comic Sans MS" pitchFamily="66" charset="0"/>
              </a:rPr>
              <a:t>k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is a cone factor that depends on the geometry of the cone and the rate of penetration. Average values of </a:t>
            </a:r>
            <a:r>
              <a:rPr lang="en-US" i="1" dirty="0" err="1">
                <a:latin typeface="Comic Sans MS" pitchFamily="66" charset="0"/>
              </a:rPr>
              <a:t>N</a:t>
            </a:r>
            <a:r>
              <a:rPr lang="en-US" sz="1400" i="1" dirty="0" err="1">
                <a:latin typeface="Comic Sans MS" pitchFamily="66" charset="0"/>
              </a:rPr>
              <a:t>k</a:t>
            </a:r>
            <a:r>
              <a:rPr lang="en-US" i="1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as a function of plasticity index can be estimated from</a:t>
            </a: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16" y="3025035"/>
            <a:ext cx="2819400" cy="89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2442" y="394959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Results of cone penetrometer tests have been correlated with the peak friction angle. A number of correlations exist. Based on published data for sand (</a:t>
            </a:r>
            <a:r>
              <a:rPr lang="en-US" sz="2000" b="1" dirty="0">
                <a:solidFill>
                  <a:srgbClr val="33CC33"/>
                </a:solidFill>
                <a:latin typeface="Comic Sans MS" pitchFamily="66" charset="0"/>
              </a:rPr>
              <a:t>Robertson and </a:t>
            </a:r>
            <a:r>
              <a:rPr lang="en-US" sz="2000" b="1" dirty="0" err="1">
                <a:solidFill>
                  <a:srgbClr val="33CC33"/>
                </a:solidFill>
                <a:latin typeface="Comic Sans MS" pitchFamily="66" charset="0"/>
              </a:rPr>
              <a:t>Campanella</a:t>
            </a:r>
            <a:r>
              <a:rPr lang="en-US" sz="2000" b="1" dirty="0">
                <a:solidFill>
                  <a:srgbClr val="33CC33"/>
                </a:solidFill>
                <a:latin typeface="Comic Sans MS" pitchFamily="66" charset="0"/>
              </a:rPr>
              <a:t>, 1983</a:t>
            </a:r>
            <a:r>
              <a:rPr lang="en-US" sz="2000" dirty="0">
                <a:latin typeface="Comic Sans MS" pitchFamily="66" charset="0"/>
              </a:rPr>
              <a:t>), you can estimate 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ɸ’</a:t>
            </a:r>
            <a:r>
              <a:rPr lang="en-US" sz="1400" b="1" dirty="0" err="1">
                <a:solidFill>
                  <a:srgbClr val="FF0000"/>
                </a:solidFill>
                <a:latin typeface="Calibri"/>
              </a:rPr>
              <a:t>p</a:t>
            </a:r>
            <a:r>
              <a:rPr lang="en-US" sz="20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using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155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8839200" cy="667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Comic Sans MS" pitchFamily="66" charset="0"/>
              </a:rPr>
              <a:t>References: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1. Das</a:t>
            </a:r>
            <a:r>
              <a:rPr lang="en-US" sz="2400" dirty="0">
                <a:latin typeface="Comic Sans MS" pitchFamily="66" charset="0"/>
              </a:rPr>
              <a:t>, </a:t>
            </a:r>
            <a:r>
              <a:rPr lang="en-US" sz="2400" dirty="0" err="1">
                <a:latin typeface="Comic Sans MS" pitchFamily="66" charset="0"/>
              </a:rPr>
              <a:t>Braja</a:t>
            </a:r>
            <a:r>
              <a:rPr lang="en-US" sz="2400" dirty="0">
                <a:latin typeface="Comic Sans MS" pitchFamily="66" charset="0"/>
              </a:rPr>
              <a:t>, Principles of Geotechnical Engineering, 5th </a:t>
            </a:r>
            <a:r>
              <a:rPr lang="en-US" sz="2400" dirty="0" err="1">
                <a:latin typeface="Comic Sans MS" pitchFamily="66" charset="0"/>
              </a:rPr>
              <a:t>ed</a:t>
            </a:r>
            <a:r>
              <a:rPr lang="en-US" sz="2400" dirty="0">
                <a:latin typeface="Comic Sans MS" pitchFamily="66" charset="0"/>
              </a:rPr>
              <a:t>.,Brooks/Cole, 2002.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2. </a:t>
            </a:r>
            <a:r>
              <a:rPr lang="en-US" sz="2400" dirty="0" err="1" smtClean="0">
                <a:latin typeface="Comic Sans MS" pitchFamily="66" charset="0"/>
              </a:rPr>
              <a:t>Budhu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M. (2000), Soil Mechanics and Foundations, Wiley and Sons.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3. </a:t>
            </a:r>
            <a:r>
              <a:rPr lang="en-US" sz="2400" dirty="0" err="1" smtClean="0">
                <a:latin typeface="Comic Sans MS" pitchFamily="66" charset="0"/>
              </a:rPr>
              <a:t>Lambe</a:t>
            </a:r>
            <a:r>
              <a:rPr lang="en-US" sz="2400" dirty="0">
                <a:latin typeface="Comic Sans MS" pitchFamily="66" charset="0"/>
              </a:rPr>
              <a:t>, T. W., Whitman, R. V. (1999), Soil Mechanics, John Wiley &amp; Sons Inc.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4. </a:t>
            </a:r>
            <a:r>
              <a:rPr lang="en-US" sz="2400" dirty="0" err="1" smtClean="0">
                <a:latin typeface="Comic Sans MS" pitchFamily="66" charset="0"/>
              </a:rPr>
              <a:t>Teferra</a:t>
            </a:r>
            <a:r>
              <a:rPr lang="en-US" sz="2400" dirty="0">
                <a:latin typeface="Comic Sans MS" pitchFamily="66" charset="0"/>
              </a:rPr>
              <a:t>, A. &amp; </a:t>
            </a:r>
            <a:r>
              <a:rPr lang="en-US" sz="2400" dirty="0" err="1">
                <a:latin typeface="Comic Sans MS" pitchFamily="66" charset="0"/>
              </a:rPr>
              <a:t>Mesfin</a:t>
            </a:r>
            <a:r>
              <a:rPr lang="en-US" sz="2400" dirty="0">
                <a:latin typeface="Comic Sans MS" pitchFamily="66" charset="0"/>
              </a:rPr>
              <a:t>, L., Soil Mechanics, AAU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5. Craig</a:t>
            </a:r>
            <a:r>
              <a:rPr lang="en-US" sz="2400" dirty="0">
                <a:latin typeface="Comic Sans MS" pitchFamily="66" charset="0"/>
              </a:rPr>
              <a:t>, R.F. (2004), Craig's Soil Mechanics, 7th edition, Taylor &amp; Francis. 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6. Bowles</a:t>
            </a:r>
            <a:r>
              <a:rPr lang="en-US" sz="2400" dirty="0">
                <a:latin typeface="Comic Sans MS" pitchFamily="66" charset="0"/>
              </a:rPr>
              <a:t>, J. E., 1996. Foundation Analysis and Design, Joseph E. Bowles, McGraw-Hill.</a:t>
            </a:r>
          </a:p>
        </p:txBody>
      </p:sp>
    </p:spTree>
    <p:extLst>
      <p:ext uri="{BB962C8B-B14F-4D97-AF65-F5344CB8AC3E}">
        <p14:creationId xmlns:p14="http://schemas.microsoft.com/office/powerpoint/2010/main" val="205414877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3800" dirty="0">
                <a:solidFill>
                  <a:srgbClr val="0000FF"/>
                </a:solidFill>
                <a:latin typeface="Comic Sans MS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0455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pPr lvl="1"/>
            <a:r>
              <a:rPr lang="en-US" sz="3600" b="1" dirty="0">
                <a:latin typeface="Comic Sans MS" pitchFamily="66" charset="0"/>
              </a:rPr>
              <a:t>1.3 Mohr’s Circle for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17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stress states </a:t>
            </a:r>
            <a:r>
              <a:rPr lang="en-US" sz="2400" dirty="0">
                <a:latin typeface="Comic Sans MS" pitchFamily="66" charset="0"/>
              </a:rPr>
              <a:t>at a point within a soil mass can be represented graphically by a very useful and widely used devise known as Otto </a:t>
            </a:r>
            <a:r>
              <a:rPr lang="en-US" sz="2400" i="1" dirty="0">
                <a:latin typeface="Comic Sans MS" pitchFamily="66" charset="0"/>
              </a:rPr>
              <a:t>Mohr’s circle for stress</a:t>
            </a:r>
            <a:r>
              <a:rPr lang="en-US" sz="24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For simplicity, we will consider a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2D</a:t>
            </a:r>
            <a:r>
              <a:rPr lang="en-US" sz="2400" dirty="0">
                <a:latin typeface="Comic Sans MS" pitchFamily="66" charset="0"/>
              </a:rPr>
              <a:t> element with stresses as shown in Fig. 1.2a. Let’s draw Mohr’s circle. First, we have to choose a sign convention.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In soil mechanics,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compressive stresses and clockwise shear are generally assumed</a:t>
            </a:r>
            <a:r>
              <a:rPr lang="en-US" sz="2400" dirty="0">
                <a:latin typeface="Comic Sans MS" pitchFamily="66" charset="0"/>
              </a:rPr>
              <a:t> to be positive. We will also assume that </a:t>
            </a:r>
            <a:r>
              <a:rPr lang="en-US" sz="2400" dirty="0">
                <a:latin typeface="Comic Sans MS" pitchFamily="66" charset="0"/>
                <a:sym typeface="Symbol"/>
              </a:rPr>
              <a:t>z &gt; x.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71600"/>
            <a:ext cx="8610600" cy="46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6172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Figure 1.2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: Stresses on a two-dimensional element and Mohr’s circle.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390366"/>
              </p:ext>
            </p:extLst>
          </p:nvPr>
        </p:nvGraphicFramePr>
        <p:xfrm>
          <a:off x="533400" y="1676400"/>
          <a:ext cx="1752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" name="Equation" r:id="rId4" imgW="1028254" imgH="444307" progId="Equation.3">
                  <p:embed/>
                </p:oleObj>
              </mc:Choice>
              <mc:Fallback>
                <p:oleObj name="Equation" r:id="rId4" imgW="1028254" imgH="44430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1752600" cy="828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590800" y="3810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1.3 Mohr’s Circle for Stress…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1.3 Mohr’s Circle for Stress…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/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The two coordinates of the circle are (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</a:t>
            </a:r>
            <a:r>
              <a:rPr lang="en-US" sz="18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z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,</a:t>
            </a:r>
            <a:r>
              <a:rPr lang="en-US" sz="1800" kern="100" dirty="0" err="1">
                <a:latin typeface="Comic Sans MS" pitchFamily="66" charset="0"/>
                <a:ea typeface="MS Mincho"/>
                <a:cs typeface="Times New Roman"/>
                <a:sym typeface="Symbol"/>
              </a:rPr>
              <a:t>zx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) and (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</a:t>
            </a:r>
            <a:r>
              <a:rPr lang="en-US" sz="18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x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, -</a:t>
            </a:r>
            <a:r>
              <a:rPr lang="en-US" sz="1800" kern="100" dirty="0" err="1">
                <a:latin typeface="Comic Sans MS" pitchFamily="66" charset="0"/>
                <a:ea typeface="MS Mincho"/>
                <a:cs typeface="Times New Roman"/>
                <a:sym typeface="Symbol"/>
              </a:rPr>
              <a:t>zx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). Recall from your strength of materials course that,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 </a:t>
            </a:r>
            <a:r>
              <a:rPr lang="en-US" sz="1800" kern="100" dirty="0" err="1">
                <a:latin typeface="Comic Sans MS" pitchFamily="66" charset="0"/>
                <a:ea typeface="MS Mincho"/>
                <a:cs typeface="Times New Roman"/>
                <a:sym typeface="Symbol"/>
              </a:rPr>
              <a:t>zx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=-</a:t>
            </a:r>
            <a:r>
              <a:rPr lang="en-US" sz="1800" kern="100" dirty="0" err="1">
                <a:latin typeface="Comic Sans MS" pitchFamily="66" charset="0"/>
                <a:ea typeface="MS Mincho"/>
                <a:cs typeface="Times New Roman"/>
                <a:sym typeface="Symbol"/>
              </a:rPr>
              <a:t>zx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 for equilibrium .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Plot these two coordinates on a graph of shear stress (ordinate) and normal stress (abscissa) as shown by </a:t>
            </a:r>
            <a:r>
              <a:rPr lang="en-US" sz="2400" i="1" kern="100" dirty="0">
                <a:latin typeface="Comic Sans MS" pitchFamily="66" charset="0"/>
                <a:ea typeface="MS Mincho"/>
                <a:cs typeface="Times New Roman"/>
              </a:rPr>
              <a:t>A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 and </a:t>
            </a:r>
            <a:r>
              <a:rPr lang="en-US" sz="2400" i="1" kern="100" dirty="0">
                <a:latin typeface="Comic Sans MS" pitchFamily="66" charset="0"/>
                <a:ea typeface="MS Mincho"/>
                <a:cs typeface="Times New Roman"/>
              </a:rPr>
              <a:t>B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 in Fig. 1.2b. Draw a circle with </a:t>
            </a:r>
            <a:r>
              <a:rPr lang="en-US" sz="2400" i="1" kern="100" dirty="0">
                <a:latin typeface="Comic Sans MS" pitchFamily="66" charset="0"/>
                <a:ea typeface="MS Mincho"/>
                <a:cs typeface="Times New Roman"/>
              </a:rPr>
              <a:t>AB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 as the diameter.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The circle crosses the normal stress axis at 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</a:t>
            </a:r>
            <a:r>
              <a:rPr lang="en-US" sz="2400" i="1" kern="100" dirty="0">
                <a:latin typeface="Comic Sans MS" pitchFamily="66" charset="0"/>
                <a:ea typeface="MS Mincho"/>
                <a:cs typeface="Times New Roman"/>
              </a:rPr>
              <a:t>1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 and 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</a:t>
            </a:r>
            <a:r>
              <a:rPr lang="en-US" sz="2400" i="1" kern="100" dirty="0">
                <a:latin typeface="Comic Sans MS" pitchFamily="66" charset="0"/>
                <a:ea typeface="MS Mincho"/>
                <a:cs typeface="Times New Roman"/>
              </a:rPr>
              <a:t>3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, where shear stresses are equal to zero.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The stresses at these points are the </a:t>
            </a:r>
            <a:r>
              <a:rPr lang="en-US" sz="2400" i="1" kern="100" dirty="0">
                <a:latin typeface="Comic Sans MS" pitchFamily="66" charset="0"/>
                <a:ea typeface="MS Mincho"/>
                <a:cs typeface="Times New Roman"/>
              </a:rPr>
              <a:t>major principal stress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,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1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 , and the </a:t>
            </a:r>
            <a:r>
              <a:rPr lang="en-US" sz="2400" i="1" kern="100" dirty="0">
                <a:latin typeface="Comic Sans MS" pitchFamily="66" charset="0"/>
                <a:ea typeface="MS Mincho"/>
                <a:cs typeface="Times New Roman"/>
              </a:rPr>
              <a:t>minor principal stress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, 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  <a:sym typeface="Symbol"/>
              </a:rPr>
              <a:t>3</a:t>
            </a:r>
            <a:r>
              <a:rPr lang="en-US" sz="2400" kern="100" dirty="0">
                <a:latin typeface="Comic Sans MS" pitchFamily="66" charset="0"/>
                <a:ea typeface="MS Mincho"/>
                <a:cs typeface="Times New Roman"/>
              </a:rPr>
              <a:t>.</a:t>
            </a:r>
            <a:endParaRPr lang="en-US" sz="2800" kern="100" dirty="0">
              <a:effectLst/>
              <a:latin typeface="Comic Sans MS" pitchFamily="66" charset="0"/>
              <a:ea typeface="MS Mincho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762000"/>
            <a:ext cx="6460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00" dirty="0">
                <a:solidFill>
                  <a:srgbClr val="FF0000"/>
                </a:solidFill>
                <a:latin typeface="Comic Sans MS" pitchFamily="66" charset="0"/>
                <a:ea typeface="MS Mincho"/>
                <a:cs typeface="Times New Roman"/>
              </a:rPr>
              <a:t>Steps to draw Mohr’s circle for stresses: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551038"/>
              </p:ext>
            </p:extLst>
          </p:nvPr>
        </p:nvGraphicFramePr>
        <p:xfrm>
          <a:off x="304800" y="2861289"/>
          <a:ext cx="5468203" cy="143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9" name="Equation" r:id="rId3" imgW="2197100" imgH="508000" progId="Equation.3">
                  <p:embed/>
                </p:oleObj>
              </mc:Choice>
              <mc:Fallback>
                <p:oleObj name="Equation" r:id="rId3" imgW="21971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61289"/>
                        <a:ext cx="5468203" cy="14361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453589"/>
              </p:ext>
            </p:extLst>
          </p:nvPr>
        </p:nvGraphicFramePr>
        <p:xfrm>
          <a:off x="371901" y="1392800"/>
          <a:ext cx="54102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90" name="Equation" r:id="rId5" imgW="2184400" imgH="508000" progId="Equation.3">
                  <p:embed/>
                </p:oleObj>
              </mc:Choice>
              <mc:Fallback>
                <p:oleObj name="Equation" r:id="rId5" imgW="21844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01" y="1392800"/>
                        <a:ext cx="5410200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46134" y="438693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The principal stresses are related to the plane stresses </a:t>
            </a:r>
            <a:r>
              <a:rPr lang="en-US" altLang="ja-JP" sz="2800" dirty="0">
                <a:latin typeface="Comic Sans MS" pitchFamily="66" charset="0"/>
                <a:ea typeface="MS Mincho" pitchFamily="49" charset="-128"/>
                <a:cs typeface="Arial" pitchFamily="34" charset="0"/>
              </a:rPr>
              <a:t>by the following relations:</a:t>
            </a:r>
            <a:endParaRPr lang="en-US" altLang="ja-JP" sz="2800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34506" y="1999144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</a:rPr>
              <a:t>Major </a:t>
            </a:r>
            <a:r>
              <a:rPr lang="en-US" dirty="0" err="1">
                <a:latin typeface="Comic Sans MS" pitchFamily="66" charset="0"/>
                <a:ea typeface="MS Mincho" pitchFamily="49" charset="-128"/>
                <a:cs typeface="Arial" pitchFamily="34" charset="0"/>
              </a:rPr>
              <a:t>pr</a:t>
            </a:r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</a:rPr>
              <a:t> stress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494738" y="3048000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</a:rPr>
              <a:t>Minor </a:t>
            </a:r>
            <a:r>
              <a:rPr lang="en-US" dirty="0" err="1">
                <a:latin typeface="Comic Sans MS" pitchFamily="66" charset="0"/>
                <a:ea typeface="MS Mincho" pitchFamily="49" charset="-128"/>
                <a:cs typeface="Arial" pitchFamily="34" charset="0"/>
              </a:rPr>
              <a:t>pr</a:t>
            </a:r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</a:rPr>
              <a:t> stress</a:t>
            </a:r>
            <a:endParaRPr lang="en-US" dirty="0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10320" y="5143410"/>
            <a:ext cx="53351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The stresses on a plane oriented at an angle </a:t>
            </a:r>
            <a:endParaRPr kumimoji="0" lang="en-US" altLang="ja-JP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41677"/>
              </p:ext>
            </p:extLst>
          </p:nvPr>
        </p:nvGraphicFramePr>
        <p:xfrm>
          <a:off x="5293674" y="5161032"/>
          <a:ext cx="303521" cy="35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91"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674" y="5161032"/>
                        <a:ext cx="303521" cy="351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278467" y="5486400"/>
            <a:ext cx="4639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1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en-US" altLang="ja-JP" b="1" i="1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to the </a:t>
            </a:r>
            <a:r>
              <a:rPr kumimoji="0" lang="en-US" altLang="ja-JP" b="1" i="1" u="none" strike="noStrike" cap="none" normalizeH="0" baseline="0" dirty="0" err="1">
                <a:ln>
                  <a:noFill/>
                </a:ln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majo</a:t>
            </a:r>
            <a:r>
              <a:rPr kumimoji="0" lang="en-US" altLang="ja-JP" b="1" i="1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 principal stress plane</a:t>
            </a:r>
            <a:r>
              <a:rPr kumimoji="0" lang="en-US" altLang="ja-JP" b="1" i="0" u="none" strike="noStrike" cap="none" normalizeH="0" baseline="0" dirty="0">
                <a:ln>
                  <a:noFill/>
                </a:ln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 are:</a:t>
            </a:r>
            <a:endParaRPr kumimoji="0" lang="en-US" altLang="ja-JP" sz="4000" b="1" i="0" u="none" strike="noStrike" cap="none" normalizeH="0" baseline="0" dirty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80" name="Object 716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06279"/>
              </p:ext>
            </p:extLst>
          </p:nvPr>
        </p:nvGraphicFramePr>
        <p:xfrm>
          <a:off x="171734" y="5513879"/>
          <a:ext cx="480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92" name="Equation" r:id="rId9" imgW="1904174" imgH="406224" progId="Equation.3">
                  <p:embed/>
                </p:oleObj>
              </mc:Choice>
              <mc:Fallback>
                <p:oleObj name="Equation" r:id="rId9" imgW="1904174" imgH="406224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34" y="5513879"/>
                        <a:ext cx="480060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1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83" name="Object 716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005578"/>
              </p:ext>
            </p:extLst>
          </p:nvPr>
        </p:nvGraphicFramePr>
        <p:xfrm>
          <a:off x="5522192" y="5715000"/>
          <a:ext cx="316470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93" name="Equation" r:id="rId11" imgW="1218671" imgH="406224" progId="Equation.3">
                  <p:embed/>
                </p:oleObj>
              </mc:Choice>
              <mc:Fallback>
                <p:oleObj name="Equation" r:id="rId11" imgW="1218671" imgH="406224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192" y="5715000"/>
                        <a:ext cx="3164705" cy="866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85" name="Object 716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188362"/>
              </p:ext>
            </p:extLst>
          </p:nvPr>
        </p:nvGraphicFramePr>
        <p:xfrm>
          <a:off x="381000" y="4227558"/>
          <a:ext cx="1466850" cy="801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94" name="Equation" r:id="rId13" imgW="952087" imgH="406224" progId="Equation.3">
                  <p:embed/>
                </p:oleObj>
              </mc:Choice>
              <mc:Fallback>
                <p:oleObj name="Equation" r:id="rId13" imgW="952087" imgH="406224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27558"/>
                        <a:ext cx="1466850" cy="801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2057400" y="4297421"/>
            <a:ext cx="404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</a:rPr>
              <a:t>Maximum shear stress @ </a:t>
            </a:r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  <a:sym typeface="Symbol"/>
              </a:rPr>
              <a:t></a:t>
            </a:r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</a:rPr>
              <a:t>s=</a:t>
            </a:r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  <a:sym typeface="Symbol"/>
              </a:rPr>
              <a:t>p+-45</a:t>
            </a:r>
            <a:endParaRPr lang="en-US" dirty="0"/>
          </a:p>
        </p:txBody>
      </p:sp>
      <p:sp>
        <p:nvSpPr>
          <p:cNvPr id="71686" name="Rectangle 71685"/>
          <p:cNvSpPr/>
          <p:nvPr/>
        </p:nvSpPr>
        <p:spPr>
          <a:xfrm>
            <a:off x="6006184" y="3733800"/>
            <a:ext cx="258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  <a:sym typeface="Symbol"/>
              </a:rPr>
              <a:t>tan2p=2*</a:t>
            </a:r>
            <a:r>
              <a:rPr lang="en-US" dirty="0" err="1">
                <a:latin typeface="Comic Sans MS" pitchFamily="66" charset="0"/>
                <a:ea typeface="MS Mincho" pitchFamily="49" charset="-128"/>
                <a:cs typeface="Arial" pitchFamily="34" charset="0"/>
                <a:sym typeface="Symbol"/>
              </a:rPr>
              <a:t>zx</a:t>
            </a:r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  <a:sym typeface="Symbol"/>
              </a:rPr>
              <a:t>/(x-z)</a:t>
            </a:r>
            <a:endParaRPr lang="en-US" dirty="0"/>
          </a:p>
        </p:txBody>
      </p:sp>
      <p:sp>
        <p:nvSpPr>
          <p:cNvPr id="71693" name="Rectangle 71692"/>
          <p:cNvSpPr/>
          <p:nvPr/>
        </p:nvSpPr>
        <p:spPr>
          <a:xfrm>
            <a:off x="381000" y="648866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  <a:sym typeface="Symbol"/>
              </a:rPr>
              <a:t> is measured in clockwise direction</a:t>
            </a:r>
            <a:r>
              <a:rPr lang="en-US" dirty="0">
                <a:latin typeface="Comic Sans MS" pitchFamily="66" charset="0"/>
                <a:ea typeface="MS Mincho" pitchFamily="49" charset="-128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71694" name="Rectangle 71693"/>
          <p:cNvSpPr/>
          <p:nvPr/>
        </p:nvSpPr>
        <p:spPr>
          <a:xfrm>
            <a:off x="2892067" y="120134"/>
            <a:ext cx="4692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1.3 Mohr’s Circle for Stress…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lvl="0"/>
            <a:r>
              <a:rPr kumimoji="0" lang="en-US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EXAMPLE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 </a:t>
            </a:r>
            <a:r>
              <a:rPr kumimoji="0" lang="en-US" altLang="ja-JP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1.1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06" y="3657600"/>
            <a:ext cx="3581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960709"/>
              </p:ext>
            </p:extLst>
          </p:nvPr>
        </p:nvGraphicFramePr>
        <p:xfrm>
          <a:off x="2590800" y="1600200"/>
          <a:ext cx="2438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6" name="Equation" r:id="rId4" imgW="406048" imgH="215713" progId="Equation.3">
                  <p:embed/>
                </p:oleObj>
              </mc:Choice>
              <mc:Fallback>
                <p:oleObj name="Equation" r:id="rId4" imgW="406048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0200"/>
                        <a:ext cx="243840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29692"/>
              </p:ext>
            </p:extLst>
          </p:nvPr>
        </p:nvGraphicFramePr>
        <p:xfrm>
          <a:off x="5486400" y="16002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7" name="Equation" r:id="rId6" imgW="152268" imgH="164957" progId="Equation.3">
                  <p:embed/>
                </p:oleObj>
              </mc:Choice>
              <mc:Fallback>
                <p:oleObj name="Equation" r:id="rId6" imgW="152268" imgH="16495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00200"/>
                        <a:ext cx="6096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9224" y="1044453"/>
            <a:ext cx="8527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</a:tabLst>
            </a:pP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A sample of soil 100 mm×100 mm is subjected to the forces shown in Fig. E1.1a. Determine (a)</a:t>
            </a:r>
            <a:endParaRPr kumimoji="0" lang="en-US" altLang="ja-JP" sz="4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4800" y="2364938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; (b) the maximum shear </a:t>
            </a:r>
            <a:r>
              <a:rPr kumimoji="0" lang="en-US" altLang="ja-JP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stress,and</a:t>
            </a: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 (c) the stresses on a plane oriented at 30</a:t>
            </a:r>
            <a:r>
              <a:rPr kumimoji="0" lang="en-US" altLang="ja-JP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0</a:t>
            </a: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Arial" pitchFamily="34" charset="0"/>
              </a:rPr>
              <a:t> clockwise to the major principal stress plane.</a:t>
            </a:r>
            <a:endParaRPr kumimoji="0" lang="en-US" altLang="ja-JP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586740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800" b="1" dirty="0">
                <a:latin typeface="Comic Sans MS" pitchFamily="66" charset="0"/>
              </a:rPr>
              <a:t>Session 3;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1.4 Mohr-Coulomb Failure Criterion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9049-971B-424C-8401-D95E5312CDCB}" type="slidenum">
              <a:rPr lang="en-AU" smtClean="0">
                <a:solidFill>
                  <a:srgbClr val="000000"/>
                </a:solidFill>
              </a:rPr>
              <a:pPr/>
              <a:t>17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229600" cy="4572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1.4 Mohr-Coulomb Failure Criterion</a:t>
            </a:r>
            <a:endParaRPr lang="en-AU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530A-FE41-4292-AF7D-954196686A4E}" type="slidenum">
              <a:rPr lang="en-AU">
                <a:solidFill>
                  <a:srgbClr val="000000"/>
                </a:solidFill>
              </a:rPr>
              <a:pPr/>
              <a:t>18</a:t>
            </a:fld>
            <a:endParaRPr lang="en-AU">
              <a:solidFill>
                <a:srgbClr val="000000"/>
              </a:solidFill>
            </a:endParaRPr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4038600" y="3192463"/>
          <a:ext cx="3810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2" name="Equation" r:id="rId4" imgW="1054080" imgH="241200" progId="Equation.3">
                  <p:embed/>
                </p:oleObj>
              </mc:Choice>
              <mc:Fallback>
                <p:oleObj name="Equation" r:id="rId4" imgW="1054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192463"/>
                        <a:ext cx="38100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13912" y="1575375"/>
            <a:ext cx="8710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Shear strength consists of two components: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cohesive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and </a:t>
            </a:r>
            <a:r>
              <a:rPr lang="en-US" dirty="0">
                <a:solidFill>
                  <a:srgbClr val="009900"/>
                </a:solidFill>
                <a:latin typeface="Comic Sans MS" pitchFamily="66" charset="0"/>
                <a:sym typeface="Symbol" pitchFamily="18" charset="2"/>
              </a:rPr>
              <a:t>frictional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.</a:t>
            </a:r>
            <a:endParaRPr lang="en-AU" dirty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5632" name="Group 32"/>
          <p:cNvGrpSpPr>
            <a:grpSpLocks/>
          </p:cNvGrpSpPr>
          <p:nvPr/>
        </p:nvGrpSpPr>
        <p:grpSpPr bwMode="auto">
          <a:xfrm>
            <a:off x="2514600" y="3810000"/>
            <a:ext cx="533400" cy="1752600"/>
            <a:chOff x="1584" y="2400"/>
            <a:chExt cx="336" cy="1104"/>
          </a:xfrm>
        </p:grpSpPr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1728" y="240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1584" y="321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AU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 sz="2400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f</a:t>
              </a:r>
              <a:endParaRPr lang="en-A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609600" y="3581400"/>
            <a:ext cx="2209800" cy="457200"/>
            <a:chOff x="384" y="2256"/>
            <a:chExt cx="1392" cy="288"/>
          </a:xfrm>
        </p:grpSpPr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384" y="225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AU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</a:t>
              </a:r>
              <a:r>
                <a:rPr lang="en-US" sz="2400" baseline="-250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f</a:t>
              </a:r>
              <a:endParaRPr lang="en-A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672" y="240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648" name="Group 48"/>
          <p:cNvGrpSpPr>
            <a:grpSpLocks/>
          </p:cNvGrpSpPr>
          <p:nvPr/>
        </p:nvGrpSpPr>
        <p:grpSpPr bwMode="auto">
          <a:xfrm>
            <a:off x="0" y="1828800"/>
            <a:ext cx="5029200" cy="3962400"/>
            <a:chOff x="0" y="1152"/>
            <a:chExt cx="3168" cy="2496"/>
          </a:xfrm>
        </p:grpSpPr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672" y="288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46" name="Group 46"/>
            <p:cNvGrpSpPr>
              <a:grpSpLocks/>
            </p:cNvGrpSpPr>
            <p:nvPr/>
          </p:nvGrpSpPr>
          <p:grpSpPr bwMode="auto">
            <a:xfrm>
              <a:off x="0" y="1152"/>
              <a:ext cx="3168" cy="2496"/>
              <a:chOff x="0" y="1152"/>
              <a:chExt cx="3168" cy="2496"/>
            </a:xfrm>
          </p:grpSpPr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960" y="2640"/>
                <a:ext cx="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AU" sz="2400">
                    <a:solidFill>
                      <a:srgbClr val="FF3300"/>
                    </a:solidFill>
                    <a:latin typeface="Times New Roman" pitchFamily="18" charset="0"/>
                    <a:sym typeface="Symbol" pitchFamily="18" charset="2"/>
                  </a:rPr>
                  <a:t></a:t>
                </a:r>
                <a:endParaRPr lang="en-AU" sz="2400">
                  <a:solidFill>
                    <a:srgbClr val="FF33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5635" name="Group 35"/>
              <p:cNvGrpSpPr>
                <a:grpSpLocks/>
              </p:cNvGrpSpPr>
              <p:nvPr/>
            </p:nvGrpSpPr>
            <p:grpSpPr bwMode="auto">
              <a:xfrm>
                <a:off x="0" y="1152"/>
                <a:ext cx="3168" cy="2496"/>
                <a:chOff x="0" y="1152"/>
                <a:chExt cx="3168" cy="2496"/>
              </a:xfrm>
            </p:grpSpPr>
            <p:sp>
              <p:nvSpPr>
                <p:cNvPr id="25603" name="Line 3"/>
                <p:cNvSpPr>
                  <a:spLocks noChangeShapeType="1"/>
                </p:cNvSpPr>
                <p:nvPr/>
              </p:nvSpPr>
              <p:spPr bwMode="auto">
                <a:xfrm>
                  <a:off x="0" y="3261"/>
                  <a:ext cx="31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04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687" y="1195"/>
                  <a:ext cx="0" cy="2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05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87" y="2013"/>
                  <a:ext cx="1947" cy="86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0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0" y="1152"/>
                  <a:ext cx="19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AU" sz="2400">
                      <a:solidFill>
                        <a:srgbClr val="000000"/>
                      </a:solidFill>
                      <a:latin typeface="Times New Roman" pitchFamily="18" charset="0"/>
                      <a:sym typeface="Symbol" pitchFamily="18" charset="2"/>
                    </a:rPr>
                    <a:t></a:t>
                  </a:r>
                  <a:endParaRPr lang="en-AU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60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977" y="3304"/>
                  <a:ext cx="191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AU" sz="2400">
                      <a:solidFill>
                        <a:srgbClr val="000000"/>
                      </a:solidFill>
                      <a:latin typeface="Times New Roman" pitchFamily="18" charset="0"/>
                      <a:sym typeface="Symbol" pitchFamily="18" charset="2"/>
                    </a:rPr>
                    <a:t></a:t>
                  </a:r>
                  <a:endParaRPr lang="en-AU" sz="24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25634" name="Group 34"/>
                <p:cNvGrpSpPr>
                  <a:grpSpLocks/>
                </p:cNvGrpSpPr>
                <p:nvPr/>
              </p:nvGrpSpPr>
              <p:grpSpPr bwMode="auto">
                <a:xfrm>
                  <a:off x="458" y="2880"/>
                  <a:ext cx="166" cy="384"/>
                  <a:chOff x="458" y="2880"/>
                  <a:chExt cx="166" cy="384"/>
                </a:xfrm>
              </p:grpSpPr>
              <p:sp>
                <p:nvSpPr>
                  <p:cNvPr id="25609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" y="2916"/>
                    <a:ext cx="15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sz="2400">
                        <a:solidFill>
                          <a:srgbClr val="FF3300"/>
                        </a:solidFill>
                      </a:rPr>
                      <a:t>c</a:t>
                    </a:r>
                    <a:endParaRPr lang="en-AU" sz="2400">
                      <a:solidFill>
                        <a:srgbClr val="FF3300"/>
                      </a:solidFill>
                    </a:endParaRPr>
                  </a:p>
                </p:txBody>
              </p:sp>
              <p:sp>
                <p:nvSpPr>
                  <p:cNvPr id="2562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24" y="2880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sm" len="lg"/>
                    <a:tailEnd type="triangle" w="sm" len="lg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25647" name="Group 47"/>
          <p:cNvGrpSpPr>
            <a:grpSpLocks/>
          </p:cNvGrpSpPr>
          <p:nvPr/>
        </p:nvGrpSpPr>
        <p:grpSpPr bwMode="auto">
          <a:xfrm>
            <a:off x="2743200" y="3810000"/>
            <a:ext cx="1219200" cy="762000"/>
            <a:chOff x="1776" y="2400"/>
            <a:chExt cx="768" cy="480"/>
          </a:xfrm>
        </p:grpSpPr>
        <p:sp>
          <p:nvSpPr>
            <p:cNvPr id="25625" name="AutoShape 25"/>
            <p:cNvSpPr>
              <a:spLocks/>
            </p:cNvSpPr>
            <p:nvPr/>
          </p:nvSpPr>
          <p:spPr bwMode="auto">
            <a:xfrm>
              <a:off x="1776" y="2400"/>
              <a:ext cx="48" cy="48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8" name="Text Box 28"/>
            <p:cNvSpPr txBox="1">
              <a:spLocks noChangeArrowheads="1"/>
            </p:cNvSpPr>
            <p:nvPr/>
          </p:nvSpPr>
          <p:spPr bwMode="auto">
            <a:xfrm>
              <a:off x="1824" y="249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AU" sz="240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 sz="2400" baseline="-2500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f </a:t>
              </a:r>
              <a:r>
                <a:rPr lang="en-US" sz="240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tan </a:t>
              </a:r>
              <a:endParaRPr lang="en-AU" sz="240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636" name="Group 36"/>
          <p:cNvGrpSpPr>
            <a:grpSpLocks/>
          </p:cNvGrpSpPr>
          <p:nvPr/>
        </p:nvGrpSpPr>
        <p:grpSpPr bwMode="auto">
          <a:xfrm>
            <a:off x="2743200" y="4572000"/>
            <a:ext cx="609600" cy="609600"/>
            <a:chOff x="1776" y="2880"/>
            <a:chExt cx="384" cy="384"/>
          </a:xfrm>
        </p:grpSpPr>
        <p:sp>
          <p:nvSpPr>
            <p:cNvPr id="25626" name="AutoShape 26"/>
            <p:cNvSpPr>
              <a:spLocks/>
            </p:cNvSpPr>
            <p:nvPr/>
          </p:nvSpPr>
          <p:spPr bwMode="auto">
            <a:xfrm>
              <a:off x="1776" y="2880"/>
              <a:ext cx="48" cy="384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29" name="Text Box 29"/>
            <p:cNvSpPr txBox="1">
              <a:spLocks noChangeArrowheads="1"/>
            </p:cNvSpPr>
            <p:nvPr/>
          </p:nvSpPr>
          <p:spPr bwMode="auto">
            <a:xfrm>
              <a:off x="1824" y="292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  <a:endParaRPr lang="en-AU" sz="24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645" name="Group 45"/>
          <p:cNvGrpSpPr>
            <a:grpSpLocks/>
          </p:cNvGrpSpPr>
          <p:nvPr/>
        </p:nvGrpSpPr>
        <p:grpSpPr bwMode="auto">
          <a:xfrm>
            <a:off x="3048000" y="3276600"/>
            <a:ext cx="2549525" cy="1524000"/>
            <a:chOff x="2016" y="2112"/>
            <a:chExt cx="1587" cy="1008"/>
          </a:xfrm>
        </p:grpSpPr>
        <p:sp>
          <p:nvSpPr>
            <p:cNvPr id="25637" name="Oval 37"/>
            <p:cNvSpPr>
              <a:spLocks noChangeArrowheads="1"/>
            </p:cNvSpPr>
            <p:nvPr/>
          </p:nvSpPr>
          <p:spPr bwMode="auto">
            <a:xfrm>
              <a:off x="3312" y="2112"/>
              <a:ext cx="288" cy="43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40" name="Arc 40"/>
            <p:cNvSpPr>
              <a:spLocks/>
            </p:cNvSpPr>
            <p:nvPr/>
          </p:nvSpPr>
          <p:spPr bwMode="auto">
            <a:xfrm flipV="1">
              <a:off x="2016" y="2496"/>
              <a:ext cx="1392" cy="6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 type="triangle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42" name="Text Box 42"/>
            <p:cNvSpPr txBox="1">
              <a:spLocks noChangeArrowheads="1"/>
            </p:cNvSpPr>
            <p:nvPr/>
          </p:nvSpPr>
          <p:spPr bwMode="auto">
            <a:xfrm rot="20400000">
              <a:off x="2308" y="2879"/>
              <a:ext cx="1295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Tahoma" pitchFamily="34" charset="0"/>
                </a:rPr>
                <a:t>cohesive component</a:t>
              </a:r>
              <a:endParaRPr lang="en-AU" sz="160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pSp>
        <p:nvGrpSpPr>
          <p:cNvPr id="25644" name="Group 44"/>
          <p:cNvGrpSpPr>
            <a:grpSpLocks/>
          </p:cNvGrpSpPr>
          <p:nvPr/>
        </p:nvGrpSpPr>
        <p:grpSpPr bwMode="auto">
          <a:xfrm>
            <a:off x="3886200" y="3200400"/>
            <a:ext cx="4267200" cy="1541463"/>
            <a:chOff x="2496" y="2064"/>
            <a:chExt cx="2640" cy="1001"/>
          </a:xfrm>
        </p:grpSpPr>
        <p:sp>
          <p:nvSpPr>
            <p:cNvPr id="25638" name="Oval 38"/>
            <p:cNvSpPr>
              <a:spLocks noChangeArrowheads="1"/>
            </p:cNvSpPr>
            <p:nvPr/>
          </p:nvSpPr>
          <p:spPr bwMode="auto">
            <a:xfrm>
              <a:off x="3840" y="2064"/>
              <a:ext cx="1296" cy="624"/>
            </a:xfrm>
            <a:prstGeom prst="ellips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41" name="Arc 41"/>
            <p:cNvSpPr>
              <a:spLocks/>
            </p:cNvSpPr>
            <p:nvPr/>
          </p:nvSpPr>
          <p:spPr bwMode="auto">
            <a:xfrm flipV="1">
              <a:off x="2496" y="2496"/>
              <a:ext cx="1440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 type="triangle" w="sm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43" name="Text Box 43"/>
            <p:cNvSpPr txBox="1">
              <a:spLocks noChangeArrowheads="1"/>
            </p:cNvSpPr>
            <p:nvPr/>
          </p:nvSpPr>
          <p:spPr bwMode="auto">
            <a:xfrm>
              <a:off x="4080" y="2688"/>
              <a:ext cx="76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9900"/>
                  </a:solidFill>
                  <a:latin typeface="Tahoma" pitchFamily="34" charset="0"/>
                </a:rPr>
                <a:t>frictional component</a:t>
              </a:r>
              <a:endParaRPr lang="en-AU" sz="1600">
                <a:solidFill>
                  <a:srgbClr val="009900"/>
                </a:solidFill>
                <a:latin typeface="Tahom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5300" y="5817528"/>
            <a:ext cx="78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AU" sz="24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en-US" sz="2400" baseline="-25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 is the maximum shear stress the soil can take without failure, under normal stress of .</a:t>
            </a:r>
            <a:endParaRPr lang="en-AU" sz="24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1" name="TextBox 20"/>
          <p:cNvSpPr txBox="1">
            <a:spLocks noChangeArrowheads="1"/>
          </p:cNvSpPr>
          <p:nvPr/>
        </p:nvSpPr>
        <p:spPr bwMode="auto">
          <a:xfrm>
            <a:off x="2674787" y="2841625"/>
            <a:ext cx="1928812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/>
              <a:t>Mohr-Coulomb envelope</a:t>
            </a:r>
          </a:p>
        </p:txBody>
      </p:sp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899527"/>
              </p:ext>
            </p:extLst>
          </p:nvPr>
        </p:nvGraphicFramePr>
        <p:xfrm>
          <a:off x="4267200" y="1822422"/>
          <a:ext cx="25146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3" name="Equation" r:id="rId6" imgW="838166" imgH="228634" progId="Equation.3">
                  <p:embed/>
                </p:oleObj>
              </mc:Choice>
              <mc:Fallback>
                <p:oleObj name="Equation" r:id="rId6" imgW="838166" imgH="228634" progId="Equation.3">
                  <p:embed/>
                  <p:pic>
                    <p:nvPicPr>
                      <p:cNvPr id="0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22422"/>
                        <a:ext cx="25146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807819"/>
              </p:ext>
            </p:extLst>
          </p:nvPr>
        </p:nvGraphicFramePr>
        <p:xfrm>
          <a:off x="4663728" y="2314039"/>
          <a:ext cx="24034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4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728" y="2314039"/>
                        <a:ext cx="240347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781800" y="1944707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Drained condition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67203" y="2472293"/>
            <a:ext cx="2076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Un-Drained condition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912" y="762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Coulomb (1776) suggested that the shear strength of a soil along a failure plane could be described by: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504719"/>
              </p:ext>
            </p:extLst>
          </p:nvPr>
        </p:nvGraphicFramePr>
        <p:xfrm>
          <a:off x="4877594" y="990600"/>
          <a:ext cx="2590006" cy="59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5" name="Equation" r:id="rId10" imgW="1054100" imgH="241300" progId="Equation.3">
                  <p:embed/>
                </p:oleObj>
              </mc:Choice>
              <mc:Fallback>
                <p:oleObj name="Equation" r:id="rId10" imgW="10541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594" y="990600"/>
                        <a:ext cx="2590006" cy="591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6558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9000">
        <p:circle/>
      </p:transition>
    </mc:Choice>
    <mc:Fallback xmlns="">
      <p:transition spd="slow" advClick="0" advTm="29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0" y="780365"/>
            <a:ext cx="8534400" cy="46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5419254"/>
            <a:ext cx="6493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Figure 1.5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: Mohr-Coulomb failure criterion.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295169"/>
              </p:ext>
            </p:extLst>
          </p:nvPr>
        </p:nvGraphicFramePr>
        <p:xfrm>
          <a:off x="449836" y="5910489"/>
          <a:ext cx="745963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4" name="Equation" r:id="rId4" imgW="2463800" imgH="228600" progId="Equation.3">
                  <p:embed/>
                </p:oleObj>
              </mc:Choice>
              <mc:Fallback>
                <p:oleObj name="Equation" r:id="rId4" imgW="2463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36" y="5910489"/>
                        <a:ext cx="745963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494159"/>
              </p:ext>
            </p:extLst>
          </p:nvPr>
        </p:nvGraphicFramePr>
        <p:xfrm>
          <a:off x="6240439" y="4120850"/>
          <a:ext cx="2590800" cy="98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95" name="Equation" r:id="rId6" imgW="1511300" imgH="482600" progId="Equation.3">
                  <p:embed/>
                </p:oleObj>
              </mc:Choice>
              <mc:Fallback>
                <p:oleObj name="Equation" r:id="rId6" imgW="15113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39" y="4120850"/>
                        <a:ext cx="2590800" cy="98383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86000" y="134034"/>
            <a:ext cx="5529078" cy="723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1.4 Mohr-Coulomb Failure Criterion</a:t>
            </a:r>
          </a:p>
        </p:txBody>
      </p:sp>
    </p:spTree>
    <p:extLst>
      <p:ext uri="{BB962C8B-B14F-4D97-AF65-F5344CB8AC3E}">
        <p14:creationId xmlns:p14="http://schemas.microsoft.com/office/powerpoint/2010/main" val="3154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2054"/>
            <a:ext cx="8686800" cy="6484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Comic Sans MS" pitchFamily="66" charset="0"/>
              </a:rPr>
              <a:t>Objectives: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Comic Sans MS" pitchFamily="66" charset="0"/>
              </a:rPr>
              <a:t>How to </a:t>
            </a:r>
            <a:r>
              <a:rPr lang="en-US" sz="2800" i="1" u="sng" dirty="0">
                <a:latin typeface="Comic Sans MS" pitchFamily="66" charset="0"/>
              </a:rPr>
              <a:t>determine the shear strength </a:t>
            </a:r>
            <a:r>
              <a:rPr lang="en-US" sz="2800" dirty="0">
                <a:latin typeface="Comic Sans MS" pitchFamily="66" charset="0"/>
              </a:rPr>
              <a:t>of soils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Comic Sans MS" pitchFamily="66" charset="0"/>
              </a:rPr>
              <a:t>Understands the differences between </a:t>
            </a:r>
            <a:r>
              <a:rPr lang="en-US" sz="2800" i="1" u="sng" dirty="0">
                <a:latin typeface="Comic Sans MS" pitchFamily="66" charset="0"/>
              </a:rPr>
              <a:t>drained</a:t>
            </a:r>
            <a:r>
              <a:rPr lang="en-US" sz="2800" dirty="0">
                <a:latin typeface="Comic Sans MS" pitchFamily="66" charset="0"/>
              </a:rPr>
              <a:t> and </a:t>
            </a:r>
            <a:r>
              <a:rPr lang="en-US" sz="2800" i="1" u="sng" dirty="0">
                <a:latin typeface="Comic Sans MS" pitchFamily="66" charset="0"/>
              </a:rPr>
              <a:t>undrained</a:t>
            </a:r>
            <a:r>
              <a:rPr lang="en-US" sz="2800" dirty="0">
                <a:latin typeface="Comic Sans MS" pitchFamily="66" charset="0"/>
              </a:rPr>
              <a:t> shear strength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Comic Sans MS" pitchFamily="66" charset="0"/>
              </a:rPr>
              <a:t>Determine the </a:t>
            </a:r>
            <a:r>
              <a:rPr lang="en-US" sz="2800" i="1" u="sng" dirty="0">
                <a:latin typeface="Comic Sans MS" pitchFamily="66" charset="0"/>
              </a:rPr>
              <a:t>type of shear test </a:t>
            </a:r>
            <a:r>
              <a:rPr lang="en-US" sz="2800" dirty="0">
                <a:latin typeface="Comic Sans MS" pitchFamily="66" charset="0"/>
              </a:rPr>
              <a:t>that best simulates field conditions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Comic Sans MS" pitchFamily="66" charset="0"/>
              </a:rPr>
              <a:t>How to interpret </a:t>
            </a:r>
            <a:r>
              <a:rPr lang="en-US" sz="2800" i="1" u="sng" dirty="0">
                <a:latin typeface="Comic Sans MS" pitchFamily="66" charset="0"/>
              </a:rPr>
              <a:t>laboratory and field test results </a:t>
            </a:r>
            <a:r>
              <a:rPr lang="en-US" sz="2800" dirty="0">
                <a:latin typeface="Comic Sans MS" pitchFamily="66" charset="0"/>
              </a:rPr>
              <a:t>to obtain shear strength parameters.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Comic Sans MS" pitchFamily="66" charset="0"/>
              </a:rPr>
              <a:t>Importance of Shear Strength for </a:t>
            </a:r>
            <a:r>
              <a:rPr lang="en-US" sz="2800" i="1" u="sng" dirty="0">
                <a:latin typeface="Comic Sans MS" pitchFamily="66" charset="0"/>
              </a:rPr>
              <a:t>geotechnical engineering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39687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1.4 Mohr-Coulomb Failure Criterion…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8307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Any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point </a:t>
            </a:r>
            <a:r>
              <a:rPr lang="en-US" sz="2400" b="1" i="1" dirty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at the failure plane represents the normal and shear stresses on a failure plane at a specified point in a soil. These stresses must also satisfy the equilibrium conditions at the point, which is represented by Mohr’s circle of stress.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This implies that, at failure, Mohr’s circle of stress must be tangent to the line expressed by coulomb’s law of </a:t>
            </a:r>
            <a:r>
              <a:rPr lang="en-US" sz="2400" dirty="0" err="1">
                <a:latin typeface="Comic Sans MS" pitchFamily="66" charset="0"/>
              </a:rPr>
              <a:t>srtength</a:t>
            </a:r>
            <a:r>
              <a:rPr lang="en-US" sz="24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This condition known as the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Mohr-Coulomb failure criterion</a:t>
            </a:r>
            <a:r>
              <a:rPr lang="en-US" sz="2400" dirty="0">
                <a:latin typeface="Comic Sans MS" pitchFamily="66" charset="0"/>
              </a:rPr>
              <a:t> is shown in Fig. 1.5.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6875" y="44431"/>
            <a:ext cx="84185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cs typeface="Arial" charset="0"/>
              </a:rPr>
              <a:t>Mohr Coulomb failure criterion with Mohr circle of stress</a:t>
            </a:r>
            <a:endParaRPr lang="en-AU" sz="2800" b="1" dirty="0">
              <a:solidFill>
                <a:srgbClr val="003300"/>
              </a:solidFill>
              <a:latin typeface="Comic Sans MS" pitchFamily="66" charset="0"/>
              <a:cs typeface="Arial" charset="0"/>
            </a:endParaRPr>
          </a:p>
        </p:txBody>
      </p:sp>
      <p:grpSp>
        <p:nvGrpSpPr>
          <p:cNvPr id="22531" name="Group 109"/>
          <p:cNvGrpSpPr>
            <a:grpSpLocks/>
          </p:cNvGrpSpPr>
          <p:nvPr/>
        </p:nvGrpSpPr>
        <p:grpSpPr bwMode="auto">
          <a:xfrm>
            <a:off x="309563" y="1066800"/>
            <a:ext cx="2774950" cy="2798763"/>
            <a:chOff x="195" y="672"/>
            <a:chExt cx="1748" cy="1763"/>
          </a:xfrm>
        </p:grpSpPr>
        <p:grpSp>
          <p:nvGrpSpPr>
            <p:cNvPr id="22567" name="Group 105"/>
            <p:cNvGrpSpPr>
              <a:grpSpLocks/>
            </p:cNvGrpSpPr>
            <p:nvPr/>
          </p:nvGrpSpPr>
          <p:grpSpPr bwMode="auto">
            <a:xfrm>
              <a:off x="228" y="672"/>
              <a:ext cx="1715" cy="1344"/>
              <a:chOff x="480" y="654"/>
              <a:chExt cx="1715" cy="1344"/>
            </a:xfrm>
          </p:grpSpPr>
          <p:grpSp>
            <p:nvGrpSpPr>
              <p:cNvPr id="22569" name="Group 60"/>
              <p:cNvGrpSpPr>
                <a:grpSpLocks/>
              </p:cNvGrpSpPr>
              <p:nvPr/>
            </p:nvGrpSpPr>
            <p:grpSpPr bwMode="auto">
              <a:xfrm>
                <a:off x="480" y="942"/>
                <a:ext cx="864" cy="1056"/>
                <a:chOff x="432" y="1488"/>
                <a:chExt cx="864" cy="1056"/>
              </a:xfrm>
            </p:grpSpPr>
            <p:sp>
              <p:nvSpPr>
                <p:cNvPr id="22572" name="Text Box 61" descr="Recycled paper"/>
                <p:cNvSpPr txBox="1">
                  <a:spLocks noChangeArrowheads="1"/>
                </p:cNvSpPr>
                <p:nvPr/>
              </p:nvSpPr>
              <p:spPr bwMode="auto">
                <a:xfrm>
                  <a:off x="720" y="1872"/>
                  <a:ext cx="288" cy="294"/>
                </a:xfrm>
                <a:prstGeom prst="rect">
                  <a:avLst/>
                </a:pr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400" b="0">
                      <a:solidFill>
                        <a:srgbClr val="000000"/>
                      </a:solidFill>
                    </a:rPr>
                    <a:t>X</a:t>
                  </a:r>
                  <a:endParaRPr lang="en-AU" sz="2400" b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2573" name="Group 62"/>
                <p:cNvGrpSpPr>
                  <a:grpSpLocks/>
                </p:cNvGrpSpPr>
                <p:nvPr/>
              </p:nvGrpSpPr>
              <p:grpSpPr bwMode="auto">
                <a:xfrm>
                  <a:off x="768" y="1488"/>
                  <a:ext cx="144" cy="384"/>
                  <a:chOff x="768" y="1488"/>
                  <a:chExt cx="144" cy="384"/>
                </a:xfrm>
              </p:grpSpPr>
              <p:sp>
                <p:nvSpPr>
                  <p:cNvPr id="2258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148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2584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48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574" name="Group 65"/>
                <p:cNvGrpSpPr>
                  <a:grpSpLocks/>
                </p:cNvGrpSpPr>
                <p:nvPr/>
              </p:nvGrpSpPr>
              <p:grpSpPr bwMode="auto">
                <a:xfrm flipV="1">
                  <a:off x="768" y="2160"/>
                  <a:ext cx="144" cy="384"/>
                  <a:chOff x="768" y="1488"/>
                  <a:chExt cx="144" cy="384"/>
                </a:xfrm>
              </p:grpSpPr>
              <p:sp>
                <p:nvSpPr>
                  <p:cNvPr id="22581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148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2582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48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575" name="Group 68"/>
                <p:cNvGrpSpPr>
                  <a:grpSpLocks/>
                </p:cNvGrpSpPr>
                <p:nvPr/>
              </p:nvGrpSpPr>
              <p:grpSpPr bwMode="auto">
                <a:xfrm rot="16200000" flipH="1">
                  <a:off x="504" y="1896"/>
                  <a:ext cx="144" cy="288"/>
                  <a:chOff x="768" y="1488"/>
                  <a:chExt cx="144" cy="384"/>
                </a:xfrm>
              </p:grpSpPr>
              <p:sp>
                <p:nvSpPr>
                  <p:cNvPr id="22579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148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2580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48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2576" name="Group 71"/>
                <p:cNvGrpSpPr>
                  <a:grpSpLocks/>
                </p:cNvGrpSpPr>
                <p:nvPr/>
              </p:nvGrpSpPr>
              <p:grpSpPr bwMode="auto">
                <a:xfrm rot="5400000">
                  <a:off x="1080" y="1896"/>
                  <a:ext cx="144" cy="288"/>
                  <a:chOff x="768" y="1488"/>
                  <a:chExt cx="144" cy="384"/>
                </a:xfrm>
              </p:grpSpPr>
              <p:sp>
                <p:nvSpPr>
                  <p:cNvPr id="22577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148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2578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912" y="1488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22570" name="Text Box 75"/>
              <p:cNvSpPr txBox="1">
                <a:spLocks noChangeArrowheads="1"/>
              </p:cNvSpPr>
              <p:nvPr/>
            </p:nvSpPr>
            <p:spPr bwMode="auto">
              <a:xfrm>
                <a:off x="960" y="654"/>
                <a:ext cx="10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AU" sz="2400" b="0">
                    <a:solidFill>
                      <a:srgbClr val="009900"/>
                    </a:solidFill>
                    <a:sym typeface="Symbol" pitchFamily="18" charset="2"/>
                  </a:rPr>
                  <a:t>’</a:t>
                </a:r>
                <a:r>
                  <a:rPr lang="en-US" sz="2400" b="0" baseline="-25000">
                    <a:solidFill>
                      <a:srgbClr val="009900"/>
                    </a:solidFill>
                    <a:sym typeface="Symbol" pitchFamily="18" charset="2"/>
                  </a:rPr>
                  <a:t>v </a:t>
                </a:r>
                <a:r>
                  <a:rPr lang="en-US" sz="2400" b="0">
                    <a:solidFill>
                      <a:srgbClr val="009900"/>
                    </a:solidFill>
                    <a:sym typeface="Symbol" pitchFamily="18" charset="2"/>
                  </a:rPr>
                  <a:t>= </a:t>
                </a:r>
                <a:r>
                  <a:rPr lang="en-US" sz="2400" b="0">
                    <a:solidFill>
                      <a:srgbClr val="009900"/>
                    </a:solidFill>
                    <a:latin typeface="Symbol" pitchFamily="18" charset="2"/>
                    <a:sym typeface="Symbol" pitchFamily="18" charset="2"/>
                  </a:rPr>
                  <a:t>s</a:t>
                </a:r>
                <a:r>
                  <a:rPr lang="en-US" sz="2400" b="0">
                    <a:solidFill>
                      <a:srgbClr val="009900"/>
                    </a:solidFill>
                    <a:sym typeface="Symbol" pitchFamily="18" charset="2"/>
                  </a:rPr>
                  <a:t>’</a:t>
                </a:r>
                <a:r>
                  <a:rPr lang="en-US" sz="2400" b="0" baseline="-25000">
                    <a:solidFill>
                      <a:srgbClr val="009900"/>
                    </a:solidFill>
                    <a:sym typeface="Symbol" pitchFamily="18" charset="2"/>
                  </a:rPr>
                  <a:t>1</a:t>
                </a:r>
                <a:endParaRPr lang="en-AU" sz="2400" b="0" baseline="-25000">
                  <a:solidFill>
                    <a:srgbClr val="009900"/>
                  </a:solidFill>
                </a:endParaRPr>
              </a:p>
            </p:txBody>
          </p:sp>
          <p:sp>
            <p:nvSpPr>
              <p:cNvPr id="22571" name="Text Box 76"/>
              <p:cNvSpPr txBox="1">
                <a:spLocks noChangeArrowheads="1"/>
              </p:cNvSpPr>
              <p:nvPr/>
            </p:nvSpPr>
            <p:spPr bwMode="auto">
              <a:xfrm>
                <a:off x="1248" y="1134"/>
                <a:ext cx="9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AU" sz="2400" b="0">
                    <a:solidFill>
                      <a:srgbClr val="009900"/>
                    </a:solidFill>
                    <a:sym typeface="Symbol" pitchFamily="18" charset="2"/>
                  </a:rPr>
                  <a:t>’</a:t>
                </a:r>
                <a:r>
                  <a:rPr lang="en-US" sz="2400" b="0" baseline="-25000">
                    <a:solidFill>
                      <a:srgbClr val="009900"/>
                    </a:solidFill>
                    <a:sym typeface="Symbol" pitchFamily="18" charset="2"/>
                  </a:rPr>
                  <a:t>h </a:t>
                </a:r>
                <a:r>
                  <a:rPr lang="en-US" sz="2400" b="0">
                    <a:solidFill>
                      <a:srgbClr val="009900"/>
                    </a:solidFill>
                    <a:sym typeface="Symbol" pitchFamily="18" charset="2"/>
                  </a:rPr>
                  <a:t>= </a:t>
                </a:r>
                <a:r>
                  <a:rPr lang="en-US" sz="2400" b="0">
                    <a:solidFill>
                      <a:srgbClr val="009900"/>
                    </a:solidFill>
                    <a:latin typeface="Symbol" pitchFamily="18" charset="2"/>
                    <a:sym typeface="Symbol" pitchFamily="18" charset="2"/>
                  </a:rPr>
                  <a:t>s</a:t>
                </a:r>
                <a:r>
                  <a:rPr lang="en-US" sz="2400" b="0">
                    <a:solidFill>
                      <a:srgbClr val="009900"/>
                    </a:solidFill>
                    <a:sym typeface="Symbol" pitchFamily="18" charset="2"/>
                  </a:rPr>
                  <a:t>’</a:t>
                </a:r>
                <a:r>
                  <a:rPr lang="en-US" sz="2400" b="0" baseline="-25000">
                    <a:solidFill>
                      <a:srgbClr val="009900"/>
                    </a:solidFill>
                    <a:sym typeface="Symbol" pitchFamily="18" charset="2"/>
                  </a:rPr>
                  <a:t>3</a:t>
                </a:r>
                <a:endParaRPr lang="en-AU" sz="2400" b="0" baseline="-25000">
                  <a:solidFill>
                    <a:srgbClr val="009900"/>
                  </a:solidFill>
                  <a:sym typeface="Symbol" pitchFamily="18" charset="2"/>
                </a:endParaRPr>
              </a:p>
            </p:txBody>
          </p:sp>
        </p:grpSp>
        <p:sp>
          <p:nvSpPr>
            <p:cNvPr id="22568" name="Text Box 85"/>
            <p:cNvSpPr txBox="1">
              <a:spLocks noChangeArrowheads="1"/>
            </p:cNvSpPr>
            <p:nvPr/>
          </p:nvSpPr>
          <p:spPr bwMode="auto">
            <a:xfrm>
              <a:off x="195" y="2147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u="sng">
                  <a:solidFill>
                    <a:srgbClr val="000000"/>
                  </a:solidFill>
                </a:rPr>
                <a:t>X</a:t>
              </a:r>
              <a:r>
                <a:rPr lang="en-US" sz="2400" u="sng">
                  <a:solidFill>
                    <a:srgbClr val="0000FF"/>
                  </a:solidFill>
                </a:rPr>
                <a:t> is on failure</a:t>
              </a:r>
            </a:p>
          </p:txBody>
        </p:sp>
      </p:grpSp>
      <p:grpSp>
        <p:nvGrpSpPr>
          <p:cNvPr id="62577" name="Group 113"/>
          <p:cNvGrpSpPr>
            <a:grpSpLocks/>
          </p:cNvGrpSpPr>
          <p:nvPr/>
        </p:nvGrpSpPr>
        <p:grpSpPr bwMode="auto">
          <a:xfrm>
            <a:off x="3163888" y="990600"/>
            <a:ext cx="5735637" cy="3322638"/>
            <a:chOff x="1993" y="624"/>
            <a:chExt cx="3613" cy="2093"/>
          </a:xfrm>
        </p:grpSpPr>
        <p:sp>
          <p:nvSpPr>
            <p:cNvPr id="22551" name="Text Box 43"/>
            <p:cNvSpPr txBox="1">
              <a:spLocks noChangeArrowheads="1"/>
            </p:cNvSpPr>
            <p:nvPr/>
          </p:nvSpPr>
          <p:spPr bwMode="auto">
            <a:xfrm>
              <a:off x="4257" y="2175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AU" sz="2400" b="0">
                  <a:solidFill>
                    <a:srgbClr val="009900"/>
                  </a:solidFill>
                  <a:sym typeface="Symbol" pitchFamily="18" charset="2"/>
                </a:rPr>
                <a:t>’</a:t>
              </a:r>
              <a:r>
                <a:rPr lang="en-AU" sz="2400" b="0" baseline="-25000">
                  <a:solidFill>
                    <a:srgbClr val="009900"/>
                  </a:solidFill>
                  <a:sym typeface="Symbol" pitchFamily="18" charset="2"/>
                </a:rPr>
                <a:t>1</a:t>
              </a:r>
              <a:endParaRPr lang="en-AU" sz="2400" b="0" baseline="-25000">
                <a:solidFill>
                  <a:srgbClr val="009900"/>
                </a:solidFill>
              </a:endParaRPr>
            </a:p>
          </p:txBody>
        </p:sp>
        <p:sp>
          <p:nvSpPr>
            <p:cNvPr id="22552" name="Text Box 44"/>
            <p:cNvSpPr txBox="1">
              <a:spLocks noChangeArrowheads="1"/>
            </p:cNvSpPr>
            <p:nvPr/>
          </p:nvSpPr>
          <p:spPr bwMode="auto">
            <a:xfrm>
              <a:off x="3168" y="216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AU" sz="2400" b="0">
                  <a:solidFill>
                    <a:srgbClr val="009900"/>
                  </a:solidFill>
                  <a:sym typeface="Symbol" pitchFamily="18" charset="2"/>
                </a:rPr>
                <a:t>’</a:t>
              </a:r>
              <a:r>
                <a:rPr lang="en-US" sz="2400" b="0" baseline="-25000">
                  <a:solidFill>
                    <a:srgbClr val="009900"/>
                  </a:solidFill>
                  <a:sym typeface="Symbol" pitchFamily="18" charset="2"/>
                </a:rPr>
                <a:t>3</a:t>
              </a:r>
              <a:endParaRPr lang="en-AU" sz="2400" b="0">
                <a:solidFill>
                  <a:srgbClr val="009900"/>
                </a:solidFill>
              </a:endParaRPr>
            </a:p>
          </p:txBody>
        </p:sp>
        <p:sp>
          <p:nvSpPr>
            <p:cNvPr id="22553" name="Arc 47"/>
            <p:cNvSpPr>
              <a:spLocks/>
            </p:cNvSpPr>
            <p:nvPr/>
          </p:nvSpPr>
          <p:spPr bwMode="auto">
            <a:xfrm rot="-5400000">
              <a:off x="3576" y="1374"/>
              <a:ext cx="576" cy="1104"/>
            </a:xfrm>
            <a:custGeom>
              <a:avLst/>
              <a:gdLst>
                <a:gd name="T0" fmla="*/ 0 w 21600"/>
                <a:gd name="T1" fmla="*/ 0 h 43198"/>
                <a:gd name="T2" fmla="*/ 7 w 21600"/>
                <a:gd name="T3" fmla="*/ 1104 h 43198"/>
                <a:gd name="T4" fmla="*/ 0 w 21600"/>
                <a:gd name="T5" fmla="*/ 552 h 43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19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19"/>
                    <a:pt x="12099" y="43044"/>
                    <a:pt x="281" y="43198"/>
                  </a:cubicBezTo>
                </a:path>
                <a:path w="21600" h="4319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19"/>
                    <a:pt x="12099" y="43044"/>
                    <a:pt x="281" y="4319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54" name="Text Box 48"/>
            <p:cNvSpPr txBox="1">
              <a:spLocks noChangeArrowheads="1"/>
            </p:cNvSpPr>
            <p:nvPr/>
          </p:nvSpPr>
          <p:spPr bwMode="auto">
            <a:xfrm>
              <a:off x="4454" y="1647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b="0">
                  <a:solidFill>
                    <a:srgbClr val="009900"/>
                  </a:solidFill>
                </a:rPr>
                <a:t>effective stresses</a:t>
              </a:r>
              <a:endParaRPr lang="en-AU" sz="1600" b="0">
                <a:solidFill>
                  <a:srgbClr val="009900"/>
                </a:solidFill>
              </a:endParaRPr>
            </a:p>
          </p:txBody>
        </p:sp>
        <p:sp>
          <p:nvSpPr>
            <p:cNvPr id="22555" name="Line 81"/>
            <p:cNvSpPr>
              <a:spLocks noChangeShapeType="1"/>
            </p:cNvSpPr>
            <p:nvPr/>
          </p:nvSpPr>
          <p:spPr bwMode="auto">
            <a:xfrm>
              <a:off x="1993" y="2214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56" name="Line 82"/>
            <p:cNvSpPr>
              <a:spLocks noChangeShapeType="1"/>
            </p:cNvSpPr>
            <p:nvPr/>
          </p:nvSpPr>
          <p:spPr bwMode="auto">
            <a:xfrm flipV="1">
              <a:off x="2976" y="774"/>
              <a:ext cx="0" cy="19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57" name="Text Box 83"/>
            <p:cNvSpPr txBox="1">
              <a:spLocks noChangeArrowheads="1"/>
            </p:cNvSpPr>
            <p:nvPr/>
          </p:nvSpPr>
          <p:spPr bwMode="auto">
            <a:xfrm>
              <a:off x="2721" y="624"/>
              <a:ext cx="2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t</a:t>
              </a:r>
            </a:p>
          </p:txBody>
        </p:sp>
        <p:sp>
          <p:nvSpPr>
            <p:cNvPr id="22558" name="Text Box 84"/>
            <p:cNvSpPr txBox="1">
              <a:spLocks noChangeArrowheads="1"/>
            </p:cNvSpPr>
            <p:nvPr/>
          </p:nvSpPr>
          <p:spPr bwMode="auto">
            <a:xfrm>
              <a:off x="5137" y="2175"/>
              <a:ext cx="32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en-US" sz="2800">
                  <a:solidFill>
                    <a:srgbClr val="000000"/>
                  </a:solidFill>
                </a:rPr>
                <a:t>’</a:t>
              </a:r>
              <a:endParaRPr lang="en-US" sz="2800">
                <a:solidFill>
                  <a:srgbClr val="000000"/>
                </a:solidFill>
                <a:latin typeface="Symbol" pitchFamily="18" charset="2"/>
              </a:endParaRPr>
            </a:p>
          </p:txBody>
        </p:sp>
        <p:sp>
          <p:nvSpPr>
            <p:cNvPr id="22559" name="Line 97"/>
            <p:cNvSpPr>
              <a:spLocks noChangeShapeType="1"/>
            </p:cNvSpPr>
            <p:nvPr/>
          </p:nvSpPr>
          <p:spPr bwMode="auto">
            <a:xfrm flipV="1">
              <a:off x="2295" y="1147"/>
              <a:ext cx="2667" cy="106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60" name="Text Box 99"/>
            <p:cNvSpPr txBox="1">
              <a:spLocks noChangeArrowheads="1"/>
            </p:cNvSpPr>
            <p:nvPr/>
          </p:nvSpPr>
          <p:spPr bwMode="auto">
            <a:xfrm>
              <a:off x="2644" y="1971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9900"/>
                  </a:solidFill>
                  <a:latin typeface="Symbol" pitchFamily="18" charset="2"/>
                </a:rPr>
                <a:t>f</a:t>
              </a:r>
              <a:r>
                <a:rPr lang="en-US" sz="2400">
                  <a:solidFill>
                    <a:srgbClr val="009900"/>
                  </a:solidFill>
                </a:rPr>
                <a:t>’</a:t>
              </a:r>
            </a:p>
          </p:txBody>
        </p:sp>
        <p:sp>
          <p:nvSpPr>
            <p:cNvPr id="22561" name="Line 100"/>
            <p:cNvSpPr>
              <a:spLocks noChangeShapeType="1"/>
            </p:cNvSpPr>
            <p:nvPr/>
          </p:nvSpPr>
          <p:spPr bwMode="auto">
            <a:xfrm flipH="1">
              <a:off x="3039" y="1932"/>
              <a:ext cx="0" cy="29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62" name="Text Box 101"/>
            <p:cNvSpPr txBox="1">
              <a:spLocks noChangeArrowheads="1"/>
            </p:cNvSpPr>
            <p:nvPr/>
          </p:nvSpPr>
          <p:spPr bwMode="auto">
            <a:xfrm>
              <a:off x="3012" y="1950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9900"/>
                  </a:solidFill>
                </a:rPr>
                <a:t>c’</a:t>
              </a:r>
            </a:p>
          </p:txBody>
        </p:sp>
        <p:sp>
          <p:nvSpPr>
            <p:cNvPr id="22563" name="Text Box 103"/>
            <p:cNvSpPr txBox="1">
              <a:spLocks noChangeArrowheads="1"/>
            </p:cNvSpPr>
            <p:nvPr/>
          </p:nvSpPr>
          <p:spPr bwMode="auto">
            <a:xfrm>
              <a:off x="3081" y="735"/>
              <a:ext cx="1693" cy="4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9900"/>
                  </a:solidFill>
                  <a:latin typeface="Times New Roman" pitchFamily="18" charset="0"/>
                </a:rPr>
                <a:t>Failure envelope in terms of effective stresses</a:t>
              </a:r>
            </a:p>
          </p:txBody>
        </p:sp>
        <p:sp>
          <p:nvSpPr>
            <p:cNvPr id="22564" name="Line 104"/>
            <p:cNvSpPr>
              <a:spLocks noChangeShapeType="1"/>
            </p:cNvSpPr>
            <p:nvPr/>
          </p:nvSpPr>
          <p:spPr bwMode="auto">
            <a:xfrm>
              <a:off x="4075" y="1110"/>
              <a:ext cx="478" cy="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65" name="Arc 106"/>
            <p:cNvSpPr>
              <a:spLocks/>
            </p:cNvSpPr>
            <p:nvPr/>
          </p:nvSpPr>
          <p:spPr bwMode="auto">
            <a:xfrm>
              <a:off x="2583" y="2115"/>
              <a:ext cx="56" cy="106"/>
            </a:xfrm>
            <a:custGeom>
              <a:avLst/>
              <a:gdLst>
                <a:gd name="T0" fmla="*/ 0 w 21600"/>
                <a:gd name="T1" fmla="*/ 0 h 21600"/>
                <a:gd name="T2" fmla="*/ 56 w 21600"/>
                <a:gd name="T3" fmla="*/ 106 h 21600"/>
                <a:gd name="T4" fmla="*/ 0 w 21600"/>
                <a:gd name="T5" fmla="*/ 10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66" name="AutoShape 107"/>
            <p:cNvSpPr>
              <a:spLocks noChangeArrowheads="1"/>
            </p:cNvSpPr>
            <p:nvPr/>
          </p:nvSpPr>
          <p:spPr bwMode="auto">
            <a:xfrm>
              <a:off x="2065" y="1391"/>
              <a:ext cx="336" cy="151"/>
            </a:xfrm>
            <a:prstGeom prst="rightArrow">
              <a:avLst>
                <a:gd name="adj1" fmla="val 50000"/>
                <a:gd name="adj2" fmla="val 556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62592" name="Group 128"/>
          <p:cNvGrpSpPr>
            <a:grpSpLocks/>
          </p:cNvGrpSpPr>
          <p:nvPr/>
        </p:nvGrpSpPr>
        <p:grpSpPr bwMode="auto">
          <a:xfrm>
            <a:off x="3627438" y="3559175"/>
            <a:ext cx="1250950" cy="904875"/>
            <a:chOff x="2285" y="2242"/>
            <a:chExt cx="788" cy="570"/>
          </a:xfrm>
        </p:grpSpPr>
        <p:sp>
          <p:nvSpPr>
            <p:cNvPr id="22548" name="Line 110"/>
            <p:cNvSpPr>
              <a:spLocks noChangeShapeType="1"/>
            </p:cNvSpPr>
            <p:nvPr/>
          </p:nvSpPr>
          <p:spPr bwMode="auto">
            <a:xfrm>
              <a:off x="2304" y="2508"/>
              <a:ext cx="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49" name="Line 111"/>
            <p:cNvSpPr>
              <a:spLocks noChangeShapeType="1"/>
            </p:cNvSpPr>
            <p:nvPr/>
          </p:nvSpPr>
          <p:spPr bwMode="auto">
            <a:xfrm>
              <a:off x="2313" y="2242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50" name="Text Box 114"/>
            <p:cNvSpPr txBox="1">
              <a:spLocks noChangeArrowheads="1"/>
            </p:cNvSpPr>
            <p:nvPr/>
          </p:nvSpPr>
          <p:spPr bwMode="auto">
            <a:xfrm>
              <a:off x="2285" y="2543"/>
              <a:ext cx="7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i="1">
                  <a:solidFill>
                    <a:srgbClr val="000000"/>
                  </a:solidFill>
                  <a:latin typeface="Times New Roman" pitchFamily="18" charset="0"/>
                </a:rPr>
                <a:t>c’ Cot</a:t>
              </a:r>
              <a:r>
                <a:rPr lang="en-US" sz="2200" i="1">
                  <a:solidFill>
                    <a:srgbClr val="000000"/>
                  </a:solidFill>
                  <a:latin typeface="Symbol" pitchFamily="18" charset="2"/>
                </a:rPr>
                <a:t>f</a:t>
              </a:r>
              <a:r>
                <a:rPr lang="en-US" sz="2200" i="1">
                  <a:solidFill>
                    <a:srgbClr val="000000"/>
                  </a:solidFill>
                </a:rPr>
                <a:t>’</a:t>
              </a:r>
              <a:endParaRPr lang="en-US" sz="2200" i="1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62593" name="Group 129"/>
          <p:cNvGrpSpPr>
            <a:grpSpLocks/>
          </p:cNvGrpSpPr>
          <p:nvPr/>
        </p:nvGrpSpPr>
        <p:grpSpPr bwMode="auto">
          <a:xfrm>
            <a:off x="4665663" y="3700463"/>
            <a:ext cx="1589087" cy="730250"/>
            <a:chOff x="2939" y="2331"/>
            <a:chExt cx="1001" cy="460"/>
          </a:xfrm>
        </p:grpSpPr>
        <p:sp>
          <p:nvSpPr>
            <p:cNvPr id="22545" name="Line 115"/>
            <p:cNvSpPr>
              <a:spLocks noChangeShapeType="1"/>
            </p:cNvSpPr>
            <p:nvPr/>
          </p:nvSpPr>
          <p:spPr bwMode="auto">
            <a:xfrm>
              <a:off x="2985" y="2505"/>
              <a:ext cx="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46" name="Line 118"/>
            <p:cNvSpPr>
              <a:spLocks noChangeShapeType="1"/>
            </p:cNvSpPr>
            <p:nvPr/>
          </p:nvSpPr>
          <p:spPr bwMode="auto">
            <a:xfrm>
              <a:off x="3855" y="2331"/>
              <a:ext cx="0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47" name="Text Box 119"/>
            <p:cNvSpPr txBox="1">
              <a:spLocks noChangeArrowheads="1"/>
            </p:cNvSpPr>
            <p:nvPr/>
          </p:nvSpPr>
          <p:spPr bwMode="auto">
            <a:xfrm>
              <a:off x="2939" y="2522"/>
              <a:ext cx="100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i="1">
                  <a:solidFill>
                    <a:srgbClr val="000000"/>
                  </a:solidFill>
                  <a:latin typeface="Symbol" pitchFamily="18" charset="2"/>
                </a:rPr>
                <a:t>(s</a:t>
              </a:r>
              <a:r>
                <a:rPr lang="en-US" sz="2200" i="1">
                  <a:solidFill>
                    <a:srgbClr val="000000"/>
                  </a:solidFill>
                </a:rPr>
                <a:t>’</a:t>
              </a:r>
              <a:r>
                <a:rPr lang="en-US" sz="2200" i="1" baseline="-25000">
                  <a:solidFill>
                    <a:srgbClr val="000000"/>
                  </a:solidFill>
                  <a:latin typeface="Symbol" pitchFamily="18" charset="2"/>
                </a:rPr>
                <a:t>1</a:t>
              </a:r>
              <a:r>
                <a:rPr lang="en-US" sz="2200" i="1">
                  <a:solidFill>
                    <a:srgbClr val="000000"/>
                  </a:solidFill>
                  <a:latin typeface="Symbol" pitchFamily="18" charset="2"/>
                </a:rPr>
                <a:t>+ s</a:t>
              </a:r>
              <a:r>
                <a:rPr lang="en-US" sz="2200" i="1">
                  <a:solidFill>
                    <a:srgbClr val="000000"/>
                  </a:solidFill>
                </a:rPr>
                <a:t>’</a:t>
              </a:r>
              <a:r>
                <a:rPr lang="en-US" sz="2200" i="1" baseline="-25000">
                  <a:solidFill>
                    <a:srgbClr val="000000"/>
                  </a:solidFill>
                  <a:latin typeface="Symbol" pitchFamily="18" charset="2"/>
                </a:rPr>
                <a:t>3</a:t>
              </a:r>
              <a:r>
                <a:rPr lang="en-US" sz="2200" i="1">
                  <a:solidFill>
                    <a:srgbClr val="000000"/>
                  </a:solidFill>
                  <a:latin typeface="Symbol" pitchFamily="18" charset="2"/>
                </a:rPr>
                <a:t>)/2</a:t>
              </a:r>
            </a:p>
          </p:txBody>
        </p:sp>
      </p:grpSp>
      <p:grpSp>
        <p:nvGrpSpPr>
          <p:cNvPr id="62589" name="Group 125"/>
          <p:cNvGrpSpPr>
            <a:grpSpLocks/>
          </p:cNvGrpSpPr>
          <p:nvPr/>
        </p:nvGrpSpPr>
        <p:grpSpPr bwMode="auto">
          <a:xfrm>
            <a:off x="5838825" y="2589213"/>
            <a:ext cx="1733550" cy="955675"/>
            <a:chOff x="3678" y="1631"/>
            <a:chExt cx="1092" cy="602"/>
          </a:xfrm>
        </p:grpSpPr>
        <p:grpSp>
          <p:nvGrpSpPr>
            <p:cNvPr id="22539" name="Group 123"/>
            <p:cNvGrpSpPr>
              <a:grpSpLocks/>
            </p:cNvGrpSpPr>
            <p:nvPr/>
          </p:nvGrpSpPr>
          <p:grpSpPr bwMode="auto">
            <a:xfrm>
              <a:off x="3678" y="1631"/>
              <a:ext cx="186" cy="602"/>
              <a:chOff x="3678" y="1631"/>
              <a:chExt cx="186" cy="602"/>
            </a:xfrm>
          </p:grpSpPr>
          <p:sp>
            <p:nvSpPr>
              <p:cNvPr id="22541" name="Line 117"/>
              <p:cNvSpPr>
                <a:spLocks noChangeShapeType="1"/>
              </p:cNvSpPr>
              <p:nvPr/>
            </p:nvSpPr>
            <p:spPr bwMode="auto">
              <a:xfrm>
                <a:off x="3855" y="2180"/>
                <a:ext cx="0" cy="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542" name="Line 120"/>
              <p:cNvSpPr>
                <a:spLocks noChangeShapeType="1"/>
              </p:cNvSpPr>
              <p:nvPr/>
            </p:nvSpPr>
            <p:spPr bwMode="auto">
              <a:xfrm flipH="1" flipV="1">
                <a:off x="3678" y="1666"/>
                <a:ext cx="186" cy="5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543" name="Line 121"/>
              <p:cNvSpPr>
                <a:spLocks noChangeShapeType="1"/>
              </p:cNvSpPr>
              <p:nvPr/>
            </p:nvSpPr>
            <p:spPr bwMode="auto">
              <a:xfrm>
                <a:off x="3757" y="1631"/>
                <a:ext cx="27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544" name="Line 122"/>
              <p:cNvSpPr>
                <a:spLocks noChangeShapeType="1"/>
              </p:cNvSpPr>
              <p:nvPr/>
            </p:nvSpPr>
            <p:spPr bwMode="auto">
              <a:xfrm flipH="1">
                <a:off x="3704" y="1719"/>
                <a:ext cx="80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2540" name="Text Box 124"/>
            <p:cNvSpPr txBox="1">
              <a:spLocks noChangeArrowheads="1"/>
            </p:cNvSpPr>
            <p:nvPr/>
          </p:nvSpPr>
          <p:spPr bwMode="auto">
            <a:xfrm>
              <a:off x="3769" y="1829"/>
              <a:ext cx="100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i="1">
                  <a:solidFill>
                    <a:srgbClr val="000000"/>
                  </a:solidFill>
                  <a:latin typeface="Symbol" pitchFamily="18" charset="2"/>
                </a:rPr>
                <a:t>(s</a:t>
              </a:r>
              <a:r>
                <a:rPr lang="en-US" sz="2200" i="1">
                  <a:solidFill>
                    <a:srgbClr val="000000"/>
                  </a:solidFill>
                </a:rPr>
                <a:t>’</a:t>
              </a:r>
              <a:r>
                <a:rPr lang="en-US" sz="2200" i="1" baseline="-25000">
                  <a:solidFill>
                    <a:srgbClr val="000000"/>
                  </a:solidFill>
                  <a:latin typeface="Symbol" pitchFamily="18" charset="2"/>
                </a:rPr>
                <a:t>1 </a:t>
              </a:r>
              <a:r>
                <a:rPr lang="en-US" sz="2200" i="1">
                  <a:solidFill>
                    <a:srgbClr val="000000"/>
                  </a:solidFill>
                  <a:latin typeface="Symbol" pitchFamily="18" charset="2"/>
                </a:rPr>
                <a:t>- s</a:t>
              </a:r>
              <a:r>
                <a:rPr lang="en-US" sz="2200" i="1">
                  <a:solidFill>
                    <a:srgbClr val="000000"/>
                  </a:solidFill>
                </a:rPr>
                <a:t>’</a:t>
              </a:r>
              <a:r>
                <a:rPr lang="en-US" sz="2200" i="1" baseline="-25000">
                  <a:solidFill>
                    <a:srgbClr val="000000"/>
                  </a:solidFill>
                  <a:latin typeface="Symbol" pitchFamily="18" charset="2"/>
                </a:rPr>
                <a:t>3</a:t>
              </a:r>
              <a:r>
                <a:rPr lang="en-US" sz="2200" i="1">
                  <a:solidFill>
                    <a:srgbClr val="000000"/>
                  </a:solidFill>
                  <a:latin typeface="Symbol" pitchFamily="18" charset="2"/>
                </a:rPr>
                <a:t>)/2</a:t>
              </a:r>
            </a:p>
          </p:txBody>
        </p:sp>
      </p:grpSp>
      <p:grpSp>
        <p:nvGrpSpPr>
          <p:cNvPr id="62594" name="Group 130"/>
          <p:cNvGrpSpPr>
            <a:grpSpLocks/>
          </p:cNvGrpSpPr>
          <p:nvPr/>
        </p:nvGrpSpPr>
        <p:grpSpPr bwMode="auto">
          <a:xfrm>
            <a:off x="239713" y="4416425"/>
            <a:ext cx="5694362" cy="1751013"/>
            <a:chOff x="151" y="2782"/>
            <a:chExt cx="3587" cy="1103"/>
          </a:xfrm>
        </p:grpSpPr>
        <p:graphicFrame>
          <p:nvGraphicFramePr>
            <p:cNvPr id="22537" name="Object 126"/>
            <p:cNvGraphicFramePr>
              <a:graphicFrameLocks noChangeAspect="1"/>
            </p:cNvGraphicFramePr>
            <p:nvPr/>
          </p:nvGraphicFramePr>
          <p:xfrm>
            <a:off x="151" y="3118"/>
            <a:ext cx="3587" cy="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309" name="Equation" r:id="rId5" imgW="2374900" imgH="508000" progId="Equation.3">
                    <p:embed/>
                  </p:oleObj>
                </mc:Choice>
                <mc:Fallback>
                  <p:oleObj name="Equation" r:id="rId5" imgW="23749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" y="3118"/>
                          <a:ext cx="3587" cy="76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8" name="Text Box 127"/>
            <p:cNvSpPr txBox="1">
              <a:spLocks noChangeArrowheads="1"/>
            </p:cNvSpPr>
            <p:nvPr/>
          </p:nvSpPr>
          <p:spPr bwMode="auto">
            <a:xfrm>
              <a:off x="168" y="2782"/>
              <a:ext cx="94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0">
                  <a:solidFill>
                    <a:srgbClr val="000000"/>
                  </a:solidFill>
                  <a:latin typeface="Times New Roman" pitchFamily="18" charset="0"/>
                </a:rPr>
                <a:t>Therefore,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196790" y="614467"/>
            <a:ext cx="5620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Comic Sans MS" pitchFamily="66" charset="0"/>
              </a:rPr>
              <a:t>(Relation of stresses can be calculated as)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6800" y="4645025"/>
            <a:ext cx="283018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tan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  <a:sym typeface="Symbol"/>
              </a:rPr>
              <a:t>= op/</a:t>
            </a:r>
            <a:r>
              <a:rPr lang="en-US" b="1" dirty="0" err="1">
                <a:solidFill>
                  <a:srgbClr val="00B050"/>
                </a:solidFill>
                <a:latin typeface="Comic Sans MS" pitchFamily="66" charset="0"/>
                <a:sym typeface="Symbol"/>
              </a:rPr>
              <a:t>adj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  <a:sym typeface="Symbol"/>
              </a:rPr>
              <a:t>= OB/AO</a:t>
            </a:r>
          </a:p>
          <a:p>
            <a:r>
              <a:rPr lang="en-US" b="1" dirty="0">
                <a:solidFill>
                  <a:srgbClr val="00B050"/>
                </a:solidFill>
                <a:latin typeface="Comic Sans MS" pitchFamily="66" charset="0"/>
                <a:sym typeface="Symbol"/>
              </a:rPr>
              <a:t>     =c’/AO </a:t>
            </a:r>
          </a:p>
          <a:p>
            <a:r>
              <a:rPr lang="en-US" b="1" dirty="0">
                <a:solidFill>
                  <a:srgbClr val="00B050"/>
                </a:solidFill>
                <a:latin typeface="Comic Sans MS" pitchFamily="66" charset="0"/>
                <a:sym typeface="Symbol"/>
              </a:rPr>
              <a:t>AO= c’/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tan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  <a:sym typeface="Symbol"/>
              </a:rPr>
              <a:t> = c’ *cot 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0331" y="3295486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4531" y="3496231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34531" y="2759631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75738" y="2326197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F</a:t>
            </a:r>
            <a:endParaRPr lang="en-US" dirty="0">
              <a:solidFill>
                <a:srgbClr val="0000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50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6875" y="176213"/>
            <a:ext cx="8418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3300"/>
                </a:solidFill>
                <a:latin typeface="Arial Black" pitchFamily="34" charset="0"/>
                <a:cs typeface="Arial" charset="0"/>
              </a:rPr>
              <a:t>Mohr Coulomb failure criterion with Mohr circle of stress</a:t>
            </a:r>
            <a:endParaRPr lang="en-AU" sz="2400" dirty="0">
              <a:solidFill>
                <a:srgbClr val="003300"/>
              </a:solidFill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2355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751075"/>
              </p:ext>
            </p:extLst>
          </p:nvPr>
        </p:nvGraphicFramePr>
        <p:xfrm>
          <a:off x="2057400" y="998538"/>
          <a:ext cx="5694362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78" name="Equation" r:id="rId4" imgW="2374900" imgH="508000" progId="Equation.3">
                  <p:embed/>
                </p:oleObj>
              </mc:Choice>
              <mc:Fallback>
                <p:oleObj name="Equation" r:id="rId4" imgW="2374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98538"/>
                        <a:ext cx="5694362" cy="12176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4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531167"/>
              </p:ext>
            </p:extLst>
          </p:nvPr>
        </p:nvGraphicFramePr>
        <p:xfrm>
          <a:off x="1657208" y="2362200"/>
          <a:ext cx="51768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79" name="Equation" r:id="rId6" imgW="2159000" imgH="241300" progId="Equation.3">
                  <p:embed/>
                </p:oleObj>
              </mc:Choice>
              <mc:Fallback>
                <p:oleObj name="Equation" r:id="rId6" imgW="2159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208" y="2362200"/>
                        <a:ext cx="5176838" cy="577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4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62097"/>
              </p:ext>
            </p:extLst>
          </p:nvPr>
        </p:nvGraphicFramePr>
        <p:xfrm>
          <a:off x="1593056" y="3113941"/>
          <a:ext cx="5634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80" name="Equation" r:id="rId8" imgW="2349500" imgH="241300" progId="Equation.3">
                  <p:embed/>
                </p:oleObj>
              </mc:Choice>
              <mc:Fallback>
                <p:oleObj name="Equation" r:id="rId8" imgW="2349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056" y="3113941"/>
                        <a:ext cx="5634037" cy="577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44" name="Object 56"/>
          <p:cNvGraphicFramePr>
            <a:graphicFrameLocks noChangeAspect="1"/>
          </p:cNvGraphicFramePr>
          <p:nvPr/>
        </p:nvGraphicFramePr>
        <p:xfrm>
          <a:off x="279400" y="3819525"/>
          <a:ext cx="514191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81" name="Equation" r:id="rId10" imgW="2070100" imgH="419100" progId="Equation.3">
                  <p:embed/>
                </p:oleObj>
              </mc:Choice>
              <mc:Fallback>
                <p:oleObj name="Equation" r:id="rId10" imgW="2070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3819525"/>
                        <a:ext cx="5141913" cy="1039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552" name="Group 64"/>
          <p:cNvGrpSpPr>
            <a:grpSpLocks/>
          </p:cNvGrpSpPr>
          <p:nvPr/>
        </p:nvGrpSpPr>
        <p:grpSpPr bwMode="auto">
          <a:xfrm>
            <a:off x="261938" y="3643313"/>
            <a:ext cx="6024562" cy="2913062"/>
            <a:chOff x="165" y="2295"/>
            <a:chExt cx="3795" cy="1835"/>
          </a:xfrm>
        </p:grpSpPr>
        <p:graphicFrame>
          <p:nvGraphicFramePr>
            <p:cNvPr id="23560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671980"/>
                </p:ext>
              </p:extLst>
            </p:nvPr>
          </p:nvGraphicFramePr>
          <p:xfrm>
            <a:off x="165" y="3455"/>
            <a:ext cx="3795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982" name="Equation" r:id="rId12" imgW="2425680" imgH="431640" progId="Equation.3">
                    <p:embed/>
                  </p:oleObj>
                </mc:Choice>
                <mc:Fallback>
                  <p:oleObj name="Equation" r:id="rId12" imgW="2425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" y="3455"/>
                          <a:ext cx="3795" cy="675"/>
                        </a:xfrm>
                        <a:prstGeom prst="rect">
                          <a:avLst/>
                        </a:prstGeom>
                        <a:solidFill>
                          <a:srgbClr val="00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61" name="Group 62"/>
            <p:cNvGrpSpPr>
              <a:grpSpLocks/>
            </p:cNvGrpSpPr>
            <p:nvPr/>
          </p:nvGrpSpPr>
          <p:grpSpPr bwMode="auto">
            <a:xfrm>
              <a:off x="909" y="2295"/>
              <a:ext cx="1107" cy="1314"/>
              <a:chOff x="909" y="2295"/>
              <a:chExt cx="1107" cy="1314"/>
            </a:xfrm>
          </p:grpSpPr>
          <p:sp>
            <p:nvSpPr>
              <p:cNvPr id="23565" name="Oval 58"/>
              <p:cNvSpPr>
                <a:spLocks noChangeArrowheads="1"/>
              </p:cNvSpPr>
              <p:nvPr/>
            </p:nvSpPr>
            <p:spPr bwMode="auto">
              <a:xfrm>
                <a:off x="909" y="2295"/>
                <a:ext cx="1107" cy="82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566" name="Line 59"/>
              <p:cNvSpPr>
                <a:spLocks noChangeShapeType="1"/>
              </p:cNvSpPr>
              <p:nvPr/>
            </p:nvSpPr>
            <p:spPr bwMode="auto">
              <a:xfrm flipH="1">
                <a:off x="1026" y="3132"/>
                <a:ext cx="378" cy="4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3562" name="Group 63"/>
            <p:cNvGrpSpPr>
              <a:grpSpLocks/>
            </p:cNvGrpSpPr>
            <p:nvPr/>
          </p:nvGrpSpPr>
          <p:grpSpPr bwMode="auto">
            <a:xfrm>
              <a:off x="2391" y="2337"/>
              <a:ext cx="1107" cy="1287"/>
              <a:chOff x="2391" y="2337"/>
              <a:chExt cx="1107" cy="1287"/>
            </a:xfrm>
          </p:grpSpPr>
          <p:sp>
            <p:nvSpPr>
              <p:cNvPr id="23563" name="Oval 60"/>
              <p:cNvSpPr>
                <a:spLocks noChangeArrowheads="1"/>
              </p:cNvSpPr>
              <p:nvPr/>
            </p:nvSpPr>
            <p:spPr bwMode="auto">
              <a:xfrm>
                <a:off x="2391" y="2337"/>
                <a:ext cx="1107" cy="82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564" name="Line 61"/>
              <p:cNvSpPr>
                <a:spLocks noChangeShapeType="1"/>
              </p:cNvSpPr>
              <p:nvPr/>
            </p:nvSpPr>
            <p:spPr bwMode="auto">
              <a:xfrm flipH="1">
                <a:off x="2778" y="3147"/>
                <a:ext cx="378" cy="4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25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90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00FF"/>
                </a:solidFill>
                <a:latin typeface="Comic Sans MS" pitchFamily="66" charset="0"/>
              </a:rPr>
              <a:t>If the cohesion </a:t>
            </a:r>
            <a:r>
              <a:rPr lang="en-US" sz="3200" i="1" dirty="0">
                <a:solidFill>
                  <a:srgbClr val="0000FF"/>
                </a:solidFill>
                <a:latin typeface="Comic Sans MS" pitchFamily="66" charset="0"/>
              </a:rPr>
              <a:t>c</a:t>
            </a:r>
            <a:r>
              <a:rPr lang="en-US" sz="3200" dirty="0">
                <a:solidFill>
                  <a:srgbClr val="0000FF"/>
                </a:solidFill>
                <a:latin typeface="Comic Sans MS" pitchFamily="66" charset="0"/>
              </a:rPr>
              <a:t>’, is small or zero, then </a:t>
            </a:r>
            <a:r>
              <a:rPr lang="en-US" sz="3200" dirty="0" err="1">
                <a:solidFill>
                  <a:srgbClr val="0000FF"/>
                </a:solidFill>
                <a:latin typeface="Comic Sans MS" pitchFamily="66" charset="0"/>
              </a:rPr>
              <a:t>Eqs</a:t>
            </a:r>
            <a:r>
              <a:rPr lang="en-US" sz="3200" dirty="0">
                <a:solidFill>
                  <a:srgbClr val="0000FF"/>
                </a:solidFill>
                <a:latin typeface="Comic Sans MS" pitchFamily="66" charset="0"/>
              </a:rPr>
              <a:t>. (1.15 to 1.19) can be rearranged as follows: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923735"/>
              </p:ext>
            </p:extLst>
          </p:nvPr>
        </p:nvGraphicFramePr>
        <p:xfrm>
          <a:off x="2362200" y="2560260"/>
          <a:ext cx="3429000" cy="134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66" name="Equation" r:id="rId3" imgW="1129810" imgH="482391" progId="Equation.3">
                  <p:embed/>
                </p:oleObj>
              </mc:Choice>
              <mc:Fallback>
                <p:oleObj name="Equation" r:id="rId3" imgW="1129810" imgH="48239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60260"/>
                        <a:ext cx="3429000" cy="13402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542111"/>
              </p:ext>
            </p:extLst>
          </p:nvPr>
        </p:nvGraphicFramePr>
        <p:xfrm>
          <a:off x="3810000" y="4267200"/>
          <a:ext cx="2314575" cy="1021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67" name="Equation" r:id="rId5" imgW="939800" imgH="457200" progId="Equation.3">
                  <p:embed/>
                </p:oleObj>
              </mc:Choice>
              <mc:Fallback>
                <p:oleObj name="Equation" r:id="rId5" imgW="9398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267200"/>
                        <a:ext cx="2314575" cy="1021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547119"/>
              </p:ext>
            </p:extLst>
          </p:nvPr>
        </p:nvGraphicFramePr>
        <p:xfrm>
          <a:off x="5638800" y="5334000"/>
          <a:ext cx="31242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68" name="Equation" r:id="rId7" imgW="1218671" imgH="444307" progId="Equation.3">
                  <p:embed/>
                </p:oleObj>
              </mc:Choice>
              <mc:Fallback>
                <p:oleObj name="Equation" r:id="rId7" imgW="1218671" imgH="44430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0"/>
                        <a:ext cx="3124200" cy="1209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297726" y="5739726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Or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4267200"/>
            <a:ext cx="3010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mic Sans MS" pitchFamily="66" charset="0"/>
              </a:rPr>
              <a:t>By rearranging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35935" y="272927"/>
            <a:ext cx="6523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 Black" pitchFamily="34" charset="0"/>
                <a:cs typeface="Arial" charset="0"/>
              </a:rPr>
              <a:t>Mohr Coulomb failure criterion…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2800" b="1" dirty="0">
                <a:latin typeface="Comic Sans MS" pitchFamily="66" charset="0"/>
              </a:rPr>
              <a:t>EXAMPLE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1.2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6388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At a point in a soil mass, the total vertical and horizontal stresses are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240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kPa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145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kPa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respectively whilst the pore water pressure is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40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kPa</a:t>
            </a:r>
            <a:r>
              <a:rPr lang="en-US" sz="2400" dirty="0">
                <a:latin typeface="Comic Sans MS" pitchFamily="66" charset="0"/>
              </a:rPr>
              <a:t>. Shear stresses on the vertical and horizontal planes passing through this point are zero.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Calculate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the maximum excess pore water pressure </a:t>
            </a:r>
            <a:r>
              <a:rPr lang="en-US" sz="2400" dirty="0">
                <a:latin typeface="Comic Sans MS" pitchFamily="66" charset="0"/>
              </a:rPr>
              <a:t>to cause the failure of this point.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What is the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magnitude of the shear strength </a:t>
            </a:r>
            <a:r>
              <a:rPr lang="en-US" sz="2400" dirty="0">
                <a:latin typeface="Comic Sans MS" pitchFamily="66" charset="0"/>
              </a:rPr>
              <a:t>on the plane of failure? The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effective shear strength </a:t>
            </a:r>
            <a:r>
              <a:rPr lang="en-US" sz="2400" dirty="0">
                <a:latin typeface="Comic Sans MS" pitchFamily="66" charset="0"/>
              </a:rPr>
              <a:t>parameters are </a:t>
            </a:r>
            <a:r>
              <a:rPr lang="en-US" sz="2400" i="1" dirty="0">
                <a:latin typeface="Comic Sans MS" pitchFamily="66" charset="0"/>
              </a:rPr>
              <a:t>c</a:t>
            </a:r>
            <a:r>
              <a:rPr lang="en-US" sz="2400" dirty="0">
                <a:latin typeface="Comic Sans MS" pitchFamily="66" charset="0"/>
              </a:rPr>
              <a:t>’ = 10 </a:t>
            </a:r>
            <a:r>
              <a:rPr lang="en-US" sz="2400" dirty="0" err="1">
                <a:latin typeface="Comic Sans MS" pitchFamily="66" charset="0"/>
              </a:rPr>
              <a:t>kPa</a:t>
            </a:r>
            <a:r>
              <a:rPr lang="en-US" sz="2400" dirty="0">
                <a:latin typeface="Comic Sans MS" pitchFamily="66" charset="0"/>
              </a:rPr>
              <a:t> and </a:t>
            </a:r>
            <a:r>
              <a:rPr lang="en-US" sz="2400" dirty="0">
                <a:latin typeface="Calibri"/>
              </a:rPr>
              <a:t>ɸ</a:t>
            </a:r>
            <a:r>
              <a:rPr lang="en-US" sz="2400" dirty="0">
                <a:latin typeface="Comic Sans MS" pitchFamily="66" charset="0"/>
              </a:rPr>
              <a:t>= 30</a:t>
            </a:r>
            <a:r>
              <a:rPr lang="en-US" sz="2400" baseline="30000" dirty="0">
                <a:latin typeface="Comic Sans MS" pitchFamily="66" charset="0"/>
              </a:rPr>
              <a:t>0</a:t>
            </a:r>
            <a:r>
              <a:rPr lang="en-US" sz="24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87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1.5 Drained and </a:t>
            </a:r>
            <a:r>
              <a:rPr lang="en-US" sz="2800" b="1" dirty="0" err="1">
                <a:solidFill>
                  <a:srgbClr val="0000FF"/>
                </a:solidFill>
                <a:latin typeface="Comic Sans MS" pitchFamily="66" charset="0"/>
              </a:rPr>
              <a:t>Undrained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 Shear strength</a:t>
            </a:r>
            <a:endParaRPr lang="en-US" sz="2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7912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Drained condition </a:t>
            </a:r>
            <a:r>
              <a:rPr lang="en-US" sz="2000" dirty="0">
                <a:latin typeface="Comic Sans MS" pitchFamily="66" charset="0"/>
              </a:rPr>
              <a:t>occurs when the excess pore water pressure developed during loading of a soil dissipates, i.e.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u=0</a:t>
            </a:r>
            <a:r>
              <a:rPr lang="en-US" sz="2000" dirty="0">
                <a:latin typeface="Comic Sans MS" pitchFamily="66" charset="0"/>
              </a:rPr>
              <a:t>, resulting in volume changes in the soil.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omic Sans MS" pitchFamily="66" charset="0"/>
              </a:rPr>
              <a:t>Loose sands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b="1" dirty="0">
                <a:latin typeface="Comic Sans MS" pitchFamily="66" charset="0"/>
              </a:rPr>
              <a:t>normally consolidated clays </a:t>
            </a:r>
            <a:r>
              <a:rPr lang="en-US" sz="2000" dirty="0">
                <a:latin typeface="Comic Sans MS" pitchFamily="66" charset="0"/>
              </a:rPr>
              <a:t>and </a:t>
            </a:r>
            <a:r>
              <a:rPr lang="en-US" sz="2000" b="1" dirty="0">
                <a:latin typeface="Comic Sans MS" pitchFamily="66" charset="0"/>
              </a:rPr>
              <a:t>lightly </a:t>
            </a:r>
            <a:r>
              <a:rPr lang="en-US" sz="2000" b="1" dirty="0" err="1">
                <a:latin typeface="Comic Sans MS" pitchFamily="66" charset="0"/>
              </a:rPr>
              <a:t>overconsolidated</a:t>
            </a:r>
            <a:r>
              <a:rPr lang="en-US" sz="2000" b="1" dirty="0">
                <a:latin typeface="Comic Sans MS" pitchFamily="66" charset="0"/>
              </a:rPr>
              <a:t>  </a:t>
            </a:r>
            <a:r>
              <a:rPr lang="en-US" sz="2000" dirty="0">
                <a:latin typeface="Comic Sans MS" pitchFamily="66" charset="0"/>
              </a:rPr>
              <a:t>clays tend to compress or contract, whilst dense sands and heavily </a:t>
            </a:r>
            <a:r>
              <a:rPr lang="en-US" sz="2000" dirty="0" err="1">
                <a:latin typeface="Comic Sans MS" pitchFamily="66" charset="0"/>
              </a:rPr>
              <a:t>overconsolidated</a:t>
            </a:r>
            <a:r>
              <a:rPr lang="en-US" sz="2000" dirty="0">
                <a:latin typeface="Comic Sans MS" pitchFamily="66" charset="0"/>
              </a:rPr>
              <a:t> (OCR &gt; 2) clays tend to expand during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drained condition. </a:t>
            </a:r>
          </a:p>
        </p:txBody>
      </p:sp>
      <p:grpSp>
        <p:nvGrpSpPr>
          <p:cNvPr id="4" name="Group 361"/>
          <p:cNvGrpSpPr>
            <a:grpSpLocks/>
          </p:cNvGrpSpPr>
          <p:nvPr/>
        </p:nvGrpSpPr>
        <p:grpSpPr bwMode="auto">
          <a:xfrm>
            <a:off x="3962400" y="3886200"/>
            <a:ext cx="3124200" cy="2590800"/>
            <a:chOff x="3368" y="3112"/>
            <a:chExt cx="1080" cy="1000"/>
          </a:xfrm>
        </p:grpSpPr>
        <p:sp>
          <p:nvSpPr>
            <p:cNvPr id="5" name="Oval 362"/>
            <p:cNvSpPr>
              <a:spLocks noChangeArrowheads="1"/>
            </p:cNvSpPr>
            <p:nvPr/>
          </p:nvSpPr>
          <p:spPr bwMode="auto">
            <a:xfrm>
              <a:off x="3576" y="3272"/>
              <a:ext cx="776" cy="6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63"/>
            <p:cNvSpPr>
              <a:spLocks/>
            </p:cNvSpPr>
            <p:nvPr/>
          </p:nvSpPr>
          <p:spPr bwMode="auto">
            <a:xfrm rot="-4370094">
              <a:off x="3827" y="3278"/>
              <a:ext cx="415" cy="422"/>
            </a:xfrm>
            <a:custGeom>
              <a:avLst/>
              <a:gdLst>
                <a:gd name="T0" fmla="*/ 107 w 513"/>
                <a:gd name="T1" fmla="*/ 192 h 520"/>
                <a:gd name="T2" fmla="*/ 129 w 513"/>
                <a:gd name="T3" fmla="*/ 168 h 520"/>
                <a:gd name="T4" fmla="*/ 146 w 513"/>
                <a:gd name="T5" fmla="*/ 149 h 520"/>
                <a:gd name="T6" fmla="*/ 161 w 513"/>
                <a:gd name="T7" fmla="*/ 136 h 520"/>
                <a:gd name="T8" fmla="*/ 172 w 513"/>
                <a:gd name="T9" fmla="*/ 125 h 520"/>
                <a:gd name="T10" fmla="*/ 182 w 513"/>
                <a:gd name="T11" fmla="*/ 118 h 520"/>
                <a:gd name="T12" fmla="*/ 189 w 513"/>
                <a:gd name="T13" fmla="*/ 114 h 520"/>
                <a:gd name="T14" fmla="*/ 196 w 513"/>
                <a:gd name="T15" fmla="*/ 111 h 520"/>
                <a:gd name="T16" fmla="*/ 201 w 513"/>
                <a:gd name="T17" fmla="*/ 109 h 520"/>
                <a:gd name="T18" fmla="*/ 206 w 513"/>
                <a:gd name="T19" fmla="*/ 107 h 520"/>
                <a:gd name="T20" fmla="*/ 213 w 513"/>
                <a:gd name="T21" fmla="*/ 105 h 520"/>
                <a:gd name="T22" fmla="*/ 219 w 513"/>
                <a:gd name="T23" fmla="*/ 101 h 520"/>
                <a:gd name="T24" fmla="*/ 228 w 513"/>
                <a:gd name="T25" fmla="*/ 94 h 520"/>
                <a:gd name="T26" fmla="*/ 239 w 513"/>
                <a:gd name="T27" fmla="*/ 85 h 520"/>
                <a:gd name="T28" fmla="*/ 252 w 513"/>
                <a:gd name="T29" fmla="*/ 72 h 520"/>
                <a:gd name="T30" fmla="*/ 268 w 513"/>
                <a:gd name="T31" fmla="*/ 54 h 520"/>
                <a:gd name="T32" fmla="*/ 288 w 513"/>
                <a:gd name="T33" fmla="*/ 31 h 520"/>
                <a:gd name="T34" fmla="*/ 304 w 513"/>
                <a:gd name="T35" fmla="*/ 15 h 520"/>
                <a:gd name="T36" fmla="*/ 322 w 513"/>
                <a:gd name="T37" fmla="*/ 3 h 520"/>
                <a:gd name="T38" fmla="*/ 337 w 513"/>
                <a:gd name="T39" fmla="*/ 0 h 520"/>
                <a:gd name="T40" fmla="*/ 352 w 513"/>
                <a:gd name="T41" fmla="*/ 3 h 520"/>
                <a:gd name="T42" fmla="*/ 364 w 513"/>
                <a:gd name="T43" fmla="*/ 14 h 520"/>
                <a:gd name="T44" fmla="*/ 375 w 513"/>
                <a:gd name="T45" fmla="*/ 29 h 520"/>
                <a:gd name="T46" fmla="*/ 385 w 513"/>
                <a:gd name="T47" fmla="*/ 50 h 520"/>
                <a:gd name="T48" fmla="*/ 393 w 513"/>
                <a:gd name="T49" fmla="*/ 74 h 520"/>
                <a:gd name="T50" fmla="*/ 400 w 513"/>
                <a:gd name="T51" fmla="*/ 101 h 520"/>
                <a:gd name="T52" fmla="*/ 405 w 513"/>
                <a:gd name="T53" fmla="*/ 131 h 520"/>
                <a:gd name="T54" fmla="*/ 409 w 513"/>
                <a:gd name="T55" fmla="*/ 161 h 520"/>
                <a:gd name="T56" fmla="*/ 412 w 513"/>
                <a:gd name="T57" fmla="*/ 192 h 520"/>
                <a:gd name="T58" fmla="*/ 413 w 513"/>
                <a:gd name="T59" fmla="*/ 223 h 520"/>
                <a:gd name="T60" fmla="*/ 414 w 513"/>
                <a:gd name="T61" fmla="*/ 252 h 520"/>
                <a:gd name="T62" fmla="*/ 414 w 513"/>
                <a:gd name="T63" fmla="*/ 279 h 520"/>
                <a:gd name="T64" fmla="*/ 413 w 513"/>
                <a:gd name="T65" fmla="*/ 304 h 520"/>
                <a:gd name="T66" fmla="*/ 410 w 513"/>
                <a:gd name="T67" fmla="*/ 324 h 520"/>
                <a:gd name="T68" fmla="*/ 407 w 513"/>
                <a:gd name="T69" fmla="*/ 339 h 520"/>
                <a:gd name="T70" fmla="*/ 404 w 513"/>
                <a:gd name="T71" fmla="*/ 348 h 520"/>
                <a:gd name="T72" fmla="*/ 381 w 513"/>
                <a:gd name="T73" fmla="*/ 371 h 520"/>
                <a:gd name="T74" fmla="*/ 352 w 513"/>
                <a:gd name="T75" fmla="*/ 374 h 520"/>
                <a:gd name="T76" fmla="*/ 321 w 513"/>
                <a:gd name="T77" fmla="*/ 368 h 520"/>
                <a:gd name="T78" fmla="*/ 295 w 513"/>
                <a:gd name="T79" fmla="*/ 364 h 520"/>
                <a:gd name="T80" fmla="*/ 273 w 513"/>
                <a:gd name="T81" fmla="*/ 371 h 520"/>
                <a:gd name="T82" fmla="*/ 253 w 513"/>
                <a:gd name="T83" fmla="*/ 390 h 520"/>
                <a:gd name="T84" fmla="*/ 234 w 513"/>
                <a:gd name="T85" fmla="*/ 405 h 520"/>
                <a:gd name="T86" fmla="*/ 207 w 513"/>
                <a:gd name="T87" fmla="*/ 416 h 520"/>
                <a:gd name="T88" fmla="*/ 173 w 513"/>
                <a:gd name="T89" fmla="*/ 420 h 520"/>
                <a:gd name="T90" fmla="*/ 130 w 513"/>
                <a:gd name="T91" fmla="*/ 421 h 520"/>
                <a:gd name="T92" fmla="*/ 93 w 513"/>
                <a:gd name="T93" fmla="*/ 418 h 520"/>
                <a:gd name="T94" fmla="*/ 74 w 513"/>
                <a:gd name="T95" fmla="*/ 416 h 520"/>
                <a:gd name="T96" fmla="*/ 53 w 513"/>
                <a:gd name="T97" fmla="*/ 412 h 520"/>
                <a:gd name="T98" fmla="*/ 36 w 513"/>
                <a:gd name="T99" fmla="*/ 407 h 520"/>
                <a:gd name="T100" fmla="*/ 20 w 513"/>
                <a:gd name="T101" fmla="*/ 401 h 520"/>
                <a:gd name="T102" fmla="*/ 9 w 513"/>
                <a:gd name="T103" fmla="*/ 391 h 520"/>
                <a:gd name="T104" fmla="*/ 2 w 513"/>
                <a:gd name="T105" fmla="*/ 377 h 520"/>
                <a:gd name="T106" fmla="*/ 0 w 513"/>
                <a:gd name="T107" fmla="*/ 360 h 520"/>
                <a:gd name="T108" fmla="*/ 6 w 513"/>
                <a:gd name="T109" fmla="*/ 338 h 520"/>
                <a:gd name="T110" fmla="*/ 19 w 513"/>
                <a:gd name="T111" fmla="*/ 309 h 520"/>
                <a:gd name="T112" fmla="*/ 40 w 513"/>
                <a:gd name="T113" fmla="*/ 274 h 520"/>
                <a:gd name="T114" fmla="*/ 73 w 513"/>
                <a:gd name="T115" fmla="*/ 233 h 5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520"/>
                <a:gd name="T176" fmla="*/ 513 w 513"/>
                <a:gd name="T177" fmla="*/ 520 h 5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520">
                  <a:moveTo>
                    <a:pt x="106" y="268"/>
                  </a:moveTo>
                  <a:lnTo>
                    <a:pt x="111" y="261"/>
                  </a:lnTo>
                  <a:lnTo>
                    <a:pt x="117" y="255"/>
                  </a:lnTo>
                  <a:lnTo>
                    <a:pt x="122" y="249"/>
                  </a:lnTo>
                  <a:lnTo>
                    <a:pt x="127" y="243"/>
                  </a:lnTo>
                  <a:lnTo>
                    <a:pt x="132" y="237"/>
                  </a:lnTo>
                  <a:lnTo>
                    <a:pt x="137" y="231"/>
                  </a:lnTo>
                  <a:lnTo>
                    <a:pt x="142" y="226"/>
                  </a:lnTo>
                  <a:lnTo>
                    <a:pt x="146" y="221"/>
                  </a:lnTo>
                  <a:lnTo>
                    <a:pt x="151" y="216"/>
                  </a:lnTo>
                  <a:lnTo>
                    <a:pt x="155" y="211"/>
                  </a:lnTo>
                  <a:lnTo>
                    <a:pt x="159" y="207"/>
                  </a:lnTo>
                  <a:lnTo>
                    <a:pt x="163" y="203"/>
                  </a:lnTo>
                  <a:lnTo>
                    <a:pt x="167" y="199"/>
                  </a:lnTo>
                  <a:lnTo>
                    <a:pt x="171" y="195"/>
                  </a:lnTo>
                  <a:lnTo>
                    <a:pt x="174" y="191"/>
                  </a:lnTo>
                  <a:lnTo>
                    <a:pt x="178" y="187"/>
                  </a:lnTo>
                  <a:lnTo>
                    <a:pt x="181" y="184"/>
                  </a:lnTo>
                  <a:lnTo>
                    <a:pt x="184" y="181"/>
                  </a:lnTo>
                  <a:lnTo>
                    <a:pt x="188" y="177"/>
                  </a:lnTo>
                  <a:lnTo>
                    <a:pt x="191" y="175"/>
                  </a:lnTo>
                  <a:lnTo>
                    <a:pt x="194" y="172"/>
                  </a:lnTo>
                  <a:lnTo>
                    <a:pt x="196" y="169"/>
                  </a:lnTo>
                  <a:lnTo>
                    <a:pt x="199" y="167"/>
                  </a:lnTo>
                  <a:lnTo>
                    <a:pt x="202" y="164"/>
                  </a:lnTo>
                  <a:lnTo>
                    <a:pt x="204" y="162"/>
                  </a:lnTo>
                  <a:lnTo>
                    <a:pt x="207" y="160"/>
                  </a:lnTo>
                  <a:lnTo>
                    <a:pt x="209" y="158"/>
                  </a:lnTo>
                  <a:lnTo>
                    <a:pt x="211" y="156"/>
                  </a:lnTo>
                  <a:lnTo>
                    <a:pt x="213" y="154"/>
                  </a:lnTo>
                  <a:lnTo>
                    <a:pt x="215" y="153"/>
                  </a:lnTo>
                  <a:lnTo>
                    <a:pt x="217" y="151"/>
                  </a:lnTo>
                  <a:lnTo>
                    <a:pt x="219" y="150"/>
                  </a:lnTo>
                  <a:lnTo>
                    <a:pt x="221" y="148"/>
                  </a:lnTo>
                  <a:lnTo>
                    <a:pt x="223" y="147"/>
                  </a:lnTo>
                  <a:lnTo>
                    <a:pt x="225" y="146"/>
                  </a:lnTo>
                  <a:lnTo>
                    <a:pt x="226" y="145"/>
                  </a:lnTo>
                  <a:lnTo>
                    <a:pt x="228" y="144"/>
                  </a:lnTo>
                  <a:lnTo>
                    <a:pt x="230" y="143"/>
                  </a:lnTo>
                  <a:lnTo>
                    <a:pt x="231" y="142"/>
                  </a:lnTo>
                  <a:lnTo>
                    <a:pt x="233" y="141"/>
                  </a:lnTo>
                  <a:lnTo>
                    <a:pt x="234" y="140"/>
                  </a:lnTo>
                  <a:lnTo>
                    <a:pt x="235" y="140"/>
                  </a:lnTo>
                  <a:lnTo>
                    <a:pt x="237" y="139"/>
                  </a:lnTo>
                  <a:lnTo>
                    <a:pt x="238" y="138"/>
                  </a:lnTo>
                  <a:lnTo>
                    <a:pt x="239" y="138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3" y="136"/>
                  </a:lnTo>
                  <a:lnTo>
                    <a:pt x="244" y="136"/>
                  </a:lnTo>
                  <a:lnTo>
                    <a:pt x="245" y="136"/>
                  </a:lnTo>
                  <a:lnTo>
                    <a:pt x="246" y="135"/>
                  </a:lnTo>
                  <a:lnTo>
                    <a:pt x="248" y="135"/>
                  </a:lnTo>
                  <a:lnTo>
                    <a:pt x="249" y="134"/>
                  </a:lnTo>
                  <a:lnTo>
                    <a:pt x="250" y="134"/>
                  </a:lnTo>
                  <a:lnTo>
                    <a:pt x="251" y="134"/>
                  </a:lnTo>
                  <a:lnTo>
                    <a:pt x="252" y="133"/>
                  </a:lnTo>
                  <a:lnTo>
                    <a:pt x="253" y="133"/>
                  </a:lnTo>
                  <a:lnTo>
                    <a:pt x="254" y="133"/>
                  </a:lnTo>
                  <a:lnTo>
                    <a:pt x="255" y="132"/>
                  </a:lnTo>
                  <a:lnTo>
                    <a:pt x="257" y="132"/>
                  </a:lnTo>
                  <a:lnTo>
                    <a:pt x="258" y="131"/>
                  </a:lnTo>
                  <a:lnTo>
                    <a:pt x="259" y="131"/>
                  </a:lnTo>
                  <a:lnTo>
                    <a:pt x="260" y="130"/>
                  </a:lnTo>
                  <a:lnTo>
                    <a:pt x="262" y="130"/>
                  </a:lnTo>
                  <a:lnTo>
                    <a:pt x="263" y="129"/>
                  </a:lnTo>
                  <a:lnTo>
                    <a:pt x="264" y="128"/>
                  </a:lnTo>
                  <a:lnTo>
                    <a:pt x="265" y="128"/>
                  </a:lnTo>
                  <a:lnTo>
                    <a:pt x="267" y="127"/>
                  </a:lnTo>
                  <a:lnTo>
                    <a:pt x="268" y="126"/>
                  </a:lnTo>
                  <a:lnTo>
                    <a:pt x="270" y="125"/>
                  </a:lnTo>
                  <a:lnTo>
                    <a:pt x="271" y="124"/>
                  </a:lnTo>
                  <a:lnTo>
                    <a:pt x="273" y="123"/>
                  </a:lnTo>
                  <a:lnTo>
                    <a:pt x="275" y="122"/>
                  </a:lnTo>
                  <a:lnTo>
                    <a:pt x="276" y="121"/>
                  </a:lnTo>
                  <a:lnTo>
                    <a:pt x="278" y="119"/>
                  </a:lnTo>
                  <a:lnTo>
                    <a:pt x="280" y="118"/>
                  </a:lnTo>
                  <a:lnTo>
                    <a:pt x="282" y="116"/>
                  </a:lnTo>
                  <a:lnTo>
                    <a:pt x="284" y="115"/>
                  </a:lnTo>
                  <a:lnTo>
                    <a:pt x="286" y="113"/>
                  </a:lnTo>
                  <a:lnTo>
                    <a:pt x="288" y="111"/>
                  </a:lnTo>
                  <a:lnTo>
                    <a:pt x="290" y="109"/>
                  </a:lnTo>
                  <a:lnTo>
                    <a:pt x="292" y="107"/>
                  </a:lnTo>
                  <a:lnTo>
                    <a:pt x="295" y="105"/>
                  </a:lnTo>
                  <a:lnTo>
                    <a:pt x="297" y="102"/>
                  </a:lnTo>
                  <a:lnTo>
                    <a:pt x="300" y="100"/>
                  </a:lnTo>
                  <a:lnTo>
                    <a:pt x="303" y="97"/>
                  </a:lnTo>
                  <a:lnTo>
                    <a:pt x="305" y="95"/>
                  </a:lnTo>
                  <a:lnTo>
                    <a:pt x="308" y="92"/>
                  </a:lnTo>
                  <a:lnTo>
                    <a:pt x="311" y="89"/>
                  </a:lnTo>
                  <a:lnTo>
                    <a:pt x="314" y="85"/>
                  </a:lnTo>
                  <a:lnTo>
                    <a:pt x="317" y="82"/>
                  </a:lnTo>
                  <a:lnTo>
                    <a:pt x="321" y="78"/>
                  </a:lnTo>
                  <a:lnTo>
                    <a:pt x="324" y="75"/>
                  </a:lnTo>
                  <a:lnTo>
                    <a:pt x="328" y="71"/>
                  </a:lnTo>
                  <a:lnTo>
                    <a:pt x="331" y="67"/>
                  </a:lnTo>
                  <a:lnTo>
                    <a:pt x="335" y="62"/>
                  </a:lnTo>
                  <a:lnTo>
                    <a:pt x="339" y="58"/>
                  </a:lnTo>
                  <a:lnTo>
                    <a:pt x="343" y="53"/>
                  </a:lnTo>
                  <a:lnTo>
                    <a:pt x="347" y="49"/>
                  </a:lnTo>
                  <a:lnTo>
                    <a:pt x="352" y="44"/>
                  </a:lnTo>
                  <a:lnTo>
                    <a:pt x="356" y="38"/>
                  </a:lnTo>
                  <a:lnTo>
                    <a:pt x="360" y="34"/>
                  </a:lnTo>
                  <a:lnTo>
                    <a:pt x="364" y="29"/>
                  </a:lnTo>
                  <a:lnTo>
                    <a:pt x="368" y="25"/>
                  </a:lnTo>
                  <a:lnTo>
                    <a:pt x="372" y="22"/>
                  </a:lnTo>
                  <a:lnTo>
                    <a:pt x="376" y="18"/>
                  </a:lnTo>
                  <a:lnTo>
                    <a:pt x="380" y="15"/>
                  </a:lnTo>
                  <a:lnTo>
                    <a:pt x="383" y="12"/>
                  </a:lnTo>
                  <a:lnTo>
                    <a:pt x="387" y="10"/>
                  </a:lnTo>
                  <a:lnTo>
                    <a:pt x="391" y="8"/>
                  </a:lnTo>
                  <a:lnTo>
                    <a:pt x="394" y="6"/>
                  </a:lnTo>
                  <a:lnTo>
                    <a:pt x="398" y="4"/>
                  </a:lnTo>
                  <a:lnTo>
                    <a:pt x="401" y="3"/>
                  </a:lnTo>
                  <a:lnTo>
                    <a:pt x="404" y="1"/>
                  </a:lnTo>
                  <a:lnTo>
                    <a:pt x="408" y="1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6" y="1"/>
                  </a:lnTo>
                  <a:lnTo>
                    <a:pt x="429" y="2"/>
                  </a:lnTo>
                  <a:lnTo>
                    <a:pt x="432" y="3"/>
                  </a:lnTo>
                  <a:lnTo>
                    <a:pt x="435" y="4"/>
                  </a:lnTo>
                  <a:lnTo>
                    <a:pt x="438" y="6"/>
                  </a:lnTo>
                  <a:lnTo>
                    <a:pt x="440" y="8"/>
                  </a:lnTo>
                  <a:lnTo>
                    <a:pt x="443" y="10"/>
                  </a:lnTo>
                  <a:lnTo>
                    <a:pt x="445" y="12"/>
                  </a:lnTo>
                  <a:lnTo>
                    <a:pt x="448" y="14"/>
                  </a:lnTo>
                  <a:lnTo>
                    <a:pt x="450" y="17"/>
                  </a:lnTo>
                  <a:lnTo>
                    <a:pt x="453" y="20"/>
                  </a:lnTo>
                  <a:lnTo>
                    <a:pt x="455" y="23"/>
                  </a:lnTo>
                  <a:lnTo>
                    <a:pt x="457" y="26"/>
                  </a:lnTo>
                  <a:lnTo>
                    <a:pt x="460" y="29"/>
                  </a:lnTo>
                  <a:lnTo>
                    <a:pt x="462" y="33"/>
                  </a:lnTo>
                  <a:lnTo>
                    <a:pt x="464" y="36"/>
                  </a:lnTo>
                  <a:lnTo>
                    <a:pt x="466" y="40"/>
                  </a:lnTo>
                  <a:lnTo>
                    <a:pt x="468" y="44"/>
                  </a:lnTo>
                  <a:lnTo>
                    <a:pt x="470" y="48"/>
                  </a:lnTo>
                  <a:lnTo>
                    <a:pt x="472" y="53"/>
                  </a:lnTo>
                  <a:lnTo>
                    <a:pt x="474" y="57"/>
                  </a:lnTo>
                  <a:lnTo>
                    <a:pt x="476" y="61"/>
                  </a:lnTo>
                  <a:lnTo>
                    <a:pt x="478" y="66"/>
                  </a:lnTo>
                  <a:lnTo>
                    <a:pt x="479" y="71"/>
                  </a:lnTo>
                  <a:lnTo>
                    <a:pt x="481" y="76"/>
                  </a:lnTo>
                  <a:lnTo>
                    <a:pt x="483" y="81"/>
                  </a:lnTo>
                  <a:lnTo>
                    <a:pt x="484" y="86"/>
                  </a:lnTo>
                  <a:lnTo>
                    <a:pt x="486" y="91"/>
                  </a:lnTo>
                  <a:lnTo>
                    <a:pt x="487" y="97"/>
                  </a:lnTo>
                  <a:lnTo>
                    <a:pt x="489" y="102"/>
                  </a:lnTo>
                  <a:lnTo>
                    <a:pt x="490" y="108"/>
                  </a:lnTo>
                  <a:lnTo>
                    <a:pt x="491" y="113"/>
                  </a:lnTo>
                  <a:lnTo>
                    <a:pt x="493" y="119"/>
                  </a:lnTo>
                  <a:lnTo>
                    <a:pt x="494" y="125"/>
                  </a:lnTo>
                  <a:lnTo>
                    <a:pt x="495" y="131"/>
                  </a:lnTo>
                  <a:lnTo>
                    <a:pt x="496" y="137"/>
                  </a:lnTo>
                  <a:lnTo>
                    <a:pt x="498" y="143"/>
                  </a:lnTo>
                  <a:lnTo>
                    <a:pt x="499" y="149"/>
                  </a:lnTo>
                  <a:lnTo>
                    <a:pt x="500" y="155"/>
                  </a:lnTo>
                  <a:lnTo>
                    <a:pt x="501" y="161"/>
                  </a:lnTo>
                  <a:lnTo>
                    <a:pt x="502" y="167"/>
                  </a:lnTo>
                  <a:lnTo>
                    <a:pt x="503" y="173"/>
                  </a:lnTo>
                  <a:lnTo>
                    <a:pt x="503" y="180"/>
                  </a:lnTo>
                  <a:lnTo>
                    <a:pt x="504" y="186"/>
                  </a:lnTo>
                  <a:lnTo>
                    <a:pt x="505" y="192"/>
                  </a:lnTo>
                  <a:lnTo>
                    <a:pt x="506" y="199"/>
                  </a:lnTo>
                  <a:lnTo>
                    <a:pt x="506" y="205"/>
                  </a:lnTo>
                  <a:lnTo>
                    <a:pt x="507" y="211"/>
                  </a:lnTo>
                  <a:lnTo>
                    <a:pt x="508" y="218"/>
                  </a:lnTo>
                  <a:lnTo>
                    <a:pt x="508" y="224"/>
                  </a:lnTo>
                  <a:lnTo>
                    <a:pt x="509" y="230"/>
                  </a:lnTo>
                  <a:lnTo>
                    <a:pt x="509" y="237"/>
                  </a:lnTo>
                  <a:lnTo>
                    <a:pt x="510" y="243"/>
                  </a:lnTo>
                  <a:lnTo>
                    <a:pt x="510" y="249"/>
                  </a:lnTo>
                  <a:lnTo>
                    <a:pt x="511" y="256"/>
                  </a:lnTo>
                  <a:lnTo>
                    <a:pt x="511" y="262"/>
                  </a:lnTo>
                  <a:lnTo>
                    <a:pt x="511" y="268"/>
                  </a:lnTo>
                  <a:lnTo>
                    <a:pt x="511" y="275"/>
                  </a:lnTo>
                  <a:lnTo>
                    <a:pt x="512" y="281"/>
                  </a:lnTo>
                  <a:lnTo>
                    <a:pt x="512" y="287"/>
                  </a:lnTo>
                  <a:lnTo>
                    <a:pt x="512" y="293"/>
                  </a:lnTo>
                  <a:lnTo>
                    <a:pt x="512" y="299"/>
                  </a:lnTo>
                  <a:lnTo>
                    <a:pt x="512" y="305"/>
                  </a:lnTo>
                  <a:lnTo>
                    <a:pt x="512" y="311"/>
                  </a:lnTo>
                  <a:lnTo>
                    <a:pt x="512" y="316"/>
                  </a:lnTo>
                  <a:lnTo>
                    <a:pt x="512" y="322"/>
                  </a:lnTo>
                  <a:lnTo>
                    <a:pt x="512" y="328"/>
                  </a:lnTo>
                  <a:lnTo>
                    <a:pt x="512" y="333"/>
                  </a:lnTo>
                  <a:lnTo>
                    <a:pt x="512" y="339"/>
                  </a:lnTo>
                  <a:lnTo>
                    <a:pt x="512" y="344"/>
                  </a:lnTo>
                  <a:lnTo>
                    <a:pt x="512" y="349"/>
                  </a:lnTo>
                  <a:lnTo>
                    <a:pt x="511" y="355"/>
                  </a:lnTo>
                  <a:lnTo>
                    <a:pt x="511" y="360"/>
                  </a:lnTo>
                  <a:lnTo>
                    <a:pt x="511" y="365"/>
                  </a:lnTo>
                  <a:lnTo>
                    <a:pt x="510" y="369"/>
                  </a:lnTo>
                  <a:lnTo>
                    <a:pt x="510" y="374"/>
                  </a:lnTo>
                  <a:lnTo>
                    <a:pt x="510" y="379"/>
                  </a:lnTo>
                  <a:lnTo>
                    <a:pt x="509" y="383"/>
                  </a:lnTo>
                  <a:lnTo>
                    <a:pt x="509" y="387"/>
                  </a:lnTo>
                  <a:lnTo>
                    <a:pt x="508" y="391"/>
                  </a:lnTo>
                  <a:lnTo>
                    <a:pt x="508" y="395"/>
                  </a:lnTo>
                  <a:lnTo>
                    <a:pt x="507" y="399"/>
                  </a:lnTo>
                  <a:lnTo>
                    <a:pt x="507" y="403"/>
                  </a:lnTo>
                  <a:lnTo>
                    <a:pt x="506" y="406"/>
                  </a:lnTo>
                  <a:lnTo>
                    <a:pt x="505" y="410"/>
                  </a:lnTo>
                  <a:lnTo>
                    <a:pt x="505" y="413"/>
                  </a:lnTo>
                  <a:lnTo>
                    <a:pt x="504" y="416"/>
                  </a:lnTo>
                  <a:lnTo>
                    <a:pt x="503" y="418"/>
                  </a:lnTo>
                  <a:lnTo>
                    <a:pt x="503" y="421"/>
                  </a:lnTo>
                  <a:lnTo>
                    <a:pt x="502" y="423"/>
                  </a:lnTo>
                  <a:lnTo>
                    <a:pt x="501" y="426"/>
                  </a:lnTo>
                  <a:lnTo>
                    <a:pt x="500" y="428"/>
                  </a:lnTo>
                  <a:lnTo>
                    <a:pt x="499" y="429"/>
                  </a:lnTo>
                  <a:lnTo>
                    <a:pt x="495" y="436"/>
                  </a:lnTo>
                  <a:lnTo>
                    <a:pt x="491" y="442"/>
                  </a:lnTo>
                  <a:lnTo>
                    <a:pt x="486" y="447"/>
                  </a:lnTo>
                  <a:lnTo>
                    <a:pt x="481" y="451"/>
                  </a:lnTo>
                  <a:lnTo>
                    <a:pt x="476" y="454"/>
                  </a:lnTo>
                  <a:lnTo>
                    <a:pt x="471" y="457"/>
                  </a:lnTo>
                  <a:lnTo>
                    <a:pt x="465" y="459"/>
                  </a:lnTo>
                  <a:lnTo>
                    <a:pt x="459" y="460"/>
                  </a:lnTo>
                  <a:lnTo>
                    <a:pt x="453" y="461"/>
                  </a:lnTo>
                  <a:lnTo>
                    <a:pt x="447" y="461"/>
                  </a:lnTo>
                  <a:lnTo>
                    <a:pt x="441" y="461"/>
                  </a:lnTo>
                  <a:lnTo>
                    <a:pt x="435" y="461"/>
                  </a:lnTo>
                  <a:lnTo>
                    <a:pt x="428" y="460"/>
                  </a:lnTo>
                  <a:lnTo>
                    <a:pt x="422" y="459"/>
                  </a:lnTo>
                  <a:lnTo>
                    <a:pt x="416" y="458"/>
                  </a:lnTo>
                  <a:lnTo>
                    <a:pt x="409" y="456"/>
                  </a:lnTo>
                  <a:lnTo>
                    <a:pt x="403" y="455"/>
                  </a:lnTo>
                  <a:lnTo>
                    <a:pt x="397" y="454"/>
                  </a:lnTo>
                  <a:lnTo>
                    <a:pt x="391" y="453"/>
                  </a:lnTo>
                  <a:lnTo>
                    <a:pt x="386" y="451"/>
                  </a:lnTo>
                  <a:lnTo>
                    <a:pt x="380" y="451"/>
                  </a:lnTo>
                  <a:lnTo>
                    <a:pt x="375" y="450"/>
                  </a:lnTo>
                  <a:lnTo>
                    <a:pt x="370" y="449"/>
                  </a:lnTo>
                  <a:lnTo>
                    <a:pt x="365" y="449"/>
                  </a:lnTo>
                  <a:lnTo>
                    <a:pt x="361" y="450"/>
                  </a:lnTo>
                  <a:lnTo>
                    <a:pt x="357" y="451"/>
                  </a:lnTo>
                  <a:lnTo>
                    <a:pt x="349" y="453"/>
                  </a:lnTo>
                  <a:lnTo>
                    <a:pt x="342" y="455"/>
                  </a:lnTo>
                  <a:lnTo>
                    <a:pt x="337" y="457"/>
                  </a:lnTo>
                  <a:lnTo>
                    <a:pt x="333" y="460"/>
                  </a:lnTo>
                  <a:lnTo>
                    <a:pt x="330" y="462"/>
                  </a:lnTo>
                  <a:lnTo>
                    <a:pt x="326" y="465"/>
                  </a:lnTo>
                  <a:lnTo>
                    <a:pt x="323" y="469"/>
                  </a:lnTo>
                  <a:lnTo>
                    <a:pt x="318" y="474"/>
                  </a:lnTo>
                  <a:lnTo>
                    <a:pt x="313" y="480"/>
                  </a:lnTo>
                  <a:lnTo>
                    <a:pt x="305" y="488"/>
                  </a:lnTo>
                  <a:lnTo>
                    <a:pt x="301" y="491"/>
                  </a:lnTo>
                  <a:lnTo>
                    <a:pt x="297" y="494"/>
                  </a:lnTo>
                  <a:lnTo>
                    <a:pt x="293" y="497"/>
                  </a:lnTo>
                  <a:lnTo>
                    <a:pt x="289" y="499"/>
                  </a:lnTo>
                  <a:lnTo>
                    <a:pt x="284" y="502"/>
                  </a:lnTo>
                  <a:lnTo>
                    <a:pt x="279" y="504"/>
                  </a:lnTo>
                  <a:lnTo>
                    <a:pt x="274" y="506"/>
                  </a:lnTo>
                  <a:lnTo>
                    <a:pt x="268" y="508"/>
                  </a:lnTo>
                  <a:lnTo>
                    <a:pt x="262" y="510"/>
                  </a:lnTo>
                  <a:lnTo>
                    <a:pt x="256" y="512"/>
                  </a:lnTo>
                  <a:lnTo>
                    <a:pt x="250" y="513"/>
                  </a:lnTo>
                  <a:lnTo>
                    <a:pt x="243" y="515"/>
                  </a:lnTo>
                  <a:lnTo>
                    <a:pt x="236" y="516"/>
                  </a:lnTo>
                  <a:lnTo>
                    <a:pt x="229" y="517"/>
                  </a:lnTo>
                  <a:lnTo>
                    <a:pt x="221" y="518"/>
                  </a:lnTo>
                  <a:lnTo>
                    <a:pt x="214" y="518"/>
                  </a:lnTo>
                  <a:lnTo>
                    <a:pt x="206" y="519"/>
                  </a:lnTo>
                  <a:lnTo>
                    <a:pt x="197" y="519"/>
                  </a:lnTo>
                  <a:lnTo>
                    <a:pt x="188" y="519"/>
                  </a:lnTo>
                  <a:lnTo>
                    <a:pt x="179" y="519"/>
                  </a:lnTo>
                  <a:lnTo>
                    <a:pt x="170" y="519"/>
                  </a:lnTo>
                  <a:lnTo>
                    <a:pt x="161" y="519"/>
                  </a:lnTo>
                  <a:lnTo>
                    <a:pt x="151" y="518"/>
                  </a:lnTo>
                  <a:lnTo>
                    <a:pt x="141" y="517"/>
                  </a:lnTo>
                  <a:lnTo>
                    <a:pt x="130" y="516"/>
                  </a:lnTo>
                  <a:lnTo>
                    <a:pt x="120" y="515"/>
                  </a:lnTo>
                  <a:lnTo>
                    <a:pt x="115" y="515"/>
                  </a:lnTo>
                  <a:lnTo>
                    <a:pt x="111" y="514"/>
                  </a:lnTo>
                  <a:lnTo>
                    <a:pt x="107" y="514"/>
                  </a:lnTo>
                  <a:lnTo>
                    <a:pt x="103" y="514"/>
                  </a:lnTo>
                  <a:lnTo>
                    <a:pt x="99" y="513"/>
                  </a:lnTo>
                  <a:lnTo>
                    <a:pt x="95" y="513"/>
                  </a:lnTo>
                  <a:lnTo>
                    <a:pt x="91" y="512"/>
                  </a:lnTo>
                  <a:lnTo>
                    <a:pt x="87" y="512"/>
                  </a:lnTo>
                  <a:lnTo>
                    <a:pt x="82" y="511"/>
                  </a:lnTo>
                  <a:lnTo>
                    <a:pt x="78" y="510"/>
                  </a:lnTo>
                  <a:lnTo>
                    <a:pt x="74" y="510"/>
                  </a:lnTo>
                  <a:lnTo>
                    <a:pt x="70" y="509"/>
                  </a:lnTo>
                  <a:lnTo>
                    <a:pt x="66" y="508"/>
                  </a:lnTo>
                  <a:lnTo>
                    <a:pt x="63" y="507"/>
                  </a:lnTo>
                  <a:lnTo>
                    <a:pt x="59" y="506"/>
                  </a:lnTo>
                  <a:lnTo>
                    <a:pt x="55" y="506"/>
                  </a:lnTo>
                  <a:lnTo>
                    <a:pt x="51" y="505"/>
                  </a:lnTo>
                  <a:lnTo>
                    <a:pt x="48" y="503"/>
                  </a:lnTo>
                  <a:lnTo>
                    <a:pt x="44" y="502"/>
                  </a:lnTo>
                  <a:lnTo>
                    <a:pt x="41" y="501"/>
                  </a:lnTo>
                  <a:lnTo>
                    <a:pt x="37" y="500"/>
                  </a:lnTo>
                  <a:lnTo>
                    <a:pt x="34" y="498"/>
                  </a:lnTo>
                  <a:lnTo>
                    <a:pt x="31" y="497"/>
                  </a:lnTo>
                  <a:lnTo>
                    <a:pt x="28" y="495"/>
                  </a:lnTo>
                  <a:lnTo>
                    <a:pt x="25" y="494"/>
                  </a:lnTo>
                  <a:lnTo>
                    <a:pt x="22" y="492"/>
                  </a:lnTo>
                  <a:lnTo>
                    <a:pt x="20" y="490"/>
                  </a:lnTo>
                  <a:lnTo>
                    <a:pt x="17" y="488"/>
                  </a:lnTo>
                  <a:lnTo>
                    <a:pt x="15" y="486"/>
                  </a:lnTo>
                  <a:lnTo>
                    <a:pt x="13" y="484"/>
                  </a:lnTo>
                  <a:lnTo>
                    <a:pt x="11" y="482"/>
                  </a:lnTo>
                  <a:lnTo>
                    <a:pt x="9" y="479"/>
                  </a:lnTo>
                  <a:lnTo>
                    <a:pt x="7" y="477"/>
                  </a:lnTo>
                  <a:lnTo>
                    <a:pt x="5" y="474"/>
                  </a:lnTo>
                  <a:lnTo>
                    <a:pt x="4" y="471"/>
                  </a:lnTo>
                  <a:lnTo>
                    <a:pt x="3" y="468"/>
                  </a:lnTo>
                  <a:lnTo>
                    <a:pt x="2" y="465"/>
                  </a:lnTo>
                  <a:lnTo>
                    <a:pt x="1" y="462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1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9"/>
                  </a:lnTo>
                  <a:lnTo>
                    <a:pt x="1" y="435"/>
                  </a:lnTo>
                  <a:lnTo>
                    <a:pt x="2" y="430"/>
                  </a:lnTo>
                  <a:lnTo>
                    <a:pt x="4" y="426"/>
                  </a:lnTo>
                  <a:lnTo>
                    <a:pt x="5" y="421"/>
                  </a:lnTo>
                  <a:lnTo>
                    <a:pt x="7" y="416"/>
                  </a:lnTo>
                  <a:lnTo>
                    <a:pt x="9" y="410"/>
                  </a:lnTo>
                  <a:lnTo>
                    <a:pt x="11" y="405"/>
                  </a:lnTo>
                  <a:lnTo>
                    <a:pt x="14" y="399"/>
                  </a:lnTo>
                  <a:lnTo>
                    <a:pt x="16" y="393"/>
                  </a:lnTo>
                  <a:lnTo>
                    <a:pt x="20" y="387"/>
                  </a:lnTo>
                  <a:lnTo>
                    <a:pt x="23" y="381"/>
                  </a:lnTo>
                  <a:lnTo>
                    <a:pt x="27" y="374"/>
                  </a:lnTo>
                  <a:lnTo>
                    <a:pt x="31" y="367"/>
                  </a:lnTo>
                  <a:lnTo>
                    <a:pt x="35" y="360"/>
                  </a:lnTo>
                  <a:lnTo>
                    <a:pt x="40" y="353"/>
                  </a:lnTo>
                  <a:lnTo>
                    <a:pt x="45" y="346"/>
                  </a:lnTo>
                  <a:lnTo>
                    <a:pt x="50" y="338"/>
                  </a:lnTo>
                  <a:lnTo>
                    <a:pt x="56" y="330"/>
                  </a:lnTo>
                  <a:lnTo>
                    <a:pt x="62" y="322"/>
                  </a:lnTo>
                  <a:lnTo>
                    <a:pt x="68" y="314"/>
                  </a:lnTo>
                  <a:lnTo>
                    <a:pt x="75" y="305"/>
                  </a:lnTo>
                  <a:lnTo>
                    <a:pt x="82" y="296"/>
                  </a:lnTo>
                  <a:lnTo>
                    <a:pt x="90" y="287"/>
                  </a:lnTo>
                  <a:lnTo>
                    <a:pt x="97" y="277"/>
                  </a:lnTo>
                  <a:lnTo>
                    <a:pt x="106" y="268"/>
                  </a:lnTo>
                </a:path>
              </a:pathLst>
            </a:custGeom>
            <a:solidFill>
              <a:srgbClr val="FAFCA6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64"/>
            <p:cNvSpPr>
              <a:spLocks/>
            </p:cNvSpPr>
            <p:nvPr/>
          </p:nvSpPr>
          <p:spPr bwMode="auto">
            <a:xfrm rot="1711210">
              <a:off x="3963" y="3672"/>
              <a:ext cx="361" cy="346"/>
            </a:xfrm>
            <a:custGeom>
              <a:avLst/>
              <a:gdLst>
                <a:gd name="T0" fmla="*/ 105 w 445"/>
                <a:gd name="T1" fmla="*/ 105 h 427"/>
                <a:gd name="T2" fmla="*/ 135 w 445"/>
                <a:gd name="T3" fmla="*/ 83 h 427"/>
                <a:gd name="T4" fmla="*/ 161 w 445"/>
                <a:gd name="T5" fmla="*/ 65 h 427"/>
                <a:gd name="T6" fmla="*/ 187 w 445"/>
                <a:gd name="T7" fmla="*/ 49 h 427"/>
                <a:gd name="T8" fmla="*/ 211 w 445"/>
                <a:gd name="T9" fmla="*/ 35 h 427"/>
                <a:gd name="T10" fmla="*/ 233 w 445"/>
                <a:gd name="T11" fmla="*/ 23 h 427"/>
                <a:gd name="T12" fmla="*/ 253 w 445"/>
                <a:gd name="T13" fmla="*/ 15 h 427"/>
                <a:gd name="T14" fmla="*/ 272 w 445"/>
                <a:gd name="T15" fmla="*/ 7 h 427"/>
                <a:gd name="T16" fmla="*/ 288 w 445"/>
                <a:gd name="T17" fmla="*/ 2 h 427"/>
                <a:gd name="T18" fmla="*/ 303 w 445"/>
                <a:gd name="T19" fmla="*/ 1 h 427"/>
                <a:gd name="T20" fmla="*/ 317 w 445"/>
                <a:gd name="T21" fmla="*/ 1 h 427"/>
                <a:gd name="T22" fmla="*/ 329 w 445"/>
                <a:gd name="T23" fmla="*/ 2 h 427"/>
                <a:gd name="T24" fmla="*/ 337 w 445"/>
                <a:gd name="T25" fmla="*/ 6 h 427"/>
                <a:gd name="T26" fmla="*/ 346 w 445"/>
                <a:gd name="T27" fmla="*/ 16 h 427"/>
                <a:gd name="T28" fmla="*/ 353 w 445"/>
                <a:gd name="T29" fmla="*/ 31 h 427"/>
                <a:gd name="T30" fmla="*/ 357 w 445"/>
                <a:gd name="T31" fmla="*/ 51 h 427"/>
                <a:gd name="T32" fmla="*/ 360 w 445"/>
                <a:gd name="T33" fmla="*/ 74 h 427"/>
                <a:gd name="T34" fmla="*/ 360 w 445"/>
                <a:gd name="T35" fmla="*/ 99 h 427"/>
                <a:gd name="T36" fmla="*/ 359 w 445"/>
                <a:gd name="T37" fmla="*/ 126 h 427"/>
                <a:gd name="T38" fmla="*/ 355 w 445"/>
                <a:gd name="T39" fmla="*/ 152 h 427"/>
                <a:gd name="T40" fmla="*/ 350 w 445"/>
                <a:gd name="T41" fmla="*/ 177 h 427"/>
                <a:gd name="T42" fmla="*/ 343 w 445"/>
                <a:gd name="T43" fmla="*/ 201 h 427"/>
                <a:gd name="T44" fmla="*/ 334 w 445"/>
                <a:gd name="T45" fmla="*/ 222 h 427"/>
                <a:gd name="T46" fmla="*/ 327 w 445"/>
                <a:gd name="T47" fmla="*/ 235 h 427"/>
                <a:gd name="T48" fmla="*/ 316 w 445"/>
                <a:gd name="T49" fmla="*/ 250 h 427"/>
                <a:gd name="T50" fmla="*/ 302 w 445"/>
                <a:gd name="T51" fmla="*/ 263 h 427"/>
                <a:gd name="T52" fmla="*/ 287 w 445"/>
                <a:gd name="T53" fmla="*/ 276 h 427"/>
                <a:gd name="T54" fmla="*/ 269 w 445"/>
                <a:gd name="T55" fmla="*/ 288 h 427"/>
                <a:gd name="T56" fmla="*/ 251 w 445"/>
                <a:gd name="T57" fmla="*/ 299 h 427"/>
                <a:gd name="T58" fmla="*/ 230 w 445"/>
                <a:gd name="T59" fmla="*/ 309 h 427"/>
                <a:gd name="T60" fmla="*/ 208 w 445"/>
                <a:gd name="T61" fmla="*/ 318 h 427"/>
                <a:gd name="T62" fmla="*/ 183 w 445"/>
                <a:gd name="T63" fmla="*/ 326 h 427"/>
                <a:gd name="T64" fmla="*/ 157 w 445"/>
                <a:gd name="T65" fmla="*/ 333 h 427"/>
                <a:gd name="T66" fmla="*/ 128 w 445"/>
                <a:gd name="T67" fmla="*/ 339 h 427"/>
                <a:gd name="T68" fmla="*/ 98 w 445"/>
                <a:gd name="T69" fmla="*/ 344 h 427"/>
                <a:gd name="T70" fmla="*/ 84 w 445"/>
                <a:gd name="T71" fmla="*/ 344 h 427"/>
                <a:gd name="T72" fmla="*/ 67 w 445"/>
                <a:gd name="T73" fmla="*/ 344 h 427"/>
                <a:gd name="T74" fmla="*/ 52 w 445"/>
                <a:gd name="T75" fmla="*/ 340 h 427"/>
                <a:gd name="T76" fmla="*/ 38 w 445"/>
                <a:gd name="T77" fmla="*/ 335 h 427"/>
                <a:gd name="T78" fmla="*/ 26 w 445"/>
                <a:gd name="T79" fmla="*/ 326 h 427"/>
                <a:gd name="T80" fmla="*/ 17 w 445"/>
                <a:gd name="T81" fmla="*/ 316 h 427"/>
                <a:gd name="T82" fmla="*/ 9 w 445"/>
                <a:gd name="T83" fmla="*/ 304 h 427"/>
                <a:gd name="T84" fmla="*/ 4 w 445"/>
                <a:gd name="T85" fmla="*/ 290 h 427"/>
                <a:gd name="T86" fmla="*/ 1 w 445"/>
                <a:gd name="T87" fmla="*/ 275 h 427"/>
                <a:gd name="T88" fmla="*/ 0 w 445"/>
                <a:gd name="T89" fmla="*/ 258 h 427"/>
                <a:gd name="T90" fmla="*/ 2 w 445"/>
                <a:gd name="T91" fmla="*/ 241 h 427"/>
                <a:gd name="T92" fmla="*/ 6 w 445"/>
                <a:gd name="T93" fmla="*/ 224 h 427"/>
                <a:gd name="T94" fmla="*/ 13 w 445"/>
                <a:gd name="T95" fmla="*/ 206 h 427"/>
                <a:gd name="T96" fmla="*/ 23 w 445"/>
                <a:gd name="T97" fmla="*/ 188 h 427"/>
                <a:gd name="T98" fmla="*/ 35 w 445"/>
                <a:gd name="T99" fmla="*/ 169 h 427"/>
                <a:gd name="T100" fmla="*/ 49 w 445"/>
                <a:gd name="T101" fmla="*/ 152 h 427"/>
                <a:gd name="T102" fmla="*/ 67 w 445"/>
                <a:gd name="T103" fmla="*/ 135 h 427"/>
                <a:gd name="T104" fmla="*/ 83 w 445"/>
                <a:gd name="T105" fmla="*/ 122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5"/>
                <a:gd name="T160" fmla="*/ 0 h 427"/>
                <a:gd name="T161" fmla="*/ 445 w 445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365"/>
            <p:cNvSpPr>
              <a:spLocks noChangeShapeType="1"/>
            </p:cNvSpPr>
            <p:nvPr/>
          </p:nvSpPr>
          <p:spPr bwMode="auto">
            <a:xfrm flipV="1">
              <a:off x="3896" y="3512"/>
              <a:ext cx="48" cy="112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66"/>
            <p:cNvSpPr>
              <a:spLocks noChangeShapeType="1"/>
            </p:cNvSpPr>
            <p:nvPr/>
          </p:nvSpPr>
          <p:spPr bwMode="auto">
            <a:xfrm flipH="1">
              <a:off x="4352" y="3672"/>
              <a:ext cx="32" cy="80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67"/>
            <p:cNvSpPr>
              <a:spLocks noChangeShapeType="1"/>
            </p:cNvSpPr>
            <p:nvPr/>
          </p:nvSpPr>
          <p:spPr bwMode="auto">
            <a:xfrm flipH="1" flipV="1">
              <a:off x="4216" y="3440"/>
              <a:ext cx="8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68"/>
            <p:cNvSpPr>
              <a:spLocks noChangeShapeType="1"/>
            </p:cNvSpPr>
            <p:nvPr/>
          </p:nvSpPr>
          <p:spPr bwMode="auto">
            <a:xfrm flipH="1" flipV="1">
              <a:off x="4208" y="3648"/>
              <a:ext cx="64" cy="4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69"/>
            <p:cNvSpPr>
              <a:spLocks noChangeShapeType="1"/>
            </p:cNvSpPr>
            <p:nvPr/>
          </p:nvSpPr>
          <p:spPr bwMode="auto">
            <a:xfrm flipV="1">
              <a:off x="3992" y="3648"/>
              <a:ext cx="4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70"/>
            <p:cNvSpPr>
              <a:spLocks noChangeShapeType="1"/>
            </p:cNvSpPr>
            <p:nvPr/>
          </p:nvSpPr>
          <p:spPr bwMode="auto">
            <a:xfrm flipH="1" flipV="1">
              <a:off x="4104" y="3512"/>
              <a:ext cx="32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71"/>
            <p:cNvSpPr>
              <a:spLocks noChangeShapeType="1"/>
            </p:cNvSpPr>
            <p:nvPr/>
          </p:nvSpPr>
          <p:spPr bwMode="auto">
            <a:xfrm flipH="1" flipV="1">
              <a:off x="4144" y="3736"/>
              <a:ext cx="48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72"/>
            <p:cNvSpPr>
              <a:spLocks/>
            </p:cNvSpPr>
            <p:nvPr/>
          </p:nvSpPr>
          <p:spPr bwMode="auto">
            <a:xfrm rot="-5719409">
              <a:off x="3563" y="3568"/>
              <a:ext cx="361" cy="346"/>
            </a:xfrm>
            <a:custGeom>
              <a:avLst/>
              <a:gdLst>
                <a:gd name="T0" fmla="*/ 105 w 445"/>
                <a:gd name="T1" fmla="*/ 105 h 427"/>
                <a:gd name="T2" fmla="*/ 135 w 445"/>
                <a:gd name="T3" fmla="*/ 83 h 427"/>
                <a:gd name="T4" fmla="*/ 161 w 445"/>
                <a:gd name="T5" fmla="*/ 65 h 427"/>
                <a:gd name="T6" fmla="*/ 187 w 445"/>
                <a:gd name="T7" fmla="*/ 49 h 427"/>
                <a:gd name="T8" fmla="*/ 211 w 445"/>
                <a:gd name="T9" fmla="*/ 35 h 427"/>
                <a:gd name="T10" fmla="*/ 233 w 445"/>
                <a:gd name="T11" fmla="*/ 23 h 427"/>
                <a:gd name="T12" fmla="*/ 253 w 445"/>
                <a:gd name="T13" fmla="*/ 15 h 427"/>
                <a:gd name="T14" fmla="*/ 272 w 445"/>
                <a:gd name="T15" fmla="*/ 7 h 427"/>
                <a:gd name="T16" fmla="*/ 288 w 445"/>
                <a:gd name="T17" fmla="*/ 2 h 427"/>
                <a:gd name="T18" fmla="*/ 303 w 445"/>
                <a:gd name="T19" fmla="*/ 1 h 427"/>
                <a:gd name="T20" fmla="*/ 317 w 445"/>
                <a:gd name="T21" fmla="*/ 1 h 427"/>
                <a:gd name="T22" fmla="*/ 329 w 445"/>
                <a:gd name="T23" fmla="*/ 2 h 427"/>
                <a:gd name="T24" fmla="*/ 337 w 445"/>
                <a:gd name="T25" fmla="*/ 6 h 427"/>
                <a:gd name="T26" fmla="*/ 346 w 445"/>
                <a:gd name="T27" fmla="*/ 16 h 427"/>
                <a:gd name="T28" fmla="*/ 353 w 445"/>
                <a:gd name="T29" fmla="*/ 31 h 427"/>
                <a:gd name="T30" fmla="*/ 357 w 445"/>
                <a:gd name="T31" fmla="*/ 51 h 427"/>
                <a:gd name="T32" fmla="*/ 360 w 445"/>
                <a:gd name="T33" fmla="*/ 74 h 427"/>
                <a:gd name="T34" fmla="*/ 360 w 445"/>
                <a:gd name="T35" fmla="*/ 99 h 427"/>
                <a:gd name="T36" fmla="*/ 359 w 445"/>
                <a:gd name="T37" fmla="*/ 126 h 427"/>
                <a:gd name="T38" fmla="*/ 355 w 445"/>
                <a:gd name="T39" fmla="*/ 152 h 427"/>
                <a:gd name="T40" fmla="*/ 350 w 445"/>
                <a:gd name="T41" fmla="*/ 177 h 427"/>
                <a:gd name="T42" fmla="*/ 343 w 445"/>
                <a:gd name="T43" fmla="*/ 201 h 427"/>
                <a:gd name="T44" fmla="*/ 334 w 445"/>
                <a:gd name="T45" fmla="*/ 222 h 427"/>
                <a:gd name="T46" fmla="*/ 327 w 445"/>
                <a:gd name="T47" fmla="*/ 235 h 427"/>
                <a:gd name="T48" fmla="*/ 316 w 445"/>
                <a:gd name="T49" fmla="*/ 250 h 427"/>
                <a:gd name="T50" fmla="*/ 302 w 445"/>
                <a:gd name="T51" fmla="*/ 263 h 427"/>
                <a:gd name="T52" fmla="*/ 287 w 445"/>
                <a:gd name="T53" fmla="*/ 276 h 427"/>
                <a:gd name="T54" fmla="*/ 269 w 445"/>
                <a:gd name="T55" fmla="*/ 288 h 427"/>
                <a:gd name="T56" fmla="*/ 251 w 445"/>
                <a:gd name="T57" fmla="*/ 299 h 427"/>
                <a:gd name="T58" fmla="*/ 230 w 445"/>
                <a:gd name="T59" fmla="*/ 309 h 427"/>
                <a:gd name="T60" fmla="*/ 208 w 445"/>
                <a:gd name="T61" fmla="*/ 318 h 427"/>
                <a:gd name="T62" fmla="*/ 183 w 445"/>
                <a:gd name="T63" fmla="*/ 326 h 427"/>
                <a:gd name="T64" fmla="*/ 157 w 445"/>
                <a:gd name="T65" fmla="*/ 333 h 427"/>
                <a:gd name="T66" fmla="*/ 128 w 445"/>
                <a:gd name="T67" fmla="*/ 339 h 427"/>
                <a:gd name="T68" fmla="*/ 98 w 445"/>
                <a:gd name="T69" fmla="*/ 344 h 427"/>
                <a:gd name="T70" fmla="*/ 84 w 445"/>
                <a:gd name="T71" fmla="*/ 344 h 427"/>
                <a:gd name="T72" fmla="*/ 67 w 445"/>
                <a:gd name="T73" fmla="*/ 344 h 427"/>
                <a:gd name="T74" fmla="*/ 52 w 445"/>
                <a:gd name="T75" fmla="*/ 340 h 427"/>
                <a:gd name="T76" fmla="*/ 38 w 445"/>
                <a:gd name="T77" fmla="*/ 335 h 427"/>
                <a:gd name="T78" fmla="*/ 26 w 445"/>
                <a:gd name="T79" fmla="*/ 326 h 427"/>
                <a:gd name="T80" fmla="*/ 17 w 445"/>
                <a:gd name="T81" fmla="*/ 316 h 427"/>
                <a:gd name="T82" fmla="*/ 9 w 445"/>
                <a:gd name="T83" fmla="*/ 304 h 427"/>
                <a:gd name="T84" fmla="*/ 4 w 445"/>
                <a:gd name="T85" fmla="*/ 290 h 427"/>
                <a:gd name="T86" fmla="*/ 1 w 445"/>
                <a:gd name="T87" fmla="*/ 275 h 427"/>
                <a:gd name="T88" fmla="*/ 0 w 445"/>
                <a:gd name="T89" fmla="*/ 258 h 427"/>
                <a:gd name="T90" fmla="*/ 2 w 445"/>
                <a:gd name="T91" fmla="*/ 241 h 427"/>
                <a:gd name="T92" fmla="*/ 6 w 445"/>
                <a:gd name="T93" fmla="*/ 224 h 427"/>
                <a:gd name="T94" fmla="*/ 13 w 445"/>
                <a:gd name="T95" fmla="*/ 206 h 427"/>
                <a:gd name="T96" fmla="*/ 23 w 445"/>
                <a:gd name="T97" fmla="*/ 188 h 427"/>
                <a:gd name="T98" fmla="*/ 35 w 445"/>
                <a:gd name="T99" fmla="*/ 169 h 427"/>
                <a:gd name="T100" fmla="*/ 49 w 445"/>
                <a:gd name="T101" fmla="*/ 152 h 427"/>
                <a:gd name="T102" fmla="*/ 67 w 445"/>
                <a:gd name="T103" fmla="*/ 135 h 427"/>
                <a:gd name="T104" fmla="*/ 83 w 445"/>
                <a:gd name="T105" fmla="*/ 122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5"/>
                <a:gd name="T160" fmla="*/ 0 h 427"/>
                <a:gd name="T161" fmla="*/ 445 w 445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73"/>
            <p:cNvSpPr>
              <a:spLocks noChangeShapeType="1"/>
            </p:cNvSpPr>
            <p:nvPr/>
          </p:nvSpPr>
          <p:spPr bwMode="auto">
            <a:xfrm flipH="1">
              <a:off x="3824" y="3536"/>
              <a:ext cx="48" cy="64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74"/>
            <p:cNvSpPr>
              <a:spLocks noChangeShapeType="1"/>
            </p:cNvSpPr>
            <p:nvPr/>
          </p:nvSpPr>
          <p:spPr bwMode="auto">
            <a:xfrm flipH="1">
              <a:off x="3904" y="3648"/>
              <a:ext cx="56" cy="8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5"/>
            <p:cNvSpPr>
              <a:spLocks/>
            </p:cNvSpPr>
            <p:nvPr/>
          </p:nvSpPr>
          <p:spPr bwMode="auto">
            <a:xfrm>
              <a:off x="3499" y="3232"/>
              <a:ext cx="361" cy="346"/>
            </a:xfrm>
            <a:custGeom>
              <a:avLst/>
              <a:gdLst>
                <a:gd name="T0" fmla="*/ 105 w 445"/>
                <a:gd name="T1" fmla="*/ 105 h 427"/>
                <a:gd name="T2" fmla="*/ 135 w 445"/>
                <a:gd name="T3" fmla="*/ 83 h 427"/>
                <a:gd name="T4" fmla="*/ 161 w 445"/>
                <a:gd name="T5" fmla="*/ 65 h 427"/>
                <a:gd name="T6" fmla="*/ 187 w 445"/>
                <a:gd name="T7" fmla="*/ 49 h 427"/>
                <a:gd name="T8" fmla="*/ 211 w 445"/>
                <a:gd name="T9" fmla="*/ 35 h 427"/>
                <a:gd name="T10" fmla="*/ 233 w 445"/>
                <a:gd name="T11" fmla="*/ 23 h 427"/>
                <a:gd name="T12" fmla="*/ 253 w 445"/>
                <a:gd name="T13" fmla="*/ 15 h 427"/>
                <a:gd name="T14" fmla="*/ 272 w 445"/>
                <a:gd name="T15" fmla="*/ 7 h 427"/>
                <a:gd name="T16" fmla="*/ 288 w 445"/>
                <a:gd name="T17" fmla="*/ 2 h 427"/>
                <a:gd name="T18" fmla="*/ 303 w 445"/>
                <a:gd name="T19" fmla="*/ 1 h 427"/>
                <a:gd name="T20" fmla="*/ 317 w 445"/>
                <a:gd name="T21" fmla="*/ 1 h 427"/>
                <a:gd name="T22" fmla="*/ 329 w 445"/>
                <a:gd name="T23" fmla="*/ 2 h 427"/>
                <a:gd name="T24" fmla="*/ 337 w 445"/>
                <a:gd name="T25" fmla="*/ 6 h 427"/>
                <a:gd name="T26" fmla="*/ 346 w 445"/>
                <a:gd name="T27" fmla="*/ 16 h 427"/>
                <a:gd name="T28" fmla="*/ 353 w 445"/>
                <a:gd name="T29" fmla="*/ 31 h 427"/>
                <a:gd name="T30" fmla="*/ 357 w 445"/>
                <a:gd name="T31" fmla="*/ 51 h 427"/>
                <a:gd name="T32" fmla="*/ 360 w 445"/>
                <a:gd name="T33" fmla="*/ 74 h 427"/>
                <a:gd name="T34" fmla="*/ 360 w 445"/>
                <a:gd name="T35" fmla="*/ 99 h 427"/>
                <a:gd name="T36" fmla="*/ 359 w 445"/>
                <a:gd name="T37" fmla="*/ 126 h 427"/>
                <a:gd name="T38" fmla="*/ 355 w 445"/>
                <a:gd name="T39" fmla="*/ 152 h 427"/>
                <a:gd name="T40" fmla="*/ 350 w 445"/>
                <a:gd name="T41" fmla="*/ 177 h 427"/>
                <a:gd name="T42" fmla="*/ 343 w 445"/>
                <a:gd name="T43" fmla="*/ 201 h 427"/>
                <a:gd name="T44" fmla="*/ 334 w 445"/>
                <a:gd name="T45" fmla="*/ 222 h 427"/>
                <a:gd name="T46" fmla="*/ 327 w 445"/>
                <a:gd name="T47" fmla="*/ 235 h 427"/>
                <a:gd name="T48" fmla="*/ 316 w 445"/>
                <a:gd name="T49" fmla="*/ 250 h 427"/>
                <a:gd name="T50" fmla="*/ 302 w 445"/>
                <a:gd name="T51" fmla="*/ 263 h 427"/>
                <a:gd name="T52" fmla="*/ 287 w 445"/>
                <a:gd name="T53" fmla="*/ 276 h 427"/>
                <a:gd name="T54" fmla="*/ 269 w 445"/>
                <a:gd name="T55" fmla="*/ 288 h 427"/>
                <a:gd name="T56" fmla="*/ 251 w 445"/>
                <a:gd name="T57" fmla="*/ 299 h 427"/>
                <a:gd name="T58" fmla="*/ 230 w 445"/>
                <a:gd name="T59" fmla="*/ 309 h 427"/>
                <a:gd name="T60" fmla="*/ 208 w 445"/>
                <a:gd name="T61" fmla="*/ 318 h 427"/>
                <a:gd name="T62" fmla="*/ 183 w 445"/>
                <a:gd name="T63" fmla="*/ 326 h 427"/>
                <a:gd name="T64" fmla="*/ 157 w 445"/>
                <a:gd name="T65" fmla="*/ 333 h 427"/>
                <a:gd name="T66" fmla="*/ 128 w 445"/>
                <a:gd name="T67" fmla="*/ 339 h 427"/>
                <a:gd name="T68" fmla="*/ 98 w 445"/>
                <a:gd name="T69" fmla="*/ 344 h 427"/>
                <a:gd name="T70" fmla="*/ 84 w 445"/>
                <a:gd name="T71" fmla="*/ 344 h 427"/>
                <a:gd name="T72" fmla="*/ 67 w 445"/>
                <a:gd name="T73" fmla="*/ 344 h 427"/>
                <a:gd name="T74" fmla="*/ 52 w 445"/>
                <a:gd name="T75" fmla="*/ 340 h 427"/>
                <a:gd name="T76" fmla="*/ 38 w 445"/>
                <a:gd name="T77" fmla="*/ 335 h 427"/>
                <a:gd name="T78" fmla="*/ 26 w 445"/>
                <a:gd name="T79" fmla="*/ 326 h 427"/>
                <a:gd name="T80" fmla="*/ 17 w 445"/>
                <a:gd name="T81" fmla="*/ 316 h 427"/>
                <a:gd name="T82" fmla="*/ 9 w 445"/>
                <a:gd name="T83" fmla="*/ 304 h 427"/>
                <a:gd name="T84" fmla="*/ 4 w 445"/>
                <a:gd name="T85" fmla="*/ 290 h 427"/>
                <a:gd name="T86" fmla="*/ 1 w 445"/>
                <a:gd name="T87" fmla="*/ 275 h 427"/>
                <a:gd name="T88" fmla="*/ 0 w 445"/>
                <a:gd name="T89" fmla="*/ 258 h 427"/>
                <a:gd name="T90" fmla="*/ 2 w 445"/>
                <a:gd name="T91" fmla="*/ 241 h 427"/>
                <a:gd name="T92" fmla="*/ 6 w 445"/>
                <a:gd name="T93" fmla="*/ 224 h 427"/>
                <a:gd name="T94" fmla="*/ 13 w 445"/>
                <a:gd name="T95" fmla="*/ 206 h 427"/>
                <a:gd name="T96" fmla="*/ 23 w 445"/>
                <a:gd name="T97" fmla="*/ 188 h 427"/>
                <a:gd name="T98" fmla="*/ 35 w 445"/>
                <a:gd name="T99" fmla="*/ 169 h 427"/>
                <a:gd name="T100" fmla="*/ 49 w 445"/>
                <a:gd name="T101" fmla="*/ 152 h 427"/>
                <a:gd name="T102" fmla="*/ 67 w 445"/>
                <a:gd name="T103" fmla="*/ 135 h 427"/>
                <a:gd name="T104" fmla="*/ 83 w 445"/>
                <a:gd name="T105" fmla="*/ 122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5"/>
                <a:gd name="T160" fmla="*/ 0 h 427"/>
                <a:gd name="T161" fmla="*/ 445 w 445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76"/>
            <p:cNvSpPr>
              <a:spLocks noChangeShapeType="1"/>
            </p:cNvSpPr>
            <p:nvPr/>
          </p:nvSpPr>
          <p:spPr bwMode="auto">
            <a:xfrm flipH="1" flipV="1">
              <a:off x="3840" y="3432"/>
              <a:ext cx="56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77"/>
            <p:cNvSpPr>
              <a:spLocks noChangeShapeType="1"/>
            </p:cNvSpPr>
            <p:nvPr/>
          </p:nvSpPr>
          <p:spPr bwMode="auto">
            <a:xfrm flipH="1" flipV="1">
              <a:off x="3632" y="3416"/>
              <a:ext cx="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78"/>
            <p:cNvSpPr>
              <a:spLocks noChangeShapeType="1"/>
            </p:cNvSpPr>
            <p:nvPr/>
          </p:nvSpPr>
          <p:spPr bwMode="auto">
            <a:xfrm flipH="1" flipV="1">
              <a:off x="3648" y="3552"/>
              <a:ext cx="56" cy="1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79"/>
            <p:cNvSpPr>
              <a:spLocks noChangeShapeType="1"/>
            </p:cNvSpPr>
            <p:nvPr/>
          </p:nvSpPr>
          <p:spPr bwMode="auto">
            <a:xfrm flipV="1">
              <a:off x="3720" y="3312"/>
              <a:ext cx="14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80"/>
            <p:cNvSpPr>
              <a:spLocks noChangeShapeType="1"/>
            </p:cNvSpPr>
            <p:nvPr/>
          </p:nvSpPr>
          <p:spPr bwMode="auto">
            <a:xfrm flipH="1" flipV="1">
              <a:off x="3864" y="3312"/>
              <a:ext cx="18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81"/>
            <p:cNvSpPr>
              <a:spLocks noChangeShapeType="1"/>
            </p:cNvSpPr>
            <p:nvPr/>
          </p:nvSpPr>
          <p:spPr bwMode="auto">
            <a:xfrm>
              <a:off x="3808" y="3784"/>
              <a:ext cx="112" cy="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82"/>
            <p:cNvSpPr>
              <a:spLocks noChangeShapeType="1"/>
            </p:cNvSpPr>
            <p:nvPr/>
          </p:nvSpPr>
          <p:spPr bwMode="auto">
            <a:xfrm flipH="1" flipV="1">
              <a:off x="3928" y="3864"/>
              <a:ext cx="152" cy="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383"/>
            <p:cNvSpPr>
              <a:spLocks noChangeArrowheads="1"/>
            </p:cNvSpPr>
            <p:nvPr/>
          </p:nvSpPr>
          <p:spPr bwMode="auto">
            <a:xfrm>
              <a:off x="3440" y="3112"/>
              <a:ext cx="1008" cy="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84"/>
            <p:cNvSpPr>
              <a:spLocks noChangeShapeType="1"/>
            </p:cNvSpPr>
            <p:nvPr/>
          </p:nvSpPr>
          <p:spPr bwMode="auto">
            <a:xfrm flipV="1">
              <a:off x="3368" y="3592"/>
              <a:ext cx="552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805277" y="6107668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Pore water pressure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Line 384"/>
          <p:cNvSpPr>
            <a:spLocks noChangeShapeType="1"/>
          </p:cNvSpPr>
          <p:nvPr/>
        </p:nvSpPr>
        <p:spPr bwMode="auto">
          <a:xfrm flipV="1">
            <a:off x="3352800" y="4416763"/>
            <a:ext cx="2032847" cy="7959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447800" y="5129657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Effective stress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Line 384"/>
          <p:cNvSpPr>
            <a:spLocks noChangeShapeType="1"/>
          </p:cNvSpPr>
          <p:nvPr/>
        </p:nvSpPr>
        <p:spPr bwMode="auto">
          <a:xfrm flipH="1" flipV="1">
            <a:off x="6921922" y="4922519"/>
            <a:ext cx="1383877" cy="414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66128" y="5399227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Effective stress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3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6689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b="1" dirty="0" err="1">
                <a:solidFill>
                  <a:srgbClr val="FF0000"/>
                </a:solidFill>
                <a:latin typeface="Comic Sans MS" pitchFamily="66" charset="0"/>
              </a:rPr>
              <a:t>Undrained</a:t>
            </a:r>
            <a:r>
              <a:rPr lang="en-US" sz="2300" b="1" dirty="0">
                <a:solidFill>
                  <a:srgbClr val="FF0000"/>
                </a:solidFill>
                <a:latin typeface="Comic Sans MS" pitchFamily="66" charset="0"/>
              </a:rPr>
              <a:t> condition </a:t>
            </a:r>
            <a:r>
              <a:rPr lang="en-US" sz="2300" dirty="0">
                <a:latin typeface="Comic Sans MS" pitchFamily="66" charset="0"/>
              </a:rPr>
              <a:t>occurs when the excess pore water pressure cannot drain, </a:t>
            </a:r>
            <a:r>
              <a:rPr lang="en-US" sz="2300" b="1" dirty="0">
                <a:latin typeface="Comic Sans MS" pitchFamily="66" charset="0"/>
              </a:rPr>
              <a:t>at least quickly from the soil, </a:t>
            </a:r>
            <a:r>
              <a:rPr lang="en-US" sz="2300" dirty="0">
                <a:latin typeface="Comic Sans MS" pitchFamily="66" charset="0"/>
              </a:rPr>
              <a:t>i.e. </a:t>
            </a:r>
            <a:r>
              <a:rPr lang="en-US" sz="23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u≠0</a:t>
            </a:r>
            <a:r>
              <a:rPr lang="en-US" sz="2300" dirty="0">
                <a:latin typeface="Comic Sans MS" pitchFamily="66" charset="0"/>
              </a:rPr>
              <a:t>. During </a:t>
            </a:r>
            <a:r>
              <a:rPr lang="en-US" sz="2300" dirty="0" err="1">
                <a:latin typeface="Comic Sans MS" pitchFamily="66" charset="0"/>
              </a:rPr>
              <a:t>undrained</a:t>
            </a:r>
            <a:r>
              <a:rPr lang="en-US" sz="2300" dirty="0">
                <a:latin typeface="Comic Sans MS" pitchFamily="66" charset="0"/>
              </a:rPr>
              <a:t> shearing, </a:t>
            </a:r>
            <a:r>
              <a:rPr lang="en-US" sz="2300" b="1" dirty="0">
                <a:solidFill>
                  <a:srgbClr val="0000FF"/>
                </a:solidFill>
                <a:latin typeface="Comic Sans MS" pitchFamily="66" charset="0"/>
              </a:rPr>
              <a:t>the volume of the soil remains constant</a:t>
            </a:r>
            <a:r>
              <a:rPr lang="en-US" sz="23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>
                <a:latin typeface="Comic Sans MS" pitchFamily="66" charset="0"/>
              </a:rPr>
              <a:t>If the specimen tends to compress or contract </a:t>
            </a:r>
            <a:r>
              <a:rPr lang="en-US" sz="2300" b="1" dirty="0">
                <a:latin typeface="Comic Sans MS" pitchFamily="66" charset="0"/>
              </a:rPr>
              <a:t>during shear</a:t>
            </a:r>
            <a:r>
              <a:rPr lang="en-US" sz="2300" dirty="0">
                <a:latin typeface="Comic Sans MS" pitchFamily="66" charset="0"/>
              </a:rPr>
              <a:t>, then the </a:t>
            </a:r>
            <a:r>
              <a:rPr lang="en-US" sz="2300" b="1" dirty="0">
                <a:solidFill>
                  <a:srgbClr val="FF0000"/>
                </a:solidFill>
                <a:latin typeface="Comic Sans MS" pitchFamily="66" charset="0"/>
              </a:rPr>
              <a:t>induced pore water pressure </a:t>
            </a:r>
            <a:r>
              <a:rPr lang="en-US" sz="2300" dirty="0">
                <a:latin typeface="Comic Sans MS" pitchFamily="66" charset="0"/>
              </a:rPr>
              <a:t>is </a:t>
            </a:r>
            <a:r>
              <a:rPr lang="en-US" sz="2300" b="1" i="1" dirty="0">
                <a:latin typeface="Comic Sans MS" pitchFamily="66" charset="0"/>
              </a:rPr>
              <a:t>positive</a:t>
            </a:r>
            <a:r>
              <a:rPr lang="en-US" sz="2300" dirty="0">
                <a:latin typeface="Comic Sans MS" pitchFamily="66" charset="0"/>
              </a:rPr>
              <a:t>. It wants to contract and squeeze water out of the pores, but it can not.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>
                <a:solidFill>
                  <a:srgbClr val="0000FF"/>
                </a:solidFill>
                <a:latin typeface="Comic Sans MS" pitchFamily="66" charset="0"/>
              </a:rPr>
              <a:t>Positive pore water pressures </a:t>
            </a:r>
            <a:r>
              <a:rPr lang="en-US" sz="2300" dirty="0">
                <a:latin typeface="Comic Sans MS" pitchFamily="66" charset="0"/>
              </a:rPr>
              <a:t>occur in </a:t>
            </a:r>
            <a:r>
              <a:rPr lang="en-US" sz="2300" b="1" dirty="0">
                <a:latin typeface="Comic Sans MS" pitchFamily="66" charset="0"/>
              </a:rPr>
              <a:t>loose sands</a:t>
            </a:r>
            <a:r>
              <a:rPr lang="en-US" sz="2300" dirty="0">
                <a:latin typeface="Comic Sans MS" pitchFamily="66" charset="0"/>
              </a:rPr>
              <a:t>, </a:t>
            </a:r>
            <a:r>
              <a:rPr lang="en-US" sz="2300" b="1" dirty="0">
                <a:latin typeface="Comic Sans MS" pitchFamily="66" charset="0"/>
              </a:rPr>
              <a:t>normally consolidated clays </a:t>
            </a:r>
            <a:r>
              <a:rPr lang="en-US" sz="2300" dirty="0">
                <a:latin typeface="Comic Sans MS" pitchFamily="66" charset="0"/>
              </a:rPr>
              <a:t>and </a:t>
            </a:r>
            <a:r>
              <a:rPr lang="en-US" sz="2300" b="1" dirty="0">
                <a:latin typeface="Comic Sans MS" pitchFamily="66" charset="0"/>
              </a:rPr>
              <a:t>lightly </a:t>
            </a:r>
            <a:r>
              <a:rPr lang="en-US" sz="2300" b="1" dirty="0" err="1">
                <a:latin typeface="Comic Sans MS" pitchFamily="66" charset="0"/>
              </a:rPr>
              <a:t>overconsolidated</a:t>
            </a:r>
            <a:r>
              <a:rPr lang="en-US" sz="2300" b="1" dirty="0">
                <a:latin typeface="Comic Sans MS" pitchFamily="66" charset="0"/>
              </a:rPr>
              <a:t> clays.</a:t>
            </a:r>
            <a:r>
              <a:rPr lang="en-US" sz="2300" dirty="0">
                <a:latin typeface="Comic Sans MS" pitchFamily="66" charset="0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1.5 Drained and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Undrained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Shear strength…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943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If the specimen tends to </a:t>
            </a:r>
            <a:r>
              <a:rPr lang="en-US" sz="2000" b="1" dirty="0">
                <a:latin typeface="Comic Sans MS" pitchFamily="66" charset="0"/>
              </a:rPr>
              <a:t>expand and swell during shear</a:t>
            </a:r>
            <a:r>
              <a:rPr lang="en-US" sz="2000" dirty="0">
                <a:latin typeface="Comic Sans MS" pitchFamily="66" charset="0"/>
              </a:rPr>
              <a:t>, the induced pore water pressure is </a:t>
            </a:r>
            <a:r>
              <a:rPr lang="en-US" sz="2000" b="1" i="1" dirty="0">
                <a:latin typeface="Comic Sans MS" pitchFamily="66" charset="0"/>
              </a:rPr>
              <a:t>negative</a:t>
            </a:r>
            <a:r>
              <a:rPr lang="en-US" sz="2000" dirty="0">
                <a:latin typeface="Comic Sans MS" pitchFamily="66" charset="0"/>
              </a:rPr>
              <a:t>. It wants to expand and draw water into the pores, but it can not. Negative pore water pressures occur in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dense sands </a:t>
            </a:r>
            <a:r>
              <a:rPr lang="en-US" sz="2000" dirty="0">
                <a:latin typeface="Comic Sans MS" pitchFamily="66" charset="0"/>
              </a:rPr>
              <a:t>and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heavily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overconsolidated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(OCR &gt; 2) clays.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During the life of the geotechnical structure, called the </a:t>
            </a:r>
            <a:r>
              <a:rPr lang="en-US" sz="1600" b="1" i="1" dirty="0">
                <a:latin typeface="Comic Sans MS" pitchFamily="66" charset="0"/>
              </a:rPr>
              <a:t>long-term condition</a:t>
            </a:r>
            <a:r>
              <a:rPr lang="en-US" sz="1600" dirty="0">
                <a:latin typeface="Comic Sans MS" pitchFamily="66" charset="0"/>
              </a:rPr>
              <a:t>, the excess pore water pressure developed by a loading dissipates and </a:t>
            </a:r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</a:rPr>
              <a:t>drained condition applies</a:t>
            </a:r>
            <a:r>
              <a:rPr lang="en-US" sz="1600" dirty="0">
                <a:latin typeface="Comic Sans MS" pitchFamily="66" charset="0"/>
              </a:rPr>
              <a:t>. Clays usually take many years to dissipate the excess pore water pressure.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During construction, and shortly after, called the</a:t>
            </a:r>
            <a:r>
              <a:rPr lang="en-US" sz="1600" b="1" i="1" dirty="0">
                <a:latin typeface="Comic Sans MS" pitchFamily="66" charset="0"/>
              </a:rPr>
              <a:t> short-term condition</a:t>
            </a:r>
            <a:r>
              <a:rPr lang="en-US" sz="1600" dirty="0">
                <a:latin typeface="Comic Sans MS" pitchFamily="66" charset="0"/>
              </a:rPr>
              <a:t>, soils with low permeability (fine-grained soils) do not have sufficient time for the excess pore water pressure to dissipate and </a:t>
            </a:r>
            <a:r>
              <a:rPr lang="en-US" sz="1600" b="1" dirty="0" err="1">
                <a:latin typeface="Comic Sans MS" pitchFamily="66" charset="0"/>
              </a:rPr>
              <a:t>undrained</a:t>
            </a:r>
            <a:r>
              <a:rPr lang="en-US" sz="1600" b="1" dirty="0">
                <a:latin typeface="Comic Sans MS" pitchFamily="66" charset="0"/>
              </a:rPr>
              <a:t> condition applies</a:t>
            </a:r>
            <a:r>
              <a:rPr lang="en-US" sz="16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The </a:t>
            </a:r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</a:rPr>
              <a:t>permeability of coarse-grained soils </a:t>
            </a:r>
            <a:r>
              <a:rPr lang="en-US" sz="1600" dirty="0">
                <a:latin typeface="Comic Sans MS" pitchFamily="66" charset="0"/>
              </a:rPr>
              <a:t>is sufficiently large that under static loading conditions the excess pore water pressure dissipates quickly. Consequently </a:t>
            </a:r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</a:rPr>
              <a:t>undrained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 condition </a:t>
            </a:r>
            <a:r>
              <a:rPr lang="en-US" sz="1600" dirty="0">
                <a:latin typeface="Comic Sans MS" pitchFamily="66" charset="0"/>
              </a:rPr>
              <a:t>does not apply to clean coarse-grained soils under static loading.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52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1.5 Drained and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Undrained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Shear strength…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6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31726"/>
              </p:ext>
            </p:extLst>
          </p:nvPr>
        </p:nvGraphicFramePr>
        <p:xfrm>
          <a:off x="689781" y="4495800"/>
          <a:ext cx="822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86" name="Equation" r:id="rId3" imgW="2768600" imgH="419100" progId="Equation.3">
                  <p:embed/>
                </p:oleObj>
              </mc:Choice>
              <mc:Fallback>
                <p:oleObj name="Equation" r:id="rId3" imgW="27686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81" y="4495800"/>
                        <a:ext cx="8229600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90500" y="990600"/>
            <a:ext cx="8763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Comic Sans MS" pitchFamily="66" charset="0"/>
              </a:rPr>
              <a:t>The shear strength of a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fine-grained soil under </a:t>
            </a: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</a:rPr>
              <a:t>undrained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condition</a:t>
            </a:r>
            <a:r>
              <a:rPr lang="en-US" sz="2800" dirty="0">
                <a:latin typeface="Comic Sans MS" pitchFamily="66" charset="0"/>
              </a:rPr>
              <a:t> is called the </a:t>
            </a:r>
            <a:r>
              <a:rPr lang="en-US" sz="2800" b="1" i="1" dirty="0" err="1">
                <a:latin typeface="Comic Sans MS" pitchFamily="66" charset="0"/>
              </a:rPr>
              <a:t>undrained</a:t>
            </a:r>
            <a:r>
              <a:rPr lang="en-US" sz="2800" b="1" i="1" dirty="0">
                <a:latin typeface="Comic Sans MS" pitchFamily="66" charset="0"/>
              </a:rPr>
              <a:t> shear strength</a:t>
            </a:r>
            <a:r>
              <a:rPr lang="en-US" sz="2800" dirty="0">
                <a:latin typeface="Comic Sans MS" pitchFamily="66" charset="0"/>
              </a:rPr>
              <a:t>, </a:t>
            </a:r>
            <a:r>
              <a:rPr lang="en-US" sz="2800" i="1" dirty="0">
                <a:latin typeface="Comic Sans MS" pitchFamily="66" charset="0"/>
              </a:rPr>
              <a:t>S</a:t>
            </a:r>
            <a:r>
              <a:rPr lang="en-US" sz="2800" baseline="-25000" dirty="0">
                <a:latin typeface="Comic Sans MS" pitchFamily="66" charset="0"/>
              </a:rPr>
              <a:t>u</a:t>
            </a:r>
            <a:r>
              <a:rPr lang="en-US" sz="2800" dirty="0">
                <a:latin typeface="Comic Sans MS" pitchFamily="66" charset="0"/>
              </a:rPr>
              <a:t>. The </a:t>
            </a:r>
            <a:r>
              <a:rPr lang="en-US" sz="2800" dirty="0" err="1">
                <a:latin typeface="Comic Sans MS" pitchFamily="66" charset="0"/>
              </a:rPr>
              <a:t>undrained</a:t>
            </a:r>
            <a:r>
              <a:rPr lang="en-US" sz="2800" dirty="0">
                <a:latin typeface="Comic Sans MS" pitchFamily="66" charset="0"/>
              </a:rPr>
              <a:t> shear strength </a:t>
            </a:r>
            <a:r>
              <a:rPr lang="en-US" sz="2800" i="1" dirty="0">
                <a:latin typeface="Comic Sans MS" pitchFamily="66" charset="0"/>
              </a:rPr>
              <a:t>S</a:t>
            </a:r>
            <a:r>
              <a:rPr lang="en-US" sz="2800" baseline="-25000" dirty="0">
                <a:latin typeface="Comic Sans MS" pitchFamily="66" charset="0"/>
              </a:rPr>
              <a:t>u</a:t>
            </a:r>
            <a:r>
              <a:rPr lang="en-US" sz="2800" dirty="0">
                <a:latin typeface="Comic Sans MS" pitchFamily="66" charset="0"/>
              </a:rPr>
              <a:t> is the radius of Mohr’s total stress circle; that is: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1.5 Drained and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Undrained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Shear strength…</a:t>
            </a: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2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586740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800" b="1" dirty="0">
                <a:latin typeface="Comic Sans MS" pitchFamily="66" charset="0"/>
              </a:rPr>
              <a:t>Session 4;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1.6 Laboratory Shear Strength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9049-971B-424C-8401-D95E5312CDCB}" type="slidenum">
              <a:rPr lang="en-AU" smtClean="0">
                <a:solidFill>
                  <a:srgbClr val="000000"/>
                </a:solidFill>
              </a:rPr>
              <a:pPr/>
              <a:t>29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3704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When you complete this chapter, you should be able to: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Determine the shear strength of soils.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Understand the difference between drained and </a:t>
            </a:r>
            <a:r>
              <a:rPr lang="en-US" sz="2400" dirty="0" err="1">
                <a:latin typeface="Comic Sans MS" pitchFamily="66" charset="0"/>
              </a:rPr>
              <a:t>undrained</a:t>
            </a:r>
            <a:r>
              <a:rPr lang="en-US" sz="2400" dirty="0">
                <a:latin typeface="Comic Sans MS" pitchFamily="66" charset="0"/>
              </a:rPr>
              <a:t> shear strength.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Determine the type of shear test that best simulates field conditions.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Interpret laboratory and field test results to obtain shear strength </a:t>
            </a:r>
            <a:r>
              <a:rPr lang="en-US" sz="2400" dirty="0" smtClean="0">
                <a:latin typeface="Comic Sans MS" pitchFamily="66" charset="0"/>
              </a:rPr>
              <a:t>parameters</a:t>
            </a:r>
            <a:r>
              <a:rPr lang="en-US" sz="2400" dirty="0">
                <a:latin typeface="Comic Sans MS" pitchFamily="66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40268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Output </a:t>
            </a:r>
          </a:p>
        </p:txBody>
      </p:sp>
    </p:spTree>
    <p:extLst>
      <p:ext uri="{BB962C8B-B14F-4D97-AF65-F5344CB8AC3E}">
        <p14:creationId xmlns:p14="http://schemas.microsoft.com/office/powerpoint/2010/main" val="1164206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pPr lvl="1"/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1.6 Laboratory Shear Strength Tests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1355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Different methods are available for testing shear strength of soils in a laboratory. The following are the more commonly used testing methods:</a:t>
            </a:r>
          </a:p>
          <a:p>
            <a:pPr marL="571500" lvl="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Direct shear test.</a:t>
            </a:r>
          </a:p>
          <a:p>
            <a:pPr marL="571500" lvl="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400" b="1" dirty="0" err="1">
                <a:solidFill>
                  <a:srgbClr val="00B0F0"/>
                </a:solidFill>
                <a:latin typeface="Comic Sans MS" pitchFamily="66" charset="0"/>
              </a:rPr>
              <a:t>Triaxial</a:t>
            </a:r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 compression test.</a:t>
            </a:r>
          </a:p>
          <a:p>
            <a:pPr marL="571500" lvl="0" indent="-571500" algn="just">
              <a:lnSpc>
                <a:spcPct val="150000"/>
              </a:lnSpc>
              <a:buFont typeface="+mj-lt"/>
              <a:buAutoNum type="romanUcPeriod"/>
            </a:pPr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Unconfined compression test.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To do what?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Determination of shear strength parameters of soils </a:t>
            </a: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cs typeface="Arial" charset="0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c, f</a:t>
            </a:r>
            <a:r>
              <a:rPr lang="en-US" sz="2800" b="1" dirty="0">
                <a:solidFill>
                  <a:srgbClr val="003300"/>
                </a:solidFill>
                <a:latin typeface="Comic Sans MS" pitchFamily="66" charset="0"/>
                <a:cs typeface="Arial" charset="0"/>
              </a:rPr>
              <a:t> or </a:t>
            </a:r>
            <a:r>
              <a:rPr lang="en-US" sz="2800" b="1" dirty="0">
                <a:solidFill>
                  <a:srgbClr val="009900"/>
                </a:solidFill>
                <a:latin typeface="Comic Sans MS" pitchFamily="66" charset="0"/>
                <a:cs typeface="Arial" charset="0"/>
              </a:rPr>
              <a:t>c’, f’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</a:t>
            </a:r>
            <a:endParaRPr lang="en-US" sz="2800" b="1" dirty="0">
              <a:solidFill>
                <a:srgbClr val="00B0F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lvl="2"/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1.6.1 Direct Shear Test</a:t>
            </a:r>
            <a:endParaRPr lang="en-US" sz="6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ASTM D 3080 </a:t>
            </a:r>
            <a:r>
              <a:rPr lang="en-US" sz="1900" dirty="0">
                <a:latin typeface="Comic Sans MS" pitchFamily="66" charset="0"/>
              </a:rPr>
              <a:t>- Standard Test Method for Direct Shear Test of Soils Under </a:t>
            </a:r>
            <a:r>
              <a:rPr lang="en-US" sz="1900" b="1" dirty="0">
                <a:latin typeface="Comic Sans MS" pitchFamily="66" charset="0"/>
              </a:rPr>
              <a:t>Consolidated Drained </a:t>
            </a:r>
            <a:r>
              <a:rPr lang="en-US" sz="1900" dirty="0">
                <a:latin typeface="Comic Sans MS" pitchFamily="66" charset="0"/>
              </a:rPr>
              <a:t>Conditions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latin typeface="Comic Sans MS" pitchFamily="66" charset="0"/>
              </a:rPr>
              <a:t>The direct shear test is the 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oldest</a:t>
            </a:r>
            <a:r>
              <a:rPr lang="en-US" sz="1900" dirty="0">
                <a:latin typeface="Comic Sans MS" pitchFamily="66" charset="0"/>
              </a:rPr>
              <a:t> and the </a:t>
            </a:r>
            <a:r>
              <a:rPr lang="en-US" sz="1900" b="1" dirty="0">
                <a:latin typeface="Comic Sans MS" pitchFamily="66" charset="0"/>
              </a:rPr>
              <a:t>simplest type of shear test</a:t>
            </a:r>
            <a:r>
              <a:rPr lang="en-US" sz="1900" dirty="0">
                <a:latin typeface="Comic Sans MS" pitchFamily="66" charset="0"/>
              </a:rPr>
              <a:t>. It was first devised by </a:t>
            </a:r>
            <a:r>
              <a:rPr lang="en-US" sz="1900" b="1" dirty="0">
                <a:latin typeface="Comic Sans MS" pitchFamily="66" charset="0"/>
              </a:rPr>
              <a:t>Coulomb (1776) </a:t>
            </a:r>
            <a:r>
              <a:rPr lang="en-US" sz="1900" dirty="0">
                <a:latin typeface="Comic Sans MS" pitchFamily="66" charset="0"/>
              </a:rPr>
              <a:t>for the study of shear strength.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latin typeface="Comic Sans MS" pitchFamily="66" charset="0"/>
              </a:rPr>
              <a:t>The test is performed in a shear box, illustrated in Figure 1.6. The box consists of two parts, one part 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fixed</a:t>
            </a:r>
            <a:r>
              <a:rPr lang="en-US" sz="1900" dirty="0">
                <a:latin typeface="Comic Sans MS" pitchFamily="66" charset="0"/>
              </a:rPr>
              <a:t> and the other 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movable</a:t>
            </a:r>
            <a:r>
              <a:rPr lang="en-US" sz="19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latin typeface="Comic Sans MS" pitchFamily="66" charset="0"/>
              </a:rPr>
              <a:t>Usually the box is a</a:t>
            </a:r>
            <a:r>
              <a:rPr lang="en-US" sz="1900" b="1" dirty="0">
                <a:latin typeface="Comic Sans MS" pitchFamily="66" charset="0"/>
              </a:rPr>
              <a:t> square </a:t>
            </a:r>
            <a:r>
              <a:rPr lang="en-US" sz="1900" dirty="0">
                <a:latin typeface="Comic Sans MS" pitchFamily="66" charset="0"/>
              </a:rPr>
              <a:t>of sides equal to </a:t>
            </a:r>
            <a:r>
              <a:rPr lang="en-US" sz="1900" b="1" dirty="0">
                <a:latin typeface="Comic Sans MS" pitchFamily="66" charset="0"/>
              </a:rPr>
              <a:t>5/6 cm.</a:t>
            </a:r>
            <a:r>
              <a:rPr lang="en-US" sz="1900" dirty="0">
                <a:latin typeface="Comic Sans MS" pitchFamily="66" charset="0"/>
              </a:rPr>
              <a:t> The soil sample is placed in the box.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dirty="0">
                <a:latin typeface="Comic Sans MS" pitchFamily="66" charset="0"/>
              </a:rPr>
              <a:t>A vertical </a:t>
            </a:r>
            <a:r>
              <a:rPr lang="en-US" sz="1900" b="1" dirty="0">
                <a:latin typeface="Comic Sans MS" pitchFamily="66" charset="0"/>
              </a:rPr>
              <a:t>normal force </a:t>
            </a:r>
            <a:r>
              <a:rPr lang="en-US" sz="1900" b="1" i="1" dirty="0">
                <a:latin typeface="Comic Sans MS" pitchFamily="66" charset="0"/>
              </a:rPr>
              <a:t>N(at least 3; </a:t>
            </a:r>
            <a:r>
              <a:rPr lang="en-US" sz="1900" b="1" i="1" dirty="0">
                <a:solidFill>
                  <a:srgbClr val="FF0000"/>
                </a:solidFill>
                <a:latin typeface="Comic Sans MS" pitchFamily="66" charset="0"/>
              </a:rPr>
              <a:t>1,2,3 </a:t>
            </a:r>
            <a:r>
              <a:rPr lang="en-US" sz="1900" b="1" i="1" dirty="0">
                <a:latin typeface="Comic Sans MS" pitchFamily="66" charset="0"/>
              </a:rPr>
              <a:t>kg)</a:t>
            </a:r>
            <a:r>
              <a:rPr lang="en-US" sz="1900" b="1" dirty="0">
                <a:latin typeface="Comic Sans MS" pitchFamily="66" charset="0"/>
              </a:rPr>
              <a:t> </a:t>
            </a:r>
            <a:r>
              <a:rPr lang="en-US" sz="1900" dirty="0">
                <a:latin typeface="Comic Sans MS" pitchFamily="66" charset="0"/>
              </a:rPr>
              <a:t>is applied to the top of the sample through a metal platen resting on the top part of the box.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Porous stones </a:t>
            </a:r>
            <a:r>
              <a:rPr lang="en-US" sz="1900" dirty="0">
                <a:latin typeface="Comic Sans MS" pitchFamily="66" charset="0"/>
              </a:rPr>
              <a:t>may be placed on the top and bottom part of the sample to facilitate drainage.</a:t>
            </a:r>
          </a:p>
        </p:txBody>
      </p:sp>
    </p:spTree>
    <p:extLst>
      <p:ext uri="{BB962C8B-B14F-4D97-AF65-F5344CB8AC3E}">
        <p14:creationId xmlns:p14="http://schemas.microsoft.com/office/powerpoint/2010/main" val="22365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705733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Figure 1.6: Schematic of direct shear apparatus.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87907" y="304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2"/>
            <a:r>
              <a:rPr lang="en-US" sz="4000" b="1" dirty="0">
                <a:solidFill>
                  <a:srgbClr val="0000FF"/>
                </a:solidFill>
                <a:latin typeface="Comic Sans MS" pitchFamily="66" charset="0"/>
              </a:rPr>
              <a:t>1.6.1 Direct Shear Test</a:t>
            </a:r>
            <a:endParaRPr lang="en-US" sz="7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5181600"/>
            <a:ext cx="2469107" cy="14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6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lvl="2"/>
            <a:r>
              <a:rPr lang="en-US" sz="4000" b="1" dirty="0">
                <a:solidFill>
                  <a:srgbClr val="0000FF"/>
                </a:solidFill>
                <a:latin typeface="Comic Sans MS" pitchFamily="66" charset="0"/>
              </a:rPr>
              <a:t>1.6.1 Direct Shear Test</a:t>
            </a:r>
            <a:endParaRPr lang="en-US" dirty="0"/>
          </a:p>
        </p:txBody>
      </p:sp>
      <p:pic>
        <p:nvPicPr>
          <p:cNvPr id="4" name="Content Placeholder 3" descr="E:\MATERIALS TWO\2008 ml\MSC\PG1=R-2008BATCH-CENG-6205\lab report 2008\equip't potos\Presentation1\Slide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10599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199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Direct shear device</a:t>
            </a:r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20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8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39762"/>
          </a:xfrm>
        </p:spPr>
        <p:txBody>
          <a:bodyPr/>
          <a:lstStyle/>
          <a:p>
            <a:r>
              <a:rPr lang="en-US" b="1" dirty="0">
                <a:latin typeface="Comic Sans MS" pitchFamily="66" charset="0"/>
              </a:rPr>
              <a:t>1.61. Direct shear test…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165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The sample is subjected to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shearing stress </a:t>
            </a:r>
            <a:r>
              <a:rPr lang="en-US" sz="2400" dirty="0">
                <a:latin typeface="Comic Sans MS" pitchFamily="66" charset="0"/>
              </a:rPr>
              <a:t>at the plane of separation </a:t>
            </a:r>
            <a:r>
              <a:rPr lang="en-US" sz="2400" b="1" i="1" dirty="0">
                <a:latin typeface="Comic Sans MS" pitchFamily="66" charset="0"/>
              </a:rPr>
              <a:t>AA</a:t>
            </a:r>
            <a:r>
              <a:rPr lang="en-US" sz="2400" dirty="0">
                <a:latin typeface="Comic Sans MS" pitchFamily="66" charset="0"/>
              </a:rPr>
              <a:t> (Fig. 1.6) by applying horizontal forces </a:t>
            </a:r>
            <a:r>
              <a:rPr lang="en-US" sz="2400" i="1" dirty="0">
                <a:latin typeface="Comic Sans MS" pitchFamily="66" charset="0"/>
              </a:rPr>
              <a:t>T</a:t>
            </a:r>
            <a:r>
              <a:rPr lang="en-US" sz="24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The horizontal force can be applied either at a constant speed (</a:t>
            </a:r>
            <a:r>
              <a:rPr lang="en-US" sz="2400" b="1" i="1" dirty="0">
                <a:solidFill>
                  <a:srgbClr val="FF0000"/>
                </a:solidFill>
                <a:latin typeface="Comic Sans MS" pitchFamily="66" charset="0"/>
              </a:rPr>
              <a:t>strain controlled test</a:t>
            </a:r>
            <a:r>
              <a:rPr lang="en-US" sz="2400" dirty="0">
                <a:latin typeface="Comic Sans MS" pitchFamily="66" charset="0"/>
              </a:rPr>
              <a:t>) or constant load (</a:t>
            </a:r>
            <a:r>
              <a:rPr lang="en-US" sz="2400" b="1" i="1" dirty="0">
                <a:latin typeface="Comic Sans MS" pitchFamily="66" charset="0"/>
              </a:rPr>
              <a:t>stress controlled test</a:t>
            </a:r>
            <a:r>
              <a:rPr lang="en-US" sz="2400" dirty="0">
                <a:latin typeface="Comic Sans MS" pitchFamily="66" charset="0"/>
              </a:rPr>
              <a:t>) until failure occurs in the soil. In most routine soil tests </a:t>
            </a:r>
            <a:r>
              <a:rPr lang="en-US" sz="2400" b="1" dirty="0">
                <a:latin typeface="Comic Sans MS" pitchFamily="66" charset="0"/>
              </a:rPr>
              <a:t>the strain controlled test </a:t>
            </a:r>
            <a:r>
              <a:rPr lang="en-US" sz="2400" dirty="0">
                <a:latin typeface="Comic Sans MS" pitchFamily="66" charset="0"/>
              </a:rPr>
              <a:t>is used.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Failure is determined when the soil </a:t>
            </a:r>
            <a:r>
              <a:rPr lang="en-US" sz="2400" b="1" dirty="0">
                <a:latin typeface="Comic Sans MS" pitchFamily="66" charset="0"/>
              </a:rPr>
              <a:t>can not resist </a:t>
            </a:r>
            <a:r>
              <a:rPr lang="en-US" sz="2400" dirty="0">
                <a:latin typeface="Comic Sans MS" pitchFamily="66" charset="0"/>
              </a:rPr>
              <a:t>any further increment of horizontal force.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The above procedure is repeated for several values (</a:t>
            </a:r>
            <a:r>
              <a:rPr lang="en-US" sz="2400" b="1" dirty="0">
                <a:latin typeface="Comic Sans MS" pitchFamily="66" charset="0"/>
              </a:rPr>
              <a:t>three or more</a:t>
            </a:r>
            <a:r>
              <a:rPr lang="en-US" sz="2400" dirty="0">
                <a:latin typeface="Comic Sans MS" pitchFamily="66" charset="0"/>
              </a:rPr>
              <a:t>) of normal forces.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b="1" dirty="0">
                <a:solidFill>
                  <a:srgbClr val="FF0000"/>
                </a:solidFill>
                <a:latin typeface="Comic Sans MS" pitchFamily="66" charset="0"/>
              </a:rPr>
              <a:t>By plotting the </a:t>
            </a:r>
            <a:r>
              <a:rPr lang="en-US" sz="2500" b="1" dirty="0">
                <a:solidFill>
                  <a:srgbClr val="0000FF"/>
                </a:solidFill>
                <a:latin typeface="Comic Sans MS" pitchFamily="66" charset="0"/>
              </a:rPr>
              <a:t>normal stresses and corresponding shear stresses </a:t>
            </a:r>
            <a:r>
              <a:rPr lang="en-US" sz="2500" dirty="0">
                <a:latin typeface="Comic Sans MS" pitchFamily="66" charset="0"/>
              </a:rPr>
              <a:t>from the results of such tests, a </a:t>
            </a:r>
            <a:r>
              <a:rPr lang="en-US" sz="2500" b="1" dirty="0">
                <a:latin typeface="Comic Sans MS" pitchFamily="66" charset="0"/>
              </a:rPr>
              <a:t>failure envelope </a:t>
            </a:r>
            <a:r>
              <a:rPr lang="en-US" sz="2500" dirty="0">
                <a:latin typeface="Comic Sans MS" pitchFamily="66" charset="0"/>
              </a:rPr>
              <a:t>is obtained as shown in </a:t>
            </a:r>
            <a:r>
              <a:rPr lang="en-US" sz="2500" b="1" dirty="0">
                <a:solidFill>
                  <a:srgbClr val="FF0000"/>
                </a:solidFill>
                <a:latin typeface="Comic Sans MS" pitchFamily="66" charset="0"/>
              </a:rPr>
              <a:t>Fig. 1.7.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>
                <a:latin typeface="Comic Sans MS" pitchFamily="66" charset="0"/>
              </a:rPr>
              <a:t>Note that the normal stress </a:t>
            </a:r>
            <a:r>
              <a:rPr lang="el-GR" sz="2500" dirty="0">
                <a:latin typeface="Comic Sans MS" pitchFamily="66" charset="0"/>
              </a:rPr>
              <a:t>σ</a:t>
            </a:r>
            <a:r>
              <a:rPr lang="en-US" sz="2500" dirty="0">
                <a:latin typeface="Comic Sans MS" pitchFamily="66" charset="0"/>
              </a:rPr>
              <a:t>=N/A, and the shear stress </a:t>
            </a:r>
            <a:r>
              <a:rPr lang="el-GR" sz="2500" dirty="0">
                <a:latin typeface="Comic Sans MS" pitchFamily="66" charset="0"/>
                <a:sym typeface="Symbol"/>
              </a:rPr>
              <a:t></a:t>
            </a:r>
            <a:r>
              <a:rPr lang="en-US" sz="2500" dirty="0">
                <a:latin typeface="Comic Sans MS" pitchFamily="66" charset="0"/>
                <a:sym typeface="Symbol"/>
              </a:rPr>
              <a:t>=T/A</a:t>
            </a:r>
            <a:r>
              <a:rPr lang="en-US" sz="2500" dirty="0">
                <a:latin typeface="Comic Sans MS" pitchFamily="66" charset="0"/>
              </a:rPr>
              <a:t>, where </a:t>
            </a:r>
            <a:r>
              <a:rPr lang="en-US" sz="2500" i="1" dirty="0">
                <a:latin typeface="Comic Sans MS" pitchFamily="66" charset="0"/>
              </a:rPr>
              <a:t>A</a:t>
            </a:r>
            <a:r>
              <a:rPr lang="en-US" sz="2500" dirty="0">
                <a:latin typeface="Comic Sans MS" pitchFamily="66" charset="0"/>
              </a:rPr>
              <a:t> is the </a:t>
            </a:r>
            <a:r>
              <a:rPr lang="en-US" sz="2500" dirty="0">
                <a:solidFill>
                  <a:srgbClr val="FF0000"/>
                </a:solidFill>
                <a:latin typeface="Comic Sans MS" pitchFamily="66" charset="0"/>
              </a:rPr>
              <a:t>cross-sectional </a:t>
            </a:r>
            <a:r>
              <a:rPr lang="en-US" sz="2500" dirty="0">
                <a:latin typeface="Comic Sans MS" pitchFamily="66" charset="0"/>
              </a:rPr>
              <a:t>area of the soil specimen. For example, if the normal and horizontal forces for </a:t>
            </a:r>
            <a:r>
              <a:rPr lang="en-US" sz="2500" b="1" dirty="0">
                <a:latin typeface="Comic Sans MS" pitchFamily="66" charset="0"/>
              </a:rPr>
              <a:t>the second test </a:t>
            </a:r>
            <a:r>
              <a:rPr lang="en-US" sz="2500" dirty="0">
                <a:latin typeface="Comic Sans MS" pitchFamily="66" charset="0"/>
              </a:rPr>
              <a:t>are represented by </a:t>
            </a:r>
            <a:r>
              <a:rPr lang="en-US" sz="2500" i="1" dirty="0">
                <a:latin typeface="Comic Sans MS" pitchFamily="66" charset="0"/>
              </a:rPr>
              <a:t>N</a:t>
            </a:r>
            <a:r>
              <a:rPr lang="en-US" sz="2500" baseline="-25000" dirty="0">
                <a:latin typeface="Comic Sans MS" pitchFamily="66" charset="0"/>
              </a:rPr>
              <a:t>2</a:t>
            </a:r>
            <a:r>
              <a:rPr lang="en-US" sz="2500" dirty="0">
                <a:latin typeface="Comic Sans MS" pitchFamily="66" charset="0"/>
              </a:rPr>
              <a:t> and </a:t>
            </a:r>
            <a:r>
              <a:rPr lang="en-US" sz="2500" i="1" dirty="0">
                <a:latin typeface="Comic Sans MS" pitchFamily="66" charset="0"/>
              </a:rPr>
              <a:t>T</a:t>
            </a:r>
            <a:r>
              <a:rPr lang="en-US" sz="2500" baseline="-25000" dirty="0">
                <a:latin typeface="Comic Sans MS" pitchFamily="66" charset="0"/>
              </a:rPr>
              <a:t>2,</a:t>
            </a:r>
            <a:r>
              <a:rPr lang="en-US" sz="2500" dirty="0">
                <a:latin typeface="Comic Sans MS" pitchFamily="66" charset="0"/>
              </a:rPr>
              <a:t> respectively, the coordinate point for test 2 is given as (</a:t>
            </a:r>
            <a:r>
              <a:rPr lang="el-GR" sz="2500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500" dirty="0">
                <a:solidFill>
                  <a:srgbClr val="FF0000"/>
                </a:solidFill>
                <a:latin typeface="Comic Sans MS" pitchFamily="66" charset="0"/>
              </a:rPr>
              <a:t>=N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500" dirty="0">
                <a:solidFill>
                  <a:srgbClr val="FF0000"/>
                </a:solidFill>
                <a:latin typeface="Comic Sans MS" pitchFamily="66" charset="0"/>
              </a:rPr>
              <a:t>/A, </a:t>
            </a:r>
            <a:r>
              <a:rPr lang="el-GR" sz="25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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2</a:t>
            </a:r>
            <a:r>
              <a:rPr lang="en-US" sz="25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=T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2</a:t>
            </a:r>
            <a:r>
              <a:rPr lang="en-US" sz="25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/A</a:t>
            </a:r>
            <a:r>
              <a:rPr lang="en-US" sz="2500" dirty="0">
                <a:latin typeface="Comic Sans MS" pitchFamily="66" charset="0"/>
                <a:sym typeface="Symbol"/>
              </a:rPr>
              <a:t>).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b="1" dirty="0">
                <a:latin typeface="Comic Sans MS" pitchFamily="66" charset="0"/>
              </a:rPr>
              <a:t>1.61. Direct shear test…</a:t>
            </a:r>
          </a:p>
        </p:txBody>
      </p:sp>
    </p:spTree>
    <p:extLst>
      <p:ext uri="{BB962C8B-B14F-4D97-AF65-F5344CB8AC3E}">
        <p14:creationId xmlns:p14="http://schemas.microsoft.com/office/powerpoint/2010/main" val="4228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27" y="3124200"/>
            <a:ext cx="6031173" cy="31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364" y="914400"/>
            <a:ext cx="8686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The corresponding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Mohr’s circle </a:t>
            </a:r>
            <a:r>
              <a:rPr lang="en-US" sz="2000" dirty="0">
                <a:latin typeface="Comic Sans MS" pitchFamily="66" charset="0"/>
              </a:rPr>
              <a:t>for this case is shown in Fig. 1.7 and the </a:t>
            </a:r>
            <a:r>
              <a:rPr lang="en-US" sz="2000" b="1" dirty="0">
                <a:latin typeface="Comic Sans MS" pitchFamily="66" charset="0"/>
              </a:rPr>
              <a:t>shear strength parameters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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US" sz="2000" b="1" i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could be measured directly(two point method). It is not possible to obtain other deformation parameters such Young’s modulus and Poisson’s ratio from direct shear test.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3096" y="6276959"/>
            <a:ext cx="7973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Figure 1.7: Plotted direct shear test results and a Mohr circle.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2122"/>
            <a:ext cx="8229600" cy="792162"/>
          </a:xfrm>
        </p:spPr>
        <p:txBody>
          <a:bodyPr/>
          <a:lstStyle/>
          <a:p>
            <a:r>
              <a:rPr lang="en-US" b="1" dirty="0">
                <a:latin typeface="Comic Sans MS" pitchFamily="66" charset="0"/>
              </a:rPr>
              <a:t>1.61. Direct shear test…</a:t>
            </a:r>
          </a:p>
        </p:txBody>
      </p:sp>
    </p:spTree>
    <p:extLst>
      <p:ext uri="{BB962C8B-B14F-4D97-AF65-F5344CB8AC3E}">
        <p14:creationId xmlns:p14="http://schemas.microsoft.com/office/powerpoint/2010/main" val="38483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3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536084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9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dirty="0">
                <a:latin typeface="Comic Sans MS" pitchFamily="66" charset="0"/>
              </a:rPr>
              <a:t>In direct shear test, </a:t>
            </a:r>
            <a:r>
              <a:rPr lang="en-US" sz="2200" b="1" dirty="0">
                <a:latin typeface="Comic Sans MS" pitchFamily="66" charset="0"/>
              </a:rPr>
              <a:t>drainage should be allowed </a:t>
            </a:r>
            <a:r>
              <a:rPr lang="en-US" sz="2200" dirty="0">
                <a:latin typeface="Comic Sans MS" pitchFamily="66" charset="0"/>
              </a:rPr>
              <a:t>through out the test because there is no way of sealing the specimen.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dirty="0">
                <a:solidFill>
                  <a:srgbClr val="FF0000"/>
                </a:solidFill>
                <a:latin typeface="Comic Sans MS" pitchFamily="66" charset="0"/>
              </a:rPr>
              <a:t>In sands</a:t>
            </a:r>
            <a:r>
              <a:rPr lang="en-US" sz="2200" dirty="0">
                <a:latin typeface="Comic Sans MS" pitchFamily="66" charset="0"/>
              </a:rPr>
              <a:t>, due to their high permeability, dissipation of excess pore water pressure is immediate, and the test can be conducted quickly.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dirty="0">
                <a:solidFill>
                  <a:srgbClr val="FF0000"/>
                </a:solidFill>
                <a:latin typeface="Comic Sans MS" pitchFamily="66" charset="0"/>
              </a:rPr>
              <a:t>In clayey soils </a:t>
            </a:r>
            <a:r>
              <a:rPr lang="en-US" sz="2200" dirty="0">
                <a:latin typeface="Comic Sans MS" pitchFamily="66" charset="0"/>
              </a:rPr>
              <a:t>full drainage may require long testing time to allow for dissipation of excess pore water pressure. Some practical engineers still attempt to perform </a:t>
            </a:r>
            <a:r>
              <a:rPr lang="en-US" sz="2200" b="1" dirty="0" err="1">
                <a:solidFill>
                  <a:srgbClr val="7030A0"/>
                </a:solidFill>
                <a:latin typeface="Comic Sans MS" pitchFamily="66" charset="0"/>
              </a:rPr>
              <a:t>undrained</a:t>
            </a:r>
            <a:r>
              <a:rPr lang="en-US" sz="2200" b="1" dirty="0">
                <a:solidFill>
                  <a:srgbClr val="7030A0"/>
                </a:solidFill>
                <a:latin typeface="Comic Sans MS" pitchFamily="66" charset="0"/>
              </a:rPr>
              <a:t> direct shear test </a:t>
            </a:r>
            <a:r>
              <a:rPr lang="en-US" sz="2200" dirty="0">
                <a:latin typeface="Comic Sans MS" pitchFamily="66" charset="0"/>
              </a:rPr>
              <a:t>in clayey soils by shearing the soil very quickly. However, this may lead to totally erroneous results.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b="1" dirty="0">
                <a:latin typeface="Comic Sans MS" pitchFamily="66" charset="0"/>
              </a:rPr>
              <a:t>1.61. Direct shear test…</a:t>
            </a:r>
          </a:p>
        </p:txBody>
      </p:sp>
    </p:spTree>
    <p:extLst>
      <p:ext uri="{BB962C8B-B14F-4D97-AF65-F5344CB8AC3E}">
        <p14:creationId xmlns:p14="http://schemas.microsoft.com/office/powerpoint/2010/main" val="6316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omic Sans MS" pitchFamily="66" charset="0"/>
              </a:rPr>
              <a:t>1.1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US" sz="27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shear strength of a soil </a:t>
            </a:r>
            <a:r>
              <a:rPr lang="en-US" sz="2700" dirty="0">
                <a:latin typeface="Comic Sans MS" pitchFamily="66" charset="0"/>
                <a:cs typeface="Times New Roman" pitchFamily="18" charset="0"/>
              </a:rPr>
              <a:t>mass is the internal resistance per unit area that the soil mass can offer to resist failure and sliding along any plane inside it.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dirty="0">
                <a:latin typeface="Comic Sans MS" pitchFamily="66" charset="0"/>
                <a:cs typeface="Times New Roman" pitchFamily="18" charset="0"/>
              </a:rPr>
              <a:t>The capability of the following comes from the </a:t>
            </a:r>
            <a:r>
              <a:rPr lang="en-US" sz="27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soil shear strength </a:t>
            </a:r>
            <a:r>
              <a:rPr lang="en-US" sz="2700" dirty="0"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>
                <a:latin typeface="Comic Sans MS" pitchFamily="66" charset="0"/>
                <a:cs typeface="Times New Roman" pitchFamily="18" charset="0"/>
              </a:rPr>
              <a:t>Support </a:t>
            </a:r>
            <a:r>
              <a:rPr lang="en-US" sz="27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its own overburden </a:t>
            </a:r>
            <a:r>
              <a:rPr lang="en-US" sz="2700" dirty="0">
                <a:latin typeface="Comic Sans MS" pitchFamily="66" charset="0"/>
                <a:cs typeface="Times New Roman" pitchFamily="18" charset="0"/>
              </a:rPr>
              <a:t>&amp; </a:t>
            </a:r>
            <a:r>
              <a:rPr lang="en-US" sz="27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loading from structure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>
                <a:latin typeface="Comic Sans MS" pitchFamily="66" charset="0"/>
                <a:cs typeface="Times New Roman" pitchFamily="18" charset="0"/>
              </a:rPr>
              <a:t>Support Sustain slope in equilibrium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700" dirty="0">
              <a:latin typeface="Comic Sans MS" pitchFamily="66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7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7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1.6.1 Direct Shear Test…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Advantages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Test in inexpensive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Fast and simple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Easy to prepare for </a:t>
            </a:r>
            <a:r>
              <a:rPr lang="en-US" sz="2400" b="1" dirty="0">
                <a:latin typeface="Comic Sans MS" pitchFamily="66" charset="0"/>
              </a:rPr>
              <a:t>cohesion less</a:t>
            </a:r>
            <a:r>
              <a:rPr lang="en-US" sz="2400" dirty="0">
                <a:latin typeface="Comic Sans MS" pitchFamily="66" charset="0"/>
              </a:rPr>
              <a:t> samples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Disadvantages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Failure plane is forced to be 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horizontal(but not always)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Cannot control drainage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Stress concentrations at the sample boundaries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Uncontrolled rotation of principal planes and stresses</a:t>
            </a:r>
          </a:p>
        </p:txBody>
      </p:sp>
    </p:spTree>
    <p:extLst>
      <p:ext uri="{BB962C8B-B14F-4D97-AF65-F5344CB8AC3E}">
        <p14:creationId xmlns:p14="http://schemas.microsoft.com/office/powerpoint/2010/main" val="36239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1.6.1 Direct Shear Test/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example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09600"/>
            <a:ext cx="8686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508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726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1.6.1 Direct Shear Test</a:t>
            </a:r>
            <a:endParaRPr lang="en-US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858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981200" y="1905000"/>
            <a:ext cx="426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4876800" y="980364"/>
            <a:ext cx="3962400" cy="762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Maximum shear Tmax1= 45.82 </a:t>
            </a:r>
            <a:r>
              <a:rPr lang="en-US" sz="1400" b="1" dirty="0" err="1">
                <a:solidFill>
                  <a:srgbClr val="FF0000"/>
                </a:solidFill>
                <a:latin typeface="Comic Sans MS" pitchFamily="66" charset="0"/>
              </a:rPr>
              <a:t>kN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/m</a:t>
            </a:r>
            <a:r>
              <a:rPr lang="en-US" sz="1400" dirty="0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1.6.1 Direct Shear Test</a:t>
            </a:r>
            <a:endParaRPr lang="en-US" sz="3200" dirty="0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33566"/>
            <a:ext cx="7086600" cy="486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560584"/>
              </p:ext>
            </p:extLst>
          </p:nvPr>
        </p:nvGraphicFramePr>
        <p:xfrm>
          <a:off x="5410200" y="2743200"/>
          <a:ext cx="25146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55" name="Equation" r:id="rId4" imgW="838166" imgH="228634" progId="Equation.3">
                  <p:embed/>
                </p:oleObj>
              </mc:Choice>
              <mc:Fallback>
                <p:oleObj name="Equation" r:id="rId4" imgW="838166" imgH="228634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743200"/>
                        <a:ext cx="251460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95582"/>
            <a:ext cx="49244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9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5867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Comic Sans MS" pitchFamily="66" charset="0"/>
              </a:rPr>
              <a:t>A direct shear test on remolded sand soil has the following observation at time failure; normal stress of 288N shear load of 173N. The cross sectional area of sample is 36cm2. then determine shear parameters, principal stresses at zone of failure.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0000FF"/>
                </a:solidFill>
                <a:latin typeface="Comic Sans MS" pitchFamily="66" charset="0"/>
              </a:rPr>
              <a:t>Solution: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Comic Sans MS" pitchFamily="66" charset="0"/>
              </a:rPr>
              <a:t>Shear stress; </a:t>
            </a:r>
            <a:r>
              <a:rPr lang="en-US" sz="1800" dirty="0">
                <a:latin typeface="Comic Sans MS" pitchFamily="66" charset="0"/>
                <a:sym typeface="Symbol"/>
              </a:rPr>
              <a:t>f</a:t>
            </a:r>
            <a:r>
              <a:rPr lang="en-US" sz="1800" dirty="0">
                <a:latin typeface="Comic Sans MS" pitchFamily="66" charset="0"/>
              </a:rPr>
              <a:t>= 173/36=4.8kN/cm2=48kN/m2 (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at failure </a:t>
            </a:r>
            <a:r>
              <a:rPr lang="en-US" sz="1800" dirty="0" err="1">
                <a:solidFill>
                  <a:srgbClr val="FF0000"/>
                </a:solidFill>
                <a:latin typeface="Comic Sans MS" pitchFamily="66" charset="0"/>
              </a:rPr>
              <a:t>pt</a:t>
            </a:r>
            <a:r>
              <a:rPr lang="en-US" sz="1800" dirty="0">
                <a:latin typeface="Comic Sans MS" pitchFamily="66" charset="0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dirty="0">
                <a:latin typeface="Comic Sans MS" pitchFamily="66" charset="0"/>
              </a:rPr>
              <a:t>Normal stress; </a:t>
            </a:r>
            <a:r>
              <a:rPr lang="el-GR" sz="1800" dirty="0">
                <a:latin typeface="Comic Sans MS" pitchFamily="66" charset="0"/>
              </a:rPr>
              <a:t>σ</a:t>
            </a:r>
            <a:r>
              <a:rPr lang="en-US" sz="1800" dirty="0">
                <a:latin typeface="Comic Sans MS" pitchFamily="66" charset="0"/>
              </a:rPr>
              <a:t>f = 288/36=8kN/cm2=80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kN</a:t>
            </a:r>
            <a:r>
              <a:rPr lang="en-US" sz="1800" dirty="0">
                <a:latin typeface="Comic Sans MS" pitchFamily="66" charset="0"/>
              </a:rPr>
              <a:t>/m2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(at failure </a:t>
            </a:r>
            <a:r>
              <a:rPr lang="en-US" sz="1800" dirty="0" err="1">
                <a:solidFill>
                  <a:srgbClr val="FF0000"/>
                </a:solidFill>
                <a:latin typeface="Comic Sans MS" pitchFamily="66" charset="0"/>
              </a:rPr>
              <a:t>pt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latin typeface="Comic Sans MS" pitchFamily="66" charset="0"/>
              </a:rPr>
              <a:t>Put failure point(</a:t>
            </a:r>
            <a:r>
              <a:rPr lang="el-GR" sz="1800" dirty="0">
                <a:latin typeface="Comic Sans MS" pitchFamily="66" charset="0"/>
              </a:rPr>
              <a:t>σ</a:t>
            </a:r>
            <a:r>
              <a:rPr lang="en-US" sz="1800" dirty="0">
                <a:latin typeface="Comic Sans MS" pitchFamily="66" charset="0"/>
              </a:rPr>
              <a:t>f, </a:t>
            </a:r>
            <a:r>
              <a:rPr lang="el-GR" sz="1800" dirty="0">
                <a:latin typeface="Comic Sans MS" pitchFamily="66" charset="0"/>
                <a:sym typeface="Symbol"/>
              </a:rPr>
              <a:t></a:t>
            </a:r>
            <a:r>
              <a:rPr lang="en-US" sz="1800" dirty="0">
                <a:latin typeface="Comic Sans MS" pitchFamily="66" charset="0"/>
                <a:sym typeface="Symbol"/>
              </a:rPr>
              <a:t>f) on </a:t>
            </a:r>
            <a:r>
              <a:rPr lang="en-US" sz="1800" dirty="0">
                <a:latin typeface="Comic Sans MS" pitchFamily="66" charset="0"/>
              </a:rPr>
              <a:t>the Mohr’s circle coordinate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latin typeface="Comic Sans MS" pitchFamily="66" charset="0"/>
                <a:sym typeface="Symbol"/>
              </a:rPr>
              <a:t>Connect failure point and coordinate origin; since soil is 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sand(c=0)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latin typeface="Comic Sans MS" pitchFamily="66" charset="0"/>
                <a:sym typeface="Symbol"/>
              </a:rPr>
              <a:t>Then determine ɸ by </a:t>
            </a:r>
            <a:r>
              <a:rPr lang="en-US" sz="1800" dirty="0" err="1">
                <a:latin typeface="Comic Sans MS" pitchFamily="66" charset="0"/>
                <a:sym typeface="Symbol"/>
              </a:rPr>
              <a:t>compus</a:t>
            </a:r>
            <a:r>
              <a:rPr lang="en-US" sz="1800" dirty="0">
                <a:latin typeface="Comic Sans MS" pitchFamily="66" charset="0"/>
                <a:sym typeface="Symbol"/>
              </a:rPr>
              <a:t>( is 310)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latin typeface="Comic Sans MS" pitchFamily="66" charset="0"/>
                <a:sym typeface="Symbol"/>
              </a:rPr>
              <a:t>Rotate ɸ degree to counter clockwise from vertical line passing through failure point; to have center of circle.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latin typeface="Comic Sans MS" pitchFamily="66" charset="0"/>
                <a:sym typeface="Symbol"/>
              </a:rPr>
              <a:t>Having center, draw Mohr circle with radius C to F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1800" dirty="0">
                <a:latin typeface="Comic Sans MS" pitchFamily="66" charset="0"/>
                <a:sym typeface="Symbol"/>
              </a:rPr>
              <a:t>Then find principal stresses</a:t>
            </a:r>
            <a:endParaRPr lang="en-US" sz="1800" dirty="0">
              <a:latin typeface="Comic Sans MS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2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Example DS</a:t>
            </a:r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36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532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45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586740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800" b="1" dirty="0">
                <a:latin typeface="Comic Sans MS" pitchFamily="66" charset="0"/>
              </a:rPr>
              <a:t>Session 4;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1.6.2 </a:t>
            </a:r>
            <a:r>
              <a:rPr lang="en-US" sz="48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 Compression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9049-971B-424C-8401-D95E5312CDCB}" type="slidenum">
              <a:rPr lang="en-AU" smtClean="0">
                <a:solidFill>
                  <a:srgbClr val="000000"/>
                </a:solidFill>
              </a:rPr>
              <a:pPr/>
              <a:t>48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6388" y="204788"/>
            <a:ext cx="3867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0" dirty="0">
                <a:latin typeface="Arial Black" pitchFamily="34" charset="0"/>
              </a:rPr>
              <a:t>Laboratory tests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76582" y="949325"/>
            <a:ext cx="4179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Simulating field conditions in the laboratory</a:t>
            </a:r>
          </a:p>
        </p:txBody>
      </p:sp>
      <p:grpSp>
        <p:nvGrpSpPr>
          <p:cNvPr id="67713" name="Group 129"/>
          <p:cNvGrpSpPr>
            <a:grpSpLocks/>
          </p:cNvGrpSpPr>
          <p:nvPr/>
        </p:nvGrpSpPr>
        <p:grpSpPr bwMode="auto">
          <a:xfrm>
            <a:off x="2328863" y="1838325"/>
            <a:ext cx="3209925" cy="4067175"/>
            <a:chOff x="1467" y="1158"/>
            <a:chExt cx="2022" cy="2562"/>
          </a:xfrm>
        </p:grpSpPr>
        <p:sp>
          <p:nvSpPr>
            <p:cNvPr id="26674" name="Text Box 57"/>
            <p:cNvSpPr txBox="1">
              <a:spLocks noChangeArrowheads="1"/>
            </p:cNvSpPr>
            <p:nvPr/>
          </p:nvSpPr>
          <p:spPr bwMode="auto">
            <a:xfrm>
              <a:off x="1680" y="2877"/>
              <a:ext cx="1809" cy="8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en-US" sz="1800" b="0" dirty="0">
                  <a:solidFill>
                    <a:srgbClr val="FFFF00"/>
                  </a:solidFill>
                </a:rPr>
                <a:t>Step 1</a:t>
              </a:r>
            </a:p>
            <a:p>
              <a:pPr algn="just" eaLnBrk="1" hangingPunct="1"/>
              <a:r>
                <a:rPr lang="en-US" sz="1800" b="0" dirty="0">
                  <a:solidFill>
                    <a:srgbClr val="FFFF00"/>
                  </a:solidFill>
                </a:rPr>
                <a:t>Set the specimen in the apparatus and apply the initial stress condition</a:t>
              </a:r>
            </a:p>
          </p:txBody>
        </p:sp>
        <p:grpSp>
          <p:nvGrpSpPr>
            <p:cNvPr id="26675" name="Group 120"/>
            <p:cNvGrpSpPr>
              <a:grpSpLocks/>
            </p:cNvGrpSpPr>
            <p:nvPr/>
          </p:nvGrpSpPr>
          <p:grpSpPr bwMode="auto">
            <a:xfrm>
              <a:off x="1467" y="1158"/>
              <a:ext cx="1596" cy="1536"/>
              <a:chOff x="1827" y="1032"/>
              <a:chExt cx="1596" cy="1536"/>
            </a:xfrm>
          </p:grpSpPr>
          <p:grpSp>
            <p:nvGrpSpPr>
              <p:cNvPr id="26676" name="Group 51"/>
              <p:cNvGrpSpPr>
                <a:grpSpLocks/>
              </p:cNvGrpSpPr>
              <p:nvPr/>
            </p:nvGrpSpPr>
            <p:grpSpPr bwMode="auto">
              <a:xfrm>
                <a:off x="2172" y="1311"/>
                <a:ext cx="825" cy="1017"/>
                <a:chOff x="438" y="1548"/>
                <a:chExt cx="1014" cy="1368"/>
              </a:xfrm>
            </p:grpSpPr>
            <p:sp>
              <p:nvSpPr>
                <p:cNvPr id="26681" name="Rectangle 52" descr="Stationery"/>
                <p:cNvSpPr>
                  <a:spLocks noChangeArrowheads="1"/>
                </p:cNvSpPr>
                <p:nvPr/>
              </p:nvSpPr>
              <p:spPr bwMode="auto">
                <a:xfrm>
                  <a:off x="657" y="1764"/>
                  <a:ext cx="621" cy="963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2" name="Line 53"/>
                <p:cNvSpPr>
                  <a:spLocks noChangeShapeType="1"/>
                </p:cNvSpPr>
                <p:nvPr/>
              </p:nvSpPr>
              <p:spPr bwMode="auto">
                <a:xfrm>
                  <a:off x="981" y="1548"/>
                  <a:ext cx="0" cy="198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683" name="Line 54"/>
                <p:cNvSpPr>
                  <a:spLocks noChangeShapeType="1"/>
                </p:cNvSpPr>
                <p:nvPr/>
              </p:nvSpPr>
              <p:spPr bwMode="auto">
                <a:xfrm rot="-5400000">
                  <a:off x="537" y="2139"/>
                  <a:ext cx="9" cy="207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684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1358" y="2140"/>
                  <a:ext cx="0" cy="18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685" name="Line 56"/>
                <p:cNvSpPr>
                  <a:spLocks noChangeShapeType="1"/>
                </p:cNvSpPr>
                <p:nvPr/>
              </p:nvSpPr>
              <p:spPr bwMode="auto">
                <a:xfrm>
                  <a:off x="954" y="2736"/>
                  <a:ext cx="0" cy="18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677" name="Text Box 58"/>
              <p:cNvSpPr txBox="1">
                <a:spLocks noChangeArrowheads="1"/>
              </p:cNvSpPr>
              <p:nvPr/>
            </p:nvSpPr>
            <p:spPr bwMode="auto">
              <a:xfrm>
                <a:off x="2490" y="1032"/>
                <a:ext cx="4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Symbol" pitchFamily="18" charset="2"/>
                  </a:rPr>
                  <a:t>s</a:t>
                </a:r>
                <a:r>
                  <a:rPr lang="en-US" sz="2400" b="0" baseline="-25000"/>
                  <a:t>vc</a:t>
                </a:r>
              </a:p>
            </p:txBody>
          </p:sp>
          <p:sp>
            <p:nvSpPr>
              <p:cNvPr id="26678" name="Text Box 62"/>
              <p:cNvSpPr txBox="1">
                <a:spLocks noChangeArrowheads="1"/>
              </p:cNvSpPr>
              <p:nvPr/>
            </p:nvSpPr>
            <p:spPr bwMode="auto">
              <a:xfrm>
                <a:off x="2478" y="2280"/>
                <a:ext cx="4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Symbol" pitchFamily="18" charset="2"/>
                  </a:rPr>
                  <a:t>s</a:t>
                </a:r>
                <a:r>
                  <a:rPr lang="en-US" sz="2400" b="0" baseline="-25000"/>
                  <a:t>vc</a:t>
                </a:r>
              </a:p>
            </p:txBody>
          </p:sp>
          <p:sp>
            <p:nvSpPr>
              <p:cNvPr id="26679" name="Text Box 63"/>
              <p:cNvSpPr txBox="1">
                <a:spLocks noChangeArrowheads="1"/>
              </p:cNvSpPr>
              <p:nvPr/>
            </p:nvSpPr>
            <p:spPr bwMode="auto">
              <a:xfrm>
                <a:off x="3000" y="1668"/>
                <a:ext cx="4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Symbol" pitchFamily="18" charset="2"/>
                  </a:rPr>
                  <a:t>s</a:t>
                </a:r>
                <a:r>
                  <a:rPr lang="en-US" sz="2400" b="0" baseline="-25000"/>
                  <a:t>hc</a:t>
                </a:r>
              </a:p>
            </p:txBody>
          </p:sp>
          <p:sp>
            <p:nvSpPr>
              <p:cNvPr id="26680" name="Text Box 64"/>
              <p:cNvSpPr txBox="1">
                <a:spLocks noChangeArrowheads="1"/>
              </p:cNvSpPr>
              <p:nvPr/>
            </p:nvSpPr>
            <p:spPr bwMode="auto">
              <a:xfrm>
                <a:off x="1827" y="1656"/>
                <a:ext cx="4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Symbol" pitchFamily="18" charset="2"/>
                  </a:rPr>
                  <a:t>s</a:t>
                </a:r>
                <a:r>
                  <a:rPr lang="en-US" sz="2400" b="0" baseline="-25000"/>
                  <a:t>hc</a:t>
                </a:r>
              </a:p>
            </p:txBody>
          </p:sp>
        </p:grpSp>
      </p:grpSp>
      <p:grpSp>
        <p:nvGrpSpPr>
          <p:cNvPr id="26629" name="Group 128"/>
          <p:cNvGrpSpPr>
            <a:grpSpLocks/>
          </p:cNvGrpSpPr>
          <p:nvPr/>
        </p:nvGrpSpPr>
        <p:grpSpPr bwMode="auto">
          <a:xfrm>
            <a:off x="185738" y="1771650"/>
            <a:ext cx="2286000" cy="3759200"/>
            <a:chOff x="117" y="1116"/>
            <a:chExt cx="1440" cy="2368"/>
          </a:xfrm>
        </p:grpSpPr>
        <p:sp>
          <p:nvSpPr>
            <p:cNvPr id="26662" name="Text Box 44"/>
            <p:cNvSpPr txBox="1">
              <a:spLocks noChangeArrowheads="1"/>
            </p:cNvSpPr>
            <p:nvPr/>
          </p:nvSpPr>
          <p:spPr bwMode="auto">
            <a:xfrm>
              <a:off x="117" y="2844"/>
              <a:ext cx="1440" cy="6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en-US" b="0" dirty="0">
                  <a:solidFill>
                    <a:srgbClr val="0000FF"/>
                  </a:solidFill>
                </a:rPr>
                <a:t>Representative soil sample taken from the site</a:t>
              </a:r>
            </a:p>
          </p:txBody>
        </p:sp>
        <p:grpSp>
          <p:nvGrpSpPr>
            <p:cNvPr id="26663" name="Group 119"/>
            <p:cNvGrpSpPr>
              <a:grpSpLocks/>
            </p:cNvGrpSpPr>
            <p:nvPr/>
          </p:nvGrpSpPr>
          <p:grpSpPr bwMode="auto">
            <a:xfrm>
              <a:off x="159" y="1116"/>
              <a:ext cx="1296" cy="1617"/>
              <a:chOff x="375" y="1026"/>
              <a:chExt cx="1296" cy="1617"/>
            </a:xfrm>
          </p:grpSpPr>
          <p:grpSp>
            <p:nvGrpSpPr>
              <p:cNvPr id="26664" name="Group 43"/>
              <p:cNvGrpSpPr>
                <a:grpSpLocks/>
              </p:cNvGrpSpPr>
              <p:nvPr/>
            </p:nvGrpSpPr>
            <p:grpSpPr bwMode="auto">
              <a:xfrm>
                <a:off x="600" y="1305"/>
                <a:ext cx="780" cy="1053"/>
                <a:chOff x="438" y="1548"/>
                <a:chExt cx="1014" cy="1368"/>
              </a:xfrm>
            </p:grpSpPr>
            <p:sp>
              <p:nvSpPr>
                <p:cNvPr id="26669" name="Rectangle 38" descr="Stationery"/>
                <p:cNvSpPr>
                  <a:spLocks noChangeArrowheads="1"/>
                </p:cNvSpPr>
                <p:nvPr/>
              </p:nvSpPr>
              <p:spPr bwMode="auto">
                <a:xfrm>
                  <a:off x="657" y="1764"/>
                  <a:ext cx="621" cy="963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0" name="Line 39"/>
                <p:cNvSpPr>
                  <a:spLocks noChangeShapeType="1"/>
                </p:cNvSpPr>
                <p:nvPr/>
              </p:nvSpPr>
              <p:spPr bwMode="auto">
                <a:xfrm>
                  <a:off x="981" y="1548"/>
                  <a:ext cx="0" cy="198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671" name="Line 40"/>
                <p:cNvSpPr>
                  <a:spLocks noChangeShapeType="1"/>
                </p:cNvSpPr>
                <p:nvPr/>
              </p:nvSpPr>
              <p:spPr bwMode="auto">
                <a:xfrm rot="-5400000">
                  <a:off x="537" y="2139"/>
                  <a:ext cx="9" cy="207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672" name="Line 41"/>
                <p:cNvSpPr>
                  <a:spLocks noChangeShapeType="1"/>
                </p:cNvSpPr>
                <p:nvPr/>
              </p:nvSpPr>
              <p:spPr bwMode="auto">
                <a:xfrm rot="5400000">
                  <a:off x="1358" y="2140"/>
                  <a:ext cx="0" cy="18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673" name="Line 42"/>
                <p:cNvSpPr>
                  <a:spLocks noChangeShapeType="1"/>
                </p:cNvSpPr>
                <p:nvPr/>
              </p:nvSpPr>
              <p:spPr bwMode="auto">
                <a:xfrm>
                  <a:off x="954" y="2736"/>
                  <a:ext cx="0" cy="18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665" name="Text Box 45"/>
              <p:cNvSpPr txBox="1">
                <a:spLocks noChangeArrowheads="1"/>
              </p:cNvSpPr>
              <p:nvPr/>
            </p:nvSpPr>
            <p:spPr bwMode="auto">
              <a:xfrm>
                <a:off x="900" y="102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/>
                  <a:t>0</a:t>
                </a:r>
              </a:p>
            </p:txBody>
          </p:sp>
          <p:sp>
            <p:nvSpPr>
              <p:cNvPr id="26666" name="Text Box 46"/>
              <p:cNvSpPr txBox="1">
                <a:spLocks noChangeArrowheads="1"/>
              </p:cNvSpPr>
              <p:nvPr/>
            </p:nvSpPr>
            <p:spPr bwMode="auto">
              <a:xfrm>
                <a:off x="1383" y="170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/>
                  <a:t>0</a:t>
                </a:r>
              </a:p>
            </p:txBody>
          </p:sp>
          <p:sp>
            <p:nvSpPr>
              <p:cNvPr id="26667" name="Text Box 47"/>
              <p:cNvSpPr txBox="1">
                <a:spLocks noChangeArrowheads="1"/>
              </p:cNvSpPr>
              <p:nvPr/>
            </p:nvSpPr>
            <p:spPr bwMode="auto">
              <a:xfrm>
                <a:off x="375" y="171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/>
                  <a:t>0</a:t>
                </a:r>
              </a:p>
            </p:txBody>
          </p:sp>
          <p:sp>
            <p:nvSpPr>
              <p:cNvPr id="26668" name="Text Box 48"/>
              <p:cNvSpPr txBox="1">
                <a:spLocks noChangeArrowheads="1"/>
              </p:cNvSpPr>
              <p:nvPr/>
            </p:nvSpPr>
            <p:spPr bwMode="auto">
              <a:xfrm>
                <a:off x="879" y="235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/>
                  <a:t>0</a:t>
                </a:r>
              </a:p>
            </p:txBody>
          </p:sp>
        </p:grpSp>
      </p:grpSp>
      <p:sp>
        <p:nvSpPr>
          <p:cNvPr id="67652" name="Text Box 68"/>
          <p:cNvSpPr txBox="1">
            <a:spLocks noChangeArrowheads="1"/>
          </p:cNvSpPr>
          <p:nvPr/>
        </p:nvSpPr>
        <p:spPr bwMode="auto">
          <a:xfrm>
            <a:off x="5991225" y="4991100"/>
            <a:ext cx="2909888" cy="1061829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1800" b="0" dirty="0">
                <a:solidFill>
                  <a:srgbClr val="FFFF00"/>
                </a:solidFill>
              </a:rPr>
              <a:t>Step 2</a:t>
            </a:r>
          </a:p>
          <a:p>
            <a:pPr algn="just" eaLnBrk="1" hangingPunct="1"/>
            <a:r>
              <a:rPr lang="en-US" sz="1800" b="0" dirty="0">
                <a:solidFill>
                  <a:srgbClr val="FFFF00"/>
                </a:solidFill>
              </a:rPr>
              <a:t>Apply the corresponding field stress conditions</a:t>
            </a:r>
          </a:p>
        </p:txBody>
      </p:sp>
      <p:grpSp>
        <p:nvGrpSpPr>
          <p:cNvPr id="67714" name="Group 130"/>
          <p:cNvGrpSpPr>
            <a:grpSpLocks/>
          </p:cNvGrpSpPr>
          <p:nvPr/>
        </p:nvGrpSpPr>
        <p:grpSpPr bwMode="auto">
          <a:xfrm>
            <a:off x="4286250" y="0"/>
            <a:ext cx="4514850" cy="2600325"/>
            <a:chOff x="2700" y="0"/>
            <a:chExt cx="2844" cy="1638"/>
          </a:xfrm>
        </p:grpSpPr>
        <p:grpSp>
          <p:nvGrpSpPr>
            <p:cNvPr id="26647" name="Group 102"/>
            <p:cNvGrpSpPr>
              <a:grpSpLocks/>
            </p:cNvGrpSpPr>
            <p:nvPr/>
          </p:nvGrpSpPr>
          <p:grpSpPr bwMode="auto">
            <a:xfrm>
              <a:off x="3948" y="0"/>
              <a:ext cx="1596" cy="1501"/>
              <a:chOff x="3840" y="66"/>
              <a:chExt cx="1596" cy="1498"/>
            </a:xfrm>
          </p:grpSpPr>
          <p:grpSp>
            <p:nvGrpSpPr>
              <p:cNvPr id="26652" name="Group 91"/>
              <p:cNvGrpSpPr>
                <a:grpSpLocks/>
              </p:cNvGrpSpPr>
              <p:nvPr/>
            </p:nvGrpSpPr>
            <p:grpSpPr bwMode="auto">
              <a:xfrm>
                <a:off x="4185" y="345"/>
                <a:ext cx="825" cy="1017"/>
                <a:chOff x="438" y="1548"/>
                <a:chExt cx="1014" cy="1368"/>
              </a:xfrm>
            </p:grpSpPr>
            <p:sp>
              <p:nvSpPr>
                <p:cNvPr id="26657" name="Rectangle 92" descr="Stationery"/>
                <p:cNvSpPr>
                  <a:spLocks noChangeArrowheads="1"/>
                </p:cNvSpPr>
                <p:nvPr/>
              </p:nvSpPr>
              <p:spPr bwMode="auto">
                <a:xfrm>
                  <a:off x="657" y="1764"/>
                  <a:ext cx="621" cy="963"/>
                </a:xfrm>
                <a:prstGeom prst="rect">
                  <a:avLst/>
                </a:prstGeom>
                <a:blipFill dpi="0" rotWithShape="1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8" name="Line 93"/>
                <p:cNvSpPr>
                  <a:spLocks noChangeShapeType="1"/>
                </p:cNvSpPr>
                <p:nvPr/>
              </p:nvSpPr>
              <p:spPr bwMode="auto">
                <a:xfrm>
                  <a:off x="981" y="1548"/>
                  <a:ext cx="0" cy="198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659" name="Line 94"/>
                <p:cNvSpPr>
                  <a:spLocks noChangeShapeType="1"/>
                </p:cNvSpPr>
                <p:nvPr/>
              </p:nvSpPr>
              <p:spPr bwMode="auto">
                <a:xfrm rot="-5400000">
                  <a:off x="537" y="2139"/>
                  <a:ext cx="9" cy="207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660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1358" y="2140"/>
                  <a:ext cx="0" cy="18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661" name="Line 96"/>
                <p:cNvSpPr>
                  <a:spLocks noChangeShapeType="1"/>
                </p:cNvSpPr>
                <p:nvPr/>
              </p:nvSpPr>
              <p:spPr bwMode="auto">
                <a:xfrm>
                  <a:off x="954" y="2736"/>
                  <a:ext cx="0" cy="18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653" name="Text Box 97"/>
              <p:cNvSpPr txBox="1">
                <a:spLocks noChangeArrowheads="1"/>
              </p:cNvSpPr>
              <p:nvPr/>
            </p:nvSpPr>
            <p:spPr bwMode="auto">
              <a:xfrm>
                <a:off x="4503" y="66"/>
                <a:ext cx="801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200" b="0">
                    <a:latin typeface="Symbol" pitchFamily="18" charset="2"/>
                  </a:rPr>
                  <a:t>s</a:t>
                </a:r>
                <a:r>
                  <a:rPr lang="en-US" sz="2200" b="0" baseline="-25000"/>
                  <a:t>vc </a:t>
                </a:r>
                <a:r>
                  <a:rPr lang="en-US" sz="2200" b="0"/>
                  <a:t>+ </a:t>
                </a:r>
                <a:r>
                  <a:rPr lang="en-US" sz="2200" b="0">
                    <a:latin typeface="Symbol" pitchFamily="18" charset="2"/>
                  </a:rPr>
                  <a:t>Ds</a:t>
                </a:r>
                <a:endParaRPr lang="en-US" sz="2200" b="0" baseline="-25000"/>
              </a:p>
            </p:txBody>
          </p:sp>
          <p:sp>
            <p:nvSpPr>
              <p:cNvPr id="26654" name="Text Box 99"/>
              <p:cNvSpPr txBox="1">
                <a:spLocks noChangeArrowheads="1"/>
              </p:cNvSpPr>
              <p:nvPr/>
            </p:nvSpPr>
            <p:spPr bwMode="auto">
              <a:xfrm>
                <a:off x="5013" y="702"/>
                <a:ext cx="4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Symbol" pitchFamily="18" charset="2"/>
                  </a:rPr>
                  <a:t>s</a:t>
                </a:r>
                <a:r>
                  <a:rPr lang="en-US" sz="2400" b="0" baseline="-25000"/>
                  <a:t>hc</a:t>
                </a:r>
              </a:p>
            </p:txBody>
          </p:sp>
          <p:sp>
            <p:nvSpPr>
              <p:cNvPr id="26655" name="Text Box 100"/>
              <p:cNvSpPr txBox="1">
                <a:spLocks noChangeArrowheads="1"/>
              </p:cNvSpPr>
              <p:nvPr/>
            </p:nvSpPr>
            <p:spPr bwMode="auto">
              <a:xfrm>
                <a:off x="3840" y="690"/>
                <a:ext cx="4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Symbol" pitchFamily="18" charset="2"/>
                  </a:rPr>
                  <a:t>s</a:t>
                </a:r>
                <a:r>
                  <a:rPr lang="en-US" sz="2400" b="0" baseline="-25000"/>
                  <a:t>hc</a:t>
                </a:r>
              </a:p>
            </p:txBody>
          </p:sp>
          <p:sp>
            <p:nvSpPr>
              <p:cNvPr id="26656" name="Text Box 101"/>
              <p:cNvSpPr txBox="1">
                <a:spLocks noChangeArrowheads="1"/>
              </p:cNvSpPr>
              <p:nvPr/>
            </p:nvSpPr>
            <p:spPr bwMode="auto">
              <a:xfrm>
                <a:off x="4518" y="1295"/>
                <a:ext cx="801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200" b="0">
                    <a:latin typeface="Symbol" pitchFamily="18" charset="2"/>
                  </a:rPr>
                  <a:t>s</a:t>
                </a:r>
                <a:r>
                  <a:rPr lang="en-US" sz="2200" b="0" baseline="-25000"/>
                  <a:t>vc </a:t>
                </a:r>
                <a:r>
                  <a:rPr lang="en-US" sz="2200" b="0"/>
                  <a:t>+ </a:t>
                </a:r>
                <a:r>
                  <a:rPr lang="en-US" sz="2200" b="0">
                    <a:latin typeface="Symbol" pitchFamily="18" charset="2"/>
                  </a:rPr>
                  <a:t>Ds</a:t>
                </a:r>
                <a:endParaRPr lang="en-US" sz="2400" b="0"/>
              </a:p>
            </p:txBody>
          </p:sp>
        </p:grpSp>
        <p:sp>
          <p:nvSpPr>
            <p:cNvPr id="26648" name="Line 114"/>
            <p:cNvSpPr>
              <a:spLocks noChangeShapeType="1"/>
            </p:cNvSpPr>
            <p:nvPr/>
          </p:nvSpPr>
          <p:spPr bwMode="auto">
            <a:xfrm flipV="1">
              <a:off x="4473" y="594"/>
              <a:ext cx="504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9" name="Line 121"/>
            <p:cNvSpPr>
              <a:spLocks noChangeShapeType="1"/>
            </p:cNvSpPr>
            <p:nvPr/>
          </p:nvSpPr>
          <p:spPr bwMode="auto">
            <a:xfrm flipV="1">
              <a:off x="2934" y="792"/>
              <a:ext cx="972" cy="846"/>
            </a:xfrm>
            <a:prstGeom prst="line">
              <a:avLst/>
            </a:prstGeom>
            <a:noFill/>
            <a:ln w="889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0" name="Rectangle 122"/>
            <p:cNvSpPr>
              <a:spLocks noChangeArrowheads="1"/>
            </p:cNvSpPr>
            <p:nvPr/>
          </p:nvSpPr>
          <p:spPr bwMode="auto">
            <a:xfrm>
              <a:off x="3915" y="45"/>
              <a:ext cx="1575" cy="1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Text Box 126"/>
            <p:cNvSpPr txBox="1">
              <a:spLocks noChangeArrowheads="1"/>
            </p:cNvSpPr>
            <p:nvPr/>
          </p:nvSpPr>
          <p:spPr bwMode="auto">
            <a:xfrm rot="-2400000">
              <a:off x="2700" y="918"/>
              <a:ext cx="13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/>
                <a:t>Traxial test</a:t>
              </a:r>
            </a:p>
          </p:txBody>
        </p:sp>
      </p:grpSp>
      <p:grpSp>
        <p:nvGrpSpPr>
          <p:cNvPr id="67715" name="Group 131"/>
          <p:cNvGrpSpPr>
            <a:grpSpLocks/>
          </p:cNvGrpSpPr>
          <p:nvPr/>
        </p:nvGrpSpPr>
        <p:grpSpPr bwMode="auto">
          <a:xfrm>
            <a:off x="4217988" y="2514600"/>
            <a:ext cx="4640262" cy="2409825"/>
            <a:chOff x="2657" y="1584"/>
            <a:chExt cx="2923" cy="1518"/>
          </a:xfrm>
        </p:grpSpPr>
        <p:grpSp>
          <p:nvGrpSpPr>
            <p:cNvPr id="26633" name="Group 123"/>
            <p:cNvGrpSpPr>
              <a:grpSpLocks/>
            </p:cNvGrpSpPr>
            <p:nvPr/>
          </p:nvGrpSpPr>
          <p:grpSpPr bwMode="auto">
            <a:xfrm>
              <a:off x="3957" y="1584"/>
              <a:ext cx="1623" cy="1518"/>
              <a:chOff x="3957" y="1539"/>
              <a:chExt cx="1623" cy="1518"/>
            </a:xfrm>
          </p:grpSpPr>
          <p:sp>
            <p:nvSpPr>
              <p:cNvPr id="26637" name="Rectangle 105" descr="Stationery"/>
              <p:cNvSpPr>
                <a:spLocks noChangeArrowheads="1"/>
              </p:cNvSpPr>
              <p:nvPr/>
            </p:nvSpPr>
            <p:spPr bwMode="auto">
              <a:xfrm>
                <a:off x="4486" y="1979"/>
                <a:ext cx="505" cy="715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8" name="Line 106"/>
              <p:cNvSpPr>
                <a:spLocks noChangeShapeType="1"/>
              </p:cNvSpPr>
              <p:nvPr/>
            </p:nvSpPr>
            <p:spPr bwMode="auto">
              <a:xfrm>
                <a:off x="4750" y="1818"/>
                <a:ext cx="0" cy="14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639" name="Line 108"/>
              <p:cNvSpPr>
                <a:spLocks noChangeShapeType="1"/>
              </p:cNvSpPr>
              <p:nvPr/>
            </p:nvSpPr>
            <p:spPr bwMode="auto">
              <a:xfrm rot="5400000">
                <a:off x="5137" y="2018"/>
                <a:ext cx="0" cy="29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640" name="Line 109"/>
              <p:cNvSpPr>
                <a:spLocks noChangeShapeType="1"/>
              </p:cNvSpPr>
              <p:nvPr/>
            </p:nvSpPr>
            <p:spPr bwMode="auto">
              <a:xfrm>
                <a:off x="4728" y="2701"/>
                <a:ext cx="0" cy="13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641" name="Text Box 110"/>
              <p:cNvSpPr txBox="1">
                <a:spLocks noChangeArrowheads="1"/>
              </p:cNvSpPr>
              <p:nvPr/>
            </p:nvSpPr>
            <p:spPr bwMode="auto">
              <a:xfrm>
                <a:off x="4626" y="1539"/>
                <a:ext cx="8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Symbol" pitchFamily="18" charset="2"/>
                  </a:rPr>
                  <a:t>s</a:t>
                </a:r>
                <a:r>
                  <a:rPr lang="en-US" sz="2400" b="0" baseline="-25000"/>
                  <a:t>vc</a:t>
                </a:r>
                <a:endParaRPr lang="en-US" sz="2400" b="0"/>
              </a:p>
            </p:txBody>
          </p:sp>
          <p:sp>
            <p:nvSpPr>
              <p:cNvPr id="26642" name="Text Box 113"/>
              <p:cNvSpPr txBox="1">
                <a:spLocks noChangeArrowheads="1"/>
              </p:cNvSpPr>
              <p:nvPr/>
            </p:nvSpPr>
            <p:spPr bwMode="auto">
              <a:xfrm>
                <a:off x="4641" y="2769"/>
                <a:ext cx="8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Symbol" pitchFamily="18" charset="2"/>
                  </a:rPr>
                  <a:t>s</a:t>
                </a:r>
                <a:r>
                  <a:rPr lang="en-US" sz="2400" b="0" baseline="-25000"/>
                  <a:t>vc</a:t>
                </a:r>
                <a:endParaRPr lang="en-US" sz="2400" b="0"/>
              </a:p>
            </p:txBody>
          </p:sp>
          <p:sp>
            <p:nvSpPr>
              <p:cNvPr id="26643" name="Line 115"/>
              <p:cNvSpPr>
                <a:spLocks noChangeShapeType="1"/>
              </p:cNvSpPr>
              <p:nvPr/>
            </p:nvSpPr>
            <p:spPr bwMode="auto">
              <a:xfrm>
                <a:off x="4473" y="2304"/>
                <a:ext cx="5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644" name="Line 116"/>
              <p:cNvSpPr>
                <a:spLocks noChangeShapeType="1"/>
              </p:cNvSpPr>
              <p:nvPr/>
            </p:nvSpPr>
            <p:spPr bwMode="auto">
              <a:xfrm rot="5400000">
                <a:off x="4324" y="2366"/>
                <a:ext cx="0" cy="29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645" name="Text Box 117"/>
              <p:cNvSpPr txBox="1">
                <a:spLocks noChangeArrowheads="1"/>
              </p:cNvSpPr>
              <p:nvPr/>
            </p:nvSpPr>
            <p:spPr bwMode="auto">
              <a:xfrm>
                <a:off x="5310" y="1989"/>
                <a:ext cx="2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Symbol" pitchFamily="18" charset="2"/>
                  </a:rPr>
                  <a:t>t</a:t>
                </a:r>
              </a:p>
            </p:txBody>
          </p:sp>
          <p:sp>
            <p:nvSpPr>
              <p:cNvPr id="26646" name="Text Box 118"/>
              <p:cNvSpPr txBox="1">
                <a:spLocks noChangeArrowheads="1"/>
              </p:cNvSpPr>
              <p:nvPr/>
            </p:nvSpPr>
            <p:spPr bwMode="auto">
              <a:xfrm>
                <a:off x="3957" y="2355"/>
                <a:ext cx="2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Symbol" pitchFamily="18" charset="2"/>
                  </a:rPr>
                  <a:t>t</a:t>
                </a:r>
              </a:p>
            </p:txBody>
          </p:sp>
        </p:grpSp>
        <p:sp>
          <p:nvSpPr>
            <p:cNvPr id="26634" name="Rectangle 124"/>
            <p:cNvSpPr>
              <a:spLocks noChangeArrowheads="1"/>
            </p:cNvSpPr>
            <p:nvPr/>
          </p:nvSpPr>
          <p:spPr bwMode="auto">
            <a:xfrm>
              <a:off x="3921" y="1626"/>
              <a:ext cx="1575" cy="1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Line 125"/>
            <p:cNvSpPr>
              <a:spLocks noChangeShapeType="1"/>
            </p:cNvSpPr>
            <p:nvPr/>
          </p:nvSpPr>
          <p:spPr bwMode="auto">
            <a:xfrm>
              <a:off x="2967" y="1698"/>
              <a:ext cx="954" cy="747"/>
            </a:xfrm>
            <a:prstGeom prst="line">
              <a:avLst/>
            </a:prstGeom>
            <a:noFill/>
            <a:ln w="889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6" name="Text Box 127"/>
            <p:cNvSpPr txBox="1">
              <a:spLocks noChangeArrowheads="1"/>
            </p:cNvSpPr>
            <p:nvPr/>
          </p:nvSpPr>
          <p:spPr bwMode="auto">
            <a:xfrm rot="2400000">
              <a:off x="2657" y="2142"/>
              <a:ext cx="16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Direct shear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5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1.1 INTRODUCTION…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8674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800" b="1" dirty="0">
                <a:latin typeface="Comic Sans MS" pitchFamily="66" charset="0"/>
              </a:rPr>
              <a:t>The safety </a:t>
            </a:r>
            <a:r>
              <a:rPr lang="en-US" sz="1800" dirty="0">
                <a:latin typeface="Comic Sans MS" pitchFamily="66" charset="0"/>
              </a:rPr>
              <a:t>of any geotechnical structure is dependent on the strength of the soil. If the soil fails, a structure founded on it can collapse, endangering lives and causing economic damages.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800" dirty="0">
                <a:latin typeface="Comic Sans MS" pitchFamily="66" charset="0"/>
              </a:rPr>
              <a:t>Soils fail either in </a:t>
            </a:r>
            <a:r>
              <a:rPr lang="en-US" sz="1800" b="1" dirty="0">
                <a:solidFill>
                  <a:srgbClr val="7030A0"/>
                </a:solidFill>
                <a:latin typeface="Comic Sans MS" pitchFamily="66" charset="0"/>
              </a:rPr>
              <a:t>tension or in shear</a:t>
            </a:r>
            <a:r>
              <a:rPr lang="en-US" sz="1800" dirty="0">
                <a:latin typeface="Comic Sans MS" pitchFamily="66" charset="0"/>
              </a:rPr>
              <a:t>. However, in the majority of soil mechanics problems (such as </a:t>
            </a:r>
            <a:r>
              <a:rPr lang="en-US" sz="1800" dirty="0">
                <a:solidFill>
                  <a:srgbClr val="0070C0"/>
                </a:solidFill>
                <a:latin typeface="Comic Sans MS" pitchFamily="66" charset="0"/>
              </a:rPr>
              <a:t>bearing capacity, lateral pressure against retaining walls, slope stability, </a:t>
            </a:r>
            <a:r>
              <a:rPr lang="en-US" sz="1800" dirty="0">
                <a:latin typeface="Comic Sans MS" pitchFamily="66" charset="0"/>
              </a:rPr>
              <a:t>etc.), only failure in </a:t>
            </a:r>
            <a:r>
              <a:rPr lang="en-US" sz="1800" b="1" u="sng" dirty="0">
                <a:solidFill>
                  <a:srgbClr val="7030A0"/>
                </a:solidFill>
                <a:latin typeface="Comic Sans MS" pitchFamily="66" charset="0"/>
              </a:rPr>
              <a:t>shear requires </a:t>
            </a:r>
            <a:r>
              <a:rPr lang="en-US" sz="1800" dirty="0">
                <a:latin typeface="Comic Sans MS" pitchFamily="66" charset="0"/>
              </a:rPr>
              <a:t>consideration.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800" dirty="0">
                <a:latin typeface="Comic Sans MS" pitchFamily="66" charset="0"/>
              </a:rPr>
              <a:t>The shear strength of soils is, therefore, of paramount importance to geotechnical engineers.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800" dirty="0">
                <a:latin typeface="Comic Sans MS" pitchFamily="66" charset="0"/>
              </a:rPr>
              <a:t>The shear strength along any plane is mobilized by </a:t>
            </a:r>
            <a:r>
              <a:rPr lang="en-US" sz="1800" b="1" dirty="0">
                <a:latin typeface="Comic Sans MS" pitchFamily="66" charset="0"/>
              </a:rPr>
              <a:t>cohesion</a:t>
            </a:r>
            <a:r>
              <a:rPr lang="en-US" sz="1800" dirty="0">
                <a:latin typeface="Comic Sans MS" pitchFamily="66" charset="0"/>
              </a:rPr>
              <a:t> and </a:t>
            </a:r>
            <a:r>
              <a:rPr lang="en-US" sz="1800" b="1" dirty="0">
                <a:latin typeface="Comic Sans MS" pitchFamily="66" charset="0"/>
              </a:rPr>
              <a:t>frictional resistance</a:t>
            </a:r>
            <a:r>
              <a:rPr lang="en-US" sz="1800" dirty="0">
                <a:latin typeface="Comic Sans MS" pitchFamily="66" charset="0"/>
              </a:rPr>
              <a:t> to sliding between soil particles. The cohesion </a:t>
            </a:r>
            <a:r>
              <a:rPr lang="en-US" sz="1800" b="1" i="1" dirty="0">
                <a:latin typeface="Comic Sans MS" pitchFamily="66" charset="0"/>
              </a:rPr>
              <a:t>c</a:t>
            </a:r>
            <a:r>
              <a:rPr lang="en-US" sz="1800" b="1" dirty="0">
                <a:latin typeface="Comic Sans MS" pitchFamily="66" charset="0"/>
              </a:rPr>
              <a:t> and </a:t>
            </a:r>
            <a:r>
              <a:rPr lang="en-US" sz="1800" b="1" dirty="0">
                <a:latin typeface="Comic Sans MS" pitchFamily="66" charset="0"/>
                <a:sym typeface="Symbol"/>
              </a:rPr>
              <a:t> </a:t>
            </a:r>
            <a:r>
              <a:rPr lang="en-US" sz="1800" dirty="0">
                <a:latin typeface="Comic Sans MS" pitchFamily="66" charset="0"/>
              </a:rPr>
              <a:t>angle of friction  of a soil are collectively known as </a:t>
            </a:r>
            <a:r>
              <a:rPr lang="en-US" sz="1800" b="1" i="1" dirty="0">
                <a:latin typeface="Comic Sans MS" pitchFamily="66" charset="0"/>
              </a:rPr>
              <a:t>shear strength parameters</a:t>
            </a:r>
            <a:r>
              <a:rPr lang="en-US" sz="1800" dirty="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15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lvl="2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1.6.2 </a:t>
            </a:r>
            <a:r>
              <a:rPr lang="en-US" sz="3200" b="1" dirty="0" err="1">
                <a:solidFill>
                  <a:srgbClr val="FF0000"/>
                </a:solidFill>
                <a:latin typeface="Comic Sans MS" pitchFamily="66" charset="0"/>
              </a:rPr>
              <a:t>Triaxial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 Compression Test</a:t>
            </a:r>
            <a:endParaRPr lang="en-US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err="1">
                <a:latin typeface="Comic Sans MS" pitchFamily="66" charset="0"/>
              </a:rPr>
              <a:t>Triaxial</a:t>
            </a:r>
            <a:r>
              <a:rPr lang="en-US" sz="1600" dirty="0">
                <a:latin typeface="Comic Sans MS" pitchFamily="66" charset="0"/>
              </a:rPr>
              <a:t> Compression Test was introduced by </a:t>
            </a:r>
            <a:r>
              <a:rPr lang="en-US" sz="1600" b="1" dirty="0" err="1">
                <a:latin typeface="Comic Sans MS" pitchFamily="66" charset="0"/>
              </a:rPr>
              <a:t>Casagrande</a:t>
            </a:r>
            <a:r>
              <a:rPr lang="en-US" sz="1600" b="1" dirty="0">
                <a:latin typeface="Comic Sans MS" pitchFamily="66" charset="0"/>
              </a:rPr>
              <a:t> and </a:t>
            </a:r>
            <a:r>
              <a:rPr lang="en-US" sz="1600" b="1" dirty="0" err="1">
                <a:latin typeface="Comic Sans MS" pitchFamily="66" charset="0"/>
              </a:rPr>
              <a:t>Terzaghi</a:t>
            </a:r>
            <a:r>
              <a:rPr lang="en-US" sz="1600" b="1" dirty="0">
                <a:latin typeface="Comic Sans MS" pitchFamily="66" charset="0"/>
              </a:rPr>
              <a:t> in 1936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A </a:t>
            </a:r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</a:rPr>
              <a:t>widely used apparatus </a:t>
            </a:r>
            <a:r>
              <a:rPr lang="en-US" sz="1600" dirty="0">
                <a:latin typeface="Comic Sans MS" pitchFamily="66" charset="0"/>
              </a:rPr>
              <a:t>to determine the shear strength parameters and the stress-strain behavior of soils is </a:t>
            </a:r>
            <a:r>
              <a:rPr lang="en-US" sz="1600" b="1" dirty="0">
                <a:latin typeface="Comic Sans MS" pitchFamily="66" charset="0"/>
              </a:rPr>
              <a:t>the </a:t>
            </a:r>
            <a:r>
              <a:rPr lang="en-US" sz="1600" b="1" dirty="0" err="1">
                <a:latin typeface="Comic Sans MS" pitchFamily="66" charset="0"/>
              </a:rPr>
              <a:t>triaxial</a:t>
            </a:r>
            <a:r>
              <a:rPr lang="en-US" sz="1600" b="1" dirty="0">
                <a:latin typeface="Comic Sans MS" pitchFamily="66" charset="0"/>
              </a:rPr>
              <a:t> apparatus</a:t>
            </a:r>
            <a:r>
              <a:rPr lang="en-US" sz="1600" dirty="0">
                <a:latin typeface="Comic Sans MS" pitchFamily="66" charset="0"/>
              </a:rPr>
              <a:t>; as shown in Fig. 1.8.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The test is designed to as closely as possible mimic actual field or “in situ” conditions of the soil.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</a:rPr>
              <a:t>Advantage over DST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More versatile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Drainage can be well controlled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No rotation of principal plane and stresses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Failure plane can occur anywhere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 err="1">
                <a:latin typeface="Comic Sans MS" pitchFamily="66" charset="0"/>
              </a:rPr>
              <a:t>Triaxial</a:t>
            </a:r>
            <a:r>
              <a:rPr lang="en-US" sz="1600" b="1" dirty="0">
                <a:latin typeface="Comic Sans MS" pitchFamily="66" charset="0"/>
              </a:rPr>
              <a:t> tests are run by:</a:t>
            </a:r>
          </a:p>
          <a:p>
            <a:pPr lvl="1" eaLnBrk="1" hangingPunct="1">
              <a:lnSpc>
                <a:spcPct val="150000"/>
              </a:lnSpc>
              <a:buFont typeface="Times New Roman" pitchFamily="18" charset="0"/>
              <a:buChar char="−"/>
            </a:pPr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</a:rPr>
              <a:t>saturating</a:t>
            </a:r>
            <a:r>
              <a:rPr lang="en-US" sz="1600" dirty="0">
                <a:latin typeface="Comic Sans MS" pitchFamily="66" charset="0"/>
              </a:rPr>
              <a:t> the soil</a:t>
            </a:r>
          </a:p>
          <a:p>
            <a:pPr lvl="1" eaLnBrk="1" hangingPunct="1">
              <a:lnSpc>
                <a:spcPct val="150000"/>
              </a:lnSpc>
              <a:buFont typeface="Times New Roman" pitchFamily="18" charset="0"/>
              <a:buChar char="−"/>
            </a:pPr>
            <a:r>
              <a:rPr lang="en-US" sz="1600" b="1" i="1" dirty="0">
                <a:solidFill>
                  <a:srgbClr val="0000FF"/>
                </a:solidFill>
                <a:latin typeface="Comic Sans MS" pitchFamily="66" charset="0"/>
              </a:rPr>
              <a:t>applying</a:t>
            </a:r>
            <a:r>
              <a:rPr lang="en-US" sz="1600" dirty="0">
                <a:latin typeface="Comic Sans MS" pitchFamily="66" charset="0"/>
              </a:rPr>
              <a:t> the confining stress (called </a:t>
            </a:r>
            <a:r>
              <a:rPr lang="el-GR" sz="1600" dirty="0">
                <a:latin typeface="Comic Sans MS" pitchFamily="66" charset="0"/>
                <a:cs typeface="Times New Roman" pitchFamily="18" charset="0"/>
              </a:rPr>
              <a:t>σ</a:t>
            </a:r>
            <a:r>
              <a:rPr lang="en-US" sz="1600" baseline="-25000" dirty="0">
                <a:latin typeface="Comic Sans MS" pitchFamily="66" charset="0"/>
                <a:cs typeface="Times New Roman" pitchFamily="18" charset="0"/>
              </a:rPr>
              <a:t>3</a:t>
            </a:r>
            <a:r>
              <a:rPr lang="en-US" sz="1600" dirty="0">
                <a:latin typeface="Comic Sans MS" pitchFamily="66" charset="0"/>
                <a:cs typeface="Times New Roman" pitchFamily="18" charset="0"/>
              </a:rPr>
              <a:t>)</a:t>
            </a:r>
            <a:endParaRPr lang="el-GR" sz="1600" dirty="0">
              <a:latin typeface="Comic Sans MS" pitchFamily="66" charset="0"/>
              <a:cs typeface="Times New Roman" pitchFamily="18" charset="0"/>
            </a:endParaRPr>
          </a:p>
          <a:p>
            <a:pPr lvl="1" eaLnBrk="1" hangingPunct="1">
              <a:lnSpc>
                <a:spcPct val="150000"/>
              </a:lnSpc>
              <a:buFont typeface="Times New Roman" pitchFamily="18" charset="0"/>
              <a:buChar char="−"/>
            </a:pPr>
            <a:r>
              <a:rPr lang="en-US" sz="1600" dirty="0">
                <a:latin typeface="Comic Sans MS" pitchFamily="66" charset="0"/>
              </a:rPr>
              <a:t>Then applying the vertical stress (sometimes called the </a:t>
            </a:r>
            <a:r>
              <a:rPr lang="en-US" sz="1600" b="1" dirty="0">
                <a:solidFill>
                  <a:srgbClr val="0000FF"/>
                </a:solidFill>
                <a:latin typeface="Comic Sans MS" pitchFamily="66" charset="0"/>
              </a:rPr>
              <a:t>deviator stress</a:t>
            </a:r>
            <a:r>
              <a:rPr lang="en-US" sz="1600" dirty="0">
                <a:latin typeface="Comic Sans MS" pitchFamily="66" charset="0"/>
              </a:rPr>
              <a:t>) until failure</a:t>
            </a:r>
          </a:p>
        </p:txBody>
      </p:sp>
    </p:spTree>
    <p:extLst>
      <p:ext uri="{BB962C8B-B14F-4D97-AF65-F5344CB8AC3E}">
        <p14:creationId xmlns:p14="http://schemas.microsoft.com/office/powerpoint/2010/main" val="40318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1.6.2 </a:t>
            </a:r>
            <a:r>
              <a:rPr lang="en-US" sz="32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 Compression Test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Principles of </a:t>
            </a: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</a:rPr>
              <a:t>triaxial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compression test(TC)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Comic Sans MS" pitchFamily="66" charset="0"/>
              </a:rPr>
              <a:t>Is used to measure </a:t>
            </a:r>
            <a:r>
              <a:rPr lang="en-US" sz="2800" dirty="0" err="1">
                <a:latin typeface="Comic Sans MS" pitchFamily="66" charset="0"/>
              </a:rPr>
              <a:t>shaer</a:t>
            </a:r>
            <a:r>
              <a:rPr lang="en-US" sz="2800" dirty="0">
                <a:latin typeface="Comic Sans MS" pitchFamily="66" charset="0"/>
              </a:rPr>
              <a:t> strength of soil under 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controlled drainage condition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Comic Sans MS" pitchFamily="66" charset="0"/>
              </a:rPr>
              <a:t>Cylindrical soil specimen is enclosed and subjected to confining fluid/air pressure and then loaded axially to failure.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dirty="0">
                <a:latin typeface="Comic Sans MS" pitchFamily="66" charset="0"/>
              </a:rPr>
              <a:t>Test is called </a:t>
            </a:r>
            <a:r>
              <a:rPr lang="en-US" sz="2800" b="1" dirty="0" err="1">
                <a:latin typeface="Comic Sans MS" pitchFamily="66" charset="0"/>
              </a:rPr>
              <a:t>triaxail</a:t>
            </a:r>
            <a:r>
              <a:rPr lang="en-US" sz="2800" dirty="0">
                <a:latin typeface="Comic Sans MS" pitchFamily="66" charset="0"/>
              </a:rPr>
              <a:t> b/c of three principal stresses are known and controlled.</a:t>
            </a:r>
          </a:p>
        </p:txBody>
      </p:sp>
    </p:spTree>
    <p:extLst>
      <p:ext uri="{BB962C8B-B14F-4D97-AF65-F5344CB8AC3E}">
        <p14:creationId xmlns:p14="http://schemas.microsoft.com/office/powerpoint/2010/main" val="37056904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92162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Principles of </a:t>
            </a: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</a:rPr>
              <a:t>triaxial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compression test(TC)..</a:t>
            </a:r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9303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1.6.2 </a:t>
            </a:r>
            <a:r>
              <a:rPr lang="en-US" sz="3600" b="1" dirty="0" err="1">
                <a:solidFill>
                  <a:srgbClr val="FF0000"/>
                </a:solidFill>
                <a:latin typeface="Comic Sans MS" pitchFamily="66" charset="0"/>
              </a:rPr>
              <a:t>Triaxial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 Compression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The </a:t>
            </a:r>
            <a:r>
              <a:rPr lang="en-US" sz="2000" b="1" dirty="0">
                <a:latin typeface="Comic Sans MS" pitchFamily="66" charset="0"/>
              </a:rPr>
              <a:t>soil sample(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undistrubed</a:t>
            </a:r>
            <a:r>
              <a:rPr lang="en-US" sz="2000" b="1" dirty="0">
                <a:latin typeface="Comic Sans MS" pitchFamily="66" charset="0"/>
              </a:rPr>
              <a:t>) </a:t>
            </a:r>
            <a:r>
              <a:rPr lang="en-US" sz="2000" dirty="0">
                <a:latin typeface="Comic Sans MS" pitchFamily="66" charset="0"/>
              </a:rPr>
              <a:t>is protected by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a thin rubber membrane </a:t>
            </a:r>
            <a:r>
              <a:rPr lang="en-US" sz="2000" dirty="0">
                <a:latin typeface="Comic Sans MS" pitchFamily="66" charset="0"/>
              </a:rPr>
              <a:t>and is subjected to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pressure</a:t>
            </a:r>
            <a:r>
              <a:rPr lang="en-US" sz="2000" dirty="0">
                <a:latin typeface="Comic Sans MS" pitchFamily="66" charset="0"/>
              </a:rPr>
              <a:t> from water that occupies </a:t>
            </a:r>
            <a:r>
              <a:rPr lang="en-US" sz="2000" b="1" dirty="0">
                <a:latin typeface="Comic Sans MS" pitchFamily="66" charset="0"/>
              </a:rPr>
              <a:t>the volume of the chamber</a:t>
            </a:r>
            <a:r>
              <a:rPr lang="en-US" sz="2000" dirty="0">
                <a:latin typeface="Comic Sans MS" pitchFamily="66" charset="0"/>
              </a:rPr>
              <a:t>. This </a:t>
            </a:r>
            <a:r>
              <a:rPr lang="en-US" sz="2000" b="1" dirty="0">
                <a:latin typeface="Comic Sans MS" pitchFamily="66" charset="0"/>
              </a:rPr>
              <a:t>confining water pressure </a:t>
            </a:r>
            <a:r>
              <a:rPr lang="en-US" sz="2000" dirty="0">
                <a:latin typeface="Comic Sans MS" pitchFamily="66" charset="0"/>
              </a:rPr>
              <a:t>(also called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radial pressure</a:t>
            </a:r>
            <a:r>
              <a:rPr lang="en-US" sz="2000" dirty="0">
                <a:latin typeface="Comic Sans MS" pitchFamily="66" charset="0"/>
              </a:rPr>
              <a:t>) enforces a condition of equality on two of the total principal stresses, i.e. 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  <a:sym typeface="Symbol"/>
              </a:rPr>
              <a:t>2=3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. Vertical or axial stresses are applied by a </a:t>
            </a:r>
            <a:r>
              <a:rPr lang="en-US" sz="2000" b="1" dirty="0">
                <a:solidFill>
                  <a:srgbClr val="7030A0"/>
                </a:solidFill>
                <a:latin typeface="Comic Sans MS" pitchFamily="66" charset="0"/>
              </a:rPr>
              <a:t>loading ram (plunger</a:t>
            </a:r>
            <a:r>
              <a:rPr lang="en-US" sz="2000" dirty="0">
                <a:latin typeface="Comic Sans MS" pitchFamily="66" charset="0"/>
              </a:rPr>
              <a:t>), and therefore, the total major principal stress,</a:t>
            </a:r>
            <a:r>
              <a:rPr lang="el-GR" sz="2000" dirty="0">
                <a:latin typeface="Comic Sans MS" pitchFamily="66" charset="0"/>
              </a:rPr>
              <a:t> σ</a:t>
            </a:r>
            <a:r>
              <a:rPr lang="en-US" sz="2000" dirty="0">
                <a:latin typeface="Comic Sans MS" pitchFamily="66" charset="0"/>
              </a:rPr>
              <a:t>1 is the sum of the confining pressures and the </a:t>
            </a:r>
            <a:r>
              <a:rPr lang="en-US" sz="2000" b="1" i="1" dirty="0" err="1">
                <a:latin typeface="Comic Sans MS" pitchFamily="66" charset="0"/>
              </a:rPr>
              <a:t>deviatoric</a:t>
            </a:r>
            <a:r>
              <a:rPr lang="en-US" sz="2000" b="1" i="1" dirty="0">
                <a:latin typeface="Comic Sans MS" pitchFamily="66" charset="0"/>
              </a:rPr>
              <a:t> stress</a:t>
            </a:r>
            <a:r>
              <a:rPr lang="en-US" sz="2000" dirty="0">
                <a:latin typeface="Comic Sans MS" pitchFamily="66" charset="0"/>
              </a:rPr>
              <a:t> (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1=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3+∆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2000" dirty="0">
                <a:latin typeface="Comic Sans MS" pitchFamily="66" charset="0"/>
              </a:rPr>
              <a:t>) applied through the ram.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In a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traditional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compression test</a:t>
            </a:r>
            <a:r>
              <a:rPr lang="en-US" sz="2000" dirty="0">
                <a:latin typeface="Comic Sans MS" pitchFamily="66" charset="0"/>
              </a:rPr>
              <a:t>, the confining pressure </a:t>
            </a:r>
            <a:r>
              <a:rPr lang="el-GR" sz="2000" dirty="0">
                <a:latin typeface="Comic Sans MS" pitchFamily="66" charset="0"/>
              </a:rPr>
              <a:t>σ</a:t>
            </a:r>
            <a:r>
              <a:rPr lang="en-US" sz="2000" dirty="0">
                <a:latin typeface="Comic Sans MS" pitchFamily="66" charset="0"/>
              </a:rPr>
              <a:t>3 is kept constant whilst the major principal stress </a:t>
            </a:r>
            <a:r>
              <a:rPr lang="en-US" sz="2000" dirty="0">
                <a:latin typeface="Comic Sans MS" pitchFamily="66" charset="0"/>
                <a:sym typeface="Symbol"/>
              </a:rPr>
              <a:t>1</a:t>
            </a:r>
            <a:r>
              <a:rPr lang="en-US" sz="2000" dirty="0">
                <a:latin typeface="Comic Sans MS" pitchFamily="66" charset="0"/>
              </a:rPr>
              <a:t> is increased incrementally by the loading ram until the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sample fails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291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55626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64103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411624"/>
            <a:ext cx="2828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 Test Equipment</a:t>
            </a:r>
          </a:p>
        </p:txBody>
      </p:sp>
    </p:spTree>
    <p:extLst>
      <p:ext uri="{BB962C8B-B14F-4D97-AF65-F5344CB8AC3E}">
        <p14:creationId xmlns:p14="http://schemas.microsoft.com/office/powerpoint/2010/main" val="79529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1.6.2 </a:t>
            </a:r>
            <a:r>
              <a:rPr lang="en-US" sz="32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 Compression Test</a:t>
            </a:r>
            <a:endParaRPr lang="en-US" sz="3200" dirty="0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0543"/>
            <a:ext cx="8534400" cy="59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642" y="31646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Part of machine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157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204788"/>
            <a:ext cx="4597400" cy="579437"/>
          </a:xfrm>
        </p:spPr>
        <p:txBody>
          <a:bodyPr/>
          <a:lstStyle/>
          <a:p>
            <a:pPr algn="just" eaLnBrk="1" hangingPunct="1"/>
            <a:r>
              <a:rPr lang="en-US" sz="3200" dirty="0" err="1"/>
              <a:t>Triaxial</a:t>
            </a:r>
            <a:r>
              <a:rPr lang="en-US" sz="3200" dirty="0"/>
              <a:t> Shear Test</a:t>
            </a:r>
            <a:endParaRPr lang="en-AU" sz="3200" dirty="0"/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309563" y="931863"/>
            <a:ext cx="6583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Specimen preparation (undisturbed sample)</a:t>
            </a:r>
            <a:endParaRPr lang="en-AU" sz="2000" dirty="0">
              <a:solidFill>
                <a:srgbClr val="0000FF"/>
              </a:solidFill>
              <a:latin typeface="Arial Black" pitchFamily="34" charset="0"/>
              <a:cs typeface="Arial" charset="0"/>
            </a:endParaRPr>
          </a:p>
        </p:txBody>
      </p:sp>
      <p:grpSp>
        <p:nvGrpSpPr>
          <p:cNvPr id="88077" name="Group 13"/>
          <p:cNvGrpSpPr>
            <a:grpSpLocks/>
          </p:cNvGrpSpPr>
          <p:nvPr/>
        </p:nvGrpSpPr>
        <p:grpSpPr bwMode="auto">
          <a:xfrm>
            <a:off x="157163" y="1590675"/>
            <a:ext cx="4518025" cy="4481513"/>
            <a:chOff x="99" y="1002"/>
            <a:chExt cx="2846" cy="2823"/>
          </a:xfrm>
        </p:grpSpPr>
        <p:pic>
          <p:nvPicPr>
            <p:cNvPr id="30728" name="Picture 6" descr="Slide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"/>
            <a:stretch>
              <a:fillRect/>
            </a:stretch>
          </p:blipFill>
          <p:spPr bwMode="auto">
            <a:xfrm>
              <a:off x="99" y="1002"/>
              <a:ext cx="2846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Rectangle 11"/>
            <p:cNvSpPr>
              <a:spLocks noChangeArrowheads="1"/>
            </p:cNvSpPr>
            <p:nvPr/>
          </p:nvSpPr>
          <p:spPr bwMode="auto">
            <a:xfrm>
              <a:off x="615" y="3383"/>
              <a:ext cx="1779" cy="4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3300"/>
                  </a:solidFill>
                  <a:cs typeface="Arial" charset="0"/>
                </a:rPr>
                <a:t>Edges of the sample are carefully trimmed</a:t>
              </a:r>
            </a:p>
          </p:txBody>
        </p:sp>
      </p:grpSp>
      <p:grpSp>
        <p:nvGrpSpPr>
          <p:cNvPr id="88079" name="Group 15"/>
          <p:cNvGrpSpPr>
            <a:grpSpLocks/>
          </p:cNvGrpSpPr>
          <p:nvPr/>
        </p:nvGrpSpPr>
        <p:grpSpPr bwMode="auto">
          <a:xfrm>
            <a:off x="4821238" y="1603375"/>
            <a:ext cx="4197350" cy="4467225"/>
            <a:chOff x="3037" y="1010"/>
            <a:chExt cx="2644" cy="2814"/>
          </a:xfrm>
        </p:grpSpPr>
        <p:pic>
          <p:nvPicPr>
            <p:cNvPr id="30726" name="Picture 8" descr="Slide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r="5000"/>
            <a:stretch>
              <a:fillRect/>
            </a:stretch>
          </p:blipFill>
          <p:spPr bwMode="auto">
            <a:xfrm>
              <a:off x="3037" y="1010"/>
              <a:ext cx="2644" cy="2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Rectangle 12"/>
            <p:cNvSpPr>
              <a:spLocks noChangeArrowheads="1"/>
            </p:cNvSpPr>
            <p:nvPr/>
          </p:nvSpPr>
          <p:spPr bwMode="auto">
            <a:xfrm>
              <a:off x="3583" y="3382"/>
              <a:ext cx="1779" cy="4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3300"/>
                  </a:solidFill>
                  <a:cs typeface="Arial" charset="0"/>
                </a:rPr>
                <a:t>Setting up the sample in the triaxial cell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5187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1.6.2 </a:t>
            </a:r>
            <a:r>
              <a:rPr lang="en-US" sz="28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 Compression Test;</a:t>
            </a:r>
            <a:b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800" b="1" dirty="0" err="1">
                <a:solidFill>
                  <a:srgbClr val="FF0000"/>
                </a:solidFill>
              </a:rPr>
              <a:t>Triaxial</a:t>
            </a:r>
            <a:r>
              <a:rPr lang="en-US" sz="2800" b="1" dirty="0">
                <a:solidFill>
                  <a:srgbClr val="FF0000"/>
                </a:solidFill>
              </a:rPr>
              <a:t> cell</a:t>
            </a:r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170840" y="6125760"/>
              <a:ext cx="848520" cy="402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1480" y="6116400"/>
                <a:ext cx="867240" cy="4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7866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algn="r"/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1.6.2 </a:t>
            </a:r>
            <a:r>
              <a:rPr lang="en-US" sz="32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 Compression Test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772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0960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Figure 1.8</a:t>
            </a:r>
            <a:r>
              <a:rPr lang="en-US" sz="2000" dirty="0">
                <a:latin typeface="Comic Sans MS" pitchFamily="66" charset="0"/>
              </a:rPr>
              <a:t>: Schematic diagram of a </a:t>
            </a:r>
            <a:r>
              <a:rPr lang="en-US" sz="2000" dirty="0" err="1">
                <a:latin typeface="Comic Sans MS" pitchFamily="66" charset="0"/>
              </a:rPr>
              <a:t>triaxial</a:t>
            </a:r>
            <a:r>
              <a:rPr lang="en-US" sz="2000" dirty="0">
                <a:latin typeface="Comic Sans MS" pitchFamily="66" charset="0"/>
              </a:rPr>
              <a:t> compression apparatus (</a:t>
            </a:r>
            <a:r>
              <a:rPr lang="en-US" sz="2000" dirty="0" err="1">
                <a:latin typeface="Comic Sans MS" pitchFamily="66" charset="0"/>
              </a:rPr>
              <a:t>Budhu</a:t>
            </a:r>
            <a:r>
              <a:rPr lang="en-US" sz="2000" dirty="0">
                <a:latin typeface="Comic Sans MS" pitchFamily="66" charset="0"/>
              </a:rPr>
              <a:t>, pp. 225).</a:t>
            </a:r>
          </a:p>
        </p:txBody>
      </p:sp>
    </p:spTree>
    <p:extLst>
      <p:ext uri="{BB962C8B-B14F-4D97-AF65-F5344CB8AC3E}">
        <p14:creationId xmlns:p14="http://schemas.microsoft.com/office/powerpoint/2010/main" val="25465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204788"/>
            <a:ext cx="4597400" cy="579437"/>
          </a:xfrm>
        </p:spPr>
        <p:txBody>
          <a:bodyPr/>
          <a:lstStyle/>
          <a:p>
            <a:pPr algn="just" eaLnBrk="1" hangingPunct="1"/>
            <a:r>
              <a:rPr lang="en-US" sz="3200"/>
              <a:t>Triaxial Shear Test</a:t>
            </a:r>
            <a:endParaRPr lang="en-AU" sz="3200"/>
          </a:p>
        </p:txBody>
      </p:sp>
      <p:grpSp>
        <p:nvGrpSpPr>
          <p:cNvPr id="33903" name="Group 111"/>
          <p:cNvGrpSpPr>
            <a:grpSpLocks/>
          </p:cNvGrpSpPr>
          <p:nvPr/>
        </p:nvGrpSpPr>
        <p:grpSpPr bwMode="auto">
          <a:xfrm>
            <a:off x="152400" y="1014413"/>
            <a:ext cx="3005138" cy="2911475"/>
            <a:chOff x="96" y="639"/>
            <a:chExt cx="1893" cy="1834"/>
          </a:xfrm>
        </p:grpSpPr>
        <p:pic>
          <p:nvPicPr>
            <p:cNvPr id="27718" name="Picture 24" descr="triax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39"/>
              <a:ext cx="988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19" name="Text Box 89"/>
            <p:cNvSpPr txBox="1">
              <a:spLocks noChangeArrowheads="1"/>
            </p:cNvSpPr>
            <p:nvPr/>
          </p:nvSpPr>
          <p:spPr bwMode="auto">
            <a:xfrm>
              <a:off x="96" y="2031"/>
              <a:ext cx="110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Soil sample at failure </a:t>
              </a:r>
              <a:endParaRPr lang="en-AU">
                <a:solidFill>
                  <a:srgbClr val="000000"/>
                </a:solidFill>
              </a:endParaRPr>
            </a:p>
          </p:txBody>
        </p:sp>
        <p:sp>
          <p:nvSpPr>
            <p:cNvPr id="27720" name="Oval 91"/>
            <p:cNvSpPr>
              <a:spLocks noChangeArrowheads="1"/>
            </p:cNvSpPr>
            <p:nvPr/>
          </p:nvSpPr>
          <p:spPr bwMode="auto">
            <a:xfrm rot="2518381">
              <a:off x="432" y="1200"/>
              <a:ext cx="432" cy="9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721" name="Text Box 92"/>
            <p:cNvSpPr txBox="1">
              <a:spLocks noChangeArrowheads="1"/>
            </p:cNvSpPr>
            <p:nvPr/>
          </p:nvSpPr>
          <p:spPr bwMode="auto">
            <a:xfrm>
              <a:off x="855" y="1200"/>
              <a:ext cx="11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FF"/>
                  </a:solidFill>
                </a:rPr>
                <a:t>Failure plane</a:t>
              </a:r>
              <a:endParaRPr lang="en-AU">
                <a:solidFill>
                  <a:srgbClr val="0000FF"/>
                </a:solidFill>
              </a:endParaRPr>
            </a:p>
          </p:txBody>
        </p:sp>
      </p:grpSp>
      <p:grpSp>
        <p:nvGrpSpPr>
          <p:cNvPr id="27652" name="Group 114"/>
          <p:cNvGrpSpPr>
            <a:grpSpLocks/>
          </p:cNvGrpSpPr>
          <p:nvPr/>
        </p:nvGrpSpPr>
        <p:grpSpPr bwMode="auto">
          <a:xfrm>
            <a:off x="1309688" y="1071563"/>
            <a:ext cx="7185025" cy="4979987"/>
            <a:chOff x="825" y="675"/>
            <a:chExt cx="4526" cy="3137"/>
          </a:xfrm>
        </p:grpSpPr>
        <p:grpSp>
          <p:nvGrpSpPr>
            <p:cNvPr id="27653" name="Group 112"/>
            <p:cNvGrpSpPr>
              <a:grpSpLocks/>
            </p:cNvGrpSpPr>
            <p:nvPr/>
          </p:nvGrpSpPr>
          <p:grpSpPr bwMode="auto">
            <a:xfrm>
              <a:off x="825" y="675"/>
              <a:ext cx="4526" cy="3137"/>
              <a:chOff x="825" y="675"/>
              <a:chExt cx="4526" cy="3137"/>
            </a:xfrm>
          </p:grpSpPr>
          <p:sp>
            <p:nvSpPr>
              <p:cNvPr id="27655" name="Rectangle 110" descr="20%"/>
              <p:cNvSpPr>
                <a:spLocks noChangeArrowheads="1"/>
              </p:cNvSpPr>
              <p:nvPr/>
            </p:nvSpPr>
            <p:spPr bwMode="auto">
              <a:xfrm>
                <a:off x="2348" y="1303"/>
                <a:ext cx="1259" cy="1958"/>
              </a:xfrm>
              <a:prstGeom prst="rect">
                <a:avLst/>
              </a:prstGeom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56" name="Rectangle 27" descr="Recycled paper"/>
              <p:cNvSpPr>
                <a:spLocks noChangeArrowheads="1"/>
              </p:cNvSpPr>
              <p:nvPr/>
            </p:nvSpPr>
            <p:spPr bwMode="auto">
              <a:xfrm>
                <a:off x="2688" y="1776"/>
                <a:ext cx="576" cy="105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57" name="Rectangle 29" descr="Sand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576" cy="9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58" name="Rectangle 30" descr="Sand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576" cy="96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7659" name="Group 80"/>
              <p:cNvGrpSpPr>
                <a:grpSpLocks/>
              </p:cNvGrpSpPr>
              <p:nvPr/>
            </p:nvGrpSpPr>
            <p:grpSpPr bwMode="auto">
              <a:xfrm>
                <a:off x="2112" y="2928"/>
                <a:ext cx="1680" cy="672"/>
                <a:chOff x="2112" y="2928"/>
                <a:chExt cx="1680" cy="672"/>
              </a:xfrm>
            </p:grpSpPr>
            <p:sp>
              <p:nvSpPr>
                <p:cNvPr id="27716" name="Rectangle 31" descr="Dark upward diagonal"/>
                <p:cNvSpPr>
                  <a:spLocks noChangeArrowheads="1"/>
                </p:cNvSpPr>
                <p:nvPr/>
              </p:nvSpPr>
              <p:spPr bwMode="auto">
                <a:xfrm>
                  <a:off x="2688" y="2928"/>
                  <a:ext cx="576" cy="336"/>
                </a:xfrm>
                <a:prstGeom prst="rect">
                  <a:avLst/>
                </a:prstGeom>
                <a:pattFill prst="dkUpDiag">
                  <a:fgClr>
                    <a:schemeClr val="tx1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717" name="Rectangle 33" descr="Dark upward diagonal"/>
                <p:cNvSpPr>
                  <a:spLocks noChangeArrowheads="1"/>
                </p:cNvSpPr>
                <p:nvPr/>
              </p:nvSpPr>
              <p:spPr bwMode="auto">
                <a:xfrm>
                  <a:off x="2112" y="3264"/>
                  <a:ext cx="1680" cy="336"/>
                </a:xfrm>
                <a:prstGeom prst="rect">
                  <a:avLst/>
                </a:prstGeom>
                <a:pattFill prst="dkUpDiag">
                  <a:fgClr>
                    <a:schemeClr val="tx1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7660" name="Rectangle 34" descr="Light upward diagonal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576" cy="144"/>
              </a:xfrm>
              <a:prstGeom prst="rect">
                <a:avLst/>
              </a:pr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7661" name="Group 81"/>
              <p:cNvGrpSpPr>
                <a:grpSpLocks/>
              </p:cNvGrpSpPr>
              <p:nvPr/>
            </p:nvGrpSpPr>
            <p:grpSpPr bwMode="auto">
              <a:xfrm>
                <a:off x="2688" y="1584"/>
                <a:ext cx="576" cy="1536"/>
                <a:chOff x="2688" y="1584"/>
                <a:chExt cx="576" cy="1536"/>
              </a:xfrm>
            </p:grpSpPr>
            <p:sp>
              <p:nvSpPr>
                <p:cNvPr id="27714" name="Line 35"/>
                <p:cNvSpPr>
                  <a:spLocks noChangeShapeType="1"/>
                </p:cNvSpPr>
                <p:nvPr/>
              </p:nvSpPr>
              <p:spPr bwMode="auto">
                <a:xfrm>
                  <a:off x="2688" y="1584"/>
                  <a:ext cx="0" cy="1536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715" name="Line 36"/>
                <p:cNvSpPr>
                  <a:spLocks noChangeShapeType="1"/>
                </p:cNvSpPr>
                <p:nvPr/>
              </p:nvSpPr>
              <p:spPr bwMode="auto">
                <a:xfrm>
                  <a:off x="3264" y="1584"/>
                  <a:ext cx="0" cy="1536"/>
                </a:xfrm>
                <a:prstGeom prst="line">
                  <a:avLst/>
                </a:prstGeom>
                <a:noFill/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662" name="Group 82"/>
              <p:cNvGrpSpPr>
                <a:grpSpLocks/>
              </p:cNvGrpSpPr>
              <p:nvPr/>
            </p:nvGrpSpPr>
            <p:grpSpPr bwMode="auto">
              <a:xfrm>
                <a:off x="2640" y="1632"/>
                <a:ext cx="672" cy="1440"/>
                <a:chOff x="2640" y="1632"/>
                <a:chExt cx="672" cy="1440"/>
              </a:xfrm>
            </p:grpSpPr>
            <p:sp>
              <p:nvSpPr>
                <p:cNvPr id="27710" name="Oval 37"/>
                <p:cNvSpPr>
                  <a:spLocks noChangeArrowheads="1"/>
                </p:cNvSpPr>
                <p:nvPr/>
              </p:nvSpPr>
              <p:spPr bwMode="auto">
                <a:xfrm>
                  <a:off x="3264" y="16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711" name="Oval 38"/>
                <p:cNvSpPr>
                  <a:spLocks noChangeArrowheads="1"/>
                </p:cNvSpPr>
                <p:nvPr/>
              </p:nvSpPr>
              <p:spPr bwMode="auto">
                <a:xfrm>
                  <a:off x="2640" y="163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712" name="Oval 39"/>
                <p:cNvSpPr>
                  <a:spLocks noChangeArrowheads="1"/>
                </p:cNvSpPr>
                <p:nvPr/>
              </p:nvSpPr>
              <p:spPr bwMode="auto">
                <a:xfrm>
                  <a:off x="3264" y="302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713" name="Oval 40"/>
                <p:cNvSpPr>
                  <a:spLocks noChangeArrowheads="1"/>
                </p:cNvSpPr>
                <p:nvPr/>
              </p:nvSpPr>
              <p:spPr bwMode="auto">
                <a:xfrm>
                  <a:off x="2640" y="302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663" name="Group 87"/>
              <p:cNvGrpSpPr>
                <a:grpSpLocks/>
              </p:cNvGrpSpPr>
              <p:nvPr/>
            </p:nvGrpSpPr>
            <p:grpSpPr bwMode="auto">
              <a:xfrm>
                <a:off x="2352" y="1248"/>
                <a:ext cx="1248" cy="2064"/>
                <a:chOff x="2352" y="1248"/>
                <a:chExt cx="1248" cy="2064"/>
              </a:xfrm>
            </p:grpSpPr>
            <p:sp>
              <p:nvSpPr>
                <p:cNvPr id="27708" name="Line 42"/>
                <p:cNvSpPr>
                  <a:spLocks noChangeShapeType="1"/>
                </p:cNvSpPr>
                <p:nvPr/>
              </p:nvSpPr>
              <p:spPr bwMode="auto">
                <a:xfrm>
                  <a:off x="2352" y="1248"/>
                  <a:ext cx="0" cy="20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709" name="Line 43"/>
                <p:cNvSpPr>
                  <a:spLocks noChangeShapeType="1"/>
                </p:cNvSpPr>
                <p:nvPr/>
              </p:nvSpPr>
              <p:spPr bwMode="auto">
                <a:xfrm>
                  <a:off x="3600" y="1296"/>
                  <a:ext cx="0" cy="20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7664" name="Rectangle 44" descr="Wide downward diagonal"/>
              <p:cNvSpPr>
                <a:spLocks noChangeArrowheads="1"/>
              </p:cNvSpPr>
              <p:nvPr/>
            </p:nvSpPr>
            <p:spPr bwMode="auto">
              <a:xfrm>
                <a:off x="2160" y="1104"/>
                <a:ext cx="1584" cy="192"/>
              </a:xfrm>
              <a:prstGeom prst="rect">
                <a:avLst/>
              </a:prstGeom>
              <a:pattFill prst="wdDnDiag">
                <a:fgClr>
                  <a:srgbClr val="808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65" name="AutoShape 41"/>
              <p:cNvSpPr>
                <a:spLocks noChangeArrowheads="1"/>
              </p:cNvSpPr>
              <p:nvPr/>
            </p:nvSpPr>
            <p:spPr bwMode="auto">
              <a:xfrm>
                <a:off x="2910" y="763"/>
                <a:ext cx="116" cy="780"/>
              </a:xfrm>
              <a:prstGeom prst="can">
                <a:avLst>
                  <a:gd name="adj" fmla="val 63786"/>
                </a:avLst>
              </a:pr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7666" name="Group 83"/>
              <p:cNvGrpSpPr>
                <a:grpSpLocks/>
              </p:cNvGrpSpPr>
              <p:nvPr/>
            </p:nvGrpSpPr>
            <p:grpSpPr bwMode="auto">
              <a:xfrm>
                <a:off x="3024" y="2928"/>
                <a:ext cx="1344" cy="432"/>
                <a:chOff x="3024" y="2928"/>
                <a:chExt cx="1344" cy="432"/>
              </a:xfrm>
            </p:grpSpPr>
            <p:sp>
              <p:nvSpPr>
                <p:cNvPr id="27706" name="Rectangle 45"/>
                <p:cNvSpPr>
                  <a:spLocks noChangeArrowheads="1"/>
                </p:cNvSpPr>
                <p:nvPr/>
              </p:nvSpPr>
              <p:spPr bwMode="auto">
                <a:xfrm>
                  <a:off x="3024" y="2928"/>
                  <a:ext cx="48" cy="4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707" name="Rectangle 48"/>
                <p:cNvSpPr>
                  <a:spLocks noChangeArrowheads="1"/>
                </p:cNvSpPr>
                <p:nvPr/>
              </p:nvSpPr>
              <p:spPr bwMode="auto">
                <a:xfrm rot="5400000">
                  <a:off x="3696" y="2688"/>
                  <a:ext cx="48" cy="12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7667" name="Group 85"/>
              <p:cNvGrpSpPr>
                <a:grpSpLocks/>
              </p:cNvGrpSpPr>
              <p:nvPr/>
            </p:nvGrpSpPr>
            <p:grpSpPr bwMode="auto">
              <a:xfrm>
                <a:off x="1920" y="3264"/>
                <a:ext cx="528" cy="144"/>
                <a:chOff x="1920" y="3264"/>
                <a:chExt cx="528" cy="144"/>
              </a:xfrm>
            </p:grpSpPr>
            <p:sp>
              <p:nvSpPr>
                <p:cNvPr id="27704" name="Rectangle 53"/>
                <p:cNvSpPr>
                  <a:spLocks noChangeArrowheads="1"/>
                </p:cNvSpPr>
                <p:nvPr/>
              </p:nvSpPr>
              <p:spPr bwMode="auto">
                <a:xfrm>
                  <a:off x="2400" y="3264"/>
                  <a:ext cx="48" cy="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705" name="Rectangle 54"/>
                <p:cNvSpPr>
                  <a:spLocks noChangeArrowheads="1"/>
                </p:cNvSpPr>
                <p:nvPr/>
              </p:nvSpPr>
              <p:spPr bwMode="auto">
                <a:xfrm rot="5400000">
                  <a:off x="2136" y="3144"/>
                  <a:ext cx="48" cy="4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7668" name="Freeform 58"/>
              <p:cNvSpPr>
                <a:spLocks/>
              </p:cNvSpPr>
              <p:nvPr/>
            </p:nvSpPr>
            <p:spPr bwMode="auto">
              <a:xfrm>
                <a:off x="2452" y="1387"/>
                <a:ext cx="356" cy="1895"/>
              </a:xfrm>
              <a:custGeom>
                <a:avLst/>
                <a:gdLst>
                  <a:gd name="T0" fmla="*/ 71 w 240"/>
                  <a:gd name="T1" fmla="*/ 1895 h 1920"/>
                  <a:gd name="T2" fmla="*/ 0 w 240"/>
                  <a:gd name="T3" fmla="*/ 663 h 1920"/>
                  <a:gd name="T4" fmla="*/ 71 w 240"/>
                  <a:gd name="T5" fmla="*/ 95 h 1920"/>
                  <a:gd name="T6" fmla="*/ 356 w 240"/>
                  <a:gd name="T7" fmla="*/ 95 h 19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1920">
                    <a:moveTo>
                      <a:pt x="48" y="1920"/>
                    </a:moveTo>
                    <a:cubicBezTo>
                      <a:pt x="24" y="1448"/>
                      <a:pt x="0" y="976"/>
                      <a:pt x="0" y="672"/>
                    </a:cubicBezTo>
                    <a:cubicBezTo>
                      <a:pt x="0" y="368"/>
                      <a:pt x="8" y="192"/>
                      <a:pt x="48" y="96"/>
                    </a:cubicBezTo>
                    <a:cubicBezTo>
                      <a:pt x="88" y="0"/>
                      <a:pt x="164" y="48"/>
                      <a:pt x="240" y="96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69" name="Rectangle 51"/>
              <p:cNvSpPr>
                <a:spLocks noChangeArrowheads="1"/>
              </p:cNvSpPr>
              <p:nvPr/>
            </p:nvSpPr>
            <p:spPr bwMode="auto">
              <a:xfrm rot="5400000">
                <a:off x="2190" y="3216"/>
                <a:ext cx="48" cy="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70" name="Rectangle 52"/>
              <p:cNvSpPr>
                <a:spLocks noChangeArrowheads="1"/>
              </p:cNvSpPr>
              <p:nvPr/>
            </p:nvSpPr>
            <p:spPr bwMode="auto">
              <a:xfrm>
                <a:off x="2478" y="3264"/>
                <a:ext cx="48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71" name="Rectangle 55"/>
              <p:cNvSpPr>
                <a:spLocks noChangeArrowheads="1"/>
              </p:cNvSpPr>
              <p:nvPr/>
            </p:nvSpPr>
            <p:spPr bwMode="auto">
              <a:xfrm>
                <a:off x="2772" y="1440"/>
                <a:ext cx="48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72" name="Freeform 59"/>
              <p:cNvSpPr>
                <a:spLocks/>
              </p:cNvSpPr>
              <p:nvPr/>
            </p:nvSpPr>
            <p:spPr bwMode="auto">
              <a:xfrm>
                <a:off x="2405" y="1320"/>
                <a:ext cx="405" cy="1944"/>
              </a:xfrm>
              <a:custGeom>
                <a:avLst/>
                <a:gdLst>
                  <a:gd name="T0" fmla="*/ 74 w 352"/>
                  <a:gd name="T1" fmla="*/ 1944 h 1952"/>
                  <a:gd name="T2" fmla="*/ 18 w 352"/>
                  <a:gd name="T3" fmla="*/ 940 h 1952"/>
                  <a:gd name="T4" fmla="*/ 18 w 352"/>
                  <a:gd name="T5" fmla="*/ 319 h 1952"/>
                  <a:gd name="T6" fmla="*/ 129 w 352"/>
                  <a:gd name="T7" fmla="*/ 32 h 1952"/>
                  <a:gd name="T8" fmla="*/ 405 w 352"/>
                  <a:gd name="T9" fmla="*/ 127 h 19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2" h="1952">
                    <a:moveTo>
                      <a:pt x="64" y="1952"/>
                    </a:moveTo>
                    <a:cubicBezTo>
                      <a:pt x="44" y="1584"/>
                      <a:pt x="24" y="1216"/>
                      <a:pt x="16" y="944"/>
                    </a:cubicBezTo>
                    <a:cubicBezTo>
                      <a:pt x="8" y="672"/>
                      <a:pt x="0" y="472"/>
                      <a:pt x="16" y="320"/>
                    </a:cubicBezTo>
                    <a:cubicBezTo>
                      <a:pt x="32" y="168"/>
                      <a:pt x="56" y="64"/>
                      <a:pt x="112" y="32"/>
                    </a:cubicBezTo>
                    <a:cubicBezTo>
                      <a:pt x="168" y="0"/>
                      <a:pt x="260" y="64"/>
                      <a:pt x="352" y="128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7673" name="Group 77"/>
              <p:cNvGrpSpPr>
                <a:grpSpLocks/>
              </p:cNvGrpSpPr>
              <p:nvPr/>
            </p:nvGrpSpPr>
            <p:grpSpPr bwMode="auto">
              <a:xfrm>
                <a:off x="3072" y="1728"/>
                <a:ext cx="1296" cy="1162"/>
                <a:chOff x="3072" y="1728"/>
                <a:chExt cx="1296" cy="1162"/>
              </a:xfrm>
            </p:grpSpPr>
            <p:sp>
              <p:nvSpPr>
                <p:cNvPr id="2770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3792" y="2304"/>
                  <a:ext cx="576" cy="3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srgbClr val="663300"/>
                      </a:solidFill>
                    </a:rPr>
                    <a:t>Porous stone</a:t>
                  </a:r>
                  <a:endParaRPr lang="en-AU" sz="1600">
                    <a:solidFill>
                      <a:srgbClr val="663300"/>
                    </a:solidFill>
                  </a:endParaRPr>
                </a:p>
              </p:txBody>
            </p:sp>
            <p:sp>
              <p:nvSpPr>
                <p:cNvPr id="27702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3072" y="2496"/>
                  <a:ext cx="720" cy="394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703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3072" y="1728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7674" name="Text Box 63"/>
              <p:cNvSpPr txBox="1">
                <a:spLocks noChangeArrowheads="1"/>
              </p:cNvSpPr>
              <p:nvPr/>
            </p:nvSpPr>
            <p:spPr bwMode="auto">
              <a:xfrm>
                <a:off x="3648" y="1728"/>
                <a:ext cx="1008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9900"/>
                    </a:solidFill>
                  </a:rPr>
                  <a:t>impervious membrane</a:t>
                </a:r>
                <a:endParaRPr lang="en-AU" sz="1600">
                  <a:solidFill>
                    <a:srgbClr val="009900"/>
                  </a:solidFill>
                </a:endParaRPr>
              </a:p>
            </p:txBody>
          </p:sp>
          <p:sp>
            <p:nvSpPr>
              <p:cNvPr id="27675" name="Line 64"/>
              <p:cNvSpPr>
                <a:spLocks noChangeShapeType="1"/>
              </p:cNvSpPr>
              <p:nvPr/>
            </p:nvSpPr>
            <p:spPr bwMode="auto">
              <a:xfrm flipH="1" flipV="1">
                <a:off x="3264" y="1824"/>
                <a:ext cx="384" cy="96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76" name="Text Box 65"/>
              <p:cNvSpPr txBox="1">
                <a:spLocks noChangeArrowheads="1"/>
              </p:cNvSpPr>
              <p:nvPr/>
            </p:nvSpPr>
            <p:spPr bwMode="auto">
              <a:xfrm>
                <a:off x="3024" y="675"/>
                <a:ext cx="23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Piston (to apply deviatoric stress)</a:t>
                </a:r>
                <a:endParaRPr lang="en-A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77" name="Text Box 66"/>
              <p:cNvSpPr txBox="1">
                <a:spLocks noChangeArrowheads="1"/>
              </p:cNvSpPr>
              <p:nvPr/>
            </p:nvSpPr>
            <p:spPr bwMode="auto">
              <a:xfrm>
                <a:off x="3696" y="1344"/>
                <a:ext cx="78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9900"/>
                    </a:solidFill>
                  </a:rPr>
                  <a:t>O-ring</a:t>
                </a:r>
                <a:endParaRPr lang="en-AU" sz="1600">
                  <a:solidFill>
                    <a:srgbClr val="009900"/>
                  </a:solidFill>
                </a:endParaRPr>
              </a:p>
            </p:txBody>
          </p:sp>
          <p:sp>
            <p:nvSpPr>
              <p:cNvPr id="27678" name="Line 67"/>
              <p:cNvSpPr>
                <a:spLocks noChangeShapeType="1"/>
              </p:cNvSpPr>
              <p:nvPr/>
            </p:nvSpPr>
            <p:spPr bwMode="auto">
              <a:xfrm flipH="1">
                <a:off x="3312" y="1488"/>
                <a:ext cx="384" cy="144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79" name="Text Box 68"/>
              <p:cNvSpPr txBox="1">
                <a:spLocks noChangeArrowheads="1"/>
              </p:cNvSpPr>
              <p:nvPr/>
            </p:nvSpPr>
            <p:spPr bwMode="auto">
              <a:xfrm>
                <a:off x="2736" y="3600"/>
                <a:ext cx="6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pedestal</a:t>
                </a:r>
                <a:endParaRPr lang="en-A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0" name="Text Box 69"/>
              <p:cNvSpPr txBox="1">
                <a:spLocks noChangeArrowheads="1"/>
              </p:cNvSpPr>
              <p:nvPr/>
            </p:nvSpPr>
            <p:spPr bwMode="auto">
              <a:xfrm>
                <a:off x="1632" y="2496"/>
                <a:ext cx="720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Perspex cell</a:t>
                </a:r>
                <a:endParaRPr lang="en-A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1" name="Text Box 70"/>
              <p:cNvSpPr txBox="1">
                <a:spLocks noChangeArrowheads="1"/>
              </p:cNvSpPr>
              <p:nvPr/>
            </p:nvSpPr>
            <p:spPr bwMode="auto">
              <a:xfrm>
                <a:off x="886" y="3246"/>
                <a:ext cx="94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</a:rPr>
                  <a:t>Cell pressure</a:t>
                </a:r>
                <a:endParaRPr lang="en-A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2" name="Text Box 71"/>
              <p:cNvSpPr txBox="1">
                <a:spLocks noChangeArrowheads="1"/>
              </p:cNvSpPr>
              <p:nvPr/>
            </p:nvSpPr>
            <p:spPr bwMode="auto">
              <a:xfrm>
                <a:off x="825" y="3411"/>
                <a:ext cx="10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</a:rPr>
                  <a:t>Back pressure</a:t>
                </a:r>
                <a:endParaRPr lang="en-A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83" name="Text Box 72"/>
              <p:cNvSpPr txBox="1">
                <a:spLocks noChangeArrowheads="1"/>
              </p:cNvSpPr>
              <p:nvPr/>
            </p:nvSpPr>
            <p:spPr bwMode="auto">
              <a:xfrm>
                <a:off x="3984" y="3360"/>
                <a:ext cx="1221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Pore pressure or</a:t>
                </a:r>
              </a:p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volume change</a:t>
                </a:r>
                <a:endParaRPr lang="en-AU" sz="16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7684" name="Group 76"/>
              <p:cNvGrpSpPr>
                <a:grpSpLocks/>
              </p:cNvGrpSpPr>
              <p:nvPr/>
            </p:nvGrpSpPr>
            <p:grpSpPr bwMode="auto">
              <a:xfrm>
                <a:off x="3360" y="2832"/>
                <a:ext cx="816" cy="212"/>
                <a:chOff x="3360" y="2832"/>
                <a:chExt cx="816" cy="212"/>
              </a:xfrm>
            </p:grpSpPr>
            <p:sp>
              <p:nvSpPr>
                <p:cNvPr id="2769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696" y="2832"/>
                  <a:ext cx="480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1600">
                      <a:solidFill>
                        <a:srgbClr val="000000"/>
                      </a:solidFill>
                    </a:rPr>
                    <a:t>Water</a:t>
                  </a:r>
                  <a:endParaRPr lang="en-AU" sz="1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00" name="Line 75"/>
                <p:cNvSpPr>
                  <a:spLocks noChangeShapeType="1"/>
                </p:cNvSpPr>
                <p:nvPr/>
              </p:nvSpPr>
              <p:spPr bwMode="auto">
                <a:xfrm flipH="1" flipV="1">
                  <a:off x="3360" y="2880"/>
                  <a:ext cx="33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7685" name="Line 95"/>
              <p:cNvSpPr>
                <a:spLocks noChangeShapeType="1"/>
              </p:cNvSpPr>
              <p:nvPr/>
            </p:nvSpPr>
            <p:spPr bwMode="auto">
              <a:xfrm>
                <a:off x="3066" y="2942"/>
                <a:ext cx="0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86" name="Line 97"/>
              <p:cNvSpPr>
                <a:spLocks noChangeShapeType="1"/>
              </p:cNvSpPr>
              <p:nvPr/>
            </p:nvSpPr>
            <p:spPr bwMode="auto">
              <a:xfrm>
                <a:off x="3057" y="3306"/>
                <a:ext cx="1206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87" name="Line 98"/>
              <p:cNvSpPr>
                <a:spLocks noChangeShapeType="1"/>
              </p:cNvSpPr>
              <p:nvPr/>
            </p:nvSpPr>
            <p:spPr bwMode="auto">
              <a:xfrm>
                <a:off x="3022" y="2933"/>
                <a:ext cx="0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88" name="Line 99"/>
              <p:cNvSpPr>
                <a:spLocks noChangeShapeType="1"/>
              </p:cNvSpPr>
              <p:nvPr/>
            </p:nvSpPr>
            <p:spPr bwMode="auto">
              <a:xfrm flipV="1">
                <a:off x="3022" y="3359"/>
                <a:ext cx="1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89" name="Line 100"/>
              <p:cNvSpPr>
                <a:spLocks noChangeShapeType="1"/>
              </p:cNvSpPr>
              <p:nvPr/>
            </p:nvSpPr>
            <p:spPr bwMode="auto">
              <a:xfrm>
                <a:off x="2393" y="3261"/>
                <a:ext cx="0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90" name="Line 101"/>
              <p:cNvSpPr>
                <a:spLocks noChangeShapeType="1"/>
              </p:cNvSpPr>
              <p:nvPr/>
            </p:nvSpPr>
            <p:spPr bwMode="auto">
              <a:xfrm flipH="1">
                <a:off x="1870" y="3350"/>
                <a:ext cx="5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91" name="Line 102"/>
              <p:cNvSpPr>
                <a:spLocks noChangeShapeType="1"/>
              </p:cNvSpPr>
              <p:nvPr/>
            </p:nvSpPr>
            <p:spPr bwMode="auto">
              <a:xfrm>
                <a:off x="2437" y="3270"/>
                <a:ext cx="0" cy="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92" name="Line 103"/>
              <p:cNvSpPr>
                <a:spLocks noChangeShapeType="1"/>
              </p:cNvSpPr>
              <p:nvPr/>
            </p:nvSpPr>
            <p:spPr bwMode="auto">
              <a:xfrm flipH="1">
                <a:off x="1879" y="3403"/>
                <a:ext cx="5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93" name="Line 104"/>
              <p:cNvSpPr>
                <a:spLocks noChangeShapeType="1"/>
              </p:cNvSpPr>
              <p:nvPr/>
            </p:nvSpPr>
            <p:spPr bwMode="auto">
              <a:xfrm>
                <a:off x="2481" y="3270"/>
                <a:ext cx="0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94" name="Line 105"/>
              <p:cNvSpPr>
                <a:spLocks noChangeShapeType="1"/>
              </p:cNvSpPr>
              <p:nvPr/>
            </p:nvSpPr>
            <p:spPr bwMode="auto">
              <a:xfrm flipH="1">
                <a:off x="1852" y="3500"/>
                <a:ext cx="6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95" name="Line 106"/>
              <p:cNvSpPr>
                <a:spLocks noChangeShapeType="1"/>
              </p:cNvSpPr>
              <p:nvPr/>
            </p:nvSpPr>
            <p:spPr bwMode="auto">
              <a:xfrm flipH="1">
                <a:off x="2517" y="3261"/>
                <a:ext cx="9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96" name="Line 107"/>
              <p:cNvSpPr>
                <a:spLocks noChangeShapeType="1"/>
              </p:cNvSpPr>
              <p:nvPr/>
            </p:nvSpPr>
            <p:spPr bwMode="auto">
              <a:xfrm flipH="1" flipV="1">
                <a:off x="1852" y="3545"/>
                <a:ext cx="665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97" name="Line 108"/>
              <p:cNvSpPr>
                <a:spLocks noChangeShapeType="1"/>
              </p:cNvSpPr>
              <p:nvPr/>
            </p:nvSpPr>
            <p:spPr bwMode="auto">
              <a:xfrm flipH="1">
                <a:off x="2765" y="1464"/>
                <a:ext cx="9" cy="2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7698" name="Line 109"/>
              <p:cNvSpPr>
                <a:spLocks noChangeShapeType="1"/>
              </p:cNvSpPr>
              <p:nvPr/>
            </p:nvSpPr>
            <p:spPr bwMode="auto">
              <a:xfrm>
                <a:off x="2818" y="1445"/>
                <a:ext cx="0" cy="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7654" name="Text Box 113"/>
            <p:cNvSpPr txBox="1">
              <a:spLocks noChangeArrowheads="1"/>
            </p:cNvSpPr>
            <p:nvPr/>
          </p:nvSpPr>
          <p:spPr bwMode="auto">
            <a:xfrm>
              <a:off x="2693" y="2029"/>
              <a:ext cx="66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Soil sample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7069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629150" y="2309813"/>
            <a:ext cx="4191000" cy="2667000"/>
            <a:chOff x="2916" y="1455"/>
            <a:chExt cx="2640" cy="1680"/>
          </a:xfrm>
        </p:grpSpPr>
        <p:grpSp>
          <p:nvGrpSpPr>
            <p:cNvPr id="27692" name="Group 8"/>
            <p:cNvGrpSpPr>
              <a:grpSpLocks/>
            </p:cNvGrpSpPr>
            <p:nvPr/>
          </p:nvGrpSpPr>
          <p:grpSpPr bwMode="auto">
            <a:xfrm>
              <a:off x="2916" y="1455"/>
              <a:ext cx="2640" cy="1680"/>
              <a:chOff x="2736" y="1536"/>
              <a:chExt cx="2256" cy="1680"/>
            </a:xfrm>
          </p:grpSpPr>
          <p:sp>
            <p:nvSpPr>
              <p:cNvPr id="27694" name="Rectangle 9" descr="Recycled paper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2256" cy="105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5" name="AutoShape 10" descr="Recycled paper"/>
              <p:cNvSpPr>
                <a:spLocks noChangeArrowheads="1"/>
              </p:cNvSpPr>
              <p:nvPr/>
            </p:nvSpPr>
            <p:spPr bwMode="auto">
              <a:xfrm flipH="1">
                <a:off x="3216" y="1536"/>
                <a:ext cx="912" cy="624"/>
              </a:xfrm>
              <a:prstGeom prst="rtTriangl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6" name="Rectangle 11" descr="Recycled paper"/>
              <p:cNvSpPr>
                <a:spLocks noChangeArrowheads="1"/>
              </p:cNvSpPr>
              <p:nvPr/>
            </p:nvSpPr>
            <p:spPr bwMode="auto">
              <a:xfrm>
                <a:off x="4128" y="1536"/>
                <a:ext cx="864" cy="624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93" name="Text Box 16"/>
            <p:cNvSpPr txBox="1">
              <a:spLocks noChangeArrowheads="1"/>
            </p:cNvSpPr>
            <p:nvPr/>
          </p:nvSpPr>
          <p:spPr bwMode="auto">
            <a:xfrm>
              <a:off x="3060" y="1455"/>
              <a:ext cx="12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/>
                <a:t>Embankment</a:t>
              </a:r>
              <a:endParaRPr lang="en-AU" sz="1800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85750" y="2233613"/>
            <a:ext cx="3962400" cy="2728912"/>
            <a:chOff x="180" y="1407"/>
            <a:chExt cx="2496" cy="1719"/>
          </a:xfrm>
        </p:grpSpPr>
        <p:grpSp>
          <p:nvGrpSpPr>
            <p:cNvPr id="27687" name="Group 4"/>
            <p:cNvGrpSpPr>
              <a:grpSpLocks/>
            </p:cNvGrpSpPr>
            <p:nvPr/>
          </p:nvGrpSpPr>
          <p:grpSpPr bwMode="auto">
            <a:xfrm>
              <a:off x="612" y="1407"/>
              <a:ext cx="624" cy="672"/>
              <a:chOff x="432" y="1488"/>
              <a:chExt cx="624" cy="672"/>
            </a:xfrm>
          </p:grpSpPr>
          <p:sp>
            <p:nvSpPr>
              <p:cNvPr id="27690" name="Rectangle 5" descr="Newsprint"/>
              <p:cNvSpPr>
                <a:spLocks noChangeArrowheads="1"/>
              </p:cNvSpPr>
              <p:nvPr/>
            </p:nvSpPr>
            <p:spPr bwMode="auto">
              <a:xfrm>
                <a:off x="432" y="2016"/>
                <a:ext cx="624" cy="14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1" name="Rectangle 6" descr="Newsprint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144" cy="528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88" name="Rectangle 7" descr="Recycled paper"/>
            <p:cNvSpPr>
              <a:spLocks noChangeArrowheads="1"/>
            </p:cNvSpPr>
            <p:nvPr/>
          </p:nvSpPr>
          <p:spPr bwMode="auto">
            <a:xfrm>
              <a:off x="180" y="2070"/>
              <a:ext cx="2496" cy="105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Text Box 15"/>
            <p:cNvSpPr txBox="1">
              <a:spLocks noChangeArrowheads="1"/>
            </p:cNvSpPr>
            <p:nvPr/>
          </p:nvSpPr>
          <p:spPr bwMode="auto">
            <a:xfrm>
              <a:off x="1188" y="1743"/>
              <a:ext cx="10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/>
                <a:t>Strip footing</a:t>
              </a:r>
              <a:endParaRPr lang="en-AU" sz="1800"/>
            </a:p>
          </p:txBody>
        </p:sp>
      </p:grp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75" y="190500"/>
            <a:ext cx="74676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Shear failure of soils</a:t>
            </a:r>
            <a:endParaRPr lang="en-A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285750" y="5562600"/>
            <a:ext cx="8534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just" eaLnBrk="1" hangingPunct="1">
              <a:buFont typeface="Wingdings" pitchFamily="2" charset="2"/>
              <a:buChar char="ü"/>
            </a:pPr>
            <a:r>
              <a:rPr lang="en-US" sz="2400" b="0" dirty="0">
                <a:latin typeface="Comic Sans MS" pitchFamily="66" charset="0"/>
              </a:rPr>
              <a:t>At failure, shear stress along the failure surface (mobilized shear resistance) reaches the shear strength.</a:t>
            </a:r>
            <a:endParaRPr lang="en-AU" sz="2400" b="0" dirty="0">
              <a:latin typeface="Comic Sans MS" pitchFamily="66" charset="0"/>
            </a:endParaRPr>
          </a:p>
        </p:txBody>
      </p: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895350" y="2573338"/>
            <a:ext cx="4686300" cy="2503487"/>
            <a:chOff x="564" y="1621"/>
            <a:chExt cx="2952" cy="1577"/>
          </a:xfrm>
        </p:grpSpPr>
        <p:grpSp>
          <p:nvGrpSpPr>
            <p:cNvPr id="27669" name="Group 48"/>
            <p:cNvGrpSpPr>
              <a:grpSpLocks/>
            </p:cNvGrpSpPr>
            <p:nvPr/>
          </p:nvGrpSpPr>
          <p:grpSpPr bwMode="auto">
            <a:xfrm>
              <a:off x="2292" y="2319"/>
              <a:ext cx="1180" cy="405"/>
              <a:chOff x="2292" y="2319"/>
              <a:chExt cx="1180" cy="405"/>
            </a:xfrm>
          </p:grpSpPr>
          <p:sp>
            <p:nvSpPr>
              <p:cNvPr id="27685" name="Text Box 21"/>
              <p:cNvSpPr txBox="1">
                <a:spLocks noChangeArrowheads="1"/>
              </p:cNvSpPr>
              <p:nvPr/>
            </p:nvSpPr>
            <p:spPr bwMode="auto">
              <a:xfrm>
                <a:off x="2320" y="2493"/>
                <a:ext cx="11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/>
                  <a:t>Failure surface</a:t>
                </a:r>
                <a:endParaRPr lang="en-AU" sz="1800"/>
              </a:p>
            </p:txBody>
          </p:sp>
          <p:sp>
            <p:nvSpPr>
              <p:cNvPr id="27686" name="Line 22"/>
              <p:cNvSpPr>
                <a:spLocks noChangeShapeType="1"/>
              </p:cNvSpPr>
              <p:nvPr/>
            </p:nvSpPr>
            <p:spPr bwMode="auto">
              <a:xfrm flipH="1" flipV="1">
                <a:off x="2292" y="2319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670" name="Group 49"/>
            <p:cNvGrpSpPr>
              <a:grpSpLocks/>
            </p:cNvGrpSpPr>
            <p:nvPr/>
          </p:nvGrpSpPr>
          <p:grpSpPr bwMode="auto">
            <a:xfrm>
              <a:off x="1986" y="2612"/>
              <a:ext cx="1530" cy="586"/>
              <a:chOff x="1986" y="2612"/>
              <a:chExt cx="1530" cy="586"/>
            </a:xfrm>
          </p:grpSpPr>
          <p:sp>
            <p:nvSpPr>
              <p:cNvPr id="27683" name="Text Box 40"/>
              <p:cNvSpPr txBox="1">
                <a:spLocks noChangeArrowheads="1"/>
              </p:cNvSpPr>
              <p:nvPr/>
            </p:nvSpPr>
            <p:spPr bwMode="auto">
              <a:xfrm>
                <a:off x="2306" y="2794"/>
                <a:ext cx="121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800"/>
                  <a:t>Mobilized shear resistance</a:t>
                </a:r>
                <a:endParaRPr lang="en-AU" sz="1800"/>
              </a:p>
            </p:txBody>
          </p:sp>
          <p:sp>
            <p:nvSpPr>
              <p:cNvPr id="27684" name="Line 46"/>
              <p:cNvSpPr>
                <a:spLocks noChangeShapeType="1"/>
              </p:cNvSpPr>
              <p:nvPr/>
            </p:nvSpPr>
            <p:spPr bwMode="auto">
              <a:xfrm flipH="1" flipV="1">
                <a:off x="1986" y="2612"/>
                <a:ext cx="326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671" name="Group 52"/>
            <p:cNvGrpSpPr>
              <a:grpSpLocks/>
            </p:cNvGrpSpPr>
            <p:nvPr/>
          </p:nvGrpSpPr>
          <p:grpSpPr bwMode="auto">
            <a:xfrm>
              <a:off x="564" y="1621"/>
              <a:ext cx="1870" cy="1240"/>
              <a:chOff x="564" y="1621"/>
              <a:chExt cx="1870" cy="1240"/>
            </a:xfrm>
          </p:grpSpPr>
          <p:grpSp>
            <p:nvGrpSpPr>
              <p:cNvPr id="27672" name="Group 50"/>
              <p:cNvGrpSpPr>
                <a:grpSpLocks/>
              </p:cNvGrpSpPr>
              <p:nvPr/>
            </p:nvGrpSpPr>
            <p:grpSpPr bwMode="auto">
              <a:xfrm>
                <a:off x="645" y="1621"/>
                <a:ext cx="1566" cy="1240"/>
                <a:chOff x="645" y="1621"/>
                <a:chExt cx="1566" cy="1240"/>
              </a:xfrm>
            </p:grpSpPr>
            <p:sp>
              <p:nvSpPr>
                <p:cNvPr id="27681" name="Arc 13"/>
                <p:cNvSpPr>
                  <a:spLocks/>
                </p:cNvSpPr>
                <p:nvPr/>
              </p:nvSpPr>
              <p:spPr bwMode="auto">
                <a:xfrm rot="-3564977" flipH="1" flipV="1">
                  <a:off x="808" y="1458"/>
                  <a:ext cx="1240" cy="1566"/>
                </a:xfrm>
                <a:custGeom>
                  <a:avLst/>
                  <a:gdLst>
                    <a:gd name="T0" fmla="*/ 0 w 24166"/>
                    <a:gd name="T1" fmla="*/ 6 h 37091"/>
                    <a:gd name="T2" fmla="*/ 904 w 24166"/>
                    <a:gd name="T3" fmla="*/ 1566 h 37091"/>
                    <a:gd name="T4" fmla="*/ 132 w 24166"/>
                    <a:gd name="T5" fmla="*/ 912 h 37091"/>
                    <a:gd name="T6" fmla="*/ 0 60000 65536"/>
                    <a:gd name="T7" fmla="*/ 0 60000 65536"/>
                    <a:gd name="T8" fmla="*/ 0 60000 65536"/>
                    <a:gd name="T9" fmla="*/ 0 w 24166"/>
                    <a:gd name="T10" fmla="*/ 0 h 37091"/>
                    <a:gd name="T11" fmla="*/ 24166 w 24166"/>
                    <a:gd name="T12" fmla="*/ 37091 h 370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166" h="37091" fill="none" extrusionOk="0">
                      <a:moveTo>
                        <a:pt x="-1" y="152"/>
                      </a:moveTo>
                      <a:cubicBezTo>
                        <a:pt x="851" y="51"/>
                        <a:pt x="1708" y="-1"/>
                        <a:pt x="2566" y="0"/>
                      </a:cubicBezTo>
                      <a:cubicBezTo>
                        <a:pt x="14495" y="0"/>
                        <a:pt x="24166" y="9670"/>
                        <a:pt x="24166" y="21600"/>
                      </a:cubicBezTo>
                      <a:cubicBezTo>
                        <a:pt x="24166" y="27436"/>
                        <a:pt x="21804" y="33023"/>
                        <a:pt x="17618" y="37090"/>
                      </a:cubicBezTo>
                    </a:path>
                    <a:path w="24166" h="37091" stroke="0" extrusionOk="0">
                      <a:moveTo>
                        <a:pt x="-1" y="152"/>
                      </a:moveTo>
                      <a:cubicBezTo>
                        <a:pt x="851" y="51"/>
                        <a:pt x="1708" y="-1"/>
                        <a:pt x="2566" y="0"/>
                      </a:cubicBezTo>
                      <a:cubicBezTo>
                        <a:pt x="14495" y="0"/>
                        <a:pt x="24166" y="9670"/>
                        <a:pt x="24166" y="21600"/>
                      </a:cubicBezTo>
                      <a:cubicBezTo>
                        <a:pt x="24166" y="27436"/>
                        <a:pt x="21804" y="33023"/>
                        <a:pt x="17618" y="37090"/>
                      </a:cubicBezTo>
                      <a:lnTo>
                        <a:pt x="2566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2" name="AutoShape 17"/>
                <p:cNvSpPr>
                  <a:spLocks noChangeArrowheads="1"/>
                </p:cNvSpPr>
                <p:nvPr/>
              </p:nvSpPr>
              <p:spPr bwMode="auto">
                <a:xfrm rot="-450624">
                  <a:off x="1284" y="2223"/>
                  <a:ext cx="864" cy="288"/>
                </a:xfrm>
                <a:prstGeom prst="curvedUpArrow">
                  <a:avLst>
                    <a:gd name="adj1" fmla="val 60000"/>
                    <a:gd name="adj2" fmla="val 120000"/>
                    <a:gd name="adj3" fmla="val 33333"/>
                  </a:avLst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73" name="Group 25"/>
              <p:cNvGrpSpPr>
                <a:grpSpLocks/>
              </p:cNvGrpSpPr>
              <p:nvPr/>
            </p:nvGrpSpPr>
            <p:grpSpPr bwMode="auto">
              <a:xfrm>
                <a:off x="564" y="2079"/>
                <a:ext cx="1870" cy="766"/>
                <a:chOff x="384" y="2160"/>
                <a:chExt cx="1870" cy="766"/>
              </a:xfrm>
            </p:grpSpPr>
            <p:sp>
              <p:nvSpPr>
                <p:cNvPr id="27674" name="Arc 26"/>
                <p:cNvSpPr>
                  <a:spLocks/>
                </p:cNvSpPr>
                <p:nvPr/>
              </p:nvSpPr>
              <p:spPr bwMode="auto">
                <a:xfrm rot="-1650377" flipH="1" flipV="1">
                  <a:off x="1296" y="2832"/>
                  <a:ext cx="240" cy="94"/>
                </a:xfrm>
                <a:custGeom>
                  <a:avLst/>
                  <a:gdLst>
                    <a:gd name="T0" fmla="*/ 53 w 21600"/>
                    <a:gd name="T1" fmla="*/ 0 h 21073"/>
                    <a:gd name="T2" fmla="*/ 240 w 21600"/>
                    <a:gd name="T3" fmla="*/ 94 h 21073"/>
                    <a:gd name="T4" fmla="*/ 0 w 21600"/>
                    <a:gd name="T5" fmla="*/ 94 h 210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073"/>
                    <a:gd name="T11" fmla="*/ 21600 w 21600"/>
                    <a:gd name="T12" fmla="*/ 21073 h 210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073" fill="none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</a:path>
                    <a:path w="21600" h="21073" stroke="0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5" name="Arc 27"/>
                <p:cNvSpPr>
                  <a:spLocks/>
                </p:cNvSpPr>
                <p:nvPr/>
              </p:nvSpPr>
              <p:spPr bwMode="auto">
                <a:xfrm rot="3527599" flipH="1" flipV="1">
                  <a:off x="311" y="2233"/>
                  <a:ext cx="240" cy="94"/>
                </a:xfrm>
                <a:custGeom>
                  <a:avLst/>
                  <a:gdLst>
                    <a:gd name="T0" fmla="*/ 53 w 21600"/>
                    <a:gd name="T1" fmla="*/ 0 h 21073"/>
                    <a:gd name="T2" fmla="*/ 240 w 21600"/>
                    <a:gd name="T3" fmla="*/ 94 h 21073"/>
                    <a:gd name="T4" fmla="*/ 0 w 21600"/>
                    <a:gd name="T5" fmla="*/ 94 h 210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073"/>
                    <a:gd name="T11" fmla="*/ 21600 w 21600"/>
                    <a:gd name="T12" fmla="*/ 21073 h 210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073" fill="none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</a:path>
                    <a:path w="21600" h="21073" stroke="0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6" name="Arc 28"/>
                <p:cNvSpPr>
                  <a:spLocks/>
                </p:cNvSpPr>
                <p:nvPr/>
              </p:nvSpPr>
              <p:spPr bwMode="auto">
                <a:xfrm rot="694746" flipH="1" flipV="1">
                  <a:off x="768" y="2784"/>
                  <a:ext cx="240" cy="94"/>
                </a:xfrm>
                <a:custGeom>
                  <a:avLst/>
                  <a:gdLst>
                    <a:gd name="T0" fmla="*/ 53 w 21600"/>
                    <a:gd name="T1" fmla="*/ 0 h 21073"/>
                    <a:gd name="T2" fmla="*/ 240 w 21600"/>
                    <a:gd name="T3" fmla="*/ 94 h 21073"/>
                    <a:gd name="T4" fmla="*/ 0 w 21600"/>
                    <a:gd name="T5" fmla="*/ 94 h 210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073"/>
                    <a:gd name="T11" fmla="*/ 21600 w 21600"/>
                    <a:gd name="T12" fmla="*/ 21073 h 210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073" fill="none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</a:path>
                    <a:path w="21600" h="21073" stroke="0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7" name="Arc 29"/>
                <p:cNvSpPr>
                  <a:spLocks/>
                </p:cNvSpPr>
                <p:nvPr/>
              </p:nvSpPr>
              <p:spPr bwMode="auto">
                <a:xfrm rot="1469440" flipH="1" flipV="1">
                  <a:off x="480" y="2544"/>
                  <a:ext cx="240" cy="94"/>
                </a:xfrm>
                <a:custGeom>
                  <a:avLst/>
                  <a:gdLst>
                    <a:gd name="T0" fmla="*/ 53 w 21600"/>
                    <a:gd name="T1" fmla="*/ 0 h 21073"/>
                    <a:gd name="T2" fmla="*/ 240 w 21600"/>
                    <a:gd name="T3" fmla="*/ 94 h 21073"/>
                    <a:gd name="T4" fmla="*/ 0 w 21600"/>
                    <a:gd name="T5" fmla="*/ 94 h 210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073"/>
                    <a:gd name="T11" fmla="*/ 21600 w 21600"/>
                    <a:gd name="T12" fmla="*/ 21073 h 210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073" fill="none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</a:path>
                    <a:path w="21600" h="21073" stroke="0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8" name="Arc 30"/>
                <p:cNvSpPr>
                  <a:spLocks/>
                </p:cNvSpPr>
                <p:nvPr/>
              </p:nvSpPr>
              <p:spPr bwMode="auto">
                <a:xfrm rot="-4798030" flipH="1" flipV="1">
                  <a:off x="2087" y="2233"/>
                  <a:ext cx="240" cy="94"/>
                </a:xfrm>
                <a:custGeom>
                  <a:avLst/>
                  <a:gdLst>
                    <a:gd name="T0" fmla="*/ 53 w 21600"/>
                    <a:gd name="T1" fmla="*/ 0 h 21073"/>
                    <a:gd name="T2" fmla="*/ 240 w 21600"/>
                    <a:gd name="T3" fmla="*/ 94 h 21073"/>
                    <a:gd name="T4" fmla="*/ 0 w 21600"/>
                    <a:gd name="T5" fmla="*/ 94 h 210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073"/>
                    <a:gd name="T11" fmla="*/ 21600 w 21600"/>
                    <a:gd name="T12" fmla="*/ 21073 h 210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073" fill="none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</a:path>
                    <a:path w="21600" h="21073" stroke="0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79" name="Arc 31"/>
                <p:cNvSpPr>
                  <a:spLocks/>
                </p:cNvSpPr>
                <p:nvPr/>
              </p:nvSpPr>
              <p:spPr bwMode="auto">
                <a:xfrm rot="-2665665" flipH="1" flipV="1">
                  <a:off x="1632" y="2688"/>
                  <a:ext cx="240" cy="94"/>
                </a:xfrm>
                <a:custGeom>
                  <a:avLst/>
                  <a:gdLst>
                    <a:gd name="T0" fmla="*/ 53 w 21600"/>
                    <a:gd name="T1" fmla="*/ 0 h 21073"/>
                    <a:gd name="T2" fmla="*/ 240 w 21600"/>
                    <a:gd name="T3" fmla="*/ 94 h 21073"/>
                    <a:gd name="T4" fmla="*/ 0 w 21600"/>
                    <a:gd name="T5" fmla="*/ 94 h 210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073"/>
                    <a:gd name="T11" fmla="*/ 21600 w 21600"/>
                    <a:gd name="T12" fmla="*/ 21073 h 210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073" fill="none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</a:path>
                    <a:path w="21600" h="21073" stroke="0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80" name="Arc 32"/>
                <p:cNvSpPr>
                  <a:spLocks/>
                </p:cNvSpPr>
                <p:nvPr/>
              </p:nvSpPr>
              <p:spPr bwMode="auto">
                <a:xfrm rot="-3859552" flipH="1" flipV="1">
                  <a:off x="1895" y="2473"/>
                  <a:ext cx="240" cy="94"/>
                </a:xfrm>
                <a:custGeom>
                  <a:avLst/>
                  <a:gdLst>
                    <a:gd name="T0" fmla="*/ 53 w 21600"/>
                    <a:gd name="T1" fmla="*/ 0 h 21073"/>
                    <a:gd name="T2" fmla="*/ 240 w 21600"/>
                    <a:gd name="T3" fmla="*/ 94 h 21073"/>
                    <a:gd name="T4" fmla="*/ 0 w 21600"/>
                    <a:gd name="T5" fmla="*/ 94 h 210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073"/>
                    <a:gd name="T11" fmla="*/ 21600 w 21600"/>
                    <a:gd name="T12" fmla="*/ 21073 h 210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073" fill="none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</a:path>
                    <a:path w="21600" h="21073" stroke="0" extrusionOk="0">
                      <a:moveTo>
                        <a:pt x="4741" y="-1"/>
                      </a:moveTo>
                      <a:cubicBezTo>
                        <a:pt x="14597" y="2217"/>
                        <a:pt x="21600" y="10970"/>
                        <a:pt x="21600" y="21073"/>
                      </a:cubicBezTo>
                      <a:lnTo>
                        <a:pt x="0" y="21073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5010150" y="1808163"/>
            <a:ext cx="3125788" cy="2741612"/>
            <a:chOff x="3156" y="1139"/>
            <a:chExt cx="1969" cy="1727"/>
          </a:xfrm>
        </p:grpSpPr>
        <p:sp>
          <p:nvSpPr>
            <p:cNvPr id="27657" name="Arc 14"/>
            <p:cNvSpPr>
              <a:spLocks/>
            </p:cNvSpPr>
            <p:nvPr/>
          </p:nvSpPr>
          <p:spPr bwMode="auto">
            <a:xfrm rot="-4212909" flipH="1" flipV="1">
              <a:off x="3418" y="976"/>
              <a:ext cx="1399" cy="1725"/>
            </a:xfrm>
            <a:custGeom>
              <a:avLst/>
              <a:gdLst>
                <a:gd name="T0" fmla="*/ 0 w 25164"/>
                <a:gd name="T1" fmla="*/ 16 h 31496"/>
                <a:gd name="T2" fmla="*/ 1266 w 25164"/>
                <a:gd name="T3" fmla="*/ 1725 h 31496"/>
                <a:gd name="T4" fmla="*/ 198 w 25164"/>
                <a:gd name="T5" fmla="*/ 1183 h 31496"/>
                <a:gd name="T6" fmla="*/ 0 60000 65536"/>
                <a:gd name="T7" fmla="*/ 0 60000 65536"/>
                <a:gd name="T8" fmla="*/ 0 60000 65536"/>
                <a:gd name="T9" fmla="*/ 0 w 25164"/>
                <a:gd name="T10" fmla="*/ 0 h 31496"/>
                <a:gd name="T11" fmla="*/ 25164 w 25164"/>
                <a:gd name="T12" fmla="*/ 31496 h 314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64" h="31496" fill="none" extrusionOk="0">
                  <a:moveTo>
                    <a:pt x="0" y="296"/>
                  </a:moveTo>
                  <a:cubicBezTo>
                    <a:pt x="1177" y="99"/>
                    <a:pt x="2369" y="-1"/>
                    <a:pt x="3564" y="0"/>
                  </a:cubicBezTo>
                  <a:cubicBezTo>
                    <a:pt x="15493" y="0"/>
                    <a:pt x="25164" y="9670"/>
                    <a:pt x="25164" y="21600"/>
                  </a:cubicBezTo>
                  <a:cubicBezTo>
                    <a:pt x="25164" y="25042"/>
                    <a:pt x="24341" y="28435"/>
                    <a:pt x="22763" y="31495"/>
                  </a:cubicBezTo>
                </a:path>
                <a:path w="25164" h="31496" stroke="0" extrusionOk="0">
                  <a:moveTo>
                    <a:pt x="0" y="296"/>
                  </a:moveTo>
                  <a:cubicBezTo>
                    <a:pt x="1177" y="99"/>
                    <a:pt x="2369" y="-1"/>
                    <a:pt x="3564" y="0"/>
                  </a:cubicBezTo>
                  <a:cubicBezTo>
                    <a:pt x="15493" y="0"/>
                    <a:pt x="25164" y="9670"/>
                    <a:pt x="25164" y="21600"/>
                  </a:cubicBezTo>
                  <a:cubicBezTo>
                    <a:pt x="25164" y="25042"/>
                    <a:pt x="24341" y="28435"/>
                    <a:pt x="22763" y="31495"/>
                  </a:cubicBezTo>
                  <a:lnTo>
                    <a:pt x="3564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58" name="Group 51"/>
            <p:cNvGrpSpPr>
              <a:grpSpLocks/>
            </p:cNvGrpSpPr>
            <p:nvPr/>
          </p:nvGrpSpPr>
          <p:grpSpPr bwMode="auto">
            <a:xfrm>
              <a:off x="3156" y="1551"/>
              <a:ext cx="1969" cy="1315"/>
              <a:chOff x="3156" y="1551"/>
              <a:chExt cx="1969" cy="1315"/>
            </a:xfrm>
          </p:grpSpPr>
          <p:sp>
            <p:nvSpPr>
              <p:cNvPr id="27659" name="AutoShape 18"/>
              <p:cNvSpPr>
                <a:spLocks noChangeArrowheads="1"/>
              </p:cNvSpPr>
              <p:nvPr/>
            </p:nvSpPr>
            <p:spPr bwMode="auto">
              <a:xfrm rot="8629054">
                <a:off x="3876" y="1935"/>
                <a:ext cx="773" cy="288"/>
              </a:xfrm>
              <a:prstGeom prst="curvedDownArrow">
                <a:avLst>
                  <a:gd name="adj1" fmla="val 53681"/>
                  <a:gd name="adj2" fmla="val 107361"/>
                  <a:gd name="adj3" fmla="val 33333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0" name="Line 23"/>
              <p:cNvSpPr>
                <a:spLocks noChangeShapeType="1"/>
              </p:cNvSpPr>
              <p:nvPr/>
            </p:nvSpPr>
            <p:spPr bwMode="auto">
              <a:xfrm flipV="1">
                <a:off x="3300" y="2367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7661" name="Group 33"/>
              <p:cNvGrpSpPr>
                <a:grpSpLocks/>
              </p:cNvGrpSpPr>
              <p:nvPr/>
            </p:nvGrpSpPr>
            <p:grpSpPr bwMode="auto">
              <a:xfrm>
                <a:off x="3156" y="1551"/>
                <a:ext cx="1969" cy="913"/>
                <a:chOff x="2976" y="1632"/>
                <a:chExt cx="1969" cy="913"/>
              </a:xfrm>
            </p:grpSpPr>
            <p:sp>
              <p:nvSpPr>
                <p:cNvPr id="27663" name="Line 34"/>
                <p:cNvSpPr>
                  <a:spLocks noChangeShapeType="1"/>
                </p:cNvSpPr>
                <p:nvPr/>
              </p:nvSpPr>
              <p:spPr bwMode="auto">
                <a:xfrm rot="887277">
                  <a:off x="3408" y="2544"/>
                  <a:ext cx="288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664" name="Line 35"/>
                <p:cNvSpPr>
                  <a:spLocks noChangeShapeType="1"/>
                </p:cNvSpPr>
                <p:nvPr/>
              </p:nvSpPr>
              <p:spPr bwMode="auto">
                <a:xfrm rot="2017288">
                  <a:off x="2976" y="2352"/>
                  <a:ext cx="288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665" name="Line 36"/>
                <p:cNvSpPr>
                  <a:spLocks noChangeShapeType="1"/>
                </p:cNvSpPr>
                <p:nvPr/>
              </p:nvSpPr>
              <p:spPr bwMode="auto">
                <a:xfrm rot="-491494">
                  <a:off x="3888" y="2544"/>
                  <a:ext cx="288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666" name="Line 37"/>
                <p:cNvSpPr>
                  <a:spLocks noChangeShapeType="1"/>
                </p:cNvSpPr>
                <p:nvPr/>
              </p:nvSpPr>
              <p:spPr bwMode="auto">
                <a:xfrm rot="-4211172">
                  <a:off x="4801" y="1775"/>
                  <a:ext cx="288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667" name="Line 38"/>
                <p:cNvSpPr>
                  <a:spLocks noChangeShapeType="1"/>
                </p:cNvSpPr>
                <p:nvPr/>
              </p:nvSpPr>
              <p:spPr bwMode="auto">
                <a:xfrm rot="-2919851">
                  <a:off x="4609" y="2111"/>
                  <a:ext cx="288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7668" name="Line 39"/>
                <p:cNvSpPr>
                  <a:spLocks noChangeShapeType="1"/>
                </p:cNvSpPr>
                <p:nvPr/>
              </p:nvSpPr>
              <p:spPr bwMode="auto">
                <a:xfrm rot="-1775794">
                  <a:off x="4272" y="2400"/>
                  <a:ext cx="288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7662" name="Line 47"/>
              <p:cNvSpPr>
                <a:spLocks noChangeShapeType="1"/>
              </p:cNvSpPr>
              <p:nvPr/>
            </p:nvSpPr>
            <p:spPr bwMode="auto">
              <a:xfrm flipV="1">
                <a:off x="3473" y="2511"/>
                <a:ext cx="345" cy="3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452060" y="779589"/>
            <a:ext cx="83680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>
                <a:solidFill>
                  <a:srgbClr val="0000FF"/>
                </a:solidFill>
                <a:latin typeface="Comic Sans MS" pitchFamily="66" charset="0"/>
                <a:cs typeface="Times New Roman" panose="02020603050405020304" pitchFamily="18" charset="0"/>
              </a:rPr>
              <a:t>Shear Failure</a:t>
            </a:r>
            <a:r>
              <a:rPr lang="en-US" dirty="0">
                <a:latin typeface="Comic Sans MS" pitchFamily="66" charset="0"/>
                <a:cs typeface="Times New Roman" panose="02020603050405020304" pitchFamily="18" charset="0"/>
              </a:rPr>
              <a:t> happens if the shear stress along the failure surface reaches the soil’s shear strength.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Comic Sans MS" pitchFamily="66" charset="0"/>
                <a:cs typeface="Times New Roman" panose="02020603050405020304" pitchFamily="18" charset="0"/>
              </a:rPr>
              <a:t>Soil generally fail in shear.</a:t>
            </a:r>
            <a:endParaRPr lang="en-AU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3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algn="r"/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1.6.2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Compression Test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/>
          <a:lstStyle/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The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apparatus is versatile </a:t>
            </a:r>
            <a:r>
              <a:rPr lang="en-US" sz="2400" dirty="0">
                <a:latin typeface="Comic Sans MS" pitchFamily="66" charset="0"/>
              </a:rPr>
              <a:t>because we can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①</a:t>
            </a:r>
            <a:r>
              <a:rPr lang="en-US" sz="2400" dirty="0">
                <a:latin typeface="Comic Sans MS" pitchFamily="66" charset="0"/>
              </a:rPr>
              <a:t> independently control the applied axial and radial loads,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②</a:t>
            </a:r>
            <a:r>
              <a:rPr lang="en-US" sz="2400" dirty="0">
                <a:latin typeface="Comic Sans MS" pitchFamily="66" charset="0"/>
              </a:rPr>
              <a:t> conduct tests under drained and </a:t>
            </a:r>
            <a:r>
              <a:rPr lang="en-US" sz="2400" dirty="0" err="1">
                <a:latin typeface="Comic Sans MS" pitchFamily="66" charset="0"/>
              </a:rPr>
              <a:t>undrained</a:t>
            </a:r>
            <a:r>
              <a:rPr lang="en-US" sz="2400" dirty="0">
                <a:latin typeface="Comic Sans MS" pitchFamily="66" charset="0"/>
              </a:rPr>
              <a:t> conditions, and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③</a:t>
            </a:r>
            <a:r>
              <a:rPr lang="en-US" sz="2400" dirty="0">
                <a:latin typeface="Comic Sans MS" pitchFamily="66" charset="0"/>
              </a:rPr>
              <a:t> control the applied displacements or stresses. 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Recorded measurements include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deviatoric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stress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at different stages of the test,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vertical displacement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of the ram,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volume change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pore water pressure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67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616285"/>
              </p:ext>
            </p:extLst>
          </p:nvPr>
        </p:nvGraphicFramePr>
        <p:xfrm>
          <a:off x="2009972" y="1253782"/>
          <a:ext cx="2438400" cy="80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4" name="Equation" r:id="rId3" imgW="825500" imgH="393700" progId="Equation.3">
                  <p:embed/>
                </p:oleObj>
              </mc:Choice>
              <mc:Fallback>
                <p:oleObj name="Equation" r:id="rId3" imgW="8255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972" y="1253782"/>
                        <a:ext cx="2438400" cy="8036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57014"/>
              </p:ext>
            </p:extLst>
          </p:nvPr>
        </p:nvGraphicFramePr>
        <p:xfrm>
          <a:off x="6781800" y="1131037"/>
          <a:ext cx="196623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5" name="Equation" r:id="rId5" imgW="837836" imgH="393529" progId="Equation.3">
                  <p:embed/>
                </p:oleObj>
              </mc:Choice>
              <mc:Fallback>
                <p:oleObj name="Equation" r:id="rId5" imgW="837836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131037"/>
                        <a:ext cx="196623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155861"/>
              </p:ext>
            </p:extLst>
          </p:nvPr>
        </p:nvGraphicFramePr>
        <p:xfrm>
          <a:off x="1933037" y="2014730"/>
          <a:ext cx="1752600" cy="84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6" name="Equation" r:id="rId7" imgW="558800" imgH="419100" progId="Equation.3">
                  <p:embed/>
                </p:oleObj>
              </mc:Choice>
              <mc:Fallback>
                <p:oleObj name="Equation" r:id="rId7" imgW="5588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037" y="2014730"/>
                        <a:ext cx="1752600" cy="849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904288"/>
              </p:ext>
            </p:extLst>
          </p:nvPr>
        </p:nvGraphicFramePr>
        <p:xfrm>
          <a:off x="6642024" y="2202955"/>
          <a:ext cx="2057400" cy="81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7" name="Equation" r:id="rId9" imgW="533169" imgH="418918" progId="Equation.3">
                  <p:embed/>
                </p:oleObj>
              </mc:Choice>
              <mc:Fallback>
                <p:oleObj name="Equation" r:id="rId9" imgW="533169" imgH="41891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024" y="2202955"/>
                        <a:ext cx="2057400" cy="811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17935"/>
              </p:ext>
            </p:extLst>
          </p:nvPr>
        </p:nvGraphicFramePr>
        <p:xfrm>
          <a:off x="1109455" y="3352800"/>
          <a:ext cx="2788186" cy="84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8" name="Equation" r:id="rId11" imgW="1244600" imgH="419100" progId="Equation.3">
                  <p:embed/>
                </p:oleObj>
              </mc:Choice>
              <mc:Fallback>
                <p:oleObj name="Equation" r:id="rId11" imgW="12446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455" y="3352800"/>
                        <a:ext cx="2788186" cy="849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715761"/>
              </p:ext>
            </p:extLst>
          </p:nvPr>
        </p:nvGraphicFramePr>
        <p:xfrm>
          <a:off x="5791200" y="3186331"/>
          <a:ext cx="2720068" cy="62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9" name="Equation" r:id="rId13" imgW="965200" imgH="228600" progId="Equation.3">
                  <p:embed/>
                </p:oleObj>
              </mc:Choice>
              <mc:Fallback>
                <p:oleObj name="Equation" r:id="rId13" imgW="9652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186331"/>
                        <a:ext cx="2720068" cy="6236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81000" y="1304330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Axial stress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00600" y="1122402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Deviatoric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stress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0593" y="2070332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Axial strain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00600" y="2073449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Radial strain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435" y="2983468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Volumetric strain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2141" y="2978076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Deviatoric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strain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692" y="381000"/>
            <a:ext cx="8793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Comic Sans MS" pitchFamily="66" charset="0"/>
              </a:rPr>
              <a:t>The average stresses and strains on a soil sample in a </a:t>
            </a:r>
            <a:r>
              <a:rPr lang="en-US" dirty="0" err="1">
                <a:latin typeface="Comic Sans MS" pitchFamily="66" charset="0"/>
              </a:rPr>
              <a:t>triaxial</a:t>
            </a:r>
            <a:r>
              <a:rPr lang="en-US" dirty="0">
                <a:latin typeface="Comic Sans MS" pitchFamily="66" charset="0"/>
              </a:rPr>
              <a:t> compression apparatus are as follows: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5951" y="4267200"/>
            <a:ext cx="87720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where </a:t>
            </a:r>
            <a:r>
              <a:rPr lang="en-US" sz="2000" b="1" i="1" dirty="0" err="1">
                <a:solidFill>
                  <a:srgbClr val="FF0000"/>
                </a:solidFill>
                <a:latin typeface="Comic Sans MS" pitchFamily="66" charset="0"/>
              </a:rPr>
              <a:t>P</a:t>
            </a:r>
            <a:r>
              <a:rPr lang="en-US" sz="2000" b="1" baseline="-25000" dirty="0" err="1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US" sz="2000" dirty="0">
                <a:latin typeface="Comic Sans MS" pitchFamily="66" charset="0"/>
              </a:rPr>
              <a:t> is the axial load on the ram (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from proving reading</a:t>
            </a:r>
            <a:r>
              <a:rPr lang="en-US" sz="2000" dirty="0">
                <a:latin typeface="Comic Sans MS" pitchFamily="66" charset="0"/>
              </a:rPr>
              <a:t>), </a:t>
            </a:r>
            <a:r>
              <a:rPr lang="en-US" sz="2000" b="1" i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2000" dirty="0">
                <a:latin typeface="Comic Sans MS" pitchFamily="66" charset="0"/>
              </a:rPr>
              <a:t> is the cross-sectional area of the soil sample at any stage of test, </a:t>
            </a:r>
            <a:r>
              <a:rPr lang="en-US" sz="2000" b="1" i="1" dirty="0">
                <a:solidFill>
                  <a:srgbClr val="FF0000"/>
                </a:solidFill>
                <a:latin typeface="Comic Sans MS" pitchFamily="66" charset="0"/>
              </a:rPr>
              <a:t>r0</a:t>
            </a:r>
            <a:r>
              <a:rPr lang="en-US" sz="2000" dirty="0">
                <a:latin typeface="Comic Sans MS" pitchFamily="66" charset="0"/>
              </a:rPr>
              <a:t> is the initial radius of the soil sample,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r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is the change in radius, </a:t>
            </a:r>
            <a:r>
              <a:rPr lang="en-US" sz="2000" b="1" i="1" dirty="0">
                <a:solidFill>
                  <a:srgbClr val="FF0000"/>
                </a:solidFill>
                <a:latin typeface="Comic Sans MS" pitchFamily="66" charset="0"/>
              </a:rPr>
              <a:t>V0</a:t>
            </a:r>
            <a:r>
              <a:rPr lang="en-US" sz="2000" dirty="0">
                <a:latin typeface="Comic Sans MS" pitchFamily="66" charset="0"/>
              </a:rPr>
              <a:t> is the initial volume, is the change in volume, </a:t>
            </a:r>
            <a:r>
              <a:rPr lang="en-US" sz="2000" b="1" i="1" dirty="0">
                <a:solidFill>
                  <a:srgbClr val="FF0000"/>
                </a:solidFill>
                <a:latin typeface="Comic Sans MS" pitchFamily="66" charset="0"/>
              </a:rPr>
              <a:t>H0=ho</a:t>
            </a:r>
            <a:r>
              <a:rPr lang="en-US" sz="2000" dirty="0">
                <a:latin typeface="Comic Sans MS" pitchFamily="66" charset="0"/>
              </a:rPr>
              <a:t> is the initial height, and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Z=∆h </a:t>
            </a:r>
            <a:r>
              <a:rPr lang="en-US" sz="2000" dirty="0">
                <a:latin typeface="Comic Sans MS" pitchFamily="66" charset="0"/>
              </a:rPr>
              <a:t>is the change in height. </a:t>
            </a:r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61668" y="30581"/>
            <a:ext cx="3809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1.6.2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Triaxial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Compression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0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8908"/>
                <a:ext cx="8229600" cy="486725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b="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but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𝑛𝑒𝑔𝑎𝑡𝑖𝑣𝑒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𝑓𝑜𝑟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𝑣𝑒𝑟𝑡𝑖𝑐𝑎𝑙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𝑐𝑜𝑚𝑝𝑟𝑒𝑠𝑖𝑜𝑛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8908"/>
                <a:ext cx="8229600" cy="4867256"/>
              </a:xfrm>
              <a:blipFill rotWithShape="1">
                <a:blip r:embed="rId3"/>
                <a:stretch>
                  <a:fillRect t="-1629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2667000"/>
                <a:ext cx="5335691" cy="1019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𝐴</m:t>
                    </m:r>
                    <m:r>
                      <a:rPr lang="en-US" sz="24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h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(1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𝑂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(1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:r>
                  <a:rPr lang="el-GR" sz="2400" dirty="0"/>
                  <a:t>ε</a:t>
                </a:r>
                <a:r>
                  <a:rPr lang="en-US" sz="2400" dirty="0"/>
                  <a:t>a=</a:t>
                </a:r>
                <a:r>
                  <a:rPr lang="el-GR" sz="2400" dirty="0"/>
                  <a:t>ε</a:t>
                </a:r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67000"/>
                <a:ext cx="5335691" cy="1019959"/>
              </a:xfrm>
              <a:prstGeom prst="rect">
                <a:avLst/>
              </a:prstGeom>
              <a:blipFill rotWithShape="1">
                <a:blip r:embed="rId4"/>
                <a:stretch>
                  <a:fillRect r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1000" y="152400"/>
            <a:ext cx="8610600" cy="113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Area correction for the determination of additional axial load/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Deviatoric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stress(∆</a:t>
            </a:r>
            <a:r>
              <a:rPr lang="el-GR" sz="2400" b="1" dirty="0">
                <a:solidFill>
                  <a:srgbClr val="0000FF"/>
                </a:solidFill>
                <a:latin typeface="Comic Sans MS" pitchFamily="66" charset="0"/>
              </a:rPr>
              <a:t>σ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05674"/>
              </p:ext>
            </p:extLst>
          </p:nvPr>
        </p:nvGraphicFramePr>
        <p:xfrm>
          <a:off x="393699" y="4594225"/>
          <a:ext cx="4669477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6" name="Equation" r:id="rId5" imgW="2793960" imgH="939600" progId="Equation.3">
                  <p:embed/>
                </p:oleObj>
              </mc:Choice>
              <mc:Fallback>
                <p:oleObj name="Equation" r:id="rId5" imgW="2793960" imgH="939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99" y="4594225"/>
                        <a:ext cx="4669477" cy="17541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063177" y="5495330"/>
            <a:ext cx="3830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omic Sans MS" pitchFamily="66" charset="0"/>
              </a:rPr>
              <a:t>Where </a:t>
            </a:r>
            <a:r>
              <a:rPr lang="en-US" i="1" dirty="0">
                <a:latin typeface="Comic Sans MS" pitchFamily="66" charset="0"/>
              </a:rPr>
              <a:t>A</a:t>
            </a:r>
            <a:r>
              <a:rPr lang="en-US" baseline="-25000" dirty="0">
                <a:latin typeface="Comic Sans MS" pitchFamily="66" charset="0"/>
              </a:rPr>
              <a:t>0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sz="2000" b="1" dirty="0">
                <a:latin typeface="Comic Sans MS" pitchFamily="66" charset="0"/>
              </a:rPr>
              <a:t>=</a:t>
            </a:r>
            <a:r>
              <a:rPr lang="en-US" sz="2000" b="1" dirty="0">
                <a:latin typeface="Comic Sans MS" pitchFamily="66" charset="0"/>
                <a:sym typeface="Symbol"/>
              </a:rPr>
              <a:t>*r</a:t>
            </a:r>
            <a:r>
              <a:rPr lang="en-US" sz="1600" b="1" dirty="0">
                <a:latin typeface="Comic Sans MS" pitchFamily="66" charset="0"/>
                <a:sym typeface="Symbol"/>
              </a:rPr>
              <a:t>o</a:t>
            </a:r>
            <a:r>
              <a:rPr lang="en-US" sz="2000" b="1" dirty="0">
                <a:latin typeface="Comic Sans MS" pitchFamily="66" charset="0"/>
                <a:sym typeface="Symbol"/>
              </a:rPr>
              <a:t>2</a:t>
            </a:r>
            <a:r>
              <a:rPr lang="en-US" dirty="0">
                <a:latin typeface="Comic Sans MS" pitchFamily="66" charset="0"/>
              </a:rPr>
              <a:t>) is the initial cross-sectional area and </a:t>
            </a:r>
            <a:r>
              <a:rPr lang="en-US" i="1" dirty="0">
                <a:latin typeface="Comic Sans MS" pitchFamily="66" charset="0"/>
              </a:rPr>
              <a:t>H </a:t>
            </a:r>
            <a:r>
              <a:rPr lang="en-US" dirty="0">
                <a:latin typeface="Comic Sans MS" pitchFamily="66" charset="0"/>
              </a:rPr>
              <a:t>is the current height of the sample.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81051" y="3809476"/>
                <a:ext cx="3212739" cy="121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How about </a:t>
                </a:r>
                <a:r>
                  <a:rPr lang="en-US" b="1" dirty="0" err="1">
                    <a:solidFill>
                      <a:srgbClr val="0000FF"/>
                    </a:solidFill>
                    <a:latin typeface="Comic Sans MS" pitchFamily="66" charset="0"/>
                  </a:rPr>
                  <a:t>undrained</a:t>
                </a:r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 test?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(∆V=0)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51" y="3809476"/>
                <a:ext cx="3212739" cy="1215910"/>
              </a:xfrm>
              <a:prstGeom prst="rect">
                <a:avLst/>
              </a:prstGeom>
              <a:blipFill rotWithShape="1">
                <a:blip r:embed="rId7"/>
                <a:stretch>
                  <a:fillRect l="-1708" t="-2010" r="-3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4140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5" name="Rectangle 25"/>
          <p:cNvSpPr>
            <a:spLocks noGrp="1" noChangeArrowheads="1"/>
          </p:cNvSpPr>
          <p:nvPr>
            <p:ph type="title"/>
          </p:nvPr>
        </p:nvSpPr>
        <p:spPr>
          <a:xfrm>
            <a:off x="534988" y="228600"/>
            <a:ext cx="7467600" cy="762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rgbClr val="0000FF"/>
                </a:solidFill>
                <a:latin typeface="Comic Sans MS" pitchFamily="66" charset="0"/>
              </a:rPr>
              <a:t>Types of </a:t>
            </a:r>
            <a:r>
              <a:rPr lang="en-US" sz="4000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4000" dirty="0">
                <a:solidFill>
                  <a:srgbClr val="0000FF"/>
                </a:solidFill>
                <a:latin typeface="Comic Sans MS" pitchFamily="66" charset="0"/>
              </a:rPr>
              <a:t> Tests</a:t>
            </a:r>
            <a:endParaRPr lang="en-A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FBB5-666F-46BE-9E97-42052D70A676}" type="slidenum">
              <a:rPr lang="en-AU">
                <a:solidFill>
                  <a:srgbClr val="000000"/>
                </a:solidFill>
              </a:rPr>
              <a:pPr/>
              <a:t>63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08060" y="1085849"/>
            <a:ext cx="8431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Comic Sans MS" pitchFamily="66" charset="0"/>
              </a:rPr>
              <a:t>Depending on whether drainage is allowed or not during</a:t>
            </a:r>
            <a:endParaRPr lang="en-AU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623094" y="1783189"/>
            <a:ext cx="84447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initial isotropic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cell pressure application/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consolidation phase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, and</a:t>
            </a:r>
            <a:endParaRPr lang="en-AU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150145" y="2268746"/>
            <a:ext cx="7091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>
                <a:solidFill>
                  <a:srgbClr val="663300"/>
                </a:solidFill>
                <a:latin typeface="Tahom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shearing</a:t>
            </a:r>
            <a:r>
              <a:rPr lang="en-US" sz="2400" dirty="0">
                <a:solidFill>
                  <a:srgbClr val="663300"/>
                </a:solidFill>
                <a:latin typeface="Tahoma" pitchFamily="34" charset="0"/>
              </a:rPr>
              <a:t>(during loading valve is open or not)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,</a:t>
            </a:r>
            <a:endParaRPr lang="en-AU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838200" y="2919413"/>
            <a:ext cx="8000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Having these; there are three special types of </a:t>
            </a:r>
            <a:r>
              <a:rPr lang="en-US" sz="2000" dirty="0" err="1">
                <a:solidFill>
                  <a:srgbClr val="000000"/>
                </a:solidFill>
                <a:latin typeface="Comic Sans MS" pitchFamily="66" charset="0"/>
              </a:rPr>
              <a:t>triaxial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 tests that have practical significances. They are:</a:t>
            </a:r>
            <a:endParaRPr lang="en-AU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1804988" y="3595688"/>
            <a:ext cx="6196012" cy="2559050"/>
          </a:xfrm>
          <a:prstGeom prst="horizontalScroll">
            <a:avLst>
              <a:gd name="adj" fmla="val 12500"/>
            </a:avLst>
          </a:prstGeom>
          <a:solidFill>
            <a:srgbClr val="FFFFE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Consolidated	</a:t>
            </a:r>
            <a:r>
              <a:rPr lang="en-US" sz="2400" b="1" dirty="0">
                <a:solidFill>
                  <a:srgbClr val="663300"/>
                </a:solidFill>
                <a:latin typeface="Times New Roman" pitchFamily="18" charset="0"/>
              </a:rPr>
              <a:t>Drained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(CD) test(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S-test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Consolidated 	</a:t>
            </a:r>
            <a:r>
              <a:rPr lang="en-US" sz="2400" b="1" dirty="0" err="1">
                <a:solidFill>
                  <a:srgbClr val="663300"/>
                </a:solidFill>
                <a:latin typeface="Times New Roman" pitchFamily="18" charset="0"/>
              </a:rPr>
              <a:t>Undrained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(CU) test(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R-test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Unconsolidated </a:t>
            </a:r>
            <a:r>
              <a:rPr lang="en-US" sz="2400" b="1" dirty="0" err="1">
                <a:solidFill>
                  <a:srgbClr val="663300"/>
                </a:solidFill>
                <a:latin typeface="Times New Roman" pitchFamily="18" charset="0"/>
              </a:rPr>
              <a:t>Undrained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(UU) test(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Q-test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AU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5874" name="Group 34"/>
          <p:cNvGrpSpPr>
            <a:grpSpLocks/>
          </p:cNvGrpSpPr>
          <p:nvPr/>
        </p:nvGrpSpPr>
        <p:grpSpPr bwMode="auto">
          <a:xfrm>
            <a:off x="427038" y="2183298"/>
            <a:ext cx="3416299" cy="3572977"/>
            <a:chOff x="269" y="1385"/>
            <a:chExt cx="2346" cy="2241"/>
          </a:xfrm>
        </p:grpSpPr>
        <p:sp>
          <p:nvSpPr>
            <p:cNvPr id="35872" name="Oval 32"/>
            <p:cNvSpPr>
              <a:spLocks noChangeArrowheads="1"/>
            </p:cNvSpPr>
            <p:nvPr/>
          </p:nvSpPr>
          <p:spPr bwMode="auto">
            <a:xfrm>
              <a:off x="1144" y="2592"/>
              <a:ext cx="1471" cy="10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3" name="Freeform 33"/>
            <p:cNvSpPr>
              <a:spLocks/>
            </p:cNvSpPr>
            <p:nvPr/>
          </p:nvSpPr>
          <p:spPr bwMode="auto">
            <a:xfrm>
              <a:off x="269" y="1385"/>
              <a:ext cx="899" cy="1581"/>
            </a:xfrm>
            <a:custGeom>
              <a:avLst/>
              <a:gdLst>
                <a:gd name="T0" fmla="*/ 899 w 899"/>
                <a:gd name="T1" fmla="*/ 1581 h 1581"/>
                <a:gd name="T2" fmla="*/ 112 w 899"/>
                <a:gd name="T3" fmla="*/ 1121 h 1581"/>
                <a:gd name="T4" fmla="*/ 229 w 899"/>
                <a:gd name="T5" fmla="*/ 187 h 1581"/>
                <a:gd name="T6" fmla="*/ 712 w 899"/>
                <a:gd name="T7" fmla="*/ 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9" h="1581">
                  <a:moveTo>
                    <a:pt x="899" y="1581"/>
                  </a:moveTo>
                  <a:cubicBezTo>
                    <a:pt x="561" y="1467"/>
                    <a:pt x="224" y="1353"/>
                    <a:pt x="112" y="1121"/>
                  </a:cubicBezTo>
                  <a:cubicBezTo>
                    <a:pt x="0" y="889"/>
                    <a:pt x="129" y="374"/>
                    <a:pt x="229" y="187"/>
                  </a:cubicBezTo>
                  <a:cubicBezTo>
                    <a:pt x="329" y="0"/>
                    <a:pt x="634" y="32"/>
                    <a:pt x="712" y="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877" name="Group 37"/>
          <p:cNvGrpSpPr>
            <a:grpSpLocks/>
          </p:cNvGrpSpPr>
          <p:nvPr/>
        </p:nvGrpSpPr>
        <p:grpSpPr bwMode="auto">
          <a:xfrm>
            <a:off x="3249613" y="2701925"/>
            <a:ext cx="2324100" cy="2784475"/>
            <a:chOff x="2047" y="1702"/>
            <a:chExt cx="1464" cy="1754"/>
          </a:xfrm>
        </p:grpSpPr>
        <p:sp>
          <p:nvSpPr>
            <p:cNvPr id="35875" name="Oval 35"/>
            <p:cNvSpPr>
              <a:spLocks noChangeArrowheads="1"/>
            </p:cNvSpPr>
            <p:nvPr/>
          </p:nvSpPr>
          <p:spPr bwMode="auto">
            <a:xfrm>
              <a:off x="2421" y="2701"/>
              <a:ext cx="1090" cy="755"/>
            </a:xfrm>
            <a:prstGeom prst="ellips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6" name="Freeform 36"/>
            <p:cNvSpPr>
              <a:spLocks/>
            </p:cNvSpPr>
            <p:nvPr/>
          </p:nvSpPr>
          <p:spPr bwMode="auto">
            <a:xfrm>
              <a:off x="2047" y="1702"/>
              <a:ext cx="911" cy="1007"/>
            </a:xfrm>
            <a:custGeom>
              <a:avLst/>
              <a:gdLst>
                <a:gd name="T0" fmla="*/ 911 w 911"/>
                <a:gd name="T1" fmla="*/ 1007 h 1007"/>
                <a:gd name="T2" fmla="*/ 638 w 911"/>
                <a:gd name="T3" fmla="*/ 166 h 1007"/>
                <a:gd name="T4" fmla="*/ 0 w 911"/>
                <a:gd name="T5" fmla="*/ 1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1" h="1007">
                  <a:moveTo>
                    <a:pt x="911" y="1007"/>
                  </a:moveTo>
                  <a:cubicBezTo>
                    <a:pt x="850" y="669"/>
                    <a:pt x="790" y="332"/>
                    <a:pt x="638" y="166"/>
                  </a:cubicBezTo>
                  <a:cubicBezTo>
                    <a:pt x="486" y="0"/>
                    <a:pt x="243" y="5"/>
                    <a:pt x="0" y="10"/>
                  </a:cubicBezTo>
                </a:path>
              </a:pathLst>
            </a:custGeom>
            <a:noFill/>
            <a:ln w="9525" cap="flat" cmpd="sng">
              <a:solidFill>
                <a:srgbClr val="800000"/>
              </a:solidFill>
              <a:prstDash val="solid"/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64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0">
        <p:circle/>
      </p:transition>
    </mc:Choice>
    <mc:Fallback xmlns="">
      <p:transition spd="slow" advClick="0" advTm="5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6" grpId="0" autoUpdateAnimBg="0"/>
      <p:bldP spid="35867" grpId="0" autoUpdateAnimBg="0"/>
      <p:bldP spid="35868" grpId="0" autoUpdateAnimBg="0"/>
      <p:bldP spid="35869" grpId="0" autoUpdateAnimBg="0"/>
      <p:bldP spid="35871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500" y="146705"/>
            <a:ext cx="4652963" cy="523220"/>
          </a:xfrm>
        </p:spPr>
        <p:txBody>
          <a:bodyPr/>
          <a:lstStyle/>
          <a:p>
            <a:pPr algn="just" eaLnBrk="1" hangingPunct="1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Types of </a:t>
            </a: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</a:rPr>
              <a:t>Triaxial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Tests</a:t>
            </a:r>
            <a:endParaRPr lang="en-A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944" name="Text Box 128"/>
          <p:cNvSpPr txBox="1">
            <a:spLocks noChangeArrowheads="1"/>
          </p:cNvSpPr>
          <p:nvPr/>
        </p:nvSpPr>
        <p:spPr bwMode="auto">
          <a:xfrm>
            <a:off x="776288" y="4619625"/>
            <a:ext cx="32575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3300"/>
                </a:solidFill>
              </a:rPr>
              <a:t>Is the drainage valve open?</a:t>
            </a:r>
            <a:endParaRPr lang="en-AU" sz="1800">
              <a:solidFill>
                <a:srgbClr val="FF3300"/>
              </a:solidFill>
            </a:endParaRPr>
          </a:p>
        </p:txBody>
      </p:sp>
      <p:grpSp>
        <p:nvGrpSpPr>
          <p:cNvPr id="34987" name="Group 171"/>
          <p:cNvGrpSpPr>
            <a:grpSpLocks/>
          </p:cNvGrpSpPr>
          <p:nvPr/>
        </p:nvGrpSpPr>
        <p:grpSpPr bwMode="auto">
          <a:xfrm>
            <a:off x="442913" y="5067300"/>
            <a:ext cx="3997325" cy="1430338"/>
            <a:chOff x="279" y="3192"/>
            <a:chExt cx="2518" cy="901"/>
          </a:xfrm>
        </p:grpSpPr>
        <p:sp>
          <p:nvSpPr>
            <p:cNvPr id="33914" name="Text Box 136"/>
            <p:cNvSpPr txBox="1">
              <a:spLocks noChangeArrowheads="1"/>
            </p:cNvSpPr>
            <p:nvPr/>
          </p:nvSpPr>
          <p:spPr bwMode="auto">
            <a:xfrm>
              <a:off x="938" y="3274"/>
              <a:ext cx="3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yes</a:t>
              </a:r>
              <a:endParaRPr lang="en-AU" sz="1600">
                <a:solidFill>
                  <a:srgbClr val="000000"/>
                </a:solidFill>
              </a:endParaRPr>
            </a:p>
          </p:txBody>
        </p:sp>
        <p:sp>
          <p:nvSpPr>
            <p:cNvPr id="33915" name="Text Box 137"/>
            <p:cNvSpPr txBox="1">
              <a:spLocks noChangeArrowheads="1"/>
            </p:cNvSpPr>
            <p:nvPr/>
          </p:nvSpPr>
          <p:spPr bwMode="auto">
            <a:xfrm>
              <a:off x="1656" y="3287"/>
              <a:ext cx="3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no</a:t>
              </a:r>
              <a:endParaRPr lang="en-AU" sz="1600">
                <a:solidFill>
                  <a:srgbClr val="000000"/>
                </a:solidFill>
              </a:endParaRPr>
            </a:p>
          </p:txBody>
        </p:sp>
        <p:grpSp>
          <p:nvGrpSpPr>
            <p:cNvPr id="33916" name="Group 158"/>
            <p:cNvGrpSpPr>
              <a:grpSpLocks/>
            </p:cNvGrpSpPr>
            <p:nvPr/>
          </p:nvGrpSpPr>
          <p:grpSpPr bwMode="auto">
            <a:xfrm>
              <a:off x="279" y="3192"/>
              <a:ext cx="2518" cy="901"/>
              <a:chOff x="279" y="3192"/>
              <a:chExt cx="2518" cy="901"/>
            </a:xfrm>
          </p:grpSpPr>
          <p:grpSp>
            <p:nvGrpSpPr>
              <p:cNvPr id="33917" name="Group 135"/>
              <p:cNvGrpSpPr>
                <a:grpSpLocks/>
              </p:cNvGrpSpPr>
              <p:nvPr/>
            </p:nvGrpSpPr>
            <p:grpSpPr bwMode="auto">
              <a:xfrm>
                <a:off x="759" y="3192"/>
                <a:ext cx="1439" cy="401"/>
                <a:chOff x="480" y="3120"/>
                <a:chExt cx="1439" cy="401"/>
              </a:xfrm>
            </p:grpSpPr>
            <p:sp>
              <p:nvSpPr>
                <p:cNvPr id="33920" name="Line 131"/>
                <p:cNvSpPr>
                  <a:spLocks noChangeShapeType="1"/>
                </p:cNvSpPr>
                <p:nvPr/>
              </p:nvSpPr>
              <p:spPr bwMode="auto">
                <a:xfrm>
                  <a:off x="1200" y="312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921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480" y="3305"/>
                  <a:ext cx="72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922" name="Line 134"/>
                <p:cNvSpPr>
                  <a:spLocks noChangeShapeType="1"/>
                </p:cNvSpPr>
                <p:nvPr/>
              </p:nvSpPr>
              <p:spPr bwMode="auto">
                <a:xfrm rot="12705789" flipH="1">
                  <a:off x="1199" y="3329"/>
                  <a:ext cx="72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3918" name="Text Box 146"/>
              <p:cNvSpPr txBox="1">
                <a:spLocks noChangeArrowheads="1"/>
              </p:cNvSpPr>
              <p:nvPr/>
            </p:nvSpPr>
            <p:spPr bwMode="auto">
              <a:xfrm>
                <a:off x="279" y="3618"/>
                <a:ext cx="973" cy="4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FF"/>
                    </a:solidFill>
                  </a:rPr>
                  <a:t>C</a:t>
                </a:r>
                <a:r>
                  <a:rPr lang="en-US" sz="1600">
                    <a:solidFill>
                      <a:srgbClr val="0000FF"/>
                    </a:solidFill>
                  </a:rPr>
                  <a:t>onsolidated</a:t>
                </a:r>
                <a:r>
                  <a:rPr lang="en-US" sz="1600">
                    <a:solidFill>
                      <a:srgbClr val="000000"/>
                    </a:solidFill>
                  </a:rPr>
                  <a:t> sample</a:t>
                </a:r>
                <a:endParaRPr lang="en-A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9" name="Text Box 149"/>
              <p:cNvSpPr txBox="1">
                <a:spLocks noChangeArrowheads="1"/>
              </p:cNvSpPr>
              <p:nvPr/>
            </p:nvSpPr>
            <p:spPr bwMode="auto">
              <a:xfrm>
                <a:off x="1660" y="3651"/>
                <a:ext cx="1137" cy="4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FF"/>
                    </a:solidFill>
                  </a:rPr>
                  <a:t>U</a:t>
                </a:r>
                <a:r>
                  <a:rPr lang="en-US" sz="1600">
                    <a:solidFill>
                      <a:srgbClr val="0000FF"/>
                    </a:solidFill>
                  </a:rPr>
                  <a:t>nconsolidated</a:t>
                </a:r>
                <a:r>
                  <a:rPr lang="en-US" sz="1600">
                    <a:solidFill>
                      <a:srgbClr val="000000"/>
                    </a:solidFill>
                  </a:rPr>
                  <a:t> sample</a:t>
                </a:r>
                <a:endParaRPr lang="en-AU" sz="16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4945" name="Text Box 129"/>
          <p:cNvSpPr txBox="1">
            <a:spLocks noChangeArrowheads="1"/>
          </p:cNvSpPr>
          <p:nvPr/>
        </p:nvSpPr>
        <p:spPr bwMode="auto">
          <a:xfrm>
            <a:off x="5272088" y="4662488"/>
            <a:ext cx="3243262" cy="3667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3300"/>
                </a:solidFill>
              </a:rPr>
              <a:t>Is the drainage valve open?</a:t>
            </a:r>
            <a:endParaRPr lang="en-AU" sz="1800">
              <a:solidFill>
                <a:srgbClr val="FF3300"/>
              </a:solidFill>
            </a:endParaRPr>
          </a:p>
        </p:txBody>
      </p:sp>
      <p:grpSp>
        <p:nvGrpSpPr>
          <p:cNvPr id="34988" name="Group 172"/>
          <p:cNvGrpSpPr>
            <a:grpSpLocks/>
          </p:cNvGrpSpPr>
          <p:nvPr/>
        </p:nvGrpSpPr>
        <p:grpSpPr bwMode="auto">
          <a:xfrm>
            <a:off x="5111750" y="5075238"/>
            <a:ext cx="3487738" cy="1414462"/>
            <a:chOff x="3220" y="3197"/>
            <a:chExt cx="2197" cy="891"/>
          </a:xfrm>
        </p:grpSpPr>
        <p:sp>
          <p:nvSpPr>
            <p:cNvPr id="33905" name="Text Box 142"/>
            <p:cNvSpPr txBox="1">
              <a:spLocks noChangeArrowheads="1"/>
            </p:cNvSpPr>
            <p:nvPr/>
          </p:nvSpPr>
          <p:spPr bwMode="auto">
            <a:xfrm>
              <a:off x="3644" y="3278"/>
              <a:ext cx="3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663300"/>
                  </a:solidFill>
                </a:rPr>
                <a:t>yes</a:t>
              </a:r>
              <a:endParaRPr lang="en-AU" sz="1600">
                <a:solidFill>
                  <a:srgbClr val="663300"/>
                </a:solidFill>
              </a:endParaRPr>
            </a:p>
          </p:txBody>
        </p:sp>
        <p:sp>
          <p:nvSpPr>
            <p:cNvPr id="33906" name="Text Box 143"/>
            <p:cNvSpPr txBox="1">
              <a:spLocks noChangeArrowheads="1"/>
            </p:cNvSpPr>
            <p:nvPr/>
          </p:nvSpPr>
          <p:spPr bwMode="auto">
            <a:xfrm>
              <a:off x="4473" y="3276"/>
              <a:ext cx="3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663300"/>
                  </a:solidFill>
                </a:rPr>
                <a:t>no</a:t>
              </a:r>
              <a:endParaRPr lang="en-AU" sz="1600">
                <a:solidFill>
                  <a:srgbClr val="663300"/>
                </a:solidFill>
              </a:endParaRPr>
            </a:p>
          </p:txBody>
        </p:sp>
        <p:grpSp>
          <p:nvGrpSpPr>
            <p:cNvPr id="33907" name="Group 163"/>
            <p:cNvGrpSpPr>
              <a:grpSpLocks/>
            </p:cNvGrpSpPr>
            <p:nvPr/>
          </p:nvGrpSpPr>
          <p:grpSpPr bwMode="auto">
            <a:xfrm>
              <a:off x="3220" y="3197"/>
              <a:ext cx="2197" cy="891"/>
              <a:chOff x="3220" y="3197"/>
              <a:chExt cx="2197" cy="891"/>
            </a:xfrm>
          </p:grpSpPr>
          <p:grpSp>
            <p:nvGrpSpPr>
              <p:cNvPr id="33908" name="Group 138"/>
              <p:cNvGrpSpPr>
                <a:grpSpLocks/>
              </p:cNvGrpSpPr>
              <p:nvPr/>
            </p:nvGrpSpPr>
            <p:grpSpPr bwMode="auto">
              <a:xfrm>
                <a:off x="3498" y="3197"/>
                <a:ext cx="1439" cy="401"/>
                <a:chOff x="480" y="3120"/>
                <a:chExt cx="1439" cy="401"/>
              </a:xfrm>
            </p:grpSpPr>
            <p:sp>
              <p:nvSpPr>
                <p:cNvPr id="33911" name="Line 139"/>
                <p:cNvSpPr>
                  <a:spLocks noChangeShapeType="1"/>
                </p:cNvSpPr>
                <p:nvPr/>
              </p:nvSpPr>
              <p:spPr bwMode="auto">
                <a:xfrm>
                  <a:off x="1200" y="3120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912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480" y="3305"/>
                  <a:ext cx="720" cy="192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913" name="Line 141"/>
                <p:cNvSpPr>
                  <a:spLocks noChangeShapeType="1"/>
                </p:cNvSpPr>
                <p:nvPr/>
              </p:nvSpPr>
              <p:spPr bwMode="auto">
                <a:xfrm rot="12705789" flipH="1">
                  <a:off x="1199" y="3329"/>
                  <a:ext cx="720" cy="192"/>
                </a:xfrm>
                <a:prstGeom prst="line">
                  <a:avLst/>
                </a:prstGeom>
                <a:noFill/>
                <a:ln w="38100">
                  <a:solidFill>
                    <a:srgbClr val="8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3909" name="Text Box 150"/>
              <p:cNvSpPr txBox="1">
                <a:spLocks noChangeArrowheads="1"/>
              </p:cNvSpPr>
              <p:nvPr/>
            </p:nvSpPr>
            <p:spPr bwMode="auto">
              <a:xfrm>
                <a:off x="3220" y="3646"/>
                <a:ext cx="700" cy="4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FF"/>
                    </a:solidFill>
                  </a:rPr>
                  <a:t>D</a:t>
                </a:r>
                <a:r>
                  <a:rPr lang="en-US" sz="1600">
                    <a:solidFill>
                      <a:srgbClr val="0000FF"/>
                    </a:solidFill>
                  </a:rPr>
                  <a:t>rained </a:t>
                </a:r>
                <a:r>
                  <a:rPr lang="en-US" sz="1600">
                    <a:solidFill>
                      <a:srgbClr val="000000"/>
                    </a:solidFill>
                  </a:rPr>
                  <a:t>loading</a:t>
                </a:r>
                <a:endParaRPr lang="en-AU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0" name="Text Box 151"/>
              <p:cNvSpPr txBox="1">
                <a:spLocks noChangeArrowheads="1"/>
              </p:cNvSpPr>
              <p:nvPr/>
            </p:nvSpPr>
            <p:spPr bwMode="auto">
              <a:xfrm>
                <a:off x="4553" y="3641"/>
                <a:ext cx="864" cy="4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FF"/>
                    </a:solidFill>
                  </a:rPr>
                  <a:t>U</a:t>
                </a:r>
                <a:r>
                  <a:rPr lang="en-US" sz="1600">
                    <a:solidFill>
                      <a:srgbClr val="0000FF"/>
                    </a:solidFill>
                  </a:rPr>
                  <a:t>ndrained</a:t>
                </a:r>
                <a:r>
                  <a:rPr lang="en-US" sz="1600">
                    <a:solidFill>
                      <a:srgbClr val="000000"/>
                    </a:solidFill>
                  </a:rPr>
                  <a:t> loading</a:t>
                </a:r>
                <a:endParaRPr lang="en-AU" sz="16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4985" name="Group 169"/>
          <p:cNvGrpSpPr>
            <a:grpSpLocks/>
          </p:cNvGrpSpPr>
          <p:nvPr/>
        </p:nvGrpSpPr>
        <p:grpSpPr bwMode="auto">
          <a:xfrm>
            <a:off x="323850" y="635000"/>
            <a:ext cx="3992563" cy="3597275"/>
            <a:chOff x="204" y="400"/>
            <a:chExt cx="2515" cy="2266"/>
          </a:xfrm>
        </p:grpSpPr>
        <p:sp>
          <p:nvSpPr>
            <p:cNvPr id="33860" name="Text Box 82"/>
            <p:cNvSpPr txBox="1">
              <a:spLocks noChangeArrowheads="1"/>
            </p:cNvSpPr>
            <p:nvPr/>
          </p:nvSpPr>
          <p:spPr bwMode="auto">
            <a:xfrm>
              <a:off x="273" y="2435"/>
              <a:ext cx="2446" cy="23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u="sng">
                  <a:solidFill>
                    <a:srgbClr val="FFFF00"/>
                  </a:solidFill>
                </a:rPr>
                <a:t>Under all-around cell pressure </a:t>
              </a:r>
              <a:r>
                <a:rPr lang="en-US" sz="1800" u="sng">
                  <a:solidFill>
                    <a:srgbClr val="FFFF00"/>
                  </a:solidFill>
                  <a:sym typeface="Symbol" pitchFamily="18" charset="2"/>
                </a:rPr>
                <a:t></a:t>
              </a:r>
              <a:r>
                <a:rPr lang="en-US" sz="1800" u="sng" baseline="-25000">
                  <a:solidFill>
                    <a:srgbClr val="FFFF00"/>
                  </a:solidFill>
                  <a:sym typeface="Symbol" pitchFamily="18" charset="2"/>
                </a:rPr>
                <a:t>c</a:t>
              </a:r>
              <a:endParaRPr lang="en-AU" sz="1800" u="sng">
                <a:solidFill>
                  <a:srgbClr val="FFFF00"/>
                </a:solidFill>
              </a:endParaRPr>
            </a:p>
          </p:txBody>
        </p:sp>
        <p:grpSp>
          <p:nvGrpSpPr>
            <p:cNvPr id="33861" name="Group 168"/>
            <p:cNvGrpSpPr>
              <a:grpSpLocks/>
            </p:cNvGrpSpPr>
            <p:nvPr/>
          </p:nvGrpSpPr>
          <p:grpSpPr bwMode="auto">
            <a:xfrm>
              <a:off x="204" y="400"/>
              <a:ext cx="2112" cy="1948"/>
              <a:chOff x="204" y="400"/>
              <a:chExt cx="2112" cy="1948"/>
            </a:xfrm>
          </p:grpSpPr>
          <p:grpSp>
            <p:nvGrpSpPr>
              <p:cNvPr id="33862" name="Group 157"/>
              <p:cNvGrpSpPr>
                <a:grpSpLocks/>
              </p:cNvGrpSpPr>
              <p:nvPr/>
            </p:nvGrpSpPr>
            <p:grpSpPr bwMode="auto">
              <a:xfrm>
                <a:off x="574" y="400"/>
                <a:ext cx="1742" cy="1948"/>
                <a:chOff x="574" y="400"/>
                <a:chExt cx="1742" cy="1948"/>
              </a:xfrm>
            </p:grpSpPr>
            <p:grpSp>
              <p:nvGrpSpPr>
                <p:cNvPr id="33864" name="Group 153"/>
                <p:cNvGrpSpPr>
                  <a:grpSpLocks noChangeAspect="1"/>
                </p:cNvGrpSpPr>
                <p:nvPr/>
              </p:nvGrpSpPr>
              <p:grpSpPr bwMode="auto">
                <a:xfrm>
                  <a:off x="940" y="823"/>
                  <a:ext cx="1002" cy="1238"/>
                  <a:chOff x="1065" y="1248"/>
                  <a:chExt cx="816" cy="1008"/>
                </a:xfrm>
              </p:grpSpPr>
              <p:sp>
                <p:nvSpPr>
                  <p:cNvPr id="33869" name="Rectangle 31" descr="Recycled paper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57" y="1440"/>
                    <a:ext cx="432" cy="624"/>
                  </a:xfrm>
                  <a:prstGeom prst="rect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en-US" sz="2000" b="1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33870" name="Group 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65" y="1248"/>
                    <a:ext cx="816" cy="1008"/>
                    <a:chOff x="768" y="1248"/>
                    <a:chExt cx="816" cy="1008"/>
                  </a:xfrm>
                </p:grpSpPr>
                <p:grpSp>
                  <p:nvGrpSpPr>
                    <p:cNvPr id="33871" name="Group 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008" y="1248"/>
                      <a:ext cx="288" cy="144"/>
                      <a:chOff x="1008" y="1296"/>
                      <a:chExt cx="288" cy="144"/>
                    </a:xfrm>
                  </p:grpSpPr>
                  <p:grpSp>
                    <p:nvGrpSpPr>
                      <p:cNvPr id="33899" name="Group 3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00" y="1296"/>
                        <a:ext cx="96" cy="144"/>
                        <a:chOff x="912" y="2352"/>
                        <a:chExt cx="96" cy="144"/>
                      </a:xfrm>
                    </p:grpSpPr>
                    <p:sp>
                      <p:nvSpPr>
                        <p:cNvPr id="33903" name="Line 3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2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904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08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3900" name="Group 4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008" y="1296"/>
                        <a:ext cx="96" cy="144"/>
                        <a:chOff x="912" y="2352"/>
                        <a:chExt cx="96" cy="144"/>
                      </a:xfrm>
                    </p:grpSpPr>
                    <p:sp>
                      <p:nvSpPr>
                        <p:cNvPr id="33901" name="Line 4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2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902" name="Line 4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08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3872" name="Group 5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68" y="1488"/>
                      <a:ext cx="144" cy="480"/>
                      <a:chOff x="768" y="1488"/>
                      <a:chExt cx="144" cy="480"/>
                    </a:xfrm>
                  </p:grpSpPr>
                  <p:grpSp>
                    <p:nvGrpSpPr>
                      <p:cNvPr id="33890" name="Group 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-5400000">
                        <a:off x="792" y="1848"/>
                        <a:ext cx="96" cy="144"/>
                        <a:chOff x="912" y="2352"/>
                        <a:chExt cx="96" cy="144"/>
                      </a:xfrm>
                    </p:grpSpPr>
                    <p:sp>
                      <p:nvSpPr>
                        <p:cNvPr id="33897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2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898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08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3891" name="Group 4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-5400000">
                        <a:off x="792" y="1464"/>
                        <a:ext cx="96" cy="144"/>
                        <a:chOff x="912" y="2352"/>
                        <a:chExt cx="96" cy="144"/>
                      </a:xfrm>
                    </p:grpSpPr>
                    <p:sp>
                      <p:nvSpPr>
                        <p:cNvPr id="33895" name="Line 5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2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896" name="Line 5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08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3892" name="Group 5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-5400000">
                        <a:off x="792" y="1656"/>
                        <a:ext cx="96" cy="144"/>
                        <a:chOff x="912" y="2352"/>
                        <a:chExt cx="96" cy="144"/>
                      </a:xfrm>
                    </p:grpSpPr>
                    <p:sp>
                      <p:nvSpPr>
                        <p:cNvPr id="33893" name="Line 5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2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894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08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3873" name="Group 56"/>
                    <p:cNvGrpSpPr>
                      <a:grpSpLocks noChangeAspect="1"/>
                    </p:cNvGrpSpPr>
                    <p:nvPr/>
                  </p:nvGrpSpPr>
                  <p:grpSpPr bwMode="auto">
                    <a:xfrm flipH="1">
                      <a:off x="1440" y="1488"/>
                      <a:ext cx="144" cy="480"/>
                      <a:chOff x="768" y="1488"/>
                      <a:chExt cx="144" cy="480"/>
                    </a:xfrm>
                  </p:grpSpPr>
                  <p:grpSp>
                    <p:nvGrpSpPr>
                      <p:cNvPr id="33881" name="Group 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-5400000">
                        <a:off x="792" y="1848"/>
                        <a:ext cx="96" cy="144"/>
                        <a:chOff x="912" y="2352"/>
                        <a:chExt cx="96" cy="144"/>
                      </a:xfrm>
                    </p:grpSpPr>
                    <p:sp>
                      <p:nvSpPr>
                        <p:cNvPr id="33888" name="Line 5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2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889" name="Line 5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08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3882" name="Group 6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-5400000">
                        <a:off x="792" y="1464"/>
                        <a:ext cx="96" cy="144"/>
                        <a:chOff x="912" y="2352"/>
                        <a:chExt cx="96" cy="144"/>
                      </a:xfrm>
                    </p:grpSpPr>
                    <p:sp>
                      <p:nvSpPr>
                        <p:cNvPr id="33886" name="Line 6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2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887" name="Line 6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08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3883" name="Group 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 rot="-5400000">
                        <a:off x="792" y="1656"/>
                        <a:ext cx="96" cy="144"/>
                        <a:chOff x="912" y="2352"/>
                        <a:chExt cx="96" cy="144"/>
                      </a:xfrm>
                    </p:grpSpPr>
                    <p:sp>
                      <p:nvSpPr>
                        <p:cNvPr id="33884" name="Line 6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2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885" name="Line 6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08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3874" name="Group 67"/>
                    <p:cNvGrpSpPr>
                      <a:grpSpLocks noChangeAspect="1"/>
                    </p:cNvGrpSpPr>
                    <p:nvPr/>
                  </p:nvGrpSpPr>
                  <p:grpSpPr bwMode="auto">
                    <a:xfrm flipV="1">
                      <a:off x="1008" y="2112"/>
                      <a:ext cx="288" cy="144"/>
                      <a:chOff x="1008" y="1296"/>
                      <a:chExt cx="288" cy="144"/>
                    </a:xfrm>
                  </p:grpSpPr>
                  <p:grpSp>
                    <p:nvGrpSpPr>
                      <p:cNvPr id="33875" name="Group 6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00" y="1296"/>
                        <a:ext cx="96" cy="144"/>
                        <a:chOff x="912" y="2352"/>
                        <a:chExt cx="96" cy="144"/>
                      </a:xfrm>
                    </p:grpSpPr>
                    <p:sp>
                      <p:nvSpPr>
                        <p:cNvPr id="33879" name="Line 6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2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880" name="Line 70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08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33876" name="Group 7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008" y="1296"/>
                        <a:ext cx="96" cy="144"/>
                        <a:chOff x="912" y="2352"/>
                        <a:chExt cx="96" cy="144"/>
                      </a:xfrm>
                    </p:grpSpPr>
                    <p:sp>
                      <p:nvSpPr>
                        <p:cNvPr id="33877" name="Line 7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912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33878" name="Line 7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1008" y="235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pPr fontAlgn="base"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</a:pPr>
                          <a:endParaRPr lang="en-US" sz="2000" b="1">
                            <a:solidFill>
                              <a:srgbClr val="000000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33865" name="Rectangle 152"/>
                <p:cNvSpPr>
                  <a:spLocks noChangeArrowheads="1"/>
                </p:cNvSpPr>
                <p:nvPr/>
              </p:nvSpPr>
              <p:spPr bwMode="auto">
                <a:xfrm>
                  <a:off x="1980" y="1199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</a:t>
                  </a:r>
                  <a:r>
                    <a:rPr lang="en-US" sz="2800" b="1" baseline="-25000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c</a:t>
                  </a:r>
                </a:p>
              </p:txBody>
            </p:sp>
            <p:sp>
              <p:nvSpPr>
                <p:cNvPr id="33866" name="Rectangle 154"/>
                <p:cNvSpPr>
                  <a:spLocks noChangeArrowheads="1"/>
                </p:cNvSpPr>
                <p:nvPr/>
              </p:nvSpPr>
              <p:spPr bwMode="auto">
                <a:xfrm>
                  <a:off x="574" y="118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</a:t>
                  </a:r>
                  <a:r>
                    <a:rPr lang="en-US" sz="2800" b="1" baseline="-25000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c</a:t>
                  </a:r>
                </a:p>
              </p:txBody>
            </p:sp>
            <p:sp>
              <p:nvSpPr>
                <p:cNvPr id="33867" name="Rectangle 155"/>
                <p:cNvSpPr>
                  <a:spLocks noChangeArrowheads="1"/>
                </p:cNvSpPr>
                <p:nvPr/>
              </p:nvSpPr>
              <p:spPr bwMode="auto">
                <a:xfrm>
                  <a:off x="1290" y="2021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</a:t>
                  </a:r>
                  <a:r>
                    <a:rPr lang="en-US" sz="2800" b="1" baseline="-25000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c</a:t>
                  </a:r>
                </a:p>
              </p:txBody>
            </p:sp>
            <p:sp>
              <p:nvSpPr>
                <p:cNvPr id="33868" name="Rectangle 156"/>
                <p:cNvSpPr>
                  <a:spLocks noChangeArrowheads="1"/>
                </p:cNvSpPr>
                <p:nvPr/>
              </p:nvSpPr>
              <p:spPr bwMode="auto">
                <a:xfrm>
                  <a:off x="1272" y="400"/>
                  <a:ext cx="33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800" b="1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</a:t>
                  </a:r>
                  <a:r>
                    <a:rPr lang="en-US" sz="2800" b="1" baseline="-25000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c</a:t>
                  </a:r>
                </a:p>
              </p:txBody>
            </p:sp>
          </p:grpSp>
          <p:sp>
            <p:nvSpPr>
              <p:cNvPr id="33863" name="Text Box 160"/>
              <p:cNvSpPr txBox="1">
                <a:spLocks noChangeArrowheads="1"/>
              </p:cNvSpPr>
              <p:nvPr/>
            </p:nvSpPr>
            <p:spPr bwMode="auto">
              <a:xfrm>
                <a:off x="204" y="567"/>
                <a:ext cx="6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FF"/>
                    </a:solidFill>
                  </a:rPr>
                  <a:t>Step 1</a:t>
                </a:r>
              </a:p>
            </p:txBody>
          </p:sp>
        </p:grpSp>
      </p:grpSp>
      <p:grpSp>
        <p:nvGrpSpPr>
          <p:cNvPr id="34989" name="Group 173"/>
          <p:cNvGrpSpPr>
            <a:grpSpLocks/>
          </p:cNvGrpSpPr>
          <p:nvPr/>
        </p:nvGrpSpPr>
        <p:grpSpPr bwMode="auto">
          <a:xfrm>
            <a:off x="4403725" y="311150"/>
            <a:ext cx="4319588" cy="4008438"/>
            <a:chOff x="2774" y="196"/>
            <a:chExt cx="2721" cy="2525"/>
          </a:xfrm>
        </p:grpSpPr>
        <p:sp>
          <p:nvSpPr>
            <p:cNvPr id="33802" name="Text Box 130"/>
            <p:cNvSpPr txBox="1">
              <a:spLocks noChangeArrowheads="1"/>
            </p:cNvSpPr>
            <p:nvPr/>
          </p:nvSpPr>
          <p:spPr bwMode="auto">
            <a:xfrm>
              <a:off x="4230" y="196"/>
              <a:ext cx="126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663300"/>
                  </a:solidFill>
                </a:rPr>
                <a:t>deviatoric stress (</a:t>
              </a:r>
              <a:r>
                <a:rPr lang="en-US" sz="1800">
                  <a:solidFill>
                    <a:srgbClr val="663300"/>
                  </a:solidFill>
                  <a:sym typeface="Symbol" pitchFamily="18" charset="2"/>
                </a:rPr>
                <a:t> = q)</a:t>
              </a:r>
              <a:endParaRPr lang="en-AU" sz="1800">
                <a:solidFill>
                  <a:srgbClr val="663300"/>
                </a:solidFill>
              </a:endParaRPr>
            </a:p>
          </p:txBody>
        </p:sp>
        <p:grpSp>
          <p:nvGrpSpPr>
            <p:cNvPr id="33803" name="Group 170"/>
            <p:cNvGrpSpPr>
              <a:grpSpLocks/>
            </p:cNvGrpSpPr>
            <p:nvPr/>
          </p:nvGrpSpPr>
          <p:grpSpPr bwMode="auto">
            <a:xfrm>
              <a:off x="2774" y="237"/>
              <a:ext cx="2152" cy="2484"/>
              <a:chOff x="2774" y="237"/>
              <a:chExt cx="2152" cy="2484"/>
            </a:xfrm>
          </p:grpSpPr>
          <p:grpSp>
            <p:nvGrpSpPr>
              <p:cNvPr id="33804" name="Group 159"/>
              <p:cNvGrpSpPr>
                <a:grpSpLocks noChangeAspect="1"/>
              </p:cNvGrpSpPr>
              <p:nvPr/>
            </p:nvGrpSpPr>
            <p:grpSpPr bwMode="auto">
              <a:xfrm>
                <a:off x="3552" y="237"/>
                <a:ext cx="1002" cy="2180"/>
                <a:chOff x="3417" y="624"/>
                <a:chExt cx="816" cy="1776"/>
              </a:xfrm>
            </p:grpSpPr>
            <p:grpSp>
              <p:nvGrpSpPr>
                <p:cNvPr id="33810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3657" y="624"/>
                  <a:ext cx="288" cy="336"/>
                  <a:chOff x="1008" y="1296"/>
                  <a:chExt cx="288" cy="144"/>
                </a:xfrm>
              </p:grpSpPr>
              <p:grpSp>
                <p:nvGrpSpPr>
                  <p:cNvPr id="33854" name="Group 7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00" y="1296"/>
                    <a:ext cx="96" cy="144"/>
                    <a:chOff x="912" y="2352"/>
                    <a:chExt cx="96" cy="144"/>
                  </a:xfrm>
                </p:grpSpPr>
                <p:sp>
                  <p:nvSpPr>
                    <p:cNvPr id="33858" name="Line 7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12" y="235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33859" name="Line 7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08" y="235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3855" name="Group 7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8" y="1296"/>
                    <a:ext cx="96" cy="144"/>
                    <a:chOff x="912" y="2352"/>
                    <a:chExt cx="96" cy="144"/>
                  </a:xfrm>
                </p:grpSpPr>
                <p:sp>
                  <p:nvSpPr>
                    <p:cNvPr id="33856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12" y="235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33857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08" y="235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sp>
              <p:nvSpPr>
                <p:cNvPr id="33811" name="Rectangle 83" descr="Recycled paper"/>
                <p:cNvSpPr>
                  <a:spLocks noChangeAspect="1" noChangeArrowheads="1"/>
                </p:cNvSpPr>
                <p:nvPr/>
              </p:nvSpPr>
              <p:spPr bwMode="auto">
                <a:xfrm>
                  <a:off x="3609" y="1200"/>
                  <a:ext cx="432" cy="624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en-US" sz="2000" b="1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33812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3417" y="1008"/>
                  <a:ext cx="816" cy="1008"/>
                  <a:chOff x="768" y="1248"/>
                  <a:chExt cx="816" cy="1008"/>
                </a:xfrm>
              </p:grpSpPr>
              <p:grpSp>
                <p:nvGrpSpPr>
                  <p:cNvPr id="33820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8" y="1248"/>
                    <a:ext cx="288" cy="144"/>
                    <a:chOff x="1008" y="1296"/>
                    <a:chExt cx="288" cy="144"/>
                  </a:xfrm>
                </p:grpSpPr>
                <p:grpSp>
                  <p:nvGrpSpPr>
                    <p:cNvPr id="33848" name="Group 8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00" y="1296"/>
                      <a:ext cx="96" cy="144"/>
                      <a:chOff x="912" y="2352"/>
                      <a:chExt cx="96" cy="144"/>
                    </a:xfrm>
                  </p:grpSpPr>
                  <p:sp>
                    <p:nvSpPr>
                      <p:cNvPr id="33852" name="Line 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12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3853" name="Line 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08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3849" name="Group 8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008" y="1296"/>
                      <a:ext cx="96" cy="144"/>
                      <a:chOff x="912" y="2352"/>
                      <a:chExt cx="96" cy="144"/>
                    </a:xfrm>
                  </p:grpSpPr>
                  <p:sp>
                    <p:nvSpPr>
                      <p:cNvPr id="33850" name="Line 9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12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3851" name="Line 9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08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3821" name="Group 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68" y="1488"/>
                    <a:ext cx="144" cy="480"/>
                    <a:chOff x="768" y="1488"/>
                    <a:chExt cx="144" cy="480"/>
                  </a:xfrm>
                </p:grpSpPr>
                <p:grpSp>
                  <p:nvGrpSpPr>
                    <p:cNvPr id="33839" name="Group 93"/>
                    <p:cNvGrpSpPr>
                      <a:grpSpLocks noChangeAspect="1"/>
                    </p:cNvGrpSpPr>
                    <p:nvPr/>
                  </p:nvGrpSpPr>
                  <p:grpSpPr bwMode="auto">
                    <a:xfrm rot="-5400000">
                      <a:off x="792" y="1848"/>
                      <a:ext cx="96" cy="144"/>
                      <a:chOff x="912" y="2352"/>
                      <a:chExt cx="96" cy="144"/>
                    </a:xfrm>
                  </p:grpSpPr>
                  <p:sp>
                    <p:nvSpPr>
                      <p:cNvPr id="33846" name="Line 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12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3847" name="Line 9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08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3840" name="Group 96"/>
                    <p:cNvGrpSpPr>
                      <a:grpSpLocks noChangeAspect="1"/>
                    </p:cNvGrpSpPr>
                    <p:nvPr/>
                  </p:nvGrpSpPr>
                  <p:grpSpPr bwMode="auto">
                    <a:xfrm rot="-5400000">
                      <a:off x="792" y="1464"/>
                      <a:ext cx="96" cy="144"/>
                      <a:chOff x="912" y="2352"/>
                      <a:chExt cx="96" cy="144"/>
                    </a:xfrm>
                  </p:grpSpPr>
                  <p:sp>
                    <p:nvSpPr>
                      <p:cNvPr id="33844" name="Line 9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12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3845" name="Line 9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08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3841" name="Group 99"/>
                    <p:cNvGrpSpPr>
                      <a:grpSpLocks noChangeAspect="1"/>
                    </p:cNvGrpSpPr>
                    <p:nvPr/>
                  </p:nvGrpSpPr>
                  <p:grpSpPr bwMode="auto">
                    <a:xfrm rot="-5400000">
                      <a:off x="792" y="1656"/>
                      <a:ext cx="96" cy="144"/>
                      <a:chOff x="912" y="2352"/>
                      <a:chExt cx="96" cy="144"/>
                    </a:xfrm>
                  </p:grpSpPr>
                  <p:sp>
                    <p:nvSpPr>
                      <p:cNvPr id="33842" name="Line 10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12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3843" name="Line 10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08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3822" name="Group 10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1440" y="1488"/>
                    <a:ext cx="144" cy="480"/>
                    <a:chOff x="768" y="1488"/>
                    <a:chExt cx="144" cy="480"/>
                  </a:xfrm>
                </p:grpSpPr>
                <p:grpSp>
                  <p:nvGrpSpPr>
                    <p:cNvPr id="33830" name="Group 103"/>
                    <p:cNvGrpSpPr>
                      <a:grpSpLocks noChangeAspect="1"/>
                    </p:cNvGrpSpPr>
                    <p:nvPr/>
                  </p:nvGrpSpPr>
                  <p:grpSpPr bwMode="auto">
                    <a:xfrm rot="-5400000">
                      <a:off x="792" y="1848"/>
                      <a:ext cx="96" cy="144"/>
                      <a:chOff x="912" y="2352"/>
                      <a:chExt cx="96" cy="144"/>
                    </a:xfrm>
                  </p:grpSpPr>
                  <p:sp>
                    <p:nvSpPr>
                      <p:cNvPr id="33837" name="Line 10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12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3838" name="Line 10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08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3831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 rot="-5400000">
                      <a:off x="792" y="1464"/>
                      <a:ext cx="96" cy="144"/>
                      <a:chOff x="912" y="2352"/>
                      <a:chExt cx="96" cy="144"/>
                    </a:xfrm>
                  </p:grpSpPr>
                  <p:sp>
                    <p:nvSpPr>
                      <p:cNvPr id="33835" name="Line 10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12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3836" name="Line 1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08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3832" name="Group 109"/>
                    <p:cNvGrpSpPr>
                      <a:grpSpLocks noChangeAspect="1"/>
                    </p:cNvGrpSpPr>
                    <p:nvPr/>
                  </p:nvGrpSpPr>
                  <p:grpSpPr bwMode="auto">
                    <a:xfrm rot="-5400000">
                      <a:off x="792" y="1656"/>
                      <a:ext cx="96" cy="144"/>
                      <a:chOff x="912" y="2352"/>
                      <a:chExt cx="96" cy="144"/>
                    </a:xfrm>
                  </p:grpSpPr>
                  <p:sp>
                    <p:nvSpPr>
                      <p:cNvPr id="33833" name="Line 11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12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3834" name="Line 11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08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3823" name="Group 112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008" y="2112"/>
                    <a:ext cx="288" cy="144"/>
                    <a:chOff x="1008" y="1296"/>
                    <a:chExt cx="288" cy="144"/>
                  </a:xfrm>
                </p:grpSpPr>
                <p:grpSp>
                  <p:nvGrpSpPr>
                    <p:cNvPr id="33824" name="Group 1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00" y="1296"/>
                      <a:ext cx="96" cy="144"/>
                      <a:chOff x="912" y="2352"/>
                      <a:chExt cx="96" cy="144"/>
                    </a:xfrm>
                  </p:grpSpPr>
                  <p:sp>
                    <p:nvSpPr>
                      <p:cNvPr id="33828" name="Line 1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12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3829" name="Line 11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08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3825" name="Group 11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008" y="1296"/>
                      <a:ext cx="96" cy="144"/>
                      <a:chOff x="912" y="2352"/>
                      <a:chExt cx="96" cy="144"/>
                    </a:xfrm>
                  </p:grpSpPr>
                  <p:sp>
                    <p:nvSpPr>
                      <p:cNvPr id="33826" name="Line 1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12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33827" name="Line 1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008" y="235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/>
                      <a:lstStyle/>
                      <a:p>
                        <a:pPr fontAlgn="base">
                          <a:spcBef>
                            <a:spcPct val="50000"/>
                          </a:spcBef>
                          <a:spcAft>
                            <a:spcPct val="0"/>
                          </a:spcAft>
                        </a:pPr>
                        <a:endParaRPr lang="en-US" sz="2000" b="1">
                          <a:solidFill>
                            <a:srgbClr val="000000"/>
                          </a:solidFill>
                          <a:cs typeface="Arial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3813" name="Group 119"/>
                <p:cNvGrpSpPr>
                  <a:grpSpLocks noChangeAspect="1"/>
                </p:cNvGrpSpPr>
                <p:nvPr/>
              </p:nvGrpSpPr>
              <p:grpSpPr bwMode="auto">
                <a:xfrm flipV="1">
                  <a:off x="3657" y="2064"/>
                  <a:ext cx="288" cy="336"/>
                  <a:chOff x="1008" y="1296"/>
                  <a:chExt cx="288" cy="144"/>
                </a:xfrm>
              </p:grpSpPr>
              <p:grpSp>
                <p:nvGrpSpPr>
                  <p:cNvPr id="33814" name="Group 12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00" y="1296"/>
                    <a:ext cx="96" cy="144"/>
                    <a:chOff x="912" y="2352"/>
                    <a:chExt cx="96" cy="144"/>
                  </a:xfrm>
                </p:grpSpPr>
                <p:sp>
                  <p:nvSpPr>
                    <p:cNvPr id="33818" name="Line 1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12" y="235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33819" name="Line 1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08" y="235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3815" name="Group 12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08" y="1296"/>
                    <a:ext cx="96" cy="144"/>
                    <a:chOff x="912" y="2352"/>
                    <a:chExt cx="96" cy="144"/>
                  </a:xfrm>
                </p:grpSpPr>
                <p:sp>
                  <p:nvSpPr>
                    <p:cNvPr id="33816" name="Line 1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12" y="235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33817" name="Line 1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08" y="235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8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en-US" sz="2000" b="1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</p:grpSp>
          <p:sp>
            <p:nvSpPr>
              <p:cNvPr id="33805" name="Text Box 126"/>
              <p:cNvSpPr txBox="1">
                <a:spLocks noChangeArrowheads="1"/>
              </p:cNvSpPr>
              <p:nvPr/>
            </p:nvSpPr>
            <p:spPr bwMode="auto">
              <a:xfrm>
                <a:off x="3408" y="2490"/>
                <a:ext cx="1409" cy="23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800" u="sng">
                    <a:solidFill>
                      <a:srgbClr val="FFFF00"/>
                    </a:solidFill>
                  </a:rPr>
                  <a:t>Shearing (loading)</a:t>
                </a:r>
                <a:endParaRPr lang="en-AU" sz="1800" u="sng">
                  <a:solidFill>
                    <a:srgbClr val="FFFF00"/>
                  </a:solidFill>
                </a:endParaRPr>
              </a:p>
            </p:txBody>
          </p:sp>
          <p:sp>
            <p:nvSpPr>
              <p:cNvPr id="33806" name="Text Box 161"/>
              <p:cNvSpPr txBox="1">
                <a:spLocks noChangeArrowheads="1"/>
              </p:cNvSpPr>
              <p:nvPr/>
            </p:nvSpPr>
            <p:spPr bwMode="auto">
              <a:xfrm>
                <a:off x="2774" y="557"/>
                <a:ext cx="6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FF"/>
                    </a:solidFill>
                  </a:rPr>
                  <a:t>Step 2</a:t>
                </a:r>
              </a:p>
            </p:txBody>
          </p:sp>
          <p:sp>
            <p:nvSpPr>
              <p:cNvPr id="33807" name="Rectangle 164"/>
              <p:cNvSpPr>
                <a:spLocks noChangeArrowheads="1"/>
              </p:cNvSpPr>
              <p:nvPr/>
            </p:nvSpPr>
            <p:spPr bwMode="auto">
              <a:xfrm>
                <a:off x="3199" y="1048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</a:t>
                </a:r>
                <a:r>
                  <a:rPr lang="en-US" sz="2800" b="1" baseline="-25000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c</a:t>
                </a:r>
              </a:p>
            </p:txBody>
          </p:sp>
          <p:sp>
            <p:nvSpPr>
              <p:cNvPr id="33808" name="Rectangle 165"/>
              <p:cNvSpPr>
                <a:spLocks noChangeArrowheads="1"/>
              </p:cNvSpPr>
              <p:nvPr/>
            </p:nvSpPr>
            <p:spPr bwMode="auto">
              <a:xfrm>
                <a:off x="4537" y="1045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</a:t>
                </a:r>
                <a:r>
                  <a:rPr lang="en-US" sz="2800" b="1" baseline="-25000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c</a:t>
                </a:r>
              </a:p>
            </p:txBody>
          </p:sp>
          <p:sp>
            <p:nvSpPr>
              <p:cNvPr id="33809" name="Rectangle 166"/>
              <p:cNvSpPr>
                <a:spLocks noChangeArrowheads="1"/>
              </p:cNvSpPr>
              <p:nvPr/>
            </p:nvSpPr>
            <p:spPr bwMode="auto">
              <a:xfrm>
                <a:off x="4260" y="1918"/>
                <a:ext cx="6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</a:t>
                </a:r>
                <a:r>
                  <a:rPr lang="en-US" sz="2800" b="1" baseline="-25000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c</a:t>
                </a:r>
                <a:r>
                  <a:rPr lang="en-US" sz="2800" b="1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+ q</a:t>
                </a:r>
              </a:p>
            </p:txBody>
          </p:sp>
        </p:grpSp>
      </p:grpSp>
      <p:sp>
        <p:nvSpPr>
          <p:cNvPr id="34983" name="AutoShape 167"/>
          <p:cNvSpPr>
            <a:spLocks noChangeArrowheads="1"/>
          </p:cNvSpPr>
          <p:nvPr/>
        </p:nvSpPr>
        <p:spPr bwMode="auto">
          <a:xfrm>
            <a:off x="3995738" y="2378075"/>
            <a:ext cx="900112" cy="420688"/>
          </a:xfrm>
          <a:prstGeom prst="rightArrow">
            <a:avLst>
              <a:gd name="adj1" fmla="val 50000"/>
              <a:gd name="adj2" fmla="val 534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890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34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44" grpId="0" animBg="1"/>
      <p:bldP spid="34945" grpId="0" animBg="1"/>
      <p:bldP spid="3498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AFC8BD-9068-414F-B82D-FEA0C0613387}" type="slidenum">
              <a:rPr lang="en-US" sz="1400" smtClean="0">
                <a:solidFill>
                  <a:srgbClr val="000000"/>
                </a:solidFill>
              </a:rPr>
              <a:pPr eaLnBrk="1" hangingPunct="1"/>
              <a:t>65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81941" y="76200"/>
            <a:ext cx="81467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A. Consolidated – Drained 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Test</a:t>
            </a:r>
            <a:endParaRPr lang="en-US" sz="1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7520" y="703056"/>
            <a:ext cx="8754079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627063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The purpose of a 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CD test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is to determine the 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drained shear strength parameters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u="sng" dirty="0">
                <a:solidFill>
                  <a:srgbClr val="0000FF"/>
                </a:solidFill>
                <a:latin typeface="Comic Sans MS" pitchFamily="66" charset="0"/>
                <a:sym typeface="Symbol"/>
              </a:rPr>
              <a:t>’</a:t>
            </a:r>
            <a:r>
              <a:rPr lang="en-US" sz="2000" b="1" u="sng" dirty="0">
                <a:solidFill>
                  <a:srgbClr val="0000FF"/>
                </a:solidFill>
                <a:latin typeface="Comic Sans MS" pitchFamily="66" charset="0"/>
              </a:rPr>
              <a:t> and </a:t>
            </a:r>
            <a:r>
              <a:rPr lang="en-US" sz="2000" b="1" i="1" u="sng" dirty="0">
                <a:solidFill>
                  <a:srgbClr val="0000FF"/>
                </a:solidFill>
                <a:latin typeface="Comic Sans MS" pitchFamily="66" charset="0"/>
              </a:rPr>
              <a:t>c</a:t>
            </a:r>
            <a:r>
              <a:rPr lang="en-US" sz="2000" b="1" u="sng" dirty="0">
                <a:solidFill>
                  <a:srgbClr val="0000FF"/>
                </a:solidFill>
                <a:latin typeface="Comic Sans MS" pitchFamily="66" charset="0"/>
              </a:rPr>
              <a:t>’. </a:t>
            </a:r>
          </a:p>
          <a:p>
            <a:pPr marL="342900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The specimen is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saturated</a:t>
            </a:r>
          </a:p>
          <a:p>
            <a:pPr marL="342900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Confining stress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σ</a:t>
            </a:r>
            <a:r>
              <a:rPr lang="en-US" sz="2000" baseline="-25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is applied </a:t>
            </a:r>
            <a:r>
              <a:rPr lang="en-US" sz="2000" b="1" u="sng" dirty="0">
                <a:solidFill>
                  <a:srgbClr val="00B050"/>
                </a:solidFill>
                <a:latin typeface="Comic Sans MS" pitchFamily="66" charset="0"/>
              </a:rPr>
              <a:t>(stage 1)</a:t>
            </a:r>
          </a:p>
          <a:p>
            <a:pPr marL="684213" lvl="1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This squeezes the sample causing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volume decrease</a:t>
            </a:r>
          </a:p>
          <a:p>
            <a:pPr marL="684213" lvl="1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Drain lines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kept open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and must wait for full consolidation (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u = 0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) to continue with test</a:t>
            </a:r>
          </a:p>
          <a:p>
            <a:pPr marL="342900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Once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full consolidation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is achieved, 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normal stress applied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to failure with drain lines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still open </a:t>
            </a:r>
            <a:r>
              <a:rPr lang="en-US" sz="2000" b="1" u="sng" dirty="0">
                <a:solidFill>
                  <a:srgbClr val="00B050"/>
                </a:solidFill>
                <a:latin typeface="Comic Sans MS" pitchFamily="66" charset="0"/>
              </a:rPr>
              <a:t>(stage 2)</a:t>
            </a:r>
          </a:p>
          <a:p>
            <a:pPr marL="684213" lvl="1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Normal stress applied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very slowly allowing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full drainage and full consolidation of sample during test (u =  0)</a:t>
            </a:r>
          </a:p>
          <a:p>
            <a:pPr marL="342900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Test can be run with varying values of </a:t>
            </a:r>
            <a:r>
              <a:rPr lang="el-GR" sz="2000" b="1" dirty="0">
                <a:solidFill>
                  <a:srgbClr val="0000FF"/>
                </a:solidFill>
                <a:latin typeface="Comic Sans MS" pitchFamily="66" charset="0"/>
              </a:rPr>
              <a:t>σ</a:t>
            </a:r>
            <a:r>
              <a:rPr lang="en-US" sz="2000" b="1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 to create a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Mohrs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circle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and to obtain a plot showing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c’ and </a:t>
            </a:r>
            <a:r>
              <a:rPr lang="el-GR" sz="20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φ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9571242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7093C8-C85D-4809-9B1B-464D48132420}" type="slidenum">
              <a:rPr lang="en-US" sz="1400" smtClean="0">
                <a:solidFill>
                  <a:srgbClr val="000000"/>
                </a:solidFill>
              </a:rPr>
              <a:pPr eaLnBrk="1" hangingPunct="1"/>
              <a:t>66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15041" y="76200"/>
            <a:ext cx="86805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A. Consolidated – Drained </a:t>
            </a:r>
            <a:r>
              <a:rPr lang="en-US" dirty="0" err="1"/>
              <a:t>Triaxial</a:t>
            </a:r>
            <a:r>
              <a:rPr lang="en-US" dirty="0"/>
              <a:t> Test…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09600" y="838200"/>
            <a:ext cx="8077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04800" y="702464"/>
            <a:ext cx="8610600" cy="612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Test can also be run such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that </a:t>
            </a:r>
            <a:r>
              <a:rPr lang="el-GR" sz="2400" dirty="0">
                <a:solidFill>
                  <a:schemeClr val="tx1"/>
                </a:solidFill>
                <a:latin typeface="Comic Sans MS" pitchFamily="66" charset="0"/>
              </a:rPr>
              <a:t>σ</a:t>
            </a:r>
            <a:r>
              <a:rPr lang="en-US" sz="2400" baseline="-25000" dirty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is applied allowing full consolidation, then decreased (likely allowing some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swelling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) then the normal stress applied to failure 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simluating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overconsolidated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soil.</a:t>
            </a:r>
          </a:p>
          <a:p>
            <a:pPr marL="342900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In the CD test, the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total and effective stress is the same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since u is maintained at 0 by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allowing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drainage;</a:t>
            </a:r>
            <a:r>
              <a:rPr lang="en-US" sz="2400" dirty="0" err="1">
                <a:solidFill>
                  <a:schemeClr val="tx1"/>
                </a:solidFill>
                <a:latin typeface="Comic Sans MS" pitchFamily="66" charset="0"/>
              </a:rPr>
              <a:t>means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you are testing the soil in 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effective stress conditions</a:t>
            </a:r>
          </a:p>
          <a:p>
            <a:pPr marL="342900" indent="-34290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Applicable in conditions where the soil will fail under a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long term constant load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where the soil is allowed to drain (long term slope stability)</a:t>
            </a:r>
            <a:endParaRPr lang="el-GR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573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/>
          <p:cNvSpPr>
            <a:spLocks noChangeArrowheads="1"/>
          </p:cNvSpPr>
          <p:nvPr/>
        </p:nvSpPr>
        <p:spPr bwMode="auto">
          <a:xfrm>
            <a:off x="200025" y="107950"/>
            <a:ext cx="347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cs typeface="Arial" charset="0"/>
              </a:rPr>
              <a:t>CD tests </a:t>
            </a:r>
            <a:endParaRPr lang="en-AU" sz="28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9939" name="Text Box 11"/>
          <p:cNvSpPr txBox="1">
            <a:spLocks noChangeArrowheads="1"/>
          </p:cNvSpPr>
          <p:nvPr/>
        </p:nvSpPr>
        <p:spPr bwMode="auto">
          <a:xfrm>
            <a:off x="1857375" y="158750"/>
            <a:ext cx="6108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</a:rPr>
              <a:t>How to determine strength parameters c and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f</a:t>
            </a:r>
          </a:p>
        </p:txBody>
      </p:sp>
      <p:grpSp>
        <p:nvGrpSpPr>
          <p:cNvPr id="101454" name="Group 78"/>
          <p:cNvGrpSpPr>
            <a:grpSpLocks/>
          </p:cNvGrpSpPr>
          <p:nvPr/>
        </p:nvGrpSpPr>
        <p:grpSpPr bwMode="auto">
          <a:xfrm>
            <a:off x="479425" y="414338"/>
            <a:ext cx="4175125" cy="2997200"/>
            <a:chOff x="302" y="261"/>
            <a:chExt cx="2630" cy="1888"/>
          </a:xfrm>
        </p:grpSpPr>
        <p:sp>
          <p:nvSpPr>
            <p:cNvPr id="39995" name="Line 13"/>
            <p:cNvSpPr>
              <a:spLocks noChangeShapeType="1"/>
            </p:cNvSpPr>
            <p:nvPr/>
          </p:nvSpPr>
          <p:spPr bwMode="auto">
            <a:xfrm>
              <a:off x="618" y="490"/>
              <a:ext cx="0" cy="136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96" name="Line 14"/>
            <p:cNvSpPr>
              <a:spLocks noChangeShapeType="1"/>
            </p:cNvSpPr>
            <p:nvPr/>
          </p:nvSpPr>
          <p:spPr bwMode="auto">
            <a:xfrm>
              <a:off x="618" y="1859"/>
              <a:ext cx="224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97" name="Text Box 15"/>
            <p:cNvSpPr txBox="1">
              <a:spLocks noChangeArrowheads="1"/>
            </p:cNvSpPr>
            <p:nvPr/>
          </p:nvSpPr>
          <p:spPr bwMode="auto">
            <a:xfrm rot="10800000">
              <a:off x="302" y="261"/>
              <a:ext cx="289" cy="1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Deviator stress,</a:t>
              </a:r>
              <a:r>
                <a:rPr lang="en-US" sz="1800">
                  <a:solidFill>
                    <a:srgbClr val="000000"/>
                  </a:solidFill>
                  <a:latin typeface="Symbol" pitchFamily="18" charset="2"/>
                </a:rPr>
                <a:t> Ds</a:t>
              </a:r>
              <a:r>
                <a:rPr lang="en-US" sz="1800" baseline="-25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9998" name="Text Box 16"/>
            <p:cNvSpPr txBox="1">
              <a:spLocks noChangeArrowheads="1"/>
            </p:cNvSpPr>
            <p:nvPr/>
          </p:nvSpPr>
          <p:spPr bwMode="auto">
            <a:xfrm rot="-5400000">
              <a:off x="2404" y="1620"/>
              <a:ext cx="270" cy="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Axial strain</a:t>
              </a:r>
              <a:endParaRPr lang="en-US" sz="160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01458" name="Group 82"/>
          <p:cNvGrpSpPr>
            <a:grpSpLocks/>
          </p:cNvGrpSpPr>
          <p:nvPr/>
        </p:nvGrpSpPr>
        <p:grpSpPr bwMode="auto">
          <a:xfrm>
            <a:off x="342900" y="3167063"/>
            <a:ext cx="8801100" cy="2881312"/>
            <a:chOff x="216" y="1995"/>
            <a:chExt cx="5544" cy="1815"/>
          </a:xfrm>
        </p:grpSpPr>
        <p:sp>
          <p:nvSpPr>
            <p:cNvPr id="39991" name="Line 30"/>
            <p:cNvSpPr>
              <a:spLocks noChangeShapeType="1"/>
            </p:cNvSpPr>
            <p:nvPr/>
          </p:nvSpPr>
          <p:spPr bwMode="auto">
            <a:xfrm>
              <a:off x="615" y="1995"/>
              <a:ext cx="9" cy="16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92" name="Line 31"/>
            <p:cNvSpPr>
              <a:spLocks noChangeShapeType="1"/>
            </p:cNvSpPr>
            <p:nvPr/>
          </p:nvSpPr>
          <p:spPr bwMode="auto">
            <a:xfrm>
              <a:off x="624" y="3692"/>
              <a:ext cx="434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93" name="Text Box 32"/>
            <p:cNvSpPr txBox="1">
              <a:spLocks noChangeArrowheads="1"/>
            </p:cNvSpPr>
            <p:nvPr/>
          </p:nvSpPr>
          <p:spPr bwMode="auto">
            <a:xfrm rot="10800000">
              <a:off x="216" y="2042"/>
              <a:ext cx="346" cy="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Shear stress,</a:t>
              </a: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 t</a:t>
              </a:r>
              <a:endParaRPr lang="en-US" sz="2400" baseline="-25000">
                <a:solidFill>
                  <a:srgbClr val="000000"/>
                </a:solidFill>
              </a:endParaRPr>
            </a:p>
          </p:txBody>
        </p:sp>
        <p:sp>
          <p:nvSpPr>
            <p:cNvPr id="39994" name="Text Box 33"/>
            <p:cNvSpPr txBox="1">
              <a:spLocks noChangeArrowheads="1"/>
            </p:cNvSpPr>
            <p:nvPr/>
          </p:nvSpPr>
          <p:spPr bwMode="auto">
            <a:xfrm rot="-5400000">
              <a:off x="5173" y="3223"/>
              <a:ext cx="385" cy="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s </a:t>
              </a:r>
              <a:r>
                <a:rPr lang="en-US" sz="2800">
                  <a:solidFill>
                    <a:srgbClr val="000000"/>
                  </a:solidFill>
                </a:rPr>
                <a:t>or</a:t>
              </a: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 s</a:t>
              </a:r>
              <a:r>
                <a:rPr lang="en-US" sz="2800">
                  <a:solidFill>
                    <a:srgbClr val="000000"/>
                  </a:solidFill>
                </a:rPr>
                <a:t>’</a:t>
              </a:r>
              <a:endParaRPr lang="en-US" sz="280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  <p:grpSp>
        <p:nvGrpSpPr>
          <p:cNvPr id="101453" name="Group 77"/>
          <p:cNvGrpSpPr>
            <a:grpSpLocks/>
          </p:cNvGrpSpPr>
          <p:nvPr/>
        </p:nvGrpSpPr>
        <p:grpSpPr bwMode="auto">
          <a:xfrm>
            <a:off x="979488" y="3033713"/>
            <a:ext cx="6096000" cy="2825750"/>
            <a:chOff x="617" y="1911"/>
            <a:chExt cx="3840" cy="1780"/>
          </a:xfrm>
        </p:grpSpPr>
        <p:sp>
          <p:nvSpPr>
            <p:cNvPr id="39985" name="Line 38"/>
            <p:cNvSpPr>
              <a:spLocks noChangeShapeType="1"/>
            </p:cNvSpPr>
            <p:nvPr/>
          </p:nvSpPr>
          <p:spPr bwMode="auto">
            <a:xfrm flipV="1">
              <a:off x="617" y="1911"/>
              <a:ext cx="3699" cy="178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86" name="Line 39"/>
            <p:cNvSpPr>
              <a:spLocks noChangeShapeType="1"/>
            </p:cNvSpPr>
            <p:nvPr/>
          </p:nvSpPr>
          <p:spPr bwMode="auto">
            <a:xfrm>
              <a:off x="3340" y="2385"/>
              <a:ext cx="1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87" name="Arc 40"/>
            <p:cNvSpPr>
              <a:spLocks/>
            </p:cNvSpPr>
            <p:nvPr/>
          </p:nvSpPr>
          <p:spPr bwMode="auto">
            <a:xfrm rot="17250268" flipV="1">
              <a:off x="3955" y="2091"/>
              <a:ext cx="252" cy="308"/>
            </a:xfrm>
            <a:custGeom>
              <a:avLst/>
              <a:gdLst>
                <a:gd name="T0" fmla="*/ 36 w 21572"/>
                <a:gd name="T1" fmla="*/ 0 h 21381"/>
                <a:gd name="T2" fmla="*/ 252 w 21572"/>
                <a:gd name="T3" fmla="*/ 292 h 21381"/>
                <a:gd name="T4" fmla="*/ 0 w 21572"/>
                <a:gd name="T5" fmla="*/ 308 h 213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72" h="21381" fill="none" extrusionOk="0">
                  <a:moveTo>
                    <a:pt x="3067" y="-1"/>
                  </a:moveTo>
                  <a:cubicBezTo>
                    <a:pt x="13289" y="1466"/>
                    <a:pt x="21043" y="9962"/>
                    <a:pt x="21571" y="20276"/>
                  </a:cubicBezTo>
                </a:path>
                <a:path w="21572" h="21381" stroke="0" extrusionOk="0">
                  <a:moveTo>
                    <a:pt x="3067" y="-1"/>
                  </a:moveTo>
                  <a:cubicBezTo>
                    <a:pt x="13289" y="1466"/>
                    <a:pt x="21043" y="9962"/>
                    <a:pt x="21571" y="20276"/>
                  </a:cubicBezTo>
                  <a:lnTo>
                    <a:pt x="0" y="21381"/>
                  </a:lnTo>
                  <a:lnTo>
                    <a:pt x="306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88" name="Text Box 41"/>
            <p:cNvSpPr txBox="1">
              <a:spLocks noChangeArrowheads="1"/>
            </p:cNvSpPr>
            <p:nvPr/>
          </p:nvSpPr>
          <p:spPr bwMode="auto">
            <a:xfrm>
              <a:off x="3871" y="2064"/>
              <a:ext cx="1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Symbol" pitchFamily="18" charset="2"/>
                </a:rPr>
                <a:t>f</a:t>
              </a:r>
            </a:p>
          </p:txBody>
        </p:sp>
        <p:sp>
          <p:nvSpPr>
            <p:cNvPr id="39989" name="Text Box 42"/>
            <p:cNvSpPr txBox="1">
              <a:spLocks noChangeArrowheads="1"/>
            </p:cNvSpPr>
            <p:nvPr/>
          </p:nvSpPr>
          <p:spPr bwMode="auto">
            <a:xfrm>
              <a:off x="738" y="2347"/>
              <a:ext cx="1400" cy="4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3300"/>
                  </a:solidFill>
                </a:rPr>
                <a:t>Mohr – Coulomb failure envelope</a:t>
              </a:r>
            </a:p>
          </p:txBody>
        </p:sp>
        <p:sp>
          <p:nvSpPr>
            <p:cNvPr id="39990" name="Line 43"/>
            <p:cNvSpPr>
              <a:spLocks noChangeShapeType="1"/>
            </p:cNvSpPr>
            <p:nvPr/>
          </p:nvSpPr>
          <p:spPr bwMode="auto">
            <a:xfrm flipV="1">
              <a:off x="2099" y="2451"/>
              <a:ext cx="1081" cy="9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01430" name="Group 54"/>
          <p:cNvGrpSpPr>
            <a:grpSpLocks/>
          </p:cNvGrpSpPr>
          <p:nvPr/>
        </p:nvGrpSpPr>
        <p:grpSpPr bwMode="auto">
          <a:xfrm>
            <a:off x="989013" y="1566863"/>
            <a:ext cx="5818187" cy="1403350"/>
            <a:chOff x="614" y="1257"/>
            <a:chExt cx="3665" cy="884"/>
          </a:xfrm>
        </p:grpSpPr>
        <p:sp>
          <p:nvSpPr>
            <p:cNvPr id="39979" name="Rectangle 3"/>
            <p:cNvSpPr>
              <a:spLocks noChangeArrowheads="1"/>
            </p:cNvSpPr>
            <p:nvPr/>
          </p:nvSpPr>
          <p:spPr bwMode="auto">
            <a:xfrm>
              <a:off x="2709" y="1257"/>
              <a:ext cx="966" cy="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39980" name="Group 53"/>
            <p:cNvGrpSpPr>
              <a:grpSpLocks/>
            </p:cNvGrpSpPr>
            <p:nvPr/>
          </p:nvGrpSpPr>
          <p:grpSpPr bwMode="auto">
            <a:xfrm>
              <a:off x="614" y="1353"/>
              <a:ext cx="3665" cy="788"/>
              <a:chOff x="614" y="1353"/>
              <a:chExt cx="3665" cy="788"/>
            </a:xfrm>
          </p:grpSpPr>
          <p:sp>
            <p:nvSpPr>
              <p:cNvPr id="39981" name="Freeform 7"/>
              <p:cNvSpPr>
                <a:spLocks/>
              </p:cNvSpPr>
              <p:nvPr/>
            </p:nvSpPr>
            <p:spPr bwMode="auto">
              <a:xfrm>
                <a:off x="614" y="1353"/>
                <a:ext cx="3026" cy="785"/>
              </a:xfrm>
              <a:custGeom>
                <a:avLst/>
                <a:gdLst>
                  <a:gd name="T0" fmla="*/ 0 w 2402"/>
                  <a:gd name="T1" fmla="*/ 785 h 1400"/>
                  <a:gd name="T2" fmla="*/ 737 w 2402"/>
                  <a:gd name="T3" fmla="*/ 94 h 1400"/>
                  <a:gd name="T4" fmla="*/ 1830 w 2402"/>
                  <a:gd name="T5" fmla="*/ 219 h 1400"/>
                  <a:gd name="T6" fmla="*/ 3026 w 2402"/>
                  <a:gd name="T7" fmla="*/ 238 h 14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2" h="1400">
                    <a:moveTo>
                      <a:pt x="0" y="1400"/>
                    </a:moveTo>
                    <a:cubicBezTo>
                      <a:pt x="171" y="868"/>
                      <a:pt x="343" y="336"/>
                      <a:pt x="585" y="168"/>
                    </a:cubicBezTo>
                    <a:cubicBezTo>
                      <a:pt x="827" y="0"/>
                      <a:pt x="1150" y="347"/>
                      <a:pt x="1453" y="390"/>
                    </a:cubicBezTo>
                    <a:cubicBezTo>
                      <a:pt x="1756" y="433"/>
                      <a:pt x="2211" y="438"/>
                      <a:pt x="2402" y="42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9982" name="Line 8"/>
              <p:cNvSpPr>
                <a:spLocks noChangeShapeType="1"/>
              </p:cNvSpPr>
              <p:nvPr/>
            </p:nvSpPr>
            <p:spPr bwMode="auto">
              <a:xfrm flipH="1">
                <a:off x="1597" y="1440"/>
                <a:ext cx="7" cy="7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9983" name="Text Box 6"/>
              <p:cNvSpPr txBox="1">
                <a:spLocks noChangeArrowheads="1"/>
              </p:cNvSpPr>
              <p:nvPr/>
            </p:nvSpPr>
            <p:spPr bwMode="auto">
              <a:xfrm>
                <a:off x="1456" y="1757"/>
                <a:ext cx="584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(Ds</a:t>
                </a:r>
                <a:r>
                  <a:rPr lang="en-US" baseline="-25000">
                    <a:solidFill>
                      <a:srgbClr val="FF3300"/>
                    </a:solidFill>
                  </a:rPr>
                  <a:t>d</a:t>
                </a:r>
                <a:r>
                  <a:rPr lang="en-US">
                    <a:solidFill>
                      <a:srgbClr val="FF3300"/>
                    </a:solidFill>
                  </a:rPr>
                  <a:t>)</a:t>
                </a:r>
                <a:r>
                  <a:rPr lang="en-US" baseline="-25000">
                    <a:solidFill>
                      <a:srgbClr val="FF3300"/>
                    </a:solidFill>
                  </a:rPr>
                  <a:t>fa</a:t>
                </a:r>
              </a:p>
            </p:txBody>
          </p:sp>
          <p:sp>
            <p:nvSpPr>
              <p:cNvPr id="39984" name="Text Box 9"/>
              <p:cNvSpPr txBox="1">
                <a:spLocks noChangeArrowheads="1"/>
              </p:cNvSpPr>
              <p:nvPr/>
            </p:nvSpPr>
            <p:spPr bwMode="auto">
              <a:xfrm>
                <a:off x="2720" y="1489"/>
                <a:ext cx="1559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600">
                    <a:solidFill>
                      <a:srgbClr val="000000"/>
                    </a:solidFill>
                  </a:rPr>
                  <a:t>Confining stress </a:t>
                </a:r>
                <a:r>
                  <a:rPr lang="en-US">
                    <a:solidFill>
                      <a:srgbClr val="000000"/>
                    </a:solidFill>
                  </a:rPr>
                  <a:t>= </a:t>
                </a:r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s</a:t>
                </a:r>
                <a:r>
                  <a:rPr lang="en-US" baseline="-25000">
                    <a:solidFill>
                      <a:srgbClr val="000000"/>
                    </a:solidFill>
                  </a:rPr>
                  <a:t>3a</a:t>
                </a:r>
              </a:p>
            </p:txBody>
          </p:sp>
        </p:grpSp>
      </p:grpSp>
      <p:grpSp>
        <p:nvGrpSpPr>
          <p:cNvPr id="101431" name="Group 55"/>
          <p:cNvGrpSpPr>
            <a:grpSpLocks/>
          </p:cNvGrpSpPr>
          <p:nvPr/>
        </p:nvGrpSpPr>
        <p:grpSpPr bwMode="auto">
          <a:xfrm>
            <a:off x="993775" y="1258888"/>
            <a:ext cx="5961063" cy="1671637"/>
            <a:chOff x="626" y="1063"/>
            <a:chExt cx="3755" cy="1053"/>
          </a:xfrm>
        </p:grpSpPr>
        <p:sp>
          <p:nvSpPr>
            <p:cNvPr id="39975" name="Freeform 19"/>
            <p:cNvSpPr>
              <a:spLocks/>
            </p:cNvSpPr>
            <p:nvPr/>
          </p:nvSpPr>
          <p:spPr bwMode="auto">
            <a:xfrm>
              <a:off x="626" y="1063"/>
              <a:ext cx="2016" cy="1042"/>
            </a:xfrm>
            <a:custGeom>
              <a:avLst/>
              <a:gdLst>
                <a:gd name="T0" fmla="*/ 0 w 2402"/>
                <a:gd name="T1" fmla="*/ 1042 h 1400"/>
                <a:gd name="T2" fmla="*/ 491 w 2402"/>
                <a:gd name="T3" fmla="*/ 125 h 1400"/>
                <a:gd name="T4" fmla="*/ 1220 w 2402"/>
                <a:gd name="T5" fmla="*/ 290 h 1400"/>
                <a:gd name="T6" fmla="*/ 2016 w 2402"/>
                <a:gd name="T7" fmla="*/ 316 h 14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2" h="1400">
                  <a:moveTo>
                    <a:pt x="0" y="1400"/>
                  </a:moveTo>
                  <a:cubicBezTo>
                    <a:pt x="171" y="868"/>
                    <a:pt x="343" y="336"/>
                    <a:pt x="585" y="168"/>
                  </a:cubicBezTo>
                  <a:cubicBezTo>
                    <a:pt x="827" y="0"/>
                    <a:pt x="1150" y="347"/>
                    <a:pt x="1453" y="390"/>
                  </a:cubicBezTo>
                  <a:cubicBezTo>
                    <a:pt x="1756" y="433"/>
                    <a:pt x="2211" y="438"/>
                    <a:pt x="2402" y="425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76" name="Line 20"/>
            <p:cNvSpPr>
              <a:spLocks noChangeShapeType="1"/>
            </p:cNvSpPr>
            <p:nvPr/>
          </p:nvSpPr>
          <p:spPr bwMode="auto">
            <a:xfrm flipH="1">
              <a:off x="1235" y="1167"/>
              <a:ext cx="7" cy="94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77" name="Text Box 21"/>
            <p:cNvSpPr txBox="1">
              <a:spLocks noChangeArrowheads="1"/>
            </p:cNvSpPr>
            <p:nvPr/>
          </p:nvSpPr>
          <p:spPr bwMode="auto">
            <a:xfrm>
              <a:off x="1054" y="1558"/>
              <a:ext cx="53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FF3300"/>
                  </a:solidFill>
                  <a:latin typeface="Symbol" pitchFamily="18" charset="2"/>
                </a:rPr>
                <a:t>(Ds</a:t>
              </a:r>
              <a:r>
                <a:rPr lang="en-US" sz="1800" baseline="-25000">
                  <a:solidFill>
                    <a:srgbClr val="FF3300"/>
                  </a:solidFill>
                </a:rPr>
                <a:t>d</a:t>
              </a:r>
              <a:r>
                <a:rPr lang="en-US" sz="1800">
                  <a:solidFill>
                    <a:srgbClr val="FF3300"/>
                  </a:solidFill>
                </a:rPr>
                <a:t>)</a:t>
              </a:r>
              <a:r>
                <a:rPr lang="en-US" sz="1800" baseline="-25000">
                  <a:solidFill>
                    <a:srgbClr val="FF3300"/>
                  </a:solidFill>
                </a:rPr>
                <a:t>fb</a:t>
              </a:r>
            </a:p>
          </p:txBody>
        </p:sp>
        <p:sp>
          <p:nvSpPr>
            <p:cNvPr id="39978" name="Text Box 22"/>
            <p:cNvSpPr txBox="1">
              <a:spLocks noChangeArrowheads="1"/>
            </p:cNvSpPr>
            <p:nvPr/>
          </p:nvSpPr>
          <p:spPr bwMode="auto">
            <a:xfrm>
              <a:off x="2645" y="1252"/>
              <a:ext cx="17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Confining stress </a:t>
              </a:r>
              <a:r>
                <a:rPr lang="en-US">
                  <a:solidFill>
                    <a:srgbClr val="000000"/>
                  </a:solidFill>
                </a:rPr>
                <a:t>= </a:t>
              </a:r>
              <a:r>
                <a:rPr lang="en-US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en-US" baseline="-25000">
                  <a:solidFill>
                    <a:srgbClr val="000000"/>
                  </a:solidFill>
                </a:rPr>
                <a:t>3b</a:t>
              </a:r>
            </a:p>
          </p:txBody>
        </p:sp>
      </p:grpSp>
      <p:grpSp>
        <p:nvGrpSpPr>
          <p:cNvPr id="101432" name="Group 56"/>
          <p:cNvGrpSpPr>
            <a:grpSpLocks/>
          </p:cNvGrpSpPr>
          <p:nvPr/>
        </p:nvGrpSpPr>
        <p:grpSpPr bwMode="auto">
          <a:xfrm>
            <a:off x="974725" y="549275"/>
            <a:ext cx="5130800" cy="2413000"/>
            <a:chOff x="614" y="616"/>
            <a:chExt cx="3232" cy="1520"/>
          </a:xfrm>
        </p:grpSpPr>
        <p:sp>
          <p:nvSpPr>
            <p:cNvPr id="39970" name="Text Box 44"/>
            <p:cNvSpPr txBox="1">
              <a:spLocks noChangeArrowheads="1"/>
            </p:cNvSpPr>
            <p:nvPr/>
          </p:nvSpPr>
          <p:spPr bwMode="auto">
            <a:xfrm>
              <a:off x="1055" y="616"/>
              <a:ext cx="5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FF3300"/>
                  </a:solidFill>
                  <a:latin typeface="Symbol" pitchFamily="18" charset="2"/>
                </a:rPr>
                <a:t>(Ds</a:t>
              </a:r>
              <a:r>
                <a:rPr lang="en-US" baseline="-25000">
                  <a:solidFill>
                    <a:srgbClr val="FF3300"/>
                  </a:solidFill>
                </a:rPr>
                <a:t>d</a:t>
              </a:r>
              <a:r>
                <a:rPr lang="en-US">
                  <a:solidFill>
                    <a:srgbClr val="FF3300"/>
                  </a:solidFill>
                </a:rPr>
                <a:t>)</a:t>
              </a:r>
              <a:r>
                <a:rPr lang="en-US" baseline="-25000">
                  <a:solidFill>
                    <a:srgbClr val="FF3300"/>
                  </a:solidFill>
                </a:rPr>
                <a:t>fc</a:t>
              </a:r>
            </a:p>
          </p:txBody>
        </p:sp>
        <p:grpSp>
          <p:nvGrpSpPr>
            <p:cNvPr id="39971" name="Group 46"/>
            <p:cNvGrpSpPr>
              <a:grpSpLocks/>
            </p:cNvGrpSpPr>
            <p:nvPr/>
          </p:nvGrpSpPr>
          <p:grpSpPr bwMode="auto">
            <a:xfrm>
              <a:off x="614" y="750"/>
              <a:ext cx="1635" cy="1386"/>
              <a:chOff x="614" y="750"/>
              <a:chExt cx="1635" cy="1386"/>
            </a:xfrm>
          </p:grpSpPr>
          <p:sp>
            <p:nvSpPr>
              <p:cNvPr id="39973" name="Freeform 25"/>
              <p:cNvSpPr>
                <a:spLocks/>
              </p:cNvSpPr>
              <p:nvPr/>
            </p:nvSpPr>
            <p:spPr bwMode="auto">
              <a:xfrm>
                <a:off x="614" y="750"/>
                <a:ext cx="1635" cy="1379"/>
              </a:xfrm>
              <a:custGeom>
                <a:avLst/>
                <a:gdLst>
                  <a:gd name="T0" fmla="*/ 0 w 2402"/>
                  <a:gd name="T1" fmla="*/ 1379 h 1400"/>
                  <a:gd name="T2" fmla="*/ 398 w 2402"/>
                  <a:gd name="T3" fmla="*/ 165 h 1400"/>
                  <a:gd name="T4" fmla="*/ 989 w 2402"/>
                  <a:gd name="T5" fmla="*/ 384 h 1400"/>
                  <a:gd name="T6" fmla="*/ 1635 w 2402"/>
                  <a:gd name="T7" fmla="*/ 419 h 14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2" h="1400">
                    <a:moveTo>
                      <a:pt x="0" y="1400"/>
                    </a:moveTo>
                    <a:cubicBezTo>
                      <a:pt x="171" y="868"/>
                      <a:pt x="343" y="336"/>
                      <a:pt x="585" y="168"/>
                    </a:cubicBezTo>
                    <a:cubicBezTo>
                      <a:pt x="827" y="0"/>
                      <a:pt x="1150" y="347"/>
                      <a:pt x="1453" y="390"/>
                    </a:cubicBezTo>
                    <a:cubicBezTo>
                      <a:pt x="1756" y="433"/>
                      <a:pt x="2211" y="438"/>
                      <a:pt x="2402" y="425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9974" name="Line 26"/>
              <p:cNvSpPr>
                <a:spLocks noChangeShapeType="1"/>
              </p:cNvSpPr>
              <p:nvPr/>
            </p:nvSpPr>
            <p:spPr bwMode="auto">
              <a:xfrm flipH="1">
                <a:off x="1079" y="867"/>
                <a:ext cx="7" cy="126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9972" name="Text Box 28"/>
            <p:cNvSpPr txBox="1">
              <a:spLocks noChangeArrowheads="1"/>
            </p:cNvSpPr>
            <p:nvPr/>
          </p:nvSpPr>
          <p:spPr bwMode="auto">
            <a:xfrm>
              <a:off x="2312" y="1026"/>
              <a:ext cx="15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Confining stress </a:t>
              </a:r>
              <a:r>
                <a:rPr lang="en-US">
                  <a:solidFill>
                    <a:srgbClr val="000000"/>
                  </a:solidFill>
                </a:rPr>
                <a:t>= </a:t>
              </a:r>
              <a:r>
                <a:rPr lang="en-US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en-US" baseline="-25000">
                  <a:solidFill>
                    <a:srgbClr val="000000"/>
                  </a:solidFill>
                </a:rPr>
                <a:t>3c</a:t>
              </a:r>
            </a:p>
          </p:txBody>
        </p:sp>
      </p:grpSp>
      <p:grpSp>
        <p:nvGrpSpPr>
          <p:cNvPr id="101468" name="Group 92"/>
          <p:cNvGrpSpPr>
            <a:grpSpLocks/>
          </p:cNvGrpSpPr>
          <p:nvPr/>
        </p:nvGrpSpPr>
        <p:grpSpPr bwMode="auto">
          <a:xfrm>
            <a:off x="3392488" y="3951288"/>
            <a:ext cx="4295775" cy="2260600"/>
            <a:chOff x="2137" y="2489"/>
            <a:chExt cx="2706" cy="1424"/>
          </a:xfrm>
        </p:grpSpPr>
        <p:sp>
          <p:nvSpPr>
            <p:cNvPr id="39967" name="Arc 61"/>
            <p:cNvSpPr>
              <a:spLocks/>
            </p:cNvSpPr>
            <p:nvPr/>
          </p:nvSpPr>
          <p:spPr bwMode="auto">
            <a:xfrm rot="10800000" flipV="1">
              <a:off x="2260" y="2489"/>
              <a:ext cx="2241" cy="1214"/>
            </a:xfrm>
            <a:custGeom>
              <a:avLst/>
              <a:gdLst>
                <a:gd name="T0" fmla="*/ 0 w 43199"/>
                <a:gd name="T1" fmla="*/ 1202 h 21600"/>
                <a:gd name="T2" fmla="*/ 2241 w 43199"/>
                <a:gd name="T3" fmla="*/ 1214 h 21600"/>
                <a:gd name="T4" fmla="*/ 1120 w 43199"/>
                <a:gd name="T5" fmla="*/ 121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0" y="21383"/>
                  </a:moveTo>
                  <a:cubicBezTo>
                    <a:pt x="119" y="9538"/>
                    <a:pt x="9754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0" y="21383"/>
                  </a:moveTo>
                  <a:cubicBezTo>
                    <a:pt x="119" y="9538"/>
                    <a:pt x="9754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lnTo>
                    <a:pt x="0" y="21383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68" name="Text Box 64"/>
            <p:cNvSpPr txBox="1">
              <a:spLocks noChangeArrowheads="1"/>
            </p:cNvSpPr>
            <p:nvPr/>
          </p:nvSpPr>
          <p:spPr bwMode="auto">
            <a:xfrm>
              <a:off x="2137" y="3609"/>
              <a:ext cx="3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en-US" sz="2400" baseline="-25000">
                  <a:solidFill>
                    <a:srgbClr val="000000"/>
                  </a:solidFill>
                </a:rPr>
                <a:t>3c</a:t>
              </a:r>
            </a:p>
          </p:txBody>
        </p:sp>
        <p:sp>
          <p:nvSpPr>
            <p:cNvPr id="39969" name="Text Box 67"/>
            <p:cNvSpPr txBox="1">
              <a:spLocks noChangeArrowheads="1"/>
            </p:cNvSpPr>
            <p:nvPr/>
          </p:nvSpPr>
          <p:spPr bwMode="auto">
            <a:xfrm>
              <a:off x="4372" y="3625"/>
              <a:ext cx="4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en-US" sz="2400" baseline="-25000">
                  <a:solidFill>
                    <a:srgbClr val="000000"/>
                  </a:solidFill>
                </a:rPr>
                <a:t>1c</a:t>
              </a:r>
            </a:p>
          </p:txBody>
        </p:sp>
      </p:grpSp>
      <p:grpSp>
        <p:nvGrpSpPr>
          <p:cNvPr id="101466" name="Group 90"/>
          <p:cNvGrpSpPr>
            <a:grpSpLocks/>
          </p:cNvGrpSpPr>
          <p:nvPr/>
        </p:nvGrpSpPr>
        <p:grpSpPr bwMode="auto">
          <a:xfrm>
            <a:off x="2011363" y="4916488"/>
            <a:ext cx="2643187" cy="1712912"/>
            <a:chOff x="1267" y="3097"/>
            <a:chExt cx="1665" cy="1079"/>
          </a:xfrm>
        </p:grpSpPr>
        <p:sp>
          <p:nvSpPr>
            <p:cNvPr id="39962" name="Arc 59"/>
            <p:cNvSpPr>
              <a:spLocks/>
            </p:cNvSpPr>
            <p:nvPr/>
          </p:nvSpPr>
          <p:spPr bwMode="auto">
            <a:xfrm rot="10800000" flipV="1">
              <a:off x="1402" y="3097"/>
              <a:ext cx="1222" cy="603"/>
            </a:xfrm>
            <a:custGeom>
              <a:avLst/>
              <a:gdLst>
                <a:gd name="T0" fmla="*/ 0 w 43190"/>
                <a:gd name="T1" fmla="*/ 584 h 21600"/>
                <a:gd name="T2" fmla="*/ 1222 w 43190"/>
                <a:gd name="T3" fmla="*/ 603 h 21600"/>
                <a:gd name="T4" fmla="*/ 611 w 43190"/>
                <a:gd name="T5" fmla="*/ 60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0" h="21600" fill="none" extrusionOk="0">
                  <a:moveTo>
                    <a:pt x="0" y="20929"/>
                  </a:moveTo>
                  <a:cubicBezTo>
                    <a:pt x="362" y="9266"/>
                    <a:pt x="9921" y="-1"/>
                    <a:pt x="21590" y="0"/>
                  </a:cubicBezTo>
                  <a:cubicBezTo>
                    <a:pt x="33519" y="0"/>
                    <a:pt x="43190" y="9670"/>
                    <a:pt x="43190" y="21600"/>
                  </a:cubicBezTo>
                </a:path>
                <a:path w="43190" h="21600" stroke="0" extrusionOk="0">
                  <a:moveTo>
                    <a:pt x="0" y="20929"/>
                  </a:moveTo>
                  <a:cubicBezTo>
                    <a:pt x="362" y="9266"/>
                    <a:pt x="9921" y="-1"/>
                    <a:pt x="21590" y="0"/>
                  </a:cubicBezTo>
                  <a:cubicBezTo>
                    <a:pt x="33519" y="0"/>
                    <a:pt x="43190" y="9670"/>
                    <a:pt x="43190" y="21600"/>
                  </a:cubicBezTo>
                  <a:lnTo>
                    <a:pt x="21590" y="21600"/>
                  </a:lnTo>
                  <a:lnTo>
                    <a:pt x="0" y="20929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63" name="Text Box 62"/>
            <p:cNvSpPr txBox="1">
              <a:spLocks noChangeArrowheads="1"/>
            </p:cNvSpPr>
            <p:nvPr/>
          </p:nvSpPr>
          <p:spPr bwMode="auto">
            <a:xfrm>
              <a:off x="1267" y="3612"/>
              <a:ext cx="3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en-US" sz="2400" baseline="-25000">
                  <a:solidFill>
                    <a:srgbClr val="000000"/>
                  </a:solidFill>
                </a:rPr>
                <a:t>3a</a:t>
              </a:r>
            </a:p>
          </p:txBody>
        </p:sp>
        <p:sp>
          <p:nvSpPr>
            <p:cNvPr id="39964" name="Text Box 65"/>
            <p:cNvSpPr txBox="1">
              <a:spLocks noChangeArrowheads="1"/>
            </p:cNvSpPr>
            <p:nvPr/>
          </p:nvSpPr>
          <p:spPr bwMode="auto">
            <a:xfrm>
              <a:off x="2515" y="3618"/>
              <a:ext cx="4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en-US" sz="2400" baseline="-25000">
                  <a:solidFill>
                    <a:srgbClr val="000000"/>
                  </a:solidFill>
                </a:rPr>
                <a:t>1a</a:t>
              </a:r>
            </a:p>
          </p:txBody>
        </p:sp>
        <p:sp>
          <p:nvSpPr>
            <p:cNvPr id="39965" name="Line 69"/>
            <p:cNvSpPr>
              <a:spLocks noChangeShapeType="1"/>
            </p:cNvSpPr>
            <p:nvPr/>
          </p:nvSpPr>
          <p:spPr bwMode="auto">
            <a:xfrm>
              <a:off x="1391" y="4004"/>
              <a:ext cx="124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66" name="Text Box 70"/>
            <p:cNvSpPr txBox="1">
              <a:spLocks noChangeArrowheads="1"/>
            </p:cNvSpPr>
            <p:nvPr/>
          </p:nvSpPr>
          <p:spPr bwMode="auto">
            <a:xfrm>
              <a:off x="1705" y="3888"/>
              <a:ext cx="67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(</a:t>
              </a: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Ds</a:t>
              </a:r>
              <a:r>
                <a:rPr lang="en-US" sz="2400" baseline="-25000">
                  <a:solidFill>
                    <a:srgbClr val="000000"/>
                  </a:solidFill>
                </a:rPr>
                <a:t>d</a:t>
              </a:r>
              <a:r>
                <a:rPr lang="en-US" sz="2400">
                  <a:solidFill>
                    <a:srgbClr val="000000"/>
                  </a:solidFill>
                </a:rPr>
                <a:t>)</a:t>
              </a:r>
              <a:r>
                <a:rPr lang="en-US" sz="2400" baseline="-25000">
                  <a:solidFill>
                    <a:srgbClr val="000000"/>
                  </a:solidFill>
                </a:rPr>
                <a:t>fa</a:t>
              </a:r>
            </a:p>
          </p:txBody>
        </p:sp>
      </p:grpSp>
      <p:grpSp>
        <p:nvGrpSpPr>
          <p:cNvPr id="101467" name="Group 91"/>
          <p:cNvGrpSpPr>
            <a:grpSpLocks/>
          </p:cNvGrpSpPr>
          <p:nvPr/>
        </p:nvGrpSpPr>
        <p:grpSpPr bwMode="auto">
          <a:xfrm>
            <a:off x="2792413" y="4322763"/>
            <a:ext cx="3773487" cy="2459037"/>
            <a:chOff x="1759" y="2723"/>
            <a:chExt cx="2377" cy="1549"/>
          </a:xfrm>
        </p:grpSpPr>
        <p:sp>
          <p:nvSpPr>
            <p:cNvPr id="39957" name="Arc 60"/>
            <p:cNvSpPr>
              <a:spLocks/>
            </p:cNvSpPr>
            <p:nvPr/>
          </p:nvSpPr>
          <p:spPr bwMode="auto">
            <a:xfrm rot="10800000" flipV="1">
              <a:off x="1894" y="2723"/>
              <a:ext cx="1922" cy="974"/>
            </a:xfrm>
            <a:custGeom>
              <a:avLst/>
              <a:gdLst>
                <a:gd name="T0" fmla="*/ 0 w 43200"/>
                <a:gd name="T1" fmla="*/ 971 h 21600"/>
                <a:gd name="T2" fmla="*/ 1922 w 43200"/>
                <a:gd name="T3" fmla="*/ 974 h 21600"/>
                <a:gd name="T4" fmla="*/ 961 w 43200"/>
                <a:gd name="T5" fmla="*/ 97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31"/>
                  </a:moveTo>
                  <a:cubicBezTo>
                    <a:pt x="38" y="9628"/>
                    <a:pt x="9697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31"/>
                  </a:moveTo>
                  <a:cubicBezTo>
                    <a:pt x="38" y="9628"/>
                    <a:pt x="9697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lnTo>
                    <a:pt x="0" y="21531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58" name="Text Box 63"/>
            <p:cNvSpPr txBox="1">
              <a:spLocks noChangeArrowheads="1"/>
            </p:cNvSpPr>
            <p:nvPr/>
          </p:nvSpPr>
          <p:spPr bwMode="auto">
            <a:xfrm>
              <a:off x="1759" y="3618"/>
              <a:ext cx="3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en-US" sz="2400" baseline="-25000">
                  <a:solidFill>
                    <a:srgbClr val="000000"/>
                  </a:solidFill>
                </a:rPr>
                <a:t>3b</a:t>
              </a:r>
            </a:p>
          </p:txBody>
        </p:sp>
        <p:sp>
          <p:nvSpPr>
            <p:cNvPr id="39959" name="Text Box 66"/>
            <p:cNvSpPr txBox="1">
              <a:spLocks noChangeArrowheads="1"/>
            </p:cNvSpPr>
            <p:nvPr/>
          </p:nvSpPr>
          <p:spPr bwMode="auto">
            <a:xfrm>
              <a:off x="3682" y="3624"/>
              <a:ext cx="4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s</a:t>
              </a:r>
              <a:r>
                <a:rPr lang="en-US" sz="2400" baseline="-25000">
                  <a:solidFill>
                    <a:srgbClr val="000000"/>
                  </a:solidFill>
                </a:rPr>
                <a:t>1b</a:t>
              </a:r>
            </a:p>
          </p:txBody>
        </p:sp>
        <p:sp>
          <p:nvSpPr>
            <p:cNvPr id="39960" name="Line 75"/>
            <p:cNvSpPr>
              <a:spLocks noChangeShapeType="1"/>
            </p:cNvSpPr>
            <p:nvPr/>
          </p:nvSpPr>
          <p:spPr bwMode="auto">
            <a:xfrm>
              <a:off x="1888" y="4187"/>
              <a:ext cx="194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961" name="Text Box 76"/>
            <p:cNvSpPr txBox="1">
              <a:spLocks noChangeArrowheads="1"/>
            </p:cNvSpPr>
            <p:nvPr/>
          </p:nvSpPr>
          <p:spPr bwMode="auto">
            <a:xfrm>
              <a:off x="2773" y="3984"/>
              <a:ext cx="68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</a:rPr>
                <a:t>(</a:t>
              </a:r>
              <a:r>
                <a:rPr lang="en-US" sz="2400">
                  <a:solidFill>
                    <a:srgbClr val="000000"/>
                  </a:solidFill>
                  <a:latin typeface="Symbol" pitchFamily="18" charset="2"/>
                </a:rPr>
                <a:t>Ds</a:t>
              </a:r>
              <a:r>
                <a:rPr lang="en-US" sz="2400" baseline="-25000">
                  <a:solidFill>
                    <a:srgbClr val="000000"/>
                  </a:solidFill>
                </a:rPr>
                <a:t>d</a:t>
              </a:r>
              <a:r>
                <a:rPr lang="en-US" sz="2400">
                  <a:solidFill>
                    <a:srgbClr val="000000"/>
                  </a:solidFill>
                </a:rPr>
                <a:t>)</a:t>
              </a:r>
              <a:r>
                <a:rPr lang="en-US" sz="2400" baseline="-25000">
                  <a:solidFill>
                    <a:srgbClr val="000000"/>
                  </a:solidFill>
                </a:rPr>
                <a:t>fb</a:t>
              </a:r>
            </a:p>
          </p:txBody>
        </p:sp>
      </p:grpSp>
      <p:grpSp>
        <p:nvGrpSpPr>
          <p:cNvPr id="39949" name="Group 95"/>
          <p:cNvGrpSpPr>
            <a:grpSpLocks/>
          </p:cNvGrpSpPr>
          <p:nvPr/>
        </p:nvGrpSpPr>
        <p:grpSpPr bwMode="auto">
          <a:xfrm>
            <a:off x="7132638" y="679450"/>
            <a:ext cx="1957387" cy="2060575"/>
            <a:chOff x="4493" y="428"/>
            <a:chExt cx="1233" cy="1298"/>
          </a:xfrm>
        </p:grpSpPr>
        <p:grpSp>
          <p:nvGrpSpPr>
            <p:cNvPr id="39950" name="Group 93"/>
            <p:cNvGrpSpPr>
              <a:grpSpLocks/>
            </p:cNvGrpSpPr>
            <p:nvPr/>
          </p:nvGrpSpPr>
          <p:grpSpPr bwMode="auto">
            <a:xfrm>
              <a:off x="4493" y="428"/>
              <a:ext cx="1233" cy="1298"/>
              <a:chOff x="4493" y="428"/>
              <a:chExt cx="1233" cy="1298"/>
            </a:xfrm>
          </p:grpSpPr>
          <p:sp>
            <p:nvSpPr>
              <p:cNvPr id="39952" name="Line 84"/>
              <p:cNvSpPr>
                <a:spLocks noChangeShapeType="1"/>
              </p:cNvSpPr>
              <p:nvPr/>
            </p:nvSpPr>
            <p:spPr bwMode="auto">
              <a:xfrm>
                <a:off x="4718" y="742"/>
                <a:ext cx="0" cy="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9953" name="Line 85"/>
              <p:cNvSpPr>
                <a:spLocks noChangeShapeType="1"/>
              </p:cNvSpPr>
              <p:nvPr/>
            </p:nvSpPr>
            <p:spPr bwMode="auto">
              <a:xfrm rot="16200000" flipV="1">
                <a:off x="5104" y="1274"/>
                <a:ext cx="0" cy="2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9954" name="Text Box 86"/>
              <p:cNvSpPr txBox="1">
                <a:spLocks noChangeArrowheads="1"/>
              </p:cNvSpPr>
              <p:nvPr/>
            </p:nvSpPr>
            <p:spPr bwMode="auto">
              <a:xfrm>
                <a:off x="4535" y="428"/>
                <a:ext cx="119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s</a:t>
                </a:r>
                <a:r>
                  <a:rPr lang="en-US" baseline="-25000">
                    <a:solidFill>
                      <a:srgbClr val="000000"/>
                    </a:solidFill>
                  </a:rPr>
                  <a:t>1 </a:t>
                </a:r>
                <a:r>
                  <a:rPr lang="en-US">
                    <a:solidFill>
                      <a:srgbClr val="000000"/>
                    </a:solidFill>
                  </a:rPr>
                  <a:t>= </a:t>
                </a:r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s</a:t>
                </a:r>
                <a:r>
                  <a:rPr lang="en-US" baseline="-25000">
                    <a:solidFill>
                      <a:srgbClr val="000000"/>
                    </a:solidFill>
                  </a:rPr>
                  <a:t>3</a:t>
                </a:r>
                <a:r>
                  <a:rPr lang="en-US">
                    <a:solidFill>
                      <a:srgbClr val="000000"/>
                    </a:solidFill>
                  </a:rPr>
                  <a:t> + (</a:t>
                </a:r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Ds</a:t>
                </a:r>
                <a:r>
                  <a:rPr lang="en-US" baseline="-25000">
                    <a:solidFill>
                      <a:srgbClr val="000000"/>
                    </a:solidFill>
                  </a:rPr>
                  <a:t>d</a:t>
                </a:r>
                <a:r>
                  <a:rPr lang="en-US">
                    <a:solidFill>
                      <a:srgbClr val="000000"/>
                    </a:solidFill>
                  </a:rPr>
                  <a:t>)</a:t>
                </a:r>
                <a:r>
                  <a:rPr lang="en-US" baseline="-25000">
                    <a:solidFill>
                      <a:srgbClr val="000000"/>
                    </a:solidFill>
                  </a:rPr>
                  <a:t>f</a:t>
                </a:r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</a:p>
            </p:txBody>
          </p:sp>
          <p:sp>
            <p:nvSpPr>
              <p:cNvPr id="39955" name="Text Box 87"/>
              <p:cNvSpPr txBox="1">
                <a:spLocks noChangeArrowheads="1"/>
              </p:cNvSpPr>
              <p:nvPr/>
            </p:nvSpPr>
            <p:spPr bwMode="auto">
              <a:xfrm>
                <a:off x="5218" y="1226"/>
                <a:ext cx="33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000000"/>
                    </a:solidFill>
                    <a:latin typeface="Symbol" pitchFamily="18" charset="2"/>
                  </a:rPr>
                  <a:t>s</a:t>
                </a:r>
                <a:r>
                  <a:rPr lang="en-US" sz="2400" baseline="-25000">
                    <a:solidFill>
                      <a:srgbClr val="000000"/>
                    </a:solidFill>
                  </a:rPr>
                  <a:t>3</a:t>
                </a:r>
                <a:endParaRPr 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6" name="Rectangle 88" descr="Stationery"/>
              <p:cNvSpPr>
                <a:spLocks noChangeArrowheads="1"/>
              </p:cNvSpPr>
              <p:nvPr/>
            </p:nvSpPr>
            <p:spPr bwMode="auto">
              <a:xfrm>
                <a:off x="4493" y="1066"/>
                <a:ext cx="468" cy="660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39951" name="Line 94"/>
            <p:cNvSpPr>
              <a:spLocks noChangeShapeType="1"/>
            </p:cNvSpPr>
            <p:nvPr/>
          </p:nvSpPr>
          <p:spPr bwMode="auto">
            <a:xfrm flipH="1">
              <a:off x="4493" y="1178"/>
              <a:ext cx="461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518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33400"/>
            <a:ext cx="5715000" cy="369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54959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287698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Example 1 (CD)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475249" y="6336268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2. 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σ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1 determination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0196" y="288835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1. CD data and analysis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53590" y="1808474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∆V=0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28514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23" y="2861965"/>
            <a:ext cx="596265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46672" y="6172200"/>
            <a:ext cx="5968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4. CD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Test on Sand -Figure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3" y="340541"/>
            <a:ext cx="51054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4762" y="3124200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3. Mohr circle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133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70932" y="1017760"/>
            <a:ext cx="3919774" cy="2166919"/>
            <a:chOff x="480" y="576"/>
            <a:chExt cx="2352" cy="1622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480" y="576"/>
              <a:ext cx="2352" cy="1622"/>
              <a:chOff x="192" y="633"/>
              <a:chExt cx="2688" cy="2014"/>
            </a:xfrm>
          </p:grpSpPr>
          <p:pic>
            <p:nvPicPr>
              <p:cNvPr id="7" name="Picture 18" descr="100_088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2" y="633"/>
                <a:ext cx="2688" cy="201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7" y="1105"/>
                <a:ext cx="1393" cy="1535"/>
                <a:chOff x="287" y="1105"/>
                <a:chExt cx="1393" cy="1535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287" y="1105"/>
                  <a:ext cx="1393" cy="864"/>
                </a:xfrm>
                <a:custGeom>
                  <a:avLst/>
                  <a:gdLst/>
                  <a:ahLst/>
                  <a:cxnLst>
                    <a:cxn ang="0">
                      <a:pos x="1392" y="0"/>
                    </a:cxn>
                    <a:cxn ang="0">
                      <a:pos x="1008" y="144"/>
                    </a:cxn>
                    <a:cxn ang="0">
                      <a:pos x="816" y="336"/>
                    </a:cxn>
                    <a:cxn ang="0">
                      <a:pos x="432" y="576"/>
                    </a:cxn>
                    <a:cxn ang="0">
                      <a:pos x="0" y="864"/>
                    </a:cxn>
                  </a:cxnLst>
                  <a:rect l="0" t="0" r="r" b="b"/>
                  <a:pathLst>
                    <a:path w="1392" h="864">
                      <a:moveTo>
                        <a:pt x="1392" y="0"/>
                      </a:moveTo>
                      <a:cubicBezTo>
                        <a:pt x="1248" y="44"/>
                        <a:pt x="1104" y="88"/>
                        <a:pt x="1008" y="144"/>
                      </a:cubicBezTo>
                      <a:cubicBezTo>
                        <a:pt x="912" y="200"/>
                        <a:pt x="912" y="264"/>
                        <a:pt x="816" y="336"/>
                      </a:cubicBezTo>
                      <a:cubicBezTo>
                        <a:pt x="720" y="408"/>
                        <a:pt x="568" y="488"/>
                        <a:pt x="432" y="576"/>
                      </a:cubicBezTo>
                      <a:cubicBezTo>
                        <a:pt x="296" y="664"/>
                        <a:pt x="148" y="764"/>
                        <a:pt x="0" y="864"/>
                      </a:cubicBezTo>
                    </a:path>
                  </a:pathLst>
                </a:custGeom>
                <a:noFill/>
                <a:ln w="317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Line 21"/>
                <p:cNvSpPr>
                  <a:spLocks noChangeShapeType="1"/>
                </p:cNvSpPr>
                <p:nvPr/>
              </p:nvSpPr>
              <p:spPr bwMode="auto">
                <a:xfrm>
                  <a:off x="432" y="1872"/>
                  <a:ext cx="0" cy="768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Line 22"/>
                <p:cNvSpPr>
                  <a:spLocks noChangeShapeType="1"/>
                </p:cNvSpPr>
                <p:nvPr/>
              </p:nvSpPr>
              <p:spPr bwMode="auto">
                <a:xfrm>
                  <a:off x="912" y="1572"/>
                  <a:ext cx="0" cy="528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23"/>
                <p:cNvSpPr>
                  <a:spLocks noChangeShapeType="1"/>
                </p:cNvSpPr>
                <p:nvPr/>
              </p:nvSpPr>
              <p:spPr bwMode="auto">
                <a:xfrm>
                  <a:off x="1152" y="1398"/>
                  <a:ext cx="0" cy="256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Line 24"/>
                <p:cNvSpPr>
                  <a:spLocks noChangeShapeType="1"/>
                </p:cNvSpPr>
                <p:nvPr/>
              </p:nvSpPr>
              <p:spPr bwMode="auto">
                <a:xfrm>
                  <a:off x="1440" y="1173"/>
                  <a:ext cx="0" cy="192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25"/>
                <p:cNvSpPr>
                  <a:spLocks noChangeShapeType="1"/>
                </p:cNvSpPr>
                <p:nvPr/>
              </p:nvSpPr>
              <p:spPr bwMode="auto">
                <a:xfrm>
                  <a:off x="672" y="1728"/>
                  <a:ext cx="0" cy="816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720" y="1968"/>
              <a:ext cx="1968" cy="192"/>
            </a:xfrm>
            <a:prstGeom prst="rect">
              <a:avLst/>
            </a:prstGeom>
            <a:solidFill>
              <a:schemeClr val="bg1"/>
            </a:solidFill>
            <a:ln w="317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Embankment Failure </a:t>
              </a:r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85720" y="190500"/>
            <a:ext cx="8643998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Shear failure of soils…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>
            <a:off x="4725157" y="2297112"/>
            <a:ext cx="4207973" cy="2453300"/>
            <a:chOff x="1029" y="1475"/>
            <a:chExt cx="3777" cy="1688"/>
          </a:xfrm>
        </p:grpSpPr>
        <p:sp>
          <p:nvSpPr>
            <p:cNvPr id="17" name="Rectangle 96" descr="Recycled paper"/>
            <p:cNvSpPr>
              <a:spLocks noChangeArrowheads="1"/>
            </p:cNvSpPr>
            <p:nvPr/>
          </p:nvSpPr>
          <p:spPr bwMode="auto">
            <a:xfrm>
              <a:off x="2154" y="1476"/>
              <a:ext cx="2649" cy="1179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9" descr="Recycled paper"/>
            <p:cNvSpPr>
              <a:spLocks noChangeArrowheads="1"/>
            </p:cNvSpPr>
            <p:nvPr/>
          </p:nvSpPr>
          <p:spPr bwMode="auto">
            <a:xfrm>
              <a:off x="1491" y="2639"/>
              <a:ext cx="3315" cy="524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029" y="1741"/>
              <a:ext cx="77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/>
                <a:t>Retaining wall</a:t>
              </a:r>
              <a:endParaRPr lang="en-AU" sz="1800"/>
            </a:p>
          </p:txBody>
        </p:sp>
        <p:sp>
          <p:nvSpPr>
            <p:cNvPr id="20" name="AutoShape 41" descr="Granite"/>
            <p:cNvSpPr>
              <a:spLocks noChangeArrowheads="1"/>
            </p:cNvSpPr>
            <p:nvPr/>
          </p:nvSpPr>
          <p:spPr bwMode="auto">
            <a:xfrm rot="5400000" flipV="1">
              <a:off x="1283" y="1944"/>
              <a:ext cx="1338" cy="399"/>
            </a:xfrm>
            <a:prstGeom prst="flowChartManualInpu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51"/>
            <p:cNvSpPr>
              <a:spLocks noChangeShapeType="1"/>
            </p:cNvSpPr>
            <p:nvPr/>
          </p:nvSpPr>
          <p:spPr bwMode="auto">
            <a:xfrm>
              <a:off x="1584" y="1967"/>
              <a:ext cx="363" cy="213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2" y="3703426"/>
            <a:ext cx="4519734" cy="24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202" y="5965925"/>
            <a:ext cx="877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dirty="0">
                <a:latin typeface="Comic Sans MS" pitchFamily="66" charset="0"/>
              </a:rPr>
              <a:t>At failure, shear stress along the failure surface (mobilized shear resistance) reaches the shear strength.</a:t>
            </a:r>
            <a:endParaRPr lang="en-A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2705" y="152400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Example 2 (CD)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58928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52401"/>
            <a:ext cx="5486401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52197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02705" y="152400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Example 3 (CD)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71216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Example 4 (CD)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21176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800" dirty="0">
                <a:latin typeface="Comic Sans MS" pitchFamily="66" charset="0"/>
              </a:rPr>
              <a:t>A </a:t>
            </a:r>
            <a:r>
              <a:rPr lang="en-US" sz="2800" b="1" dirty="0">
                <a:latin typeface="Comic Sans MS" pitchFamily="66" charset="0"/>
              </a:rPr>
              <a:t>consolidated drained </a:t>
            </a:r>
            <a:r>
              <a:rPr lang="en-US" sz="2800" b="1" dirty="0" err="1">
                <a:latin typeface="Comic Sans MS" pitchFamily="66" charset="0"/>
              </a:rPr>
              <a:t>triaxial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test was conducted on </a:t>
            </a:r>
            <a:r>
              <a:rPr lang="en-US" sz="2800" dirty="0" err="1">
                <a:latin typeface="Comic Sans MS" pitchFamily="66" charset="0"/>
              </a:rPr>
              <a:t>granuar</a:t>
            </a:r>
            <a:r>
              <a:rPr lang="en-US" sz="2800" dirty="0">
                <a:latin typeface="Comic Sans MS" pitchFamily="66" charset="0"/>
              </a:rPr>
              <a:t> soil. At failure ratio of major to minor principal stresses is 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en-US" sz="2800" dirty="0">
                <a:latin typeface="Comic Sans MS" pitchFamily="66" charset="0"/>
              </a:rPr>
              <a:t>. the effective minor stress at failure was </a:t>
            </a:r>
            <a:r>
              <a:rPr lang="en-US" sz="2800" dirty="0">
                <a:solidFill>
                  <a:srgbClr val="0000FF"/>
                </a:solidFill>
                <a:latin typeface="Comic Sans MS" pitchFamily="66" charset="0"/>
              </a:rPr>
              <a:t>100k</a:t>
            </a:r>
            <a:r>
              <a:rPr lang="en-US" sz="2800" dirty="0">
                <a:latin typeface="Comic Sans MS" pitchFamily="66" charset="0"/>
              </a:rPr>
              <a:t>N/m2. compute ɸ’ and </a:t>
            </a:r>
            <a:r>
              <a:rPr lang="en-US" sz="2800" dirty="0" err="1">
                <a:latin typeface="Comic Sans MS" pitchFamily="66" charset="0"/>
              </a:rPr>
              <a:t>deviatoric</a:t>
            </a:r>
            <a:r>
              <a:rPr lang="en-US" sz="2800" dirty="0">
                <a:latin typeface="Comic Sans MS" pitchFamily="66" charset="0"/>
              </a:rPr>
              <a:t> stress.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Solution:</a:t>
            </a:r>
          </a:p>
          <a:p>
            <a:pPr marL="0" indent="0" algn="just">
              <a:buNone/>
            </a:pP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1. ɸ’=37</a:t>
            </a: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endParaRPr lang="en-US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el-GR" sz="2800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1’-</a:t>
            </a:r>
            <a:r>
              <a:rPr lang="el-GR" sz="2800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3’=∆</a:t>
            </a:r>
            <a:r>
              <a:rPr lang="el-GR" sz="2800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=300kN/m2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307752"/>
              </p:ext>
            </p:extLst>
          </p:nvPr>
        </p:nvGraphicFramePr>
        <p:xfrm>
          <a:off x="1828800" y="3429000"/>
          <a:ext cx="34290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1" name="Equation" r:id="rId3" imgW="1129810" imgH="482391" progId="Equation.3">
                  <p:embed/>
                </p:oleObj>
              </mc:Choice>
              <mc:Fallback>
                <p:oleObj name="Equation" r:id="rId3" imgW="1129810" imgH="4823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29000"/>
                        <a:ext cx="342900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57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760"/>
            <a:ext cx="7467600" cy="769441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Example 5 (CD)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57800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en-US" sz="2400" dirty="0" err="1">
                <a:latin typeface="Comic Sans MS" pitchFamily="66" charset="0"/>
              </a:rPr>
              <a:t>Triaxial</a:t>
            </a:r>
            <a:r>
              <a:rPr lang="en-US" sz="2400" dirty="0">
                <a:latin typeface="Comic Sans MS" pitchFamily="66" charset="0"/>
              </a:rPr>
              <a:t> compression test of two lots of tests , the shearing resistance of which is governed by coulomb’s law(</a:t>
            </a: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</a:t>
            </a:r>
            <a:r>
              <a:rPr lang="en-US" sz="2400" kern="1200" dirty="0">
                <a:latin typeface="Comic Sans MS" pitchFamily="66" charset="0"/>
              </a:rPr>
              <a:t>  =  c  +  </a:t>
            </a: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</a:t>
            </a:r>
            <a:r>
              <a:rPr lang="en-US" sz="2400" kern="1200" dirty="0">
                <a:latin typeface="Comic Sans MS" pitchFamily="66" charset="0"/>
              </a:rPr>
              <a:t> tan </a:t>
            </a: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</a:t>
            </a:r>
            <a:r>
              <a:rPr lang="en-US" sz="2400" dirty="0">
                <a:latin typeface="Comic Sans MS" pitchFamily="66" charset="0"/>
                <a:sym typeface="Symbol" pitchFamily="18" charset="2"/>
              </a:rPr>
              <a:t>)</a:t>
            </a:r>
          </a:p>
          <a:p>
            <a:pPr marL="0" lvl="0" indent="0" algn="just">
              <a:buNone/>
            </a:pP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Test 1; </a:t>
            </a:r>
            <a:r>
              <a:rPr lang="el-GR" sz="2400" kern="1200" dirty="0"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1’=800kN/m2  </a:t>
            </a:r>
            <a:r>
              <a:rPr lang="el-GR" sz="2400" kern="1200" dirty="0"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3’=200kN/m2</a:t>
            </a:r>
          </a:p>
          <a:p>
            <a:pPr marL="0" lvl="0" indent="0" algn="just">
              <a:buNone/>
            </a:pP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Test 2; </a:t>
            </a:r>
            <a:r>
              <a:rPr lang="el-GR" sz="2400" kern="1200" dirty="0"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1’=1050kN/m2  </a:t>
            </a:r>
            <a:r>
              <a:rPr lang="el-GR" sz="2400" kern="1200" dirty="0"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3’=350kN/m2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Then determine shear parameters of given soil.</a:t>
            </a:r>
          </a:p>
          <a:p>
            <a:pPr marL="0" lvl="0" indent="0" algn="just">
              <a:buNone/>
            </a:pPr>
            <a:r>
              <a:rPr lang="en-US" sz="2400" b="1" kern="1200" dirty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Solution:</a:t>
            </a:r>
          </a:p>
          <a:p>
            <a:pPr marL="457200" lvl="0" indent="-457200" algn="just">
              <a:buAutoNum type="arabicPeriod"/>
            </a:pP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Draw Mohr circle first for above two tests</a:t>
            </a:r>
          </a:p>
          <a:p>
            <a:pPr marL="457200" lvl="0" indent="-457200" algn="just">
              <a:buAutoNum type="arabicPeriod"/>
            </a:pP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Determine </a:t>
            </a:r>
            <a:r>
              <a:rPr lang="el-GR" sz="2400" kern="1200" dirty="0">
                <a:latin typeface="Comic Sans MS" pitchFamily="66" charset="0"/>
                <a:ea typeface="MS PGothic"/>
                <a:sym typeface="Symbol" pitchFamily="18" charset="2"/>
              </a:rPr>
              <a:t>φ</a:t>
            </a:r>
            <a:r>
              <a:rPr lang="en-US" sz="2400" kern="1200" dirty="0">
                <a:latin typeface="Comic Sans MS" pitchFamily="66" charset="0"/>
                <a:ea typeface="MS PGothic"/>
                <a:sym typeface="Symbol" pitchFamily="18" charset="2"/>
              </a:rPr>
              <a:t> by </a:t>
            </a:r>
            <a:endParaRPr lang="en-US" sz="2400" kern="1200" dirty="0">
              <a:latin typeface="Comic Sans MS" pitchFamily="66" charset="0"/>
              <a:sym typeface="Symbol" pitchFamily="18" charset="2"/>
            </a:endParaRPr>
          </a:p>
          <a:p>
            <a:pPr marL="457200" lvl="0" indent="-457200" algn="just">
              <a:buAutoNum type="arabicPeriod"/>
            </a:pPr>
            <a:r>
              <a:rPr lang="en-US" sz="2400" kern="1200" dirty="0">
                <a:latin typeface="Comic Sans MS" pitchFamily="66" charset="0"/>
                <a:sym typeface="Symbol" pitchFamily="18" charset="2"/>
              </a:rPr>
              <a:t>Draw tangent to two circles having </a:t>
            </a:r>
            <a:r>
              <a:rPr lang="el-GR" sz="2400" kern="1200" dirty="0">
                <a:latin typeface="Comic Sans MS" pitchFamily="66" charset="0"/>
                <a:ea typeface="MS PGothic"/>
                <a:sym typeface="Symbol" pitchFamily="18" charset="2"/>
              </a:rPr>
              <a:t>φ</a:t>
            </a:r>
            <a:endParaRPr lang="en-US" sz="2400" kern="1200" dirty="0">
              <a:latin typeface="Comic Sans MS" pitchFamily="66" charset="0"/>
              <a:ea typeface="MS PGothic"/>
              <a:sym typeface="Symbol" pitchFamily="18" charset="2"/>
            </a:endParaRPr>
          </a:p>
          <a:p>
            <a:pPr marL="457200" lvl="0" indent="-457200" algn="just">
              <a:buAutoNum type="arabicPeriod"/>
            </a:pPr>
            <a:r>
              <a:rPr lang="en-US" sz="2400" kern="1200" dirty="0">
                <a:latin typeface="Comic Sans MS" pitchFamily="66" charset="0"/>
                <a:ea typeface="MS PGothic"/>
                <a:sym typeface="Symbol" pitchFamily="18" charset="2"/>
              </a:rPr>
              <a:t>Determine C’ by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210050"/>
              </p:ext>
            </p:extLst>
          </p:nvPr>
        </p:nvGraphicFramePr>
        <p:xfrm>
          <a:off x="3352800" y="4114800"/>
          <a:ext cx="198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6" name="Equation" r:id="rId3" imgW="1129810" imgH="482391" progId="Equation.3">
                  <p:embed/>
                </p:oleObj>
              </mc:Choice>
              <mc:Fallback>
                <p:oleObj name="Equation" r:id="rId3" imgW="1129810" imgH="4823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14800"/>
                        <a:ext cx="1981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255308"/>
              </p:ext>
            </p:extLst>
          </p:nvPr>
        </p:nvGraphicFramePr>
        <p:xfrm>
          <a:off x="3200400" y="5257800"/>
          <a:ext cx="3776662" cy="61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7" name="Equation" r:id="rId5" imgW="2425680" imgH="431640" progId="Equation.3">
                  <p:embed/>
                </p:oleObj>
              </mc:Choice>
              <mc:Fallback>
                <p:oleObj name="Equation" r:id="rId5" imgW="2425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57800"/>
                        <a:ext cx="3776662" cy="612774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412102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6"/>
            <a:ext cx="8229600" cy="582304"/>
          </a:xfrm>
        </p:spPr>
        <p:txBody>
          <a:bodyPr/>
          <a:lstStyle/>
          <a:p>
            <a:pPr lvl="1"/>
            <a:r>
              <a:rPr lang="en-US" sz="3200" b="1" dirty="0">
                <a:latin typeface="Comic Sans MS" pitchFamily="66" charset="0"/>
              </a:rPr>
              <a:t>B. Consolidated </a:t>
            </a:r>
            <a:r>
              <a:rPr lang="en-US" sz="3200" b="1" dirty="0" err="1">
                <a:latin typeface="Comic Sans MS" pitchFamily="66" charset="0"/>
              </a:rPr>
              <a:t>Undrained</a:t>
            </a:r>
            <a:r>
              <a:rPr lang="en-US" sz="3200" b="1" dirty="0">
                <a:latin typeface="Comic Sans MS" pitchFamily="66" charset="0"/>
              </a:rPr>
              <a:t> (CU) Test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60960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The purpose of a CU test is to determine both the </a:t>
            </a:r>
            <a:r>
              <a:rPr lang="en-US" sz="2000" dirty="0" err="1">
                <a:latin typeface="Comic Sans MS" pitchFamily="66" charset="0"/>
              </a:rPr>
              <a:t>undrained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sz="2000" b="1" baseline="-25000" dirty="0" err="1">
                <a:solidFill>
                  <a:srgbClr val="FF0000"/>
                </a:solidFill>
                <a:latin typeface="Comic Sans MS" pitchFamily="66" charset="0"/>
              </a:rPr>
              <a:t>u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ɸu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 ) </a:t>
            </a:r>
            <a:r>
              <a:rPr lang="en-US" sz="2000" dirty="0">
                <a:latin typeface="Comic Sans MS" pitchFamily="66" charset="0"/>
              </a:rPr>
              <a:t>and drained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(c’,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sym typeface="Symbol"/>
              </a:rPr>
              <a:t>’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en-US" sz="2000" dirty="0">
                <a:latin typeface="Comic Sans MS" pitchFamily="66" charset="0"/>
              </a:rPr>
              <a:t>shear strength parameters; </a:t>
            </a:r>
            <a:r>
              <a:rPr lang="en-US" sz="2000" i="1" dirty="0" err="1">
                <a:solidFill>
                  <a:srgbClr val="0000FF"/>
                </a:solidFill>
                <a:latin typeface="Comic Sans MS" pitchFamily="66" charset="0"/>
              </a:rPr>
              <a:t>E</a:t>
            </a:r>
            <a:r>
              <a:rPr lang="en-US" sz="2000" baseline="-25000" dirty="0" err="1">
                <a:solidFill>
                  <a:srgbClr val="0000FF"/>
                </a:solidFill>
                <a:latin typeface="Comic Sans MS" pitchFamily="66" charset="0"/>
              </a:rPr>
              <a:t>u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and </a:t>
            </a:r>
            <a:r>
              <a:rPr lang="en-US" sz="2000" i="1" dirty="0">
                <a:solidFill>
                  <a:srgbClr val="0000FF"/>
                </a:solidFill>
                <a:latin typeface="Comic Sans MS" pitchFamily="66" charset="0"/>
              </a:rPr>
              <a:t>E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’ </a:t>
            </a:r>
            <a:r>
              <a:rPr lang="en-US" sz="2000" dirty="0">
                <a:latin typeface="Comic Sans MS" pitchFamily="66" charset="0"/>
              </a:rPr>
              <a:t>are also obtained from this test.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The CU test is conducted in a similar manner to the CD test except that </a:t>
            </a:r>
            <a:r>
              <a:rPr lang="en-US" sz="2000" b="1" dirty="0">
                <a:latin typeface="Comic Sans MS" pitchFamily="66" charset="0"/>
              </a:rPr>
              <a:t>after isotropic consolidation</a:t>
            </a:r>
            <a:r>
              <a:rPr lang="en-US" sz="2000" dirty="0">
                <a:latin typeface="Comic Sans MS" pitchFamily="66" charset="0"/>
              </a:rPr>
              <a:t>, the axial load is increased under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undrained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condition </a:t>
            </a:r>
            <a:r>
              <a:rPr lang="en-US" sz="2000" dirty="0">
                <a:latin typeface="Comic Sans MS" pitchFamily="66" charset="0"/>
              </a:rPr>
              <a:t>and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the excess pore water pressure is measured</a:t>
            </a:r>
            <a:r>
              <a:rPr lang="en-US" sz="20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As explained in section 1.5, the excess pore pressure developed during shear can either be </a:t>
            </a:r>
            <a:r>
              <a:rPr lang="en-US" sz="2000" b="1" dirty="0">
                <a:latin typeface="Comic Sans MS" pitchFamily="66" charset="0"/>
              </a:rPr>
              <a:t>positive or negative</a:t>
            </a:r>
            <a:r>
              <a:rPr lang="en-US" sz="2000" dirty="0">
                <a:latin typeface="Comic Sans MS" pitchFamily="66" charset="0"/>
              </a:rPr>
              <a:t>. This happens because the sample tries to either contract or expand during shear.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Positive</a:t>
            </a:r>
            <a:r>
              <a:rPr lang="en-US" sz="2000" dirty="0">
                <a:latin typeface="Comic Sans MS" pitchFamily="66" charset="0"/>
              </a:rPr>
              <a:t> pore pressures occur in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loose sands </a:t>
            </a:r>
            <a:r>
              <a:rPr lang="en-US" sz="2000" dirty="0">
                <a:latin typeface="Comic Sans MS" pitchFamily="66" charset="0"/>
              </a:rPr>
              <a:t>and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normally consolidated clays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Negative</a:t>
            </a:r>
            <a:r>
              <a:rPr lang="en-US" sz="2000" dirty="0">
                <a:latin typeface="Comic Sans MS" pitchFamily="66" charset="0"/>
              </a:rPr>
              <a:t> pore pressures occur in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dense sands </a:t>
            </a:r>
            <a:r>
              <a:rPr lang="en-US" sz="2000" dirty="0">
                <a:latin typeface="Comic Sans MS" pitchFamily="66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heavily </a:t>
            </a:r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</a:rPr>
              <a:t>overconsolidated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clays</a:t>
            </a:r>
            <a:r>
              <a:rPr lang="en-US" sz="2000" dirty="0">
                <a:latin typeface="Comic Sans MS" pitchFamily="66" charset="0"/>
              </a:rPr>
              <a:t>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The CU test is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the most popular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test </a:t>
            </a:r>
            <a:r>
              <a:rPr lang="en-US" sz="2000" dirty="0">
                <a:latin typeface="Comic Sans MS" pitchFamily="66" charset="0"/>
              </a:rPr>
              <a:t>because you can obtain both </a:t>
            </a:r>
            <a:r>
              <a:rPr lang="en-US" sz="2000" b="1" dirty="0">
                <a:latin typeface="Comic Sans MS" pitchFamily="66" charset="0"/>
              </a:rPr>
              <a:t>drained</a:t>
            </a:r>
            <a:r>
              <a:rPr lang="en-US" sz="2000" dirty="0">
                <a:latin typeface="Comic Sans MS" pitchFamily="66" charset="0"/>
              </a:rPr>
              <a:t> and </a:t>
            </a:r>
            <a:r>
              <a:rPr lang="en-US" sz="2000" b="1" dirty="0" err="1">
                <a:latin typeface="Comic Sans MS" pitchFamily="66" charset="0"/>
              </a:rPr>
              <a:t>undrained</a:t>
            </a:r>
            <a:r>
              <a:rPr lang="en-US" sz="2000" b="1" dirty="0">
                <a:latin typeface="Comic Sans MS" pitchFamily="66" charset="0"/>
              </a:rPr>
              <a:t> shear strength </a:t>
            </a:r>
            <a:r>
              <a:rPr lang="en-US" sz="2000" dirty="0">
                <a:latin typeface="Comic Sans MS" pitchFamily="66" charset="0"/>
              </a:rPr>
              <a:t>parameters, and most tests can be completed within a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few minutes after </a:t>
            </a:r>
            <a:r>
              <a:rPr lang="en-US" sz="2000" dirty="0">
                <a:latin typeface="Comic Sans MS" pitchFamily="66" charset="0"/>
              </a:rPr>
              <a:t>consolidation compared with more than a day for a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CD test</a:t>
            </a:r>
            <a:r>
              <a:rPr lang="en-US" sz="20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latin typeface="Comic Sans MS" pitchFamily="66" charset="0"/>
              </a:rPr>
              <a:t>Fine-grained soils </a:t>
            </a:r>
            <a:r>
              <a:rPr lang="en-US" sz="2000" dirty="0">
                <a:latin typeface="Comic Sans MS" pitchFamily="66" charset="0"/>
              </a:rPr>
              <a:t>with low permeability must be sheared slowly to allow the excess pore water pressure to equilibrate throughout the test sample. The results from CU tests are used to analyze the </a:t>
            </a:r>
            <a:r>
              <a:rPr lang="en-US" sz="2000" b="1" dirty="0">
                <a:latin typeface="Comic Sans MS" pitchFamily="66" charset="0"/>
              </a:rPr>
              <a:t>stability of slopes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b="1" dirty="0">
                <a:latin typeface="Comic Sans MS" pitchFamily="66" charset="0"/>
              </a:rPr>
              <a:t>foundations, retaining walls, excavations and other earthworks.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For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remolded and normally consolidated clays</a:t>
            </a:r>
            <a:r>
              <a:rPr lang="en-US" sz="2000" dirty="0">
                <a:latin typeface="Comic Sans MS" pitchFamily="66" charset="0"/>
              </a:rPr>
              <a:t>, the cohesion </a:t>
            </a:r>
            <a:r>
              <a:rPr lang="en-US" sz="2000" i="1" dirty="0">
                <a:latin typeface="Comic Sans MS" pitchFamily="66" charset="0"/>
              </a:rPr>
              <a:t>c</a:t>
            </a:r>
            <a:r>
              <a:rPr lang="en-US" sz="2000" dirty="0">
                <a:latin typeface="Comic Sans MS" pitchFamily="66" charset="0"/>
              </a:rPr>
              <a:t>’ parameter from </a:t>
            </a:r>
            <a:r>
              <a:rPr lang="en-US" sz="2000" b="1" dirty="0">
                <a:latin typeface="Comic Sans MS" pitchFamily="66" charset="0"/>
              </a:rPr>
              <a:t>a CU test </a:t>
            </a:r>
            <a:r>
              <a:rPr lang="en-US" sz="2000" dirty="0">
                <a:latin typeface="Comic Sans MS" pitchFamily="66" charset="0"/>
              </a:rPr>
              <a:t>is also essentially very small and can be assumed to be zero.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lvl="1"/>
            <a:r>
              <a:rPr lang="en-US" sz="3200" b="1" dirty="0">
                <a:latin typeface="Comic Sans MS" pitchFamily="66" charset="0"/>
              </a:rPr>
              <a:t>B. Consolidated </a:t>
            </a:r>
            <a:r>
              <a:rPr lang="en-US" sz="3200" b="1" dirty="0" err="1">
                <a:latin typeface="Comic Sans MS" pitchFamily="66" charset="0"/>
              </a:rPr>
              <a:t>Undrained</a:t>
            </a:r>
            <a:r>
              <a:rPr lang="en-US" sz="3200" b="1" dirty="0">
                <a:latin typeface="Comic Sans MS" pitchFamily="66" charset="0"/>
              </a:rPr>
              <a:t> (CU) Test…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602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D28A04-52EF-4044-8311-1DB30825B2E9}" type="slidenum">
              <a:rPr lang="en-US" sz="1400" smtClean="0">
                <a:solidFill>
                  <a:schemeClr val="tx1"/>
                </a:solidFill>
              </a:rPr>
              <a:pPr eaLnBrk="1" hangingPunct="1"/>
              <a:t>76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799" y="76200"/>
            <a:ext cx="80010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B. Consolidated – </a:t>
            </a:r>
            <a:r>
              <a:rPr lang="en-US" sz="2800" b="1" dirty="0" err="1">
                <a:solidFill>
                  <a:srgbClr val="0000FF"/>
                </a:solidFill>
                <a:latin typeface="Comic Sans MS" pitchFamily="66" charset="0"/>
              </a:rPr>
              <a:t>Undrained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 Test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763000" cy="59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627063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The specimen is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saturated</a:t>
            </a:r>
          </a:p>
          <a:p>
            <a:pPr marL="342900" indent="-342900"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Confining stress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σ</a:t>
            </a:r>
            <a:r>
              <a:rPr lang="en-US" sz="2000" baseline="-25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is applied</a:t>
            </a:r>
          </a:p>
          <a:p>
            <a:pPr marL="684213" lvl="1" indent="-34290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This squeezes the sample causing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volume decrease</a:t>
            </a:r>
          </a:p>
          <a:p>
            <a:pPr marL="684213" lvl="1" indent="-34290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Again, must wait for full consolidation (u = 0)</a:t>
            </a:r>
          </a:p>
          <a:p>
            <a:pPr marL="342900" indent="-342900"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Once full consolidation is achieved,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drain lines are closed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(no drainage for the rest of the test), and normal stress applied to failure</a:t>
            </a:r>
          </a:p>
          <a:p>
            <a:pPr marL="684213" lvl="1" indent="-342900" algn="just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Normal stress can be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applied faster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since no drainage is necessary  (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u not equal to 0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 marL="342900" indent="-342900"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Test can be run with varying values of </a:t>
            </a:r>
            <a:r>
              <a:rPr lang="el-GR" sz="2000" dirty="0">
                <a:solidFill>
                  <a:schemeClr val="tx1"/>
                </a:solidFill>
                <a:latin typeface="Comic Sans MS" pitchFamily="66" charset="0"/>
              </a:rPr>
              <a:t>σ</a:t>
            </a:r>
            <a:r>
              <a:rPr lang="en-US" sz="2000" baseline="-25000" dirty="0"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 to create a </a:t>
            </a:r>
            <a:r>
              <a:rPr lang="en-US" sz="2000" dirty="0" err="1">
                <a:solidFill>
                  <a:schemeClr val="tx1"/>
                </a:solidFill>
                <a:latin typeface="Comic Sans MS" pitchFamily="66" charset="0"/>
              </a:rPr>
              <a:t>Mohrs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 circle and to obtain a plot showing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c &amp; </a:t>
            </a: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φ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/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c’ &amp; </a:t>
            </a:r>
            <a:r>
              <a:rPr lang="el-GR" sz="2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φ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</a:p>
          <a:p>
            <a:pPr marL="342900" indent="-342900"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Applicable in  situations where failure may occur 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suddenly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such as a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rapid drawdown in a dam or levee</a:t>
            </a:r>
          </a:p>
          <a:p>
            <a:pPr marL="342900" indent="-342900" algn="just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This test can simulates 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long term as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well as 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short term shear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strength for cohesive soils if pore water pressure is measured during the shearing phase</a:t>
            </a:r>
            <a:endParaRPr lang="el-GR" sz="20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942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5"/>
          <p:cNvSpPr>
            <a:spLocks noChangeArrowheads="1"/>
          </p:cNvSpPr>
          <p:nvPr/>
        </p:nvSpPr>
        <p:spPr bwMode="auto">
          <a:xfrm>
            <a:off x="1317625" y="2795588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95375" y="4722813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95375" y="2589213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314450" y="2770188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219325" y="2770188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38300" y="4513263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638300" y="3522663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1781175" y="2398713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1638300" y="3722688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1638300" y="3722688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1638300" y="4427538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7" name="Oval 14"/>
          <p:cNvSpPr>
            <a:spLocks noChangeArrowheads="1"/>
          </p:cNvSpPr>
          <p:nvPr/>
        </p:nvSpPr>
        <p:spPr bwMode="auto">
          <a:xfrm>
            <a:off x="1409700" y="1770063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8" name="Oval 15"/>
          <p:cNvSpPr>
            <a:spLocks noChangeArrowheads="1"/>
          </p:cNvSpPr>
          <p:nvPr/>
        </p:nvSpPr>
        <p:spPr bwMode="auto">
          <a:xfrm>
            <a:off x="1611313" y="2060575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9" name="Oval 16"/>
          <p:cNvSpPr>
            <a:spLocks noChangeArrowheads="1"/>
          </p:cNvSpPr>
          <p:nvPr/>
        </p:nvSpPr>
        <p:spPr bwMode="auto">
          <a:xfrm>
            <a:off x="1641475" y="2090738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 flipV="1">
            <a:off x="1771650" y="1951038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 flipV="1">
            <a:off x="1771650" y="1560513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2" name="Line 20"/>
          <p:cNvSpPr>
            <a:spLocks noChangeShapeType="1"/>
          </p:cNvSpPr>
          <p:nvPr/>
        </p:nvSpPr>
        <p:spPr bwMode="auto">
          <a:xfrm>
            <a:off x="942975" y="1512888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828675" y="1350963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4" name="Line 22"/>
          <p:cNvSpPr>
            <a:spLocks noChangeShapeType="1"/>
          </p:cNvSpPr>
          <p:nvPr/>
        </p:nvSpPr>
        <p:spPr bwMode="auto">
          <a:xfrm>
            <a:off x="2590800" y="1550988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819150" y="4932363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1762125" y="4503738"/>
            <a:ext cx="42863" cy="690562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533400" y="5194300"/>
            <a:ext cx="1271588" cy="42863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chemeClr val="bg1"/>
              </a:gs>
              <a:gs pos="100000">
                <a:srgbClr val="8181D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8" name="Line 27"/>
          <p:cNvSpPr>
            <a:spLocks noChangeShapeType="1"/>
          </p:cNvSpPr>
          <p:nvPr/>
        </p:nvSpPr>
        <p:spPr bwMode="auto">
          <a:xfrm>
            <a:off x="1784350" y="5164138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9" name="Line 56"/>
          <p:cNvSpPr>
            <a:spLocks noChangeShapeType="1"/>
          </p:cNvSpPr>
          <p:nvPr/>
        </p:nvSpPr>
        <p:spPr bwMode="auto">
          <a:xfrm flipH="1">
            <a:off x="365125" y="5214938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290" name="Group 66"/>
          <p:cNvGrpSpPr>
            <a:grpSpLocks/>
          </p:cNvGrpSpPr>
          <p:nvPr/>
        </p:nvGrpSpPr>
        <p:grpSpPr bwMode="auto">
          <a:xfrm>
            <a:off x="1552575" y="3836988"/>
            <a:ext cx="88900" cy="546100"/>
            <a:chOff x="1540" y="2376"/>
            <a:chExt cx="56" cy="344"/>
          </a:xfrm>
        </p:grpSpPr>
        <p:sp>
          <p:nvSpPr>
            <p:cNvPr id="11492" name="Line 57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93" name="Line 58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94" name="Line 59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95" name="Line 60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96" name="Line 61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97" name="Line 62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98" name="Line 63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291" name="Group 67"/>
          <p:cNvGrpSpPr>
            <a:grpSpLocks/>
          </p:cNvGrpSpPr>
          <p:nvPr/>
        </p:nvGrpSpPr>
        <p:grpSpPr bwMode="auto">
          <a:xfrm flipH="1">
            <a:off x="1914525" y="3830638"/>
            <a:ext cx="88900" cy="546100"/>
            <a:chOff x="1540" y="2376"/>
            <a:chExt cx="56" cy="344"/>
          </a:xfrm>
        </p:grpSpPr>
        <p:sp>
          <p:nvSpPr>
            <p:cNvPr id="11485" name="Line 68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86" name="Line 69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87" name="Line 70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88" name="Line 71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89" name="Line 72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90" name="Line 73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91" name="Line 74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292" name="Rectangle 76"/>
          <p:cNvSpPr>
            <a:spLocks noChangeArrowheads="1"/>
          </p:cNvSpPr>
          <p:nvPr/>
        </p:nvSpPr>
        <p:spPr bwMode="auto">
          <a:xfrm>
            <a:off x="3533775" y="2786063"/>
            <a:ext cx="895350" cy="1924050"/>
          </a:xfrm>
          <a:prstGeom prst="rect">
            <a:avLst/>
          </a:prstGeom>
          <a:gradFill rotWithShape="1">
            <a:gsLst>
              <a:gs pos="0">
                <a:srgbClr val="8181D5"/>
              </a:gs>
              <a:gs pos="50000">
                <a:srgbClr val="CDE9EB"/>
              </a:gs>
              <a:gs pos="100000">
                <a:srgbClr val="8181D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93" name="Rectangle 77"/>
          <p:cNvSpPr>
            <a:spLocks noChangeArrowheads="1"/>
          </p:cNvSpPr>
          <p:nvPr/>
        </p:nvSpPr>
        <p:spPr bwMode="auto">
          <a:xfrm>
            <a:off x="3311525" y="4713288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94" name="Rectangle 78"/>
          <p:cNvSpPr>
            <a:spLocks noChangeArrowheads="1"/>
          </p:cNvSpPr>
          <p:nvPr/>
        </p:nvSpPr>
        <p:spPr bwMode="auto">
          <a:xfrm>
            <a:off x="3311525" y="2579688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95" name="Line 79"/>
          <p:cNvSpPr>
            <a:spLocks noChangeShapeType="1"/>
          </p:cNvSpPr>
          <p:nvPr/>
        </p:nvSpPr>
        <p:spPr bwMode="auto">
          <a:xfrm>
            <a:off x="3530600" y="2760663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96" name="Line 80"/>
          <p:cNvSpPr>
            <a:spLocks noChangeShapeType="1"/>
          </p:cNvSpPr>
          <p:nvPr/>
        </p:nvSpPr>
        <p:spPr bwMode="auto">
          <a:xfrm>
            <a:off x="4435475" y="2760663"/>
            <a:ext cx="0" cy="1981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97" name="Rectangle 81"/>
          <p:cNvSpPr>
            <a:spLocks noChangeArrowheads="1"/>
          </p:cNvSpPr>
          <p:nvPr/>
        </p:nvSpPr>
        <p:spPr bwMode="auto">
          <a:xfrm>
            <a:off x="3854450" y="4503738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98" name="Rectangle 82"/>
          <p:cNvSpPr>
            <a:spLocks noChangeArrowheads="1"/>
          </p:cNvSpPr>
          <p:nvPr/>
        </p:nvSpPr>
        <p:spPr bwMode="auto">
          <a:xfrm>
            <a:off x="3854450" y="3513138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99" name="Line 83"/>
          <p:cNvSpPr>
            <a:spLocks noChangeShapeType="1"/>
          </p:cNvSpPr>
          <p:nvPr/>
        </p:nvSpPr>
        <p:spPr bwMode="auto">
          <a:xfrm>
            <a:off x="3997325" y="2389188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00" name="Rectangle 84"/>
          <p:cNvSpPr>
            <a:spLocks noChangeArrowheads="1"/>
          </p:cNvSpPr>
          <p:nvPr/>
        </p:nvSpPr>
        <p:spPr bwMode="auto">
          <a:xfrm>
            <a:off x="3854450" y="3713163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01" name="Rectangle 85"/>
          <p:cNvSpPr>
            <a:spLocks noChangeArrowheads="1"/>
          </p:cNvSpPr>
          <p:nvPr/>
        </p:nvSpPr>
        <p:spPr bwMode="auto">
          <a:xfrm>
            <a:off x="3854450" y="3713163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02" name="Rectangle 86"/>
          <p:cNvSpPr>
            <a:spLocks noChangeArrowheads="1"/>
          </p:cNvSpPr>
          <p:nvPr/>
        </p:nvSpPr>
        <p:spPr bwMode="auto">
          <a:xfrm>
            <a:off x="3854450" y="4418013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03" name="Oval 87"/>
          <p:cNvSpPr>
            <a:spLocks noChangeArrowheads="1"/>
          </p:cNvSpPr>
          <p:nvPr/>
        </p:nvSpPr>
        <p:spPr bwMode="auto">
          <a:xfrm>
            <a:off x="3625850" y="1760538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04" name="Oval 88"/>
          <p:cNvSpPr>
            <a:spLocks noChangeArrowheads="1"/>
          </p:cNvSpPr>
          <p:nvPr/>
        </p:nvSpPr>
        <p:spPr bwMode="auto">
          <a:xfrm>
            <a:off x="3827463" y="2051050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05" name="Oval 89"/>
          <p:cNvSpPr>
            <a:spLocks noChangeArrowheads="1"/>
          </p:cNvSpPr>
          <p:nvPr/>
        </p:nvSpPr>
        <p:spPr bwMode="auto">
          <a:xfrm>
            <a:off x="3857625" y="2081213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06" name="Line 90"/>
          <p:cNvSpPr>
            <a:spLocks noChangeShapeType="1"/>
          </p:cNvSpPr>
          <p:nvPr/>
        </p:nvSpPr>
        <p:spPr bwMode="auto">
          <a:xfrm flipV="1">
            <a:off x="3987800" y="1941513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07" name="Line 91"/>
          <p:cNvSpPr>
            <a:spLocks noChangeShapeType="1"/>
          </p:cNvSpPr>
          <p:nvPr/>
        </p:nvSpPr>
        <p:spPr bwMode="auto">
          <a:xfrm flipV="1">
            <a:off x="3987800" y="1550988"/>
            <a:ext cx="0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08" name="Line 92"/>
          <p:cNvSpPr>
            <a:spLocks noChangeShapeType="1"/>
          </p:cNvSpPr>
          <p:nvPr/>
        </p:nvSpPr>
        <p:spPr bwMode="auto">
          <a:xfrm>
            <a:off x="3159125" y="1503363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09" name="Rectangle 93"/>
          <p:cNvSpPr>
            <a:spLocks noChangeArrowheads="1"/>
          </p:cNvSpPr>
          <p:nvPr/>
        </p:nvSpPr>
        <p:spPr bwMode="auto">
          <a:xfrm>
            <a:off x="3044825" y="1341438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0" name="Line 94"/>
          <p:cNvSpPr>
            <a:spLocks noChangeShapeType="1"/>
          </p:cNvSpPr>
          <p:nvPr/>
        </p:nvSpPr>
        <p:spPr bwMode="auto">
          <a:xfrm>
            <a:off x="4806950" y="1541463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1" name="Rectangle 95"/>
          <p:cNvSpPr>
            <a:spLocks noChangeArrowheads="1"/>
          </p:cNvSpPr>
          <p:nvPr/>
        </p:nvSpPr>
        <p:spPr bwMode="auto">
          <a:xfrm>
            <a:off x="3035300" y="4922838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2" name="Rectangle 96"/>
          <p:cNvSpPr>
            <a:spLocks noChangeArrowheads="1"/>
          </p:cNvSpPr>
          <p:nvPr/>
        </p:nvSpPr>
        <p:spPr bwMode="auto">
          <a:xfrm>
            <a:off x="3978275" y="4494213"/>
            <a:ext cx="42863" cy="690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3" name="Rectangle 97"/>
          <p:cNvSpPr>
            <a:spLocks noChangeArrowheads="1"/>
          </p:cNvSpPr>
          <p:nvPr/>
        </p:nvSpPr>
        <p:spPr bwMode="auto">
          <a:xfrm>
            <a:off x="2749550" y="5184775"/>
            <a:ext cx="1271588" cy="42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14" name="Line 98"/>
          <p:cNvSpPr>
            <a:spLocks noChangeShapeType="1"/>
          </p:cNvSpPr>
          <p:nvPr/>
        </p:nvSpPr>
        <p:spPr bwMode="auto">
          <a:xfrm>
            <a:off x="4000500" y="5154613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315" name="Group 100"/>
          <p:cNvGrpSpPr>
            <a:grpSpLocks/>
          </p:cNvGrpSpPr>
          <p:nvPr/>
        </p:nvGrpSpPr>
        <p:grpSpPr bwMode="auto">
          <a:xfrm>
            <a:off x="3768725" y="3827463"/>
            <a:ext cx="88900" cy="546100"/>
            <a:chOff x="1540" y="2376"/>
            <a:chExt cx="56" cy="344"/>
          </a:xfrm>
        </p:grpSpPr>
        <p:sp>
          <p:nvSpPr>
            <p:cNvPr id="11478" name="Line 101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9" name="Line 102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80" name="Line 103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81" name="Line 104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82" name="Line 105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83" name="Line 106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84" name="Line 107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316" name="Group 108"/>
          <p:cNvGrpSpPr>
            <a:grpSpLocks/>
          </p:cNvGrpSpPr>
          <p:nvPr/>
        </p:nvGrpSpPr>
        <p:grpSpPr bwMode="auto">
          <a:xfrm flipH="1">
            <a:off x="4130675" y="3821113"/>
            <a:ext cx="88900" cy="546100"/>
            <a:chOff x="1540" y="2376"/>
            <a:chExt cx="56" cy="344"/>
          </a:xfrm>
        </p:grpSpPr>
        <p:sp>
          <p:nvSpPr>
            <p:cNvPr id="11471" name="Line 109"/>
            <p:cNvSpPr>
              <a:spLocks noChangeShapeType="1"/>
            </p:cNvSpPr>
            <p:nvPr/>
          </p:nvSpPr>
          <p:spPr bwMode="auto">
            <a:xfrm>
              <a:off x="1540" y="237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2" name="Line 110"/>
            <p:cNvSpPr>
              <a:spLocks noChangeShapeType="1"/>
            </p:cNvSpPr>
            <p:nvPr/>
          </p:nvSpPr>
          <p:spPr bwMode="auto">
            <a:xfrm>
              <a:off x="1540" y="2424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3" name="Line 111"/>
            <p:cNvSpPr>
              <a:spLocks noChangeShapeType="1"/>
            </p:cNvSpPr>
            <p:nvPr/>
          </p:nvSpPr>
          <p:spPr bwMode="auto">
            <a:xfrm>
              <a:off x="1540" y="248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4" name="Line 112"/>
            <p:cNvSpPr>
              <a:spLocks noChangeShapeType="1"/>
            </p:cNvSpPr>
            <p:nvPr/>
          </p:nvSpPr>
          <p:spPr bwMode="auto">
            <a:xfrm>
              <a:off x="1540" y="253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5" name="Line 113"/>
            <p:cNvSpPr>
              <a:spLocks noChangeShapeType="1"/>
            </p:cNvSpPr>
            <p:nvPr/>
          </p:nvSpPr>
          <p:spPr bwMode="auto">
            <a:xfrm>
              <a:off x="1540" y="260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6" name="Line 114"/>
            <p:cNvSpPr>
              <a:spLocks noChangeShapeType="1"/>
            </p:cNvSpPr>
            <p:nvPr/>
          </p:nvSpPr>
          <p:spPr bwMode="auto">
            <a:xfrm>
              <a:off x="1540" y="2656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7" name="Line 115"/>
            <p:cNvSpPr>
              <a:spLocks noChangeShapeType="1"/>
            </p:cNvSpPr>
            <p:nvPr/>
          </p:nvSpPr>
          <p:spPr bwMode="auto">
            <a:xfrm>
              <a:off x="1544" y="27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317" name="Line 116"/>
          <p:cNvSpPr>
            <a:spLocks noChangeShapeType="1"/>
          </p:cNvSpPr>
          <p:nvPr/>
        </p:nvSpPr>
        <p:spPr bwMode="auto">
          <a:xfrm>
            <a:off x="4000500" y="3170238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318" name="Group 55"/>
          <p:cNvGrpSpPr>
            <a:grpSpLocks/>
          </p:cNvGrpSpPr>
          <p:nvPr/>
        </p:nvGrpSpPr>
        <p:grpSpPr bwMode="auto">
          <a:xfrm>
            <a:off x="2863850" y="5129213"/>
            <a:ext cx="146050" cy="146050"/>
            <a:chOff x="2024" y="3628"/>
            <a:chExt cx="92" cy="92"/>
          </a:xfrm>
        </p:grpSpPr>
        <p:sp>
          <p:nvSpPr>
            <p:cNvPr id="11468" name="Oval 52"/>
            <p:cNvSpPr>
              <a:spLocks noChangeArrowheads="1"/>
            </p:cNvSpPr>
            <p:nvPr/>
          </p:nvSpPr>
          <p:spPr bwMode="auto">
            <a:xfrm>
              <a:off x="2024" y="3628"/>
              <a:ext cx="92" cy="9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69" name="Line 53"/>
            <p:cNvSpPr>
              <a:spLocks noChangeShapeType="1"/>
            </p:cNvSpPr>
            <p:nvPr/>
          </p:nvSpPr>
          <p:spPr bwMode="auto">
            <a:xfrm flipH="1">
              <a:off x="2036" y="3640"/>
              <a:ext cx="68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70" name="Line 54"/>
            <p:cNvSpPr>
              <a:spLocks noChangeShapeType="1"/>
            </p:cNvSpPr>
            <p:nvPr/>
          </p:nvSpPr>
          <p:spPr bwMode="auto">
            <a:xfrm>
              <a:off x="2032" y="3640"/>
              <a:ext cx="76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319" name="Group 148"/>
          <p:cNvGrpSpPr>
            <a:grpSpLocks/>
          </p:cNvGrpSpPr>
          <p:nvPr/>
        </p:nvGrpSpPr>
        <p:grpSpPr bwMode="auto">
          <a:xfrm>
            <a:off x="276225" y="3594100"/>
            <a:ext cx="463550" cy="939800"/>
            <a:chOff x="580" y="2223"/>
            <a:chExt cx="292" cy="592"/>
          </a:xfrm>
        </p:grpSpPr>
        <p:sp>
          <p:nvSpPr>
            <p:cNvPr id="11439" name="Rectangle 117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40" name="Line 119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41" name="Line 120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42" name="Line 121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43" name="Line 122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44" name="Line 123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45" name="Line 124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46" name="Line 125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47" name="Line 126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48" name="Line 127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49" name="Line 128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50" name="Line 129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51" name="Line 130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52" name="Line 131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53" name="Line 132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54" name="Line 133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55" name="Line 134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56" name="Line 135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57" name="Line 136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58" name="Line 138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59" name="Line 139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60" name="Line 140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61" name="Line 141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62" name="Line 142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63" name="Line 143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64" name="Line 144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65" name="Line 145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66" name="Line 146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67" name="Line 147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1320" name="Group 149"/>
          <p:cNvGrpSpPr>
            <a:grpSpLocks/>
          </p:cNvGrpSpPr>
          <p:nvPr/>
        </p:nvGrpSpPr>
        <p:grpSpPr bwMode="auto">
          <a:xfrm>
            <a:off x="5026025" y="3594100"/>
            <a:ext cx="463550" cy="939800"/>
            <a:chOff x="580" y="2223"/>
            <a:chExt cx="292" cy="592"/>
          </a:xfrm>
        </p:grpSpPr>
        <p:sp>
          <p:nvSpPr>
            <p:cNvPr id="11410" name="Rectangle 150"/>
            <p:cNvSpPr>
              <a:spLocks noChangeArrowheads="1"/>
            </p:cNvSpPr>
            <p:nvPr/>
          </p:nvSpPr>
          <p:spPr bwMode="auto">
            <a:xfrm>
              <a:off x="634" y="2274"/>
              <a:ext cx="180" cy="492"/>
            </a:xfrm>
            <a:prstGeom prst="rect">
              <a:avLst/>
            </a:prstGeom>
            <a:solidFill>
              <a:srgbClr val="FBFD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11" name="Line 151"/>
            <p:cNvSpPr>
              <a:spLocks noChangeShapeType="1"/>
            </p:cNvSpPr>
            <p:nvPr/>
          </p:nvSpPr>
          <p:spPr bwMode="auto">
            <a:xfrm flipH="1">
              <a:off x="82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12" name="Line 152"/>
            <p:cNvSpPr>
              <a:spLocks noChangeShapeType="1"/>
            </p:cNvSpPr>
            <p:nvPr/>
          </p:nvSpPr>
          <p:spPr bwMode="auto">
            <a:xfrm flipH="1">
              <a:off x="82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13" name="Line 153"/>
            <p:cNvSpPr>
              <a:spLocks noChangeShapeType="1"/>
            </p:cNvSpPr>
            <p:nvPr/>
          </p:nvSpPr>
          <p:spPr bwMode="auto">
            <a:xfrm flipH="1">
              <a:off x="82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14" name="Line 154"/>
            <p:cNvSpPr>
              <a:spLocks noChangeShapeType="1"/>
            </p:cNvSpPr>
            <p:nvPr/>
          </p:nvSpPr>
          <p:spPr bwMode="auto">
            <a:xfrm flipH="1">
              <a:off x="82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15" name="Line 155"/>
            <p:cNvSpPr>
              <a:spLocks noChangeShapeType="1"/>
            </p:cNvSpPr>
            <p:nvPr/>
          </p:nvSpPr>
          <p:spPr bwMode="auto">
            <a:xfrm flipH="1">
              <a:off x="82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16" name="Line 156"/>
            <p:cNvSpPr>
              <a:spLocks noChangeShapeType="1"/>
            </p:cNvSpPr>
            <p:nvPr/>
          </p:nvSpPr>
          <p:spPr bwMode="auto">
            <a:xfrm flipH="1">
              <a:off x="82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17" name="Line 157"/>
            <p:cNvSpPr>
              <a:spLocks noChangeShapeType="1"/>
            </p:cNvSpPr>
            <p:nvPr/>
          </p:nvSpPr>
          <p:spPr bwMode="auto">
            <a:xfrm flipH="1">
              <a:off x="82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18" name="Line 158"/>
            <p:cNvSpPr>
              <a:spLocks noChangeShapeType="1"/>
            </p:cNvSpPr>
            <p:nvPr/>
          </p:nvSpPr>
          <p:spPr bwMode="auto">
            <a:xfrm flipH="1">
              <a:off x="82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19" name="Line 159"/>
            <p:cNvSpPr>
              <a:spLocks noChangeShapeType="1"/>
            </p:cNvSpPr>
            <p:nvPr/>
          </p:nvSpPr>
          <p:spPr bwMode="auto">
            <a:xfrm flipH="1">
              <a:off x="82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20" name="Line 160"/>
            <p:cNvSpPr>
              <a:spLocks noChangeShapeType="1"/>
            </p:cNvSpPr>
            <p:nvPr/>
          </p:nvSpPr>
          <p:spPr bwMode="auto">
            <a:xfrm>
              <a:off x="580" y="2282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21" name="Line 161"/>
            <p:cNvSpPr>
              <a:spLocks noChangeShapeType="1"/>
            </p:cNvSpPr>
            <p:nvPr/>
          </p:nvSpPr>
          <p:spPr bwMode="auto">
            <a:xfrm>
              <a:off x="580" y="234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22" name="Line 162"/>
            <p:cNvSpPr>
              <a:spLocks noChangeShapeType="1"/>
            </p:cNvSpPr>
            <p:nvPr/>
          </p:nvSpPr>
          <p:spPr bwMode="auto">
            <a:xfrm>
              <a:off x="580" y="2401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23" name="Line 163"/>
            <p:cNvSpPr>
              <a:spLocks noChangeShapeType="1"/>
            </p:cNvSpPr>
            <p:nvPr/>
          </p:nvSpPr>
          <p:spPr bwMode="auto">
            <a:xfrm>
              <a:off x="580" y="246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24" name="Line 164"/>
            <p:cNvSpPr>
              <a:spLocks noChangeShapeType="1"/>
            </p:cNvSpPr>
            <p:nvPr/>
          </p:nvSpPr>
          <p:spPr bwMode="auto">
            <a:xfrm>
              <a:off x="580" y="2520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25" name="Line 165"/>
            <p:cNvSpPr>
              <a:spLocks noChangeShapeType="1"/>
            </p:cNvSpPr>
            <p:nvPr/>
          </p:nvSpPr>
          <p:spPr bwMode="auto">
            <a:xfrm>
              <a:off x="580" y="257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26" name="Line 166"/>
            <p:cNvSpPr>
              <a:spLocks noChangeShapeType="1"/>
            </p:cNvSpPr>
            <p:nvPr/>
          </p:nvSpPr>
          <p:spPr bwMode="auto">
            <a:xfrm>
              <a:off x="580" y="263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27" name="Line 167"/>
            <p:cNvSpPr>
              <a:spLocks noChangeShapeType="1"/>
            </p:cNvSpPr>
            <p:nvPr/>
          </p:nvSpPr>
          <p:spPr bwMode="auto">
            <a:xfrm>
              <a:off x="580" y="269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28" name="Line 168"/>
            <p:cNvSpPr>
              <a:spLocks noChangeShapeType="1"/>
            </p:cNvSpPr>
            <p:nvPr/>
          </p:nvSpPr>
          <p:spPr bwMode="auto">
            <a:xfrm>
              <a:off x="580" y="2758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29" name="Line 169"/>
            <p:cNvSpPr>
              <a:spLocks noChangeShapeType="1"/>
            </p:cNvSpPr>
            <p:nvPr/>
          </p:nvSpPr>
          <p:spPr bwMode="auto">
            <a:xfrm rot="-5400000">
              <a:off x="619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30" name="Line 170"/>
            <p:cNvSpPr>
              <a:spLocks noChangeShapeType="1"/>
            </p:cNvSpPr>
            <p:nvPr/>
          </p:nvSpPr>
          <p:spPr bwMode="auto">
            <a:xfrm rot="-5400000">
              <a:off x="65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31" name="Line 171"/>
            <p:cNvSpPr>
              <a:spLocks noChangeShapeType="1"/>
            </p:cNvSpPr>
            <p:nvPr/>
          </p:nvSpPr>
          <p:spPr bwMode="auto">
            <a:xfrm rot="-5400000">
              <a:off x="69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32" name="Line 172"/>
            <p:cNvSpPr>
              <a:spLocks noChangeShapeType="1"/>
            </p:cNvSpPr>
            <p:nvPr/>
          </p:nvSpPr>
          <p:spPr bwMode="auto">
            <a:xfrm rot="-5400000">
              <a:off x="73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33" name="Line 173"/>
            <p:cNvSpPr>
              <a:spLocks noChangeShapeType="1"/>
            </p:cNvSpPr>
            <p:nvPr/>
          </p:nvSpPr>
          <p:spPr bwMode="auto">
            <a:xfrm rot="-5400000">
              <a:off x="778" y="278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34" name="Line 174"/>
            <p:cNvSpPr>
              <a:spLocks noChangeShapeType="1"/>
            </p:cNvSpPr>
            <p:nvPr/>
          </p:nvSpPr>
          <p:spPr bwMode="auto">
            <a:xfrm rot="5400000" flipV="1">
              <a:off x="616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35" name="Line 175"/>
            <p:cNvSpPr>
              <a:spLocks noChangeShapeType="1"/>
            </p:cNvSpPr>
            <p:nvPr/>
          </p:nvSpPr>
          <p:spPr bwMode="auto">
            <a:xfrm rot="5400000" flipV="1">
              <a:off x="65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36" name="Line 176"/>
            <p:cNvSpPr>
              <a:spLocks noChangeShapeType="1"/>
            </p:cNvSpPr>
            <p:nvPr/>
          </p:nvSpPr>
          <p:spPr bwMode="auto">
            <a:xfrm rot="5400000" flipV="1">
              <a:off x="69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37" name="Line 177"/>
            <p:cNvSpPr>
              <a:spLocks noChangeShapeType="1"/>
            </p:cNvSpPr>
            <p:nvPr/>
          </p:nvSpPr>
          <p:spPr bwMode="auto">
            <a:xfrm rot="5400000" flipV="1">
              <a:off x="73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38" name="Line 178"/>
            <p:cNvSpPr>
              <a:spLocks noChangeShapeType="1"/>
            </p:cNvSpPr>
            <p:nvPr/>
          </p:nvSpPr>
          <p:spPr bwMode="auto">
            <a:xfrm rot="5400000" flipV="1">
              <a:off x="775" y="2249"/>
              <a:ext cx="52" cy="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321" name="Line 179"/>
          <p:cNvSpPr>
            <a:spLocks noChangeShapeType="1"/>
          </p:cNvSpPr>
          <p:nvPr/>
        </p:nvSpPr>
        <p:spPr bwMode="auto">
          <a:xfrm>
            <a:off x="5248275" y="3265488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22" name="Line 180"/>
          <p:cNvSpPr>
            <a:spLocks noChangeShapeType="1"/>
          </p:cNvSpPr>
          <p:nvPr/>
        </p:nvSpPr>
        <p:spPr bwMode="auto">
          <a:xfrm flipV="1">
            <a:off x="5257800" y="4532313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23" name="Text Box 181"/>
          <p:cNvSpPr txBox="1">
            <a:spLocks noChangeArrowheads="1"/>
          </p:cNvSpPr>
          <p:nvPr/>
        </p:nvSpPr>
        <p:spPr bwMode="auto">
          <a:xfrm>
            <a:off x="1397000" y="9398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Step 1</a:t>
            </a:r>
          </a:p>
        </p:txBody>
      </p:sp>
      <p:sp>
        <p:nvSpPr>
          <p:cNvPr id="11324" name="Text Box 182"/>
          <p:cNvSpPr txBox="1">
            <a:spLocks noChangeArrowheads="1"/>
          </p:cNvSpPr>
          <p:nvPr/>
        </p:nvSpPr>
        <p:spPr bwMode="auto">
          <a:xfrm>
            <a:off x="3594100" y="949325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Step 2</a:t>
            </a:r>
          </a:p>
        </p:txBody>
      </p:sp>
      <p:sp>
        <p:nvSpPr>
          <p:cNvPr id="11325" name="Text Box 183"/>
          <p:cNvSpPr txBox="1">
            <a:spLocks noChangeArrowheads="1"/>
          </p:cNvSpPr>
          <p:nvPr/>
        </p:nvSpPr>
        <p:spPr bwMode="auto">
          <a:xfrm>
            <a:off x="311150" y="165100"/>
            <a:ext cx="283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u="sng">
                <a:solidFill>
                  <a:srgbClr val="000000"/>
                </a:solidFill>
              </a:rPr>
              <a:t>Triaxial Compression Test</a:t>
            </a:r>
          </a:p>
        </p:txBody>
      </p:sp>
      <p:sp>
        <p:nvSpPr>
          <p:cNvPr id="11326" name="Text Box 184"/>
          <p:cNvSpPr txBox="1">
            <a:spLocks noChangeArrowheads="1"/>
          </p:cNvSpPr>
          <p:nvPr/>
        </p:nvSpPr>
        <p:spPr bwMode="auto">
          <a:xfrm>
            <a:off x="374650" y="523875"/>
            <a:ext cx="3109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1- Consolidated Undrained Test (CU)</a:t>
            </a:r>
          </a:p>
        </p:txBody>
      </p:sp>
      <p:sp>
        <p:nvSpPr>
          <p:cNvPr id="11327" name="Line 185"/>
          <p:cNvSpPr>
            <a:spLocks noChangeShapeType="1"/>
          </p:cNvSpPr>
          <p:nvPr/>
        </p:nvSpPr>
        <p:spPr bwMode="auto">
          <a:xfrm flipV="1">
            <a:off x="6048375" y="2493963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28" name="Line 186"/>
          <p:cNvSpPr>
            <a:spLocks noChangeShapeType="1"/>
          </p:cNvSpPr>
          <p:nvPr/>
        </p:nvSpPr>
        <p:spPr bwMode="auto">
          <a:xfrm>
            <a:off x="6048375" y="4141788"/>
            <a:ext cx="291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29" name="Line 190"/>
          <p:cNvSpPr>
            <a:spLocks noChangeShapeType="1"/>
          </p:cNvSpPr>
          <p:nvPr/>
        </p:nvSpPr>
        <p:spPr bwMode="auto">
          <a:xfrm flipH="1">
            <a:off x="6048375" y="3186113"/>
            <a:ext cx="231140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30" name="Line 192"/>
          <p:cNvSpPr>
            <a:spLocks noChangeShapeType="1"/>
          </p:cNvSpPr>
          <p:nvPr/>
        </p:nvSpPr>
        <p:spPr bwMode="auto">
          <a:xfrm flipH="1">
            <a:off x="5870575" y="3919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31" name="Line 193"/>
          <p:cNvSpPr>
            <a:spLocks noChangeShapeType="1"/>
          </p:cNvSpPr>
          <p:nvPr/>
        </p:nvSpPr>
        <p:spPr bwMode="auto">
          <a:xfrm flipH="1">
            <a:off x="5883275" y="4141788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32" name="Line 194"/>
          <p:cNvSpPr>
            <a:spLocks noChangeShapeType="1"/>
          </p:cNvSpPr>
          <p:nvPr/>
        </p:nvSpPr>
        <p:spPr bwMode="auto">
          <a:xfrm>
            <a:off x="5934075" y="3919538"/>
            <a:ext cx="635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33" name="Text Box 196"/>
          <p:cNvSpPr txBox="1">
            <a:spLocks noChangeArrowheads="1"/>
          </p:cNvSpPr>
          <p:nvPr/>
        </p:nvSpPr>
        <p:spPr bwMode="auto">
          <a:xfrm>
            <a:off x="8207375" y="3090863"/>
            <a:ext cx="446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1200" baseline="-2500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334" name="Text Box 203"/>
          <p:cNvSpPr txBox="1">
            <a:spLocks noChangeArrowheads="1"/>
          </p:cNvSpPr>
          <p:nvPr/>
        </p:nvSpPr>
        <p:spPr bwMode="auto">
          <a:xfrm>
            <a:off x="8770938" y="4132263"/>
            <a:ext cx="373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000000"/>
                </a:solidFill>
              </a:rPr>
              <a:t>n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335" name="Text Box 204"/>
          <p:cNvSpPr txBox="1">
            <a:spLocks noChangeArrowheads="1"/>
          </p:cNvSpPr>
          <p:nvPr/>
        </p:nvSpPr>
        <p:spPr bwMode="auto">
          <a:xfrm>
            <a:off x="5803900" y="2411413"/>
            <a:ext cx="393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t</a:t>
            </a:r>
            <a:endParaRPr lang="en-US" sz="1200" baseline="-250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1336" name="Text Box 205"/>
          <p:cNvSpPr txBox="1">
            <a:spLocks noChangeArrowheads="1"/>
          </p:cNvSpPr>
          <p:nvPr/>
        </p:nvSpPr>
        <p:spPr bwMode="auto">
          <a:xfrm>
            <a:off x="5641975" y="3868738"/>
            <a:ext cx="330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c</a:t>
            </a:r>
            <a:r>
              <a:rPr lang="en-US" sz="1200" baseline="-2500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11337" name="Text Box 206"/>
          <p:cNvSpPr txBox="1">
            <a:spLocks noChangeArrowheads="1"/>
          </p:cNvSpPr>
          <p:nvPr/>
        </p:nvSpPr>
        <p:spPr bwMode="auto">
          <a:xfrm rot="-1023691">
            <a:off x="6540500" y="3303588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Symbol" pitchFamily="18" charset="2"/>
              </a:rPr>
              <a:t>t= </a:t>
            </a:r>
            <a:r>
              <a:rPr lang="en-US" sz="1200" dirty="0">
                <a:solidFill>
                  <a:srgbClr val="000000"/>
                </a:solidFill>
              </a:rPr>
              <a:t>c</a:t>
            </a:r>
            <a:r>
              <a:rPr lang="en-US" sz="1200" dirty="0">
                <a:solidFill>
                  <a:srgbClr val="000000"/>
                </a:solidFill>
                <a:latin typeface="Symbol" pitchFamily="18" charset="2"/>
              </a:rPr>
              <a:t> + </a:t>
            </a:r>
            <a:r>
              <a:rPr lang="en-US" sz="1200" dirty="0" err="1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200" baseline="-25000" dirty="0" err="1">
                <a:solidFill>
                  <a:srgbClr val="000000"/>
                </a:solidFill>
              </a:rPr>
              <a:t>n</a:t>
            </a:r>
            <a:r>
              <a:rPr lang="en-US" sz="1200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tan</a:t>
            </a:r>
            <a:r>
              <a:rPr lang="en-US" sz="1200" dirty="0">
                <a:solidFill>
                  <a:srgbClr val="000000"/>
                </a:solidFill>
                <a:latin typeface="Symbol" pitchFamily="18" charset="2"/>
              </a:rPr>
              <a:t> f</a:t>
            </a:r>
            <a:endParaRPr lang="en-US" sz="1200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1338" name="Line 207"/>
          <p:cNvSpPr>
            <a:spLocks noChangeShapeType="1"/>
          </p:cNvSpPr>
          <p:nvPr/>
        </p:nvSpPr>
        <p:spPr bwMode="auto">
          <a:xfrm>
            <a:off x="6559550" y="915988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39" name="Line 208"/>
          <p:cNvSpPr>
            <a:spLocks noChangeShapeType="1"/>
          </p:cNvSpPr>
          <p:nvPr/>
        </p:nvSpPr>
        <p:spPr bwMode="auto">
          <a:xfrm>
            <a:off x="6559550" y="22209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40" name="Freeform 209"/>
          <p:cNvSpPr>
            <a:spLocks/>
          </p:cNvSpPr>
          <p:nvPr/>
        </p:nvSpPr>
        <p:spPr bwMode="auto">
          <a:xfrm>
            <a:off x="6559550" y="1211263"/>
            <a:ext cx="762000" cy="1000125"/>
          </a:xfrm>
          <a:custGeom>
            <a:avLst/>
            <a:gdLst>
              <a:gd name="T0" fmla="*/ 0 w 480"/>
              <a:gd name="T1" fmla="*/ 1000125 h 630"/>
              <a:gd name="T2" fmla="*/ 762000 w 480"/>
              <a:gd name="T3" fmla="*/ 285750 h 630"/>
              <a:gd name="T4" fmla="*/ 0 60000 65536"/>
              <a:gd name="T5" fmla="*/ 0 60000 65536"/>
              <a:gd name="T6" fmla="*/ 0 w 480"/>
              <a:gd name="T7" fmla="*/ 0 h 630"/>
              <a:gd name="T8" fmla="*/ 480 w 480"/>
              <a:gd name="T9" fmla="*/ 630 h 6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41" name="Text Box 210"/>
          <p:cNvSpPr txBox="1">
            <a:spLocks noChangeArrowheads="1"/>
          </p:cNvSpPr>
          <p:nvPr/>
        </p:nvSpPr>
        <p:spPr bwMode="auto">
          <a:xfrm>
            <a:off x="7639050" y="2081213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342" name="Text Box 211"/>
          <p:cNvSpPr txBox="1">
            <a:spLocks noChangeArrowheads="1"/>
          </p:cNvSpPr>
          <p:nvPr/>
        </p:nvSpPr>
        <p:spPr bwMode="auto">
          <a:xfrm>
            <a:off x="6340475" y="700088"/>
            <a:ext cx="369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Ds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343" name="Text Box 212"/>
          <p:cNvSpPr txBox="1">
            <a:spLocks noChangeArrowheads="1"/>
          </p:cNvSpPr>
          <p:nvPr/>
        </p:nvSpPr>
        <p:spPr bwMode="auto">
          <a:xfrm>
            <a:off x="6991350" y="900113"/>
            <a:ext cx="1049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00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344" name="Line 213"/>
          <p:cNvSpPr>
            <a:spLocks noChangeShapeType="1"/>
          </p:cNvSpPr>
          <p:nvPr/>
        </p:nvSpPr>
        <p:spPr bwMode="auto">
          <a:xfrm>
            <a:off x="6997700" y="1401763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45" name="Text Box 214"/>
          <p:cNvSpPr txBox="1">
            <a:spLocks noChangeArrowheads="1"/>
          </p:cNvSpPr>
          <p:nvPr/>
        </p:nvSpPr>
        <p:spPr bwMode="auto">
          <a:xfrm>
            <a:off x="6934200" y="1614488"/>
            <a:ext cx="8604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Ds </a:t>
            </a:r>
            <a:r>
              <a:rPr lang="en-US" sz="1200" i="1" baseline="-25000">
                <a:solidFill>
                  <a:srgbClr val="000000"/>
                </a:solidFill>
              </a:rPr>
              <a:t>Failure</a:t>
            </a:r>
          </a:p>
        </p:txBody>
      </p:sp>
      <p:sp>
        <p:nvSpPr>
          <p:cNvPr id="11346" name="Oval 215"/>
          <p:cNvSpPr>
            <a:spLocks noChangeArrowheads="1"/>
          </p:cNvSpPr>
          <p:nvPr/>
        </p:nvSpPr>
        <p:spPr bwMode="auto">
          <a:xfrm>
            <a:off x="7026275" y="935038"/>
            <a:ext cx="276225" cy="276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47" name="Oval 216"/>
          <p:cNvSpPr>
            <a:spLocks noChangeArrowheads="1"/>
          </p:cNvSpPr>
          <p:nvPr/>
        </p:nvSpPr>
        <p:spPr bwMode="auto">
          <a:xfrm>
            <a:off x="6248400" y="3748088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48" name="Oval 217"/>
          <p:cNvSpPr>
            <a:spLocks noChangeArrowheads="1"/>
          </p:cNvSpPr>
          <p:nvPr/>
        </p:nvSpPr>
        <p:spPr bwMode="auto">
          <a:xfrm>
            <a:off x="6680200" y="3570288"/>
            <a:ext cx="1123950" cy="1123950"/>
          </a:xfrm>
          <a:prstGeom prst="ellipse">
            <a:avLst/>
          </a:prstGeom>
          <a:noFill/>
          <a:ln w="2857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49" name="Oval 218"/>
          <p:cNvSpPr>
            <a:spLocks noChangeArrowheads="1"/>
          </p:cNvSpPr>
          <p:nvPr/>
        </p:nvSpPr>
        <p:spPr bwMode="auto">
          <a:xfrm>
            <a:off x="7048500" y="3417888"/>
            <a:ext cx="1428750" cy="142875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50" name="Rectangle 219"/>
          <p:cNvSpPr>
            <a:spLocks noChangeArrowheads="1"/>
          </p:cNvSpPr>
          <p:nvPr/>
        </p:nvSpPr>
        <p:spPr bwMode="auto">
          <a:xfrm>
            <a:off x="6235700" y="4148138"/>
            <a:ext cx="2343150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51" name="Text Box 200"/>
          <p:cNvSpPr txBox="1">
            <a:spLocks noChangeArrowheads="1"/>
          </p:cNvSpPr>
          <p:nvPr/>
        </p:nvSpPr>
        <p:spPr bwMode="auto">
          <a:xfrm>
            <a:off x="6089650" y="405923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52" name="Text Box 202"/>
          <p:cNvSpPr txBox="1">
            <a:spLocks noChangeArrowheads="1"/>
          </p:cNvSpPr>
          <p:nvPr/>
        </p:nvSpPr>
        <p:spPr bwMode="auto">
          <a:xfrm>
            <a:off x="6823075" y="4037013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1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53" name="Text Box 201"/>
          <p:cNvSpPr txBox="1">
            <a:spLocks noChangeArrowheads="1"/>
          </p:cNvSpPr>
          <p:nvPr/>
        </p:nvSpPr>
        <p:spPr bwMode="auto">
          <a:xfrm>
            <a:off x="6543675" y="40655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6699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6699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669900"/>
              </a:solidFill>
            </a:endParaRPr>
          </a:p>
        </p:txBody>
      </p:sp>
      <p:sp>
        <p:nvSpPr>
          <p:cNvPr id="11354" name="Text Box 220"/>
          <p:cNvSpPr txBox="1">
            <a:spLocks noChangeArrowheads="1"/>
          </p:cNvSpPr>
          <p:nvPr/>
        </p:nvSpPr>
        <p:spPr bwMode="auto">
          <a:xfrm>
            <a:off x="7648575" y="407193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6699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669900"/>
                </a:solidFill>
                <a:latin typeface="Symbol" pitchFamily="18" charset="2"/>
              </a:rPr>
              <a:t>1</a:t>
            </a:r>
            <a:endParaRPr lang="en-US" sz="1200">
              <a:solidFill>
                <a:srgbClr val="669900"/>
              </a:solidFill>
            </a:endParaRPr>
          </a:p>
        </p:txBody>
      </p:sp>
      <p:sp>
        <p:nvSpPr>
          <p:cNvPr id="11355" name="Text Box 221"/>
          <p:cNvSpPr txBox="1">
            <a:spLocks noChangeArrowheads="1"/>
          </p:cNvSpPr>
          <p:nvPr/>
        </p:nvSpPr>
        <p:spPr bwMode="auto">
          <a:xfrm>
            <a:off x="6972300" y="40528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333399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333399"/>
              </a:solidFill>
            </a:endParaRPr>
          </a:p>
        </p:txBody>
      </p:sp>
      <p:sp>
        <p:nvSpPr>
          <p:cNvPr id="11356" name="Text Box 222"/>
          <p:cNvSpPr txBox="1">
            <a:spLocks noChangeArrowheads="1"/>
          </p:cNvSpPr>
          <p:nvPr/>
        </p:nvSpPr>
        <p:spPr bwMode="auto">
          <a:xfrm>
            <a:off x="8324850" y="407193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333399"/>
                </a:solidFill>
                <a:latin typeface="Symbol" pitchFamily="18" charset="2"/>
              </a:rPr>
              <a:t>1</a:t>
            </a:r>
            <a:endParaRPr lang="en-US" sz="1200">
              <a:solidFill>
                <a:srgbClr val="333399"/>
              </a:solidFill>
            </a:endParaRPr>
          </a:p>
        </p:txBody>
      </p:sp>
      <p:sp>
        <p:nvSpPr>
          <p:cNvPr id="11357" name="Line 223"/>
          <p:cNvSpPr>
            <a:spLocks noChangeShapeType="1"/>
          </p:cNvSpPr>
          <p:nvPr/>
        </p:nvSpPr>
        <p:spPr bwMode="auto">
          <a:xfrm>
            <a:off x="7010400" y="4325938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58" name="Line 224"/>
          <p:cNvSpPr>
            <a:spLocks noChangeShapeType="1"/>
          </p:cNvSpPr>
          <p:nvPr/>
        </p:nvSpPr>
        <p:spPr bwMode="auto">
          <a:xfrm>
            <a:off x="6248400" y="4319588"/>
            <a:ext cx="0" cy="31750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59" name="Line 225"/>
          <p:cNvSpPr>
            <a:spLocks noChangeShapeType="1"/>
          </p:cNvSpPr>
          <p:nvPr/>
        </p:nvSpPr>
        <p:spPr bwMode="auto">
          <a:xfrm>
            <a:off x="6248400" y="4478338"/>
            <a:ext cx="7620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0" name="Text Box 226"/>
          <p:cNvSpPr txBox="1">
            <a:spLocks noChangeArrowheads="1"/>
          </p:cNvSpPr>
          <p:nvPr/>
        </p:nvSpPr>
        <p:spPr bwMode="auto">
          <a:xfrm>
            <a:off x="6273800" y="4389438"/>
            <a:ext cx="823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 - 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1361" name="Line 227"/>
          <p:cNvSpPr>
            <a:spLocks noChangeShapeType="1"/>
          </p:cNvSpPr>
          <p:nvPr/>
        </p:nvSpPr>
        <p:spPr bwMode="auto">
          <a:xfrm>
            <a:off x="8477250" y="4427538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2" name="Line 228"/>
          <p:cNvSpPr>
            <a:spLocks noChangeShapeType="1"/>
          </p:cNvSpPr>
          <p:nvPr/>
        </p:nvSpPr>
        <p:spPr bwMode="auto">
          <a:xfrm>
            <a:off x="7048500" y="4446588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3" name="Line 229"/>
          <p:cNvSpPr>
            <a:spLocks noChangeShapeType="1"/>
          </p:cNvSpPr>
          <p:nvPr/>
        </p:nvSpPr>
        <p:spPr bwMode="auto">
          <a:xfrm>
            <a:off x="7054850" y="4687888"/>
            <a:ext cx="1422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4" name="Text Box 230"/>
          <p:cNvSpPr txBox="1">
            <a:spLocks noChangeArrowheads="1"/>
          </p:cNvSpPr>
          <p:nvPr/>
        </p:nvSpPr>
        <p:spPr bwMode="auto">
          <a:xfrm>
            <a:off x="7467600" y="4586288"/>
            <a:ext cx="823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333399"/>
                </a:solidFill>
                <a:latin typeface="Symbol" pitchFamily="18" charset="2"/>
              </a:rPr>
              <a:t>1</a:t>
            </a: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 - s</a:t>
            </a:r>
            <a:r>
              <a:rPr lang="en-US" sz="1200" baseline="-25000">
                <a:solidFill>
                  <a:srgbClr val="333399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1365" name="Text Box 231"/>
          <p:cNvSpPr txBox="1">
            <a:spLocks noChangeArrowheads="1"/>
          </p:cNvSpPr>
          <p:nvPr/>
        </p:nvSpPr>
        <p:spPr bwMode="auto">
          <a:xfrm>
            <a:off x="5422900" y="39131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66" name="Text Box 232"/>
          <p:cNvSpPr txBox="1">
            <a:spLocks noChangeArrowheads="1"/>
          </p:cNvSpPr>
          <p:nvPr/>
        </p:nvSpPr>
        <p:spPr bwMode="auto">
          <a:xfrm>
            <a:off x="4781550" y="38877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67" name="Text Box 233"/>
          <p:cNvSpPr txBox="1">
            <a:spLocks noChangeArrowheads="1"/>
          </p:cNvSpPr>
          <p:nvPr/>
        </p:nvSpPr>
        <p:spPr bwMode="auto">
          <a:xfrm>
            <a:off x="3505200" y="39385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68" name="Text Box 234"/>
          <p:cNvSpPr txBox="1">
            <a:spLocks noChangeArrowheads="1"/>
          </p:cNvSpPr>
          <p:nvPr/>
        </p:nvSpPr>
        <p:spPr bwMode="auto">
          <a:xfrm>
            <a:off x="4146550" y="39512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69" name="Text Box 235"/>
          <p:cNvSpPr txBox="1">
            <a:spLocks noChangeArrowheads="1"/>
          </p:cNvSpPr>
          <p:nvPr/>
        </p:nvSpPr>
        <p:spPr bwMode="auto">
          <a:xfrm>
            <a:off x="1301750" y="391953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70" name="Text Box 236"/>
          <p:cNvSpPr txBox="1">
            <a:spLocks noChangeArrowheads="1"/>
          </p:cNvSpPr>
          <p:nvPr/>
        </p:nvSpPr>
        <p:spPr bwMode="auto">
          <a:xfrm>
            <a:off x="1943100" y="39385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71" name="Text Box 237"/>
          <p:cNvSpPr txBox="1">
            <a:spLocks noChangeArrowheads="1"/>
          </p:cNvSpPr>
          <p:nvPr/>
        </p:nvSpPr>
        <p:spPr bwMode="auto">
          <a:xfrm>
            <a:off x="0" y="38750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72" name="Text Box 238"/>
          <p:cNvSpPr txBox="1">
            <a:spLocks noChangeArrowheads="1"/>
          </p:cNvSpPr>
          <p:nvPr/>
        </p:nvSpPr>
        <p:spPr bwMode="auto">
          <a:xfrm>
            <a:off x="647700" y="38750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73" name="Text Box 239"/>
          <p:cNvSpPr txBox="1">
            <a:spLocks noChangeArrowheads="1"/>
          </p:cNvSpPr>
          <p:nvPr/>
        </p:nvSpPr>
        <p:spPr bwMode="auto">
          <a:xfrm>
            <a:off x="361950" y="332263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74" name="Text Box 240"/>
          <p:cNvSpPr txBox="1">
            <a:spLocks noChangeArrowheads="1"/>
          </p:cNvSpPr>
          <p:nvPr/>
        </p:nvSpPr>
        <p:spPr bwMode="auto">
          <a:xfrm>
            <a:off x="368300" y="444023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75" name="Text Box 241"/>
          <p:cNvSpPr txBox="1">
            <a:spLocks noChangeArrowheads="1"/>
          </p:cNvSpPr>
          <p:nvPr/>
        </p:nvSpPr>
        <p:spPr bwMode="auto">
          <a:xfrm>
            <a:off x="149225" y="3013075"/>
            <a:ext cx="717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</a:rPr>
              <a:t>Confining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</a:rPr>
              <a:t>Pressure</a:t>
            </a:r>
          </a:p>
        </p:txBody>
      </p:sp>
      <p:sp>
        <p:nvSpPr>
          <p:cNvPr id="11376" name="Text Box 242"/>
          <p:cNvSpPr txBox="1">
            <a:spLocks noChangeArrowheads="1"/>
          </p:cNvSpPr>
          <p:nvPr/>
        </p:nvSpPr>
        <p:spPr bwMode="auto">
          <a:xfrm>
            <a:off x="5149850" y="3030538"/>
            <a:ext cx="4111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Ds</a:t>
            </a:r>
            <a:endParaRPr lang="en-US" sz="1200">
              <a:solidFill>
                <a:srgbClr val="333399"/>
              </a:solidFill>
            </a:endParaRPr>
          </a:p>
        </p:txBody>
      </p:sp>
      <p:sp>
        <p:nvSpPr>
          <p:cNvPr id="11377" name="Text Box 243"/>
          <p:cNvSpPr txBox="1">
            <a:spLocks noChangeArrowheads="1"/>
          </p:cNvSpPr>
          <p:nvPr/>
        </p:nvSpPr>
        <p:spPr bwMode="auto">
          <a:xfrm>
            <a:off x="5118100" y="479583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Ds</a:t>
            </a:r>
            <a:endParaRPr lang="en-US" sz="1200">
              <a:solidFill>
                <a:srgbClr val="333399"/>
              </a:solidFill>
            </a:endParaRPr>
          </a:p>
        </p:txBody>
      </p:sp>
      <p:sp>
        <p:nvSpPr>
          <p:cNvPr id="11378" name="Text Box 244"/>
          <p:cNvSpPr txBox="1">
            <a:spLocks noChangeArrowheads="1"/>
          </p:cNvSpPr>
          <p:nvPr/>
        </p:nvSpPr>
        <p:spPr bwMode="auto">
          <a:xfrm>
            <a:off x="3968750" y="303053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Ds</a:t>
            </a:r>
            <a:endParaRPr lang="en-US" sz="1200">
              <a:solidFill>
                <a:srgbClr val="333399"/>
              </a:solidFill>
            </a:endParaRPr>
          </a:p>
        </p:txBody>
      </p:sp>
      <p:sp>
        <p:nvSpPr>
          <p:cNvPr id="11379" name="Text Box 245"/>
          <p:cNvSpPr txBox="1">
            <a:spLocks noChangeArrowheads="1"/>
          </p:cNvSpPr>
          <p:nvPr/>
        </p:nvSpPr>
        <p:spPr bwMode="auto">
          <a:xfrm>
            <a:off x="4857750" y="2700338"/>
            <a:ext cx="13255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333399"/>
                </a:solidFill>
                <a:latin typeface="Symbol" pitchFamily="18" charset="2"/>
              </a:rPr>
              <a:t>1</a:t>
            </a: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 = Ds + s</a:t>
            </a:r>
            <a:r>
              <a:rPr lang="en-US" sz="1200" baseline="-25000">
                <a:solidFill>
                  <a:srgbClr val="333399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1380" name="Line 246"/>
          <p:cNvSpPr>
            <a:spLocks noChangeShapeType="1"/>
          </p:cNvSpPr>
          <p:nvPr/>
        </p:nvSpPr>
        <p:spPr bwMode="auto">
          <a:xfrm>
            <a:off x="6261100" y="674688"/>
            <a:ext cx="190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381" name="Text Box 247"/>
          <p:cNvSpPr txBox="1">
            <a:spLocks noChangeArrowheads="1"/>
          </p:cNvSpPr>
          <p:nvPr/>
        </p:nvSpPr>
        <p:spPr bwMode="auto">
          <a:xfrm>
            <a:off x="5089525" y="466725"/>
            <a:ext cx="1223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000000"/>
                </a:solidFill>
              </a:rPr>
              <a:t>Deviator Stress</a:t>
            </a:r>
          </a:p>
        </p:txBody>
      </p:sp>
      <p:sp>
        <p:nvSpPr>
          <p:cNvPr id="11382" name="Text Box 248"/>
          <p:cNvSpPr txBox="1">
            <a:spLocks noChangeArrowheads="1"/>
          </p:cNvSpPr>
          <p:nvPr/>
        </p:nvSpPr>
        <p:spPr bwMode="auto">
          <a:xfrm>
            <a:off x="5270500" y="33543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83" name="Text Box 249"/>
          <p:cNvSpPr txBox="1">
            <a:spLocks noChangeArrowheads="1"/>
          </p:cNvSpPr>
          <p:nvPr/>
        </p:nvSpPr>
        <p:spPr bwMode="auto">
          <a:xfrm>
            <a:off x="5251450" y="4471988"/>
            <a:ext cx="3730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11384" name="Line 343"/>
          <p:cNvSpPr>
            <a:spLocks noChangeShapeType="1"/>
          </p:cNvSpPr>
          <p:nvPr/>
        </p:nvSpPr>
        <p:spPr bwMode="auto">
          <a:xfrm>
            <a:off x="5334000" y="4152900"/>
            <a:ext cx="368300" cy="9779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385" name="Group 347"/>
          <p:cNvGrpSpPr>
            <a:grpSpLocks/>
          </p:cNvGrpSpPr>
          <p:nvPr/>
        </p:nvGrpSpPr>
        <p:grpSpPr bwMode="auto">
          <a:xfrm>
            <a:off x="5346700" y="4940300"/>
            <a:ext cx="1714500" cy="1587500"/>
            <a:chOff x="3368" y="3112"/>
            <a:chExt cx="1080" cy="1000"/>
          </a:xfrm>
        </p:grpSpPr>
        <p:sp>
          <p:nvSpPr>
            <p:cNvPr id="11387" name="Oval 344"/>
            <p:cNvSpPr>
              <a:spLocks noChangeArrowheads="1"/>
            </p:cNvSpPr>
            <p:nvPr/>
          </p:nvSpPr>
          <p:spPr bwMode="auto">
            <a:xfrm>
              <a:off x="3576" y="3272"/>
              <a:ext cx="776" cy="6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8" name="Freeform 319"/>
            <p:cNvSpPr>
              <a:spLocks/>
            </p:cNvSpPr>
            <p:nvPr/>
          </p:nvSpPr>
          <p:spPr bwMode="auto">
            <a:xfrm rot="-4370094">
              <a:off x="3827" y="3278"/>
              <a:ext cx="415" cy="422"/>
            </a:xfrm>
            <a:custGeom>
              <a:avLst/>
              <a:gdLst>
                <a:gd name="T0" fmla="*/ 107 w 513"/>
                <a:gd name="T1" fmla="*/ 192 h 520"/>
                <a:gd name="T2" fmla="*/ 129 w 513"/>
                <a:gd name="T3" fmla="*/ 168 h 520"/>
                <a:gd name="T4" fmla="*/ 146 w 513"/>
                <a:gd name="T5" fmla="*/ 149 h 520"/>
                <a:gd name="T6" fmla="*/ 161 w 513"/>
                <a:gd name="T7" fmla="*/ 136 h 520"/>
                <a:gd name="T8" fmla="*/ 172 w 513"/>
                <a:gd name="T9" fmla="*/ 125 h 520"/>
                <a:gd name="T10" fmla="*/ 182 w 513"/>
                <a:gd name="T11" fmla="*/ 118 h 520"/>
                <a:gd name="T12" fmla="*/ 189 w 513"/>
                <a:gd name="T13" fmla="*/ 114 h 520"/>
                <a:gd name="T14" fmla="*/ 196 w 513"/>
                <a:gd name="T15" fmla="*/ 111 h 520"/>
                <a:gd name="T16" fmla="*/ 201 w 513"/>
                <a:gd name="T17" fmla="*/ 109 h 520"/>
                <a:gd name="T18" fmla="*/ 206 w 513"/>
                <a:gd name="T19" fmla="*/ 107 h 520"/>
                <a:gd name="T20" fmla="*/ 213 w 513"/>
                <a:gd name="T21" fmla="*/ 105 h 520"/>
                <a:gd name="T22" fmla="*/ 219 w 513"/>
                <a:gd name="T23" fmla="*/ 101 h 520"/>
                <a:gd name="T24" fmla="*/ 228 w 513"/>
                <a:gd name="T25" fmla="*/ 94 h 520"/>
                <a:gd name="T26" fmla="*/ 239 w 513"/>
                <a:gd name="T27" fmla="*/ 85 h 520"/>
                <a:gd name="T28" fmla="*/ 252 w 513"/>
                <a:gd name="T29" fmla="*/ 72 h 520"/>
                <a:gd name="T30" fmla="*/ 268 w 513"/>
                <a:gd name="T31" fmla="*/ 54 h 520"/>
                <a:gd name="T32" fmla="*/ 288 w 513"/>
                <a:gd name="T33" fmla="*/ 31 h 520"/>
                <a:gd name="T34" fmla="*/ 304 w 513"/>
                <a:gd name="T35" fmla="*/ 15 h 520"/>
                <a:gd name="T36" fmla="*/ 322 w 513"/>
                <a:gd name="T37" fmla="*/ 3 h 520"/>
                <a:gd name="T38" fmla="*/ 337 w 513"/>
                <a:gd name="T39" fmla="*/ 0 h 520"/>
                <a:gd name="T40" fmla="*/ 352 w 513"/>
                <a:gd name="T41" fmla="*/ 3 h 520"/>
                <a:gd name="T42" fmla="*/ 364 w 513"/>
                <a:gd name="T43" fmla="*/ 14 h 520"/>
                <a:gd name="T44" fmla="*/ 375 w 513"/>
                <a:gd name="T45" fmla="*/ 29 h 520"/>
                <a:gd name="T46" fmla="*/ 385 w 513"/>
                <a:gd name="T47" fmla="*/ 50 h 520"/>
                <a:gd name="T48" fmla="*/ 393 w 513"/>
                <a:gd name="T49" fmla="*/ 74 h 520"/>
                <a:gd name="T50" fmla="*/ 400 w 513"/>
                <a:gd name="T51" fmla="*/ 101 h 520"/>
                <a:gd name="T52" fmla="*/ 405 w 513"/>
                <a:gd name="T53" fmla="*/ 131 h 520"/>
                <a:gd name="T54" fmla="*/ 409 w 513"/>
                <a:gd name="T55" fmla="*/ 161 h 520"/>
                <a:gd name="T56" fmla="*/ 412 w 513"/>
                <a:gd name="T57" fmla="*/ 192 h 520"/>
                <a:gd name="T58" fmla="*/ 413 w 513"/>
                <a:gd name="T59" fmla="*/ 223 h 520"/>
                <a:gd name="T60" fmla="*/ 414 w 513"/>
                <a:gd name="T61" fmla="*/ 252 h 520"/>
                <a:gd name="T62" fmla="*/ 414 w 513"/>
                <a:gd name="T63" fmla="*/ 279 h 520"/>
                <a:gd name="T64" fmla="*/ 413 w 513"/>
                <a:gd name="T65" fmla="*/ 304 h 520"/>
                <a:gd name="T66" fmla="*/ 410 w 513"/>
                <a:gd name="T67" fmla="*/ 324 h 520"/>
                <a:gd name="T68" fmla="*/ 407 w 513"/>
                <a:gd name="T69" fmla="*/ 339 h 520"/>
                <a:gd name="T70" fmla="*/ 404 w 513"/>
                <a:gd name="T71" fmla="*/ 348 h 520"/>
                <a:gd name="T72" fmla="*/ 381 w 513"/>
                <a:gd name="T73" fmla="*/ 371 h 520"/>
                <a:gd name="T74" fmla="*/ 352 w 513"/>
                <a:gd name="T75" fmla="*/ 374 h 520"/>
                <a:gd name="T76" fmla="*/ 321 w 513"/>
                <a:gd name="T77" fmla="*/ 368 h 520"/>
                <a:gd name="T78" fmla="*/ 295 w 513"/>
                <a:gd name="T79" fmla="*/ 364 h 520"/>
                <a:gd name="T80" fmla="*/ 273 w 513"/>
                <a:gd name="T81" fmla="*/ 371 h 520"/>
                <a:gd name="T82" fmla="*/ 253 w 513"/>
                <a:gd name="T83" fmla="*/ 390 h 520"/>
                <a:gd name="T84" fmla="*/ 234 w 513"/>
                <a:gd name="T85" fmla="*/ 405 h 520"/>
                <a:gd name="T86" fmla="*/ 207 w 513"/>
                <a:gd name="T87" fmla="*/ 416 h 520"/>
                <a:gd name="T88" fmla="*/ 173 w 513"/>
                <a:gd name="T89" fmla="*/ 420 h 520"/>
                <a:gd name="T90" fmla="*/ 130 w 513"/>
                <a:gd name="T91" fmla="*/ 421 h 520"/>
                <a:gd name="T92" fmla="*/ 93 w 513"/>
                <a:gd name="T93" fmla="*/ 418 h 520"/>
                <a:gd name="T94" fmla="*/ 74 w 513"/>
                <a:gd name="T95" fmla="*/ 416 h 520"/>
                <a:gd name="T96" fmla="*/ 53 w 513"/>
                <a:gd name="T97" fmla="*/ 412 h 520"/>
                <a:gd name="T98" fmla="*/ 36 w 513"/>
                <a:gd name="T99" fmla="*/ 407 h 520"/>
                <a:gd name="T100" fmla="*/ 20 w 513"/>
                <a:gd name="T101" fmla="*/ 401 h 520"/>
                <a:gd name="T102" fmla="*/ 9 w 513"/>
                <a:gd name="T103" fmla="*/ 391 h 520"/>
                <a:gd name="T104" fmla="*/ 2 w 513"/>
                <a:gd name="T105" fmla="*/ 377 h 520"/>
                <a:gd name="T106" fmla="*/ 0 w 513"/>
                <a:gd name="T107" fmla="*/ 360 h 520"/>
                <a:gd name="T108" fmla="*/ 6 w 513"/>
                <a:gd name="T109" fmla="*/ 338 h 520"/>
                <a:gd name="T110" fmla="*/ 19 w 513"/>
                <a:gd name="T111" fmla="*/ 309 h 520"/>
                <a:gd name="T112" fmla="*/ 40 w 513"/>
                <a:gd name="T113" fmla="*/ 274 h 520"/>
                <a:gd name="T114" fmla="*/ 73 w 513"/>
                <a:gd name="T115" fmla="*/ 233 h 5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3"/>
                <a:gd name="T175" fmla="*/ 0 h 520"/>
                <a:gd name="T176" fmla="*/ 513 w 513"/>
                <a:gd name="T177" fmla="*/ 520 h 5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3" h="520">
                  <a:moveTo>
                    <a:pt x="106" y="268"/>
                  </a:moveTo>
                  <a:lnTo>
                    <a:pt x="111" y="261"/>
                  </a:lnTo>
                  <a:lnTo>
                    <a:pt x="117" y="255"/>
                  </a:lnTo>
                  <a:lnTo>
                    <a:pt x="122" y="249"/>
                  </a:lnTo>
                  <a:lnTo>
                    <a:pt x="127" y="243"/>
                  </a:lnTo>
                  <a:lnTo>
                    <a:pt x="132" y="237"/>
                  </a:lnTo>
                  <a:lnTo>
                    <a:pt x="137" y="231"/>
                  </a:lnTo>
                  <a:lnTo>
                    <a:pt x="142" y="226"/>
                  </a:lnTo>
                  <a:lnTo>
                    <a:pt x="146" y="221"/>
                  </a:lnTo>
                  <a:lnTo>
                    <a:pt x="151" y="216"/>
                  </a:lnTo>
                  <a:lnTo>
                    <a:pt x="155" y="211"/>
                  </a:lnTo>
                  <a:lnTo>
                    <a:pt x="159" y="207"/>
                  </a:lnTo>
                  <a:lnTo>
                    <a:pt x="163" y="203"/>
                  </a:lnTo>
                  <a:lnTo>
                    <a:pt x="167" y="199"/>
                  </a:lnTo>
                  <a:lnTo>
                    <a:pt x="171" y="195"/>
                  </a:lnTo>
                  <a:lnTo>
                    <a:pt x="174" y="191"/>
                  </a:lnTo>
                  <a:lnTo>
                    <a:pt x="178" y="187"/>
                  </a:lnTo>
                  <a:lnTo>
                    <a:pt x="181" y="184"/>
                  </a:lnTo>
                  <a:lnTo>
                    <a:pt x="184" y="181"/>
                  </a:lnTo>
                  <a:lnTo>
                    <a:pt x="188" y="177"/>
                  </a:lnTo>
                  <a:lnTo>
                    <a:pt x="191" y="175"/>
                  </a:lnTo>
                  <a:lnTo>
                    <a:pt x="194" y="172"/>
                  </a:lnTo>
                  <a:lnTo>
                    <a:pt x="196" y="169"/>
                  </a:lnTo>
                  <a:lnTo>
                    <a:pt x="199" y="167"/>
                  </a:lnTo>
                  <a:lnTo>
                    <a:pt x="202" y="164"/>
                  </a:lnTo>
                  <a:lnTo>
                    <a:pt x="204" y="162"/>
                  </a:lnTo>
                  <a:lnTo>
                    <a:pt x="207" y="160"/>
                  </a:lnTo>
                  <a:lnTo>
                    <a:pt x="209" y="158"/>
                  </a:lnTo>
                  <a:lnTo>
                    <a:pt x="211" y="156"/>
                  </a:lnTo>
                  <a:lnTo>
                    <a:pt x="213" y="154"/>
                  </a:lnTo>
                  <a:lnTo>
                    <a:pt x="215" y="153"/>
                  </a:lnTo>
                  <a:lnTo>
                    <a:pt x="217" y="151"/>
                  </a:lnTo>
                  <a:lnTo>
                    <a:pt x="219" y="150"/>
                  </a:lnTo>
                  <a:lnTo>
                    <a:pt x="221" y="148"/>
                  </a:lnTo>
                  <a:lnTo>
                    <a:pt x="223" y="147"/>
                  </a:lnTo>
                  <a:lnTo>
                    <a:pt x="225" y="146"/>
                  </a:lnTo>
                  <a:lnTo>
                    <a:pt x="226" y="145"/>
                  </a:lnTo>
                  <a:lnTo>
                    <a:pt x="228" y="144"/>
                  </a:lnTo>
                  <a:lnTo>
                    <a:pt x="230" y="143"/>
                  </a:lnTo>
                  <a:lnTo>
                    <a:pt x="231" y="142"/>
                  </a:lnTo>
                  <a:lnTo>
                    <a:pt x="233" y="141"/>
                  </a:lnTo>
                  <a:lnTo>
                    <a:pt x="234" y="140"/>
                  </a:lnTo>
                  <a:lnTo>
                    <a:pt x="235" y="140"/>
                  </a:lnTo>
                  <a:lnTo>
                    <a:pt x="237" y="139"/>
                  </a:lnTo>
                  <a:lnTo>
                    <a:pt x="238" y="138"/>
                  </a:lnTo>
                  <a:lnTo>
                    <a:pt x="239" y="138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3" y="136"/>
                  </a:lnTo>
                  <a:lnTo>
                    <a:pt x="244" y="136"/>
                  </a:lnTo>
                  <a:lnTo>
                    <a:pt x="245" y="136"/>
                  </a:lnTo>
                  <a:lnTo>
                    <a:pt x="246" y="135"/>
                  </a:lnTo>
                  <a:lnTo>
                    <a:pt x="248" y="135"/>
                  </a:lnTo>
                  <a:lnTo>
                    <a:pt x="249" y="134"/>
                  </a:lnTo>
                  <a:lnTo>
                    <a:pt x="250" y="134"/>
                  </a:lnTo>
                  <a:lnTo>
                    <a:pt x="251" y="134"/>
                  </a:lnTo>
                  <a:lnTo>
                    <a:pt x="252" y="133"/>
                  </a:lnTo>
                  <a:lnTo>
                    <a:pt x="253" y="133"/>
                  </a:lnTo>
                  <a:lnTo>
                    <a:pt x="254" y="133"/>
                  </a:lnTo>
                  <a:lnTo>
                    <a:pt x="255" y="132"/>
                  </a:lnTo>
                  <a:lnTo>
                    <a:pt x="257" y="132"/>
                  </a:lnTo>
                  <a:lnTo>
                    <a:pt x="258" y="131"/>
                  </a:lnTo>
                  <a:lnTo>
                    <a:pt x="259" y="131"/>
                  </a:lnTo>
                  <a:lnTo>
                    <a:pt x="260" y="130"/>
                  </a:lnTo>
                  <a:lnTo>
                    <a:pt x="262" y="130"/>
                  </a:lnTo>
                  <a:lnTo>
                    <a:pt x="263" y="129"/>
                  </a:lnTo>
                  <a:lnTo>
                    <a:pt x="264" y="128"/>
                  </a:lnTo>
                  <a:lnTo>
                    <a:pt x="265" y="128"/>
                  </a:lnTo>
                  <a:lnTo>
                    <a:pt x="267" y="127"/>
                  </a:lnTo>
                  <a:lnTo>
                    <a:pt x="268" y="126"/>
                  </a:lnTo>
                  <a:lnTo>
                    <a:pt x="270" y="125"/>
                  </a:lnTo>
                  <a:lnTo>
                    <a:pt x="271" y="124"/>
                  </a:lnTo>
                  <a:lnTo>
                    <a:pt x="273" y="123"/>
                  </a:lnTo>
                  <a:lnTo>
                    <a:pt x="275" y="122"/>
                  </a:lnTo>
                  <a:lnTo>
                    <a:pt x="276" y="121"/>
                  </a:lnTo>
                  <a:lnTo>
                    <a:pt x="278" y="119"/>
                  </a:lnTo>
                  <a:lnTo>
                    <a:pt x="280" y="118"/>
                  </a:lnTo>
                  <a:lnTo>
                    <a:pt x="282" y="116"/>
                  </a:lnTo>
                  <a:lnTo>
                    <a:pt x="284" y="115"/>
                  </a:lnTo>
                  <a:lnTo>
                    <a:pt x="286" y="113"/>
                  </a:lnTo>
                  <a:lnTo>
                    <a:pt x="288" y="111"/>
                  </a:lnTo>
                  <a:lnTo>
                    <a:pt x="290" y="109"/>
                  </a:lnTo>
                  <a:lnTo>
                    <a:pt x="292" y="107"/>
                  </a:lnTo>
                  <a:lnTo>
                    <a:pt x="295" y="105"/>
                  </a:lnTo>
                  <a:lnTo>
                    <a:pt x="297" y="102"/>
                  </a:lnTo>
                  <a:lnTo>
                    <a:pt x="300" y="100"/>
                  </a:lnTo>
                  <a:lnTo>
                    <a:pt x="303" y="97"/>
                  </a:lnTo>
                  <a:lnTo>
                    <a:pt x="305" y="95"/>
                  </a:lnTo>
                  <a:lnTo>
                    <a:pt x="308" y="92"/>
                  </a:lnTo>
                  <a:lnTo>
                    <a:pt x="311" y="89"/>
                  </a:lnTo>
                  <a:lnTo>
                    <a:pt x="314" y="85"/>
                  </a:lnTo>
                  <a:lnTo>
                    <a:pt x="317" y="82"/>
                  </a:lnTo>
                  <a:lnTo>
                    <a:pt x="321" y="78"/>
                  </a:lnTo>
                  <a:lnTo>
                    <a:pt x="324" y="75"/>
                  </a:lnTo>
                  <a:lnTo>
                    <a:pt x="328" y="71"/>
                  </a:lnTo>
                  <a:lnTo>
                    <a:pt x="331" y="67"/>
                  </a:lnTo>
                  <a:lnTo>
                    <a:pt x="335" y="62"/>
                  </a:lnTo>
                  <a:lnTo>
                    <a:pt x="339" y="58"/>
                  </a:lnTo>
                  <a:lnTo>
                    <a:pt x="343" y="53"/>
                  </a:lnTo>
                  <a:lnTo>
                    <a:pt x="347" y="49"/>
                  </a:lnTo>
                  <a:lnTo>
                    <a:pt x="352" y="44"/>
                  </a:lnTo>
                  <a:lnTo>
                    <a:pt x="356" y="38"/>
                  </a:lnTo>
                  <a:lnTo>
                    <a:pt x="360" y="34"/>
                  </a:lnTo>
                  <a:lnTo>
                    <a:pt x="364" y="29"/>
                  </a:lnTo>
                  <a:lnTo>
                    <a:pt x="368" y="25"/>
                  </a:lnTo>
                  <a:lnTo>
                    <a:pt x="372" y="22"/>
                  </a:lnTo>
                  <a:lnTo>
                    <a:pt x="376" y="18"/>
                  </a:lnTo>
                  <a:lnTo>
                    <a:pt x="380" y="15"/>
                  </a:lnTo>
                  <a:lnTo>
                    <a:pt x="383" y="12"/>
                  </a:lnTo>
                  <a:lnTo>
                    <a:pt x="387" y="10"/>
                  </a:lnTo>
                  <a:lnTo>
                    <a:pt x="391" y="8"/>
                  </a:lnTo>
                  <a:lnTo>
                    <a:pt x="394" y="6"/>
                  </a:lnTo>
                  <a:lnTo>
                    <a:pt x="398" y="4"/>
                  </a:lnTo>
                  <a:lnTo>
                    <a:pt x="401" y="3"/>
                  </a:lnTo>
                  <a:lnTo>
                    <a:pt x="404" y="1"/>
                  </a:lnTo>
                  <a:lnTo>
                    <a:pt x="408" y="1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3" y="0"/>
                  </a:lnTo>
                  <a:lnTo>
                    <a:pt x="426" y="1"/>
                  </a:lnTo>
                  <a:lnTo>
                    <a:pt x="429" y="2"/>
                  </a:lnTo>
                  <a:lnTo>
                    <a:pt x="432" y="3"/>
                  </a:lnTo>
                  <a:lnTo>
                    <a:pt x="435" y="4"/>
                  </a:lnTo>
                  <a:lnTo>
                    <a:pt x="438" y="6"/>
                  </a:lnTo>
                  <a:lnTo>
                    <a:pt x="440" y="8"/>
                  </a:lnTo>
                  <a:lnTo>
                    <a:pt x="443" y="10"/>
                  </a:lnTo>
                  <a:lnTo>
                    <a:pt x="445" y="12"/>
                  </a:lnTo>
                  <a:lnTo>
                    <a:pt x="448" y="14"/>
                  </a:lnTo>
                  <a:lnTo>
                    <a:pt x="450" y="17"/>
                  </a:lnTo>
                  <a:lnTo>
                    <a:pt x="453" y="20"/>
                  </a:lnTo>
                  <a:lnTo>
                    <a:pt x="455" y="23"/>
                  </a:lnTo>
                  <a:lnTo>
                    <a:pt x="457" y="26"/>
                  </a:lnTo>
                  <a:lnTo>
                    <a:pt x="460" y="29"/>
                  </a:lnTo>
                  <a:lnTo>
                    <a:pt x="462" y="33"/>
                  </a:lnTo>
                  <a:lnTo>
                    <a:pt x="464" y="36"/>
                  </a:lnTo>
                  <a:lnTo>
                    <a:pt x="466" y="40"/>
                  </a:lnTo>
                  <a:lnTo>
                    <a:pt x="468" y="44"/>
                  </a:lnTo>
                  <a:lnTo>
                    <a:pt x="470" y="48"/>
                  </a:lnTo>
                  <a:lnTo>
                    <a:pt x="472" y="53"/>
                  </a:lnTo>
                  <a:lnTo>
                    <a:pt x="474" y="57"/>
                  </a:lnTo>
                  <a:lnTo>
                    <a:pt x="476" y="61"/>
                  </a:lnTo>
                  <a:lnTo>
                    <a:pt x="478" y="66"/>
                  </a:lnTo>
                  <a:lnTo>
                    <a:pt x="479" y="71"/>
                  </a:lnTo>
                  <a:lnTo>
                    <a:pt x="481" y="76"/>
                  </a:lnTo>
                  <a:lnTo>
                    <a:pt x="483" y="81"/>
                  </a:lnTo>
                  <a:lnTo>
                    <a:pt x="484" y="86"/>
                  </a:lnTo>
                  <a:lnTo>
                    <a:pt x="486" y="91"/>
                  </a:lnTo>
                  <a:lnTo>
                    <a:pt x="487" y="97"/>
                  </a:lnTo>
                  <a:lnTo>
                    <a:pt x="489" y="102"/>
                  </a:lnTo>
                  <a:lnTo>
                    <a:pt x="490" y="108"/>
                  </a:lnTo>
                  <a:lnTo>
                    <a:pt x="491" y="113"/>
                  </a:lnTo>
                  <a:lnTo>
                    <a:pt x="493" y="119"/>
                  </a:lnTo>
                  <a:lnTo>
                    <a:pt x="494" y="125"/>
                  </a:lnTo>
                  <a:lnTo>
                    <a:pt x="495" y="131"/>
                  </a:lnTo>
                  <a:lnTo>
                    <a:pt x="496" y="137"/>
                  </a:lnTo>
                  <a:lnTo>
                    <a:pt x="498" y="143"/>
                  </a:lnTo>
                  <a:lnTo>
                    <a:pt x="499" y="149"/>
                  </a:lnTo>
                  <a:lnTo>
                    <a:pt x="500" y="155"/>
                  </a:lnTo>
                  <a:lnTo>
                    <a:pt x="501" y="161"/>
                  </a:lnTo>
                  <a:lnTo>
                    <a:pt x="502" y="167"/>
                  </a:lnTo>
                  <a:lnTo>
                    <a:pt x="503" y="173"/>
                  </a:lnTo>
                  <a:lnTo>
                    <a:pt x="503" y="180"/>
                  </a:lnTo>
                  <a:lnTo>
                    <a:pt x="504" y="186"/>
                  </a:lnTo>
                  <a:lnTo>
                    <a:pt x="505" y="192"/>
                  </a:lnTo>
                  <a:lnTo>
                    <a:pt x="506" y="199"/>
                  </a:lnTo>
                  <a:lnTo>
                    <a:pt x="506" y="205"/>
                  </a:lnTo>
                  <a:lnTo>
                    <a:pt x="507" y="211"/>
                  </a:lnTo>
                  <a:lnTo>
                    <a:pt x="508" y="218"/>
                  </a:lnTo>
                  <a:lnTo>
                    <a:pt x="508" y="224"/>
                  </a:lnTo>
                  <a:lnTo>
                    <a:pt x="509" y="230"/>
                  </a:lnTo>
                  <a:lnTo>
                    <a:pt x="509" y="237"/>
                  </a:lnTo>
                  <a:lnTo>
                    <a:pt x="510" y="243"/>
                  </a:lnTo>
                  <a:lnTo>
                    <a:pt x="510" y="249"/>
                  </a:lnTo>
                  <a:lnTo>
                    <a:pt x="511" y="256"/>
                  </a:lnTo>
                  <a:lnTo>
                    <a:pt x="511" y="262"/>
                  </a:lnTo>
                  <a:lnTo>
                    <a:pt x="511" y="268"/>
                  </a:lnTo>
                  <a:lnTo>
                    <a:pt x="511" y="275"/>
                  </a:lnTo>
                  <a:lnTo>
                    <a:pt x="512" y="281"/>
                  </a:lnTo>
                  <a:lnTo>
                    <a:pt x="512" y="287"/>
                  </a:lnTo>
                  <a:lnTo>
                    <a:pt x="512" y="293"/>
                  </a:lnTo>
                  <a:lnTo>
                    <a:pt x="512" y="299"/>
                  </a:lnTo>
                  <a:lnTo>
                    <a:pt x="512" y="305"/>
                  </a:lnTo>
                  <a:lnTo>
                    <a:pt x="512" y="311"/>
                  </a:lnTo>
                  <a:lnTo>
                    <a:pt x="512" y="316"/>
                  </a:lnTo>
                  <a:lnTo>
                    <a:pt x="512" y="322"/>
                  </a:lnTo>
                  <a:lnTo>
                    <a:pt x="512" y="328"/>
                  </a:lnTo>
                  <a:lnTo>
                    <a:pt x="512" y="333"/>
                  </a:lnTo>
                  <a:lnTo>
                    <a:pt x="512" y="339"/>
                  </a:lnTo>
                  <a:lnTo>
                    <a:pt x="512" y="344"/>
                  </a:lnTo>
                  <a:lnTo>
                    <a:pt x="512" y="349"/>
                  </a:lnTo>
                  <a:lnTo>
                    <a:pt x="511" y="355"/>
                  </a:lnTo>
                  <a:lnTo>
                    <a:pt x="511" y="360"/>
                  </a:lnTo>
                  <a:lnTo>
                    <a:pt x="511" y="365"/>
                  </a:lnTo>
                  <a:lnTo>
                    <a:pt x="510" y="369"/>
                  </a:lnTo>
                  <a:lnTo>
                    <a:pt x="510" y="374"/>
                  </a:lnTo>
                  <a:lnTo>
                    <a:pt x="510" y="379"/>
                  </a:lnTo>
                  <a:lnTo>
                    <a:pt x="509" y="383"/>
                  </a:lnTo>
                  <a:lnTo>
                    <a:pt x="509" y="387"/>
                  </a:lnTo>
                  <a:lnTo>
                    <a:pt x="508" y="391"/>
                  </a:lnTo>
                  <a:lnTo>
                    <a:pt x="508" y="395"/>
                  </a:lnTo>
                  <a:lnTo>
                    <a:pt x="507" y="399"/>
                  </a:lnTo>
                  <a:lnTo>
                    <a:pt x="507" y="403"/>
                  </a:lnTo>
                  <a:lnTo>
                    <a:pt x="506" y="406"/>
                  </a:lnTo>
                  <a:lnTo>
                    <a:pt x="505" y="410"/>
                  </a:lnTo>
                  <a:lnTo>
                    <a:pt x="505" y="413"/>
                  </a:lnTo>
                  <a:lnTo>
                    <a:pt x="504" y="416"/>
                  </a:lnTo>
                  <a:lnTo>
                    <a:pt x="503" y="418"/>
                  </a:lnTo>
                  <a:lnTo>
                    <a:pt x="503" y="421"/>
                  </a:lnTo>
                  <a:lnTo>
                    <a:pt x="502" y="423"/>
                  </a:lnTo>
                  <a:lnTo>
                    <a:pt x="501" y="426"/>
                  </a:lnTo>
                  <a:lnTo>
                    <a:pt x="500" y="428"/>
                  </a:lnTo>
                  <a:lnTo>
                    <a:pt x="499" y="429"/>
                  </a:lnTo>
                  <a:lnTo>
                    <a:pt x="495" y="436"/>
                  </a:lnTo>
                  <a:lnTo>
                    <a:pt x="491" y="442"/>
                  </a:lnTo>
                  <a:lnTo>
                    <a:pt x="486" y="447"/>
                  </a:lnTo>
                  <a:lnTo>
                    <a:pt x="481" y="451"/>
                  </a:lnTo>
                  <a:lnTo>
                    <a:pt x="476" y="454"/>
                  </a:lnTo>
                  <a:lnTo>
                    <a:pt x="471" y="457"/>
                  </a:lnTo>
                  <a:lnTo>
                    <a:pt x="465" y="459"/>
                  </a:lnTo>
                  <a:lnTo>
                    <a:pt x="459" y="460"/>
                  </a:lnTo>
                  <a:lnTo>
                    <a:pt x="453" y="461"/>
                  </a:lnTo>
                  <a:lnTo>
                    <a:pt x="447" y="461"/>
                  </a:lnTo>
                  <a:lnTo>
                    <a:pt x="441" y="461"/>
                  </a:lnTo>
                  <a:lnTo>
                    <a:pt x="435" y="461"/>
                  </a:lnTo>
                  <a:lnTo>
                    <a:pt x="428" y="460"/>
                  </a:lnTo>
                  <a:lnTo>
                    <a:pt x="422" y="459"/>
                  </a:lnTo>
                  <a:lnTo>
                    <a:pt x="416" y="458"/>
                  </a:lnTo>
                  <a:lnTo>
                    <a:pt x="409" y="456"/>
                  </a:lnTo>
                  <a:lnTo>
                    <a:pt x="403" y="455"/>
                  </a:lnTo>
                  <a:lnTo>
                    <a:pt x="397" y="454"/>
                  </a:lnTo>
                  <a:lnTo>
                    <a:pt x="391" y="453"/>
                  </a:lnTo>
                  <a:lnTo>
                    <a:pt x="386" y="451"/>
                  </a:lnTo>
                  <a:lnTo>
                    <a:pt x="380" y="451"/>
                  </a:lnTo>
                  <a:lnTo>
                    <a:pt x="375" y="450"/>
                  </a:lnTo>
                  <a:lnTo>
                    <a:pt x="370" y="449"/>
                  </a:lnTo>
                  <a:lnTo>
                    <a:pt x="365" y="449"/>
                  </a:lnTo>
                  <a:lnTo>
                    <a:pt x="361" y="450"/>
                  </a:lnTo>
                  <a:lnTo>
                    <a:pt x="357" y="451"/>
                  </a:lnTo>
                  <a:lnTo>
                    <a:pt x="349" y="453"/>
                  </a:lnTo>
                  <a:lnTo>
                    <a:pt x="342" y="455"/>
                  </a:lnTo>
                  <a:lnTo>
                    <a:pt x="337" y="457"/>
                  </a:lnTo>
                  <a:lnTo>
                    <a:pt x="333" y="460"/>
                  </a:lnTo>
                  <a:lnTo>
                    <a:pt x="330" y="462"/>
                  </a:lnTo>
                  <a:lnTo>
                    <a:pt x="326" y="465"/>
                  </a:lnTo>
                  <a:lnTo>
                    <a:pt x="323" y="469"/>
                  </a:lnTo>
                  <a:lnTo>
                    <a:pt x="318" y="474"/>
                  </a:lnTo>
                  <a:lnTo>
                    <a:pt x="313" y="480"/>
                  </a:lnTo>
                  <a:lnTo>
                    <a:pt x="305" y="488"/>
                  </a:lnTo>
                  <a:lnTo>
                    <a:pt x="301" y="491"/>
                  </a:lnTo>
                  <a:lnTo>
                    <a:pt x="297" y="494"/>
                  </a:lnTo>
                  <a:lnTo>
                    <a:pt x="293" y="497"/>
                  </a:lnTo>
                  <a:lnTo>
                    <a:pt x="289" y="499"/>
                  </a:lnTo>
                  <a:lnTo>
                    <a:pt x="284" y="502"/>
                  </a:lnTo>
                  <a:lnTo>
                    <a:pt x="279" y="504"/>
                  </a:lnTo>
                  <a:lnTo>
                    <a:pt x="274" y="506"/>
                  </a:lnTo>
                  <a:lnTo>
                    <a:pt x="268" y="508"/>
                  </a:lnTo>
                  <a:lnTo>
                    <a:pt x="262" y="510"/>
                  </a:lnTo>
                  <a:lnTo>
                    <a:pt x="256" y="512"/>
                  </a:lnTo>
                  <a:lnTo>
                    <a:pt x="250" y="513"/>
                  </a:lnTo>
                  <a:lnTo>
                    <a:pt x="243" y="515"/>
                  </a:lnTo>
                  <a:lnTo>
                    <a:pt x="236" y="516"/>
                  </a:lnTo>
                  <a:lnTo>
                    <a:pt x="229" y="517"/>
                  </a:lnTo>
                  <a:lnTo>
                    <a:pt x="221" y="518"/>
                  </a:lnTo>
                  <a:lnTo>
                    <a:pt x="214" y="518"/>
                  </a:lnTo>
                  <a:lnTo>
                    <a:pt x="206" y="519"/>
                  </a:lnTo>
                  <a:lnTo>
                    <a:pt x="197" y="519"/>
                  </a:lnTo>
                  <a:lnTo>
                    <a:pt x="188" y="519"/>
                  </a:lnTo>
                  <a:lnTo>
                    <a:pt x="179" y="519"/>
                  </a:lnTo>
                  <a:lnTo>
                    <a:pt x="170" y="519"/>
                  </a:lnTo>
                  <a:lnTo>
                    <a:pt x="161" y="519"/>
                  </a:lnTo>
                  <a:lnTo>
                    <a:pt x="151" y="518"/>
                  </a:lnTo>
                  <a:lnTo>
                    <a:pt x="141" y="517"/>
                  </a:lnTo>
                  <a:lnTo>
                    <a:pt x="130" y="516"/>
                  </a:lnTo>
                  <a:lnTo>
                    <a:pt x="120" y="515"/>
                  </a:lnTo>
                  <a:lnTo>
                    <a:pt x="115" y="515"/>
                  </a:lnTo>
                  <a:lnTo>
                    <a:pt x="111" y="514"/>
                  </a:lnTo>
                  <a:lnTo>
                    <a:pt x="107" y="514"/>
                  </a:lnTo>
                  <a:lnTo>
                    <a:pt x="103" y="514"/>
                  </a:lnTo>
                  <a:lnTo>
                    <a:pt x="99" y="513"/>
                  </a:lnTo>
                  <a:lnTo>
                    <a:pt x="95" y="513"/>
                  </a:lnTo>
                  <a:lnTo>
                    <a:pt x="91" y="512"/>
                  </a:lnTo>
                  <a:lnTo>
                    <a:pt x="87" y="512"/>
                  </a:lnTo>
                  <a:lnTo>
                    <a:pt x="82" y="511"/>
                  </a:lnTo>
                  <a:lnTo>
                    <a:pt x="78" y="510"/>
                  </a:lnTo>
                  <a:lnTo>
                    <a:pt x="74" y="510"/>
                  </a:lnTo>
                  <a:lnTo>
                    <a:pt x="70" y="509"/>
                  </a:lnTo>
                  <a:lnTo>
                    <a:pt x="66" y="508"/>
                  </a:lnTo>
                  <a:lnTo>
                    <a:pt x="63" y="507"/>
                  </a:lnTo>
                  <a:lnTo>
                    <a:pt x="59" y="506"/>
                  </a:lnTo>
                  <a:lnTo>
                    <a:pt x="55" y="506"/>
                  </a:lnTo>
                  <a:lnTo>
                    <a:pt x="51" y="505"/>
                  </a:lnTo>
                  <a:lnTo>
                    <a:pt x="48" y="503"/>
                  </a:lnTo>
                  <a:lnTo>
                    <a:pt x="44" y="502"/>
                  </a:lnTo>
                  <a:lnTo>
                    <a:pt x="41" y="501"/>
                  </a:lnTo>
                  <a:lnTo>
                    <a:pt x="37" y="500"/>
                  </a:lnTo>
                  <a:lnTo>
                    <a:pt x="34" y="498"/>
                  </a:lnTo>
                  <a:lnTo>
                    <a:pt x="31" y="497"/>
                  </a:lnTo>
                  <a:lnTo>
                    <a:pt x="28" y="495"/>
                  </a:lnTo>
                  <a:lnTo>
                    <a:pt x="25" y="494"/>
                  </a:lnTo>
                  <a:lnTo>
                    <a:pt x="22" y="492"/>
                  </a:lnTo>
                  <a:lnTo>
                    <a:pt x="20" y="490"/>
                  </a:lnTo>
                  <a:lnTo>
                    <a:pt x="17" y="488"/>
                  </a:lnTo>
                  <a:lnTo>
                    <a:pt x="15" y="486"/>
                  </a:lnTo>
                  <a:lnTo>
                    <a:pt x="13" y="484"/>
                  </a:lnTo>
                  <a:lnTo>
                    <a:pt x="11" y="482"/>
                  </a:lnTo>
                  <a:lnTo>
                    <a:pt x="9" y="479"/>
                  </a:lnTo>
                  <a:lnTo>
                    <a:pt x="7" y="477"/>
                  </a:lnTo>
                  <a:lnTo>
                    <a:pt x="5" y="474"/>
                  </a:lnTo>
                  <a:lnTo>
                    <a:pt x="4" y="471"/>
                  </a:lnTo>
                  <a:lnTo>
                    <a:pt x="3" y="468"/>
                  </a:lnTo>
                  <a:lnTo>
                    <a:pt x="2" y="465"/>
                  </a:lnTo>
                  <a:lnTo>
                    <a:pt x="1" y="462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1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9"/>
                  </a:lnTo>
                  <a:lnTo>
                    <a:pt x="1" y="435"/>
                  </a:lnTo>
                  <a:lnTo>
                    <a:pt x="2" y="430"/>
                  </a:lnTo>
                  <a:lnTo>
                    <a:pt x="4" y="426"/>
                  </a:lnTo>
                  <a:lnTo>
                    <a:pt x="5" y="421"/>
                  </a:lnTo>
                  <a:lnTo>
                    <a:pt x="7" y="416"/>
                  </a:lnTo>
                  <a:lnTo>
                    <a:pt x="9" y="410"/>
                  </a:lnTo>
                  <a:lnTo>
                    <a:pt x="11" y="405"/>
                  </a:lnTo>
                  <a:lnTo>
                    <a:pt x="14" y="399"/>
                  </a:lnTo>
                  <a:lnTo>
                    <a:pt x="16" y="393"/>
                  </a:lnTo>
                  <a:lnTo>
                    <a:pt x="20" y="387"/>
                  </a:lnTo>
                  <a:lnTo>
                    <a:pt x="23" y="381"/>
                  </a:lnTo>
                  <a:lnTo>
                    <a:pt x="27" y="374"/>
                  </a:lnTo>
                  <a:lnTo>
                    <a:pt x="31" y="367"/>
                  </a:lnTo>
                  <a:lnTo>
                    <a:pt x="35" y="360"/>
                  </a:lnTo>
                  <a:lnTo>
                    <a:pt x="40" y="353"/>
                  </a:lnTo>
                  <a:lnTo>
                    <a:pt x="45" y="346"/>
                  </a:lnTo>
                  <a:lnTo>
                    <a:pt x="50" y="338"/>
                  </a:lnTo>
                  <a:lnTo>
                    <a:pt x="56" y="330"/>
                  </a:lnTo>
                  <a:lnTo>
                    <a:pt x="62" y="322"/>
                  </a:lnTo>
                  <a:lnTo>
                    <a:pt x="68" y="314"/>
                  </a:lnTo>
                  <a:lnTo>
                    <a:pt x="75" y="305"/>
                  </a:lnTo>
                  <a:lnTo>
                    <a:pt x="82" y="296"/>
                  </a:lnTo>
                  <a:lnTo>
                    <a:pt x="90" y="287"/>
                  </a:lnTo>
                  <a:lnTo>
                    <a:pt x="97" y="277"/>
                  </a:lnTo>
                  <a:lnTo>
                    <a:pt x="106" y="268"/>
                  </a:lnTo>
                </a:path>
              </a:pathLst>
            </a:custGeom>
            <a:solidFill>
              <a:srgbClr val="FAFCA6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89" name="Freeform 320"/>
            <p:cNvSpPr>
              <a:spLocks/>
            </p:cNvSpPr>
            <p:nvPr/>
          </p:nvSpPr>
          <p:spPr bwMode="auto">
            <a:xfrm rot="1711210">
              <a:off x="3963" y="3672"/>
              <a:ext cx="361" cy="346"/>
            </a:xfrm>
            <a:custGeom>
              <a:avLst/>
              <a:gdLst>
                <a:gd name="T0" fmla="*/ 105 w 445"/>
                <a:gd name="T1" fmla="*/ 105 h 427"/>
                <a:gd name="T2" fmla="*/ 135 w 445"/>
                <a:gd name="T3" fmla="*/ 83 h 427"/>
                <a:gd name="T4" fmla="*/ 161 w 445"/>
                <a:gd name="T5" fmla="*/ 65 h 427"/>
                <a:gd name="T6" fmla="*/ 187 w 445"/>
                <a:gd name="T7" fmla="*/ 49 h 427"/>
                <a:gd name="T8" fmla="*/ 211 w 445"/>
                <a:gd name="T9" fmla="*/ 35 h 427"/>
                <a:gd name="T10" fmla="*/ 233 w 445"/>
                <a:gd name="T11" fmla="*/ 23 h 427"/>
                <a:gd name="T12" fmla="*/ 253 w 445"/>
                <a:gd name="T13" fmla="*/ 15 h 427"/>
                <a:gd name="T14" fmla="*/ 272 w 445"/>
                <a:gd name="T15" fmla="*/ 7 h 427"/>
                <a:gd name="T16" fmla="*/ 288 w 445"/>
                <a:gd name="T17" fmla="*/ 2 h 427"/>
                <a:gd name="T18" fmla="*/ 303 w 445"/>
                <a:gd name="T19" fmla="*/ 1 h 427"/>
                <a:gd name="T20" fmla="*/ 317 w 445"/>
                <a:gd name="T21" fmla="*/ 1 h 427"/>
                <a:gd name="T22" fmla="*/ 329 w 445"/>
                <a:gd name="T23" fmla="*/ 2 h 427"/>
                <a:gd name="T24" fmla="*/ 337 w 445"/>
                <a:gd name="T25" fmla="*/ 6 h 427"/>
                <a:gd name="T26" fmla="*/ 346 w 445"/>
                <a:gd name="T27" fmla="*/ 16 h 427"/>
                <a:gd name="T28" fmla="*/ 353 w 445"/>
                <a:gd name="T29" fmla="*/ 31 h 427"/>
                <a:gd name="T30" fmla="*/ 357 w 445"/>
                <a:gd name="T31" fmla="*/ 51 h 427"/>
                <a:gd name="T32" fmla="*/ 360 w 445"/>
                <a:gd name="T33" fmla="*/ 74 h 427"/>
                <a:gd name="T34" fmla="*/ 360 w 445"/>
                <a:gd name="T35" fmla="*/ 99 h 427"/>
                <a:gd name="T36" fmla="*/ 359 w 445"/>
                <a:gd name="T37" fmla="*/ 126 h 427"/>
                <a:gd name="T38" fmla="*/ 355 w 445"/>
                <a:gd name="T39" fmla="*/ 152 h 427"/>
                <a:gd name="T40" fmla="*/ 350 w 445"/>
                <a:gd name="T41" fmla="*/ 177 h 427"/>
                <a:gd name="T42" fmla="*/ 343 w 445"/>
                <a:gd name="T43" fmla="*/ 201 h 427"/>
                <a:gd name="T44" fmla="*/ 334 w 445"/>
                <a:gd name="T45" fmla="*/ 222 h 427"/>
                <a:gd name="T46" fmla="*/ 327 w 445"/>
                <a:gd name="T47" fmla="*/ 235 h 427"/>
                <a:gd name="T48" fmla="*/ 316 w 445"/>
                <a:gd name="T49" fmla="*/ 250 h 427"/>
                <a:gd name="T50" fmla="*/ 302 w 445"/>
                <a:gd name="T51" fmla="*/ 263 h 427"/>
                <a:gd name="T52" fmla="*/ 287 w 445"/>
                <a:gd name="T53" fmla="*/ 276 h 427"/>
                <a:gd name="T54" fmla="*/ 269 w 445"/>
                <a:gd name="T55" fmla="*/ 288 h 427"/>
                <a:gd name="T56" fmla="*/ 251 w 445"/>
                <a:gd name="T57" fmla="*/ 299 h 427"/>
                <a:gd name="T58" fmla="*/ 230 w 445"/>
                <a:gd name="T59" fmla="*/ 309 h 427"/>
                <a:gd name="T60" fmla="*/ 208 w 445"/>
                <a:gd name="T61" fmla="*/ 318 h 427"/>
                <a:gd name="T62" fmla="*/ 183 w 445"/>
                <a:gd name="T63" fmla="*/ 326 h 427"/>
                <a:gd name="T64" fmla="*/ 157 w 445"/>
                <a:gd name="T65" fmla="*/ 333 h 427"/>
                <a:gd name="T66" fmla="*/ 128 w 445"/>
                <a:gd name="T67" fmla="*/ 339 h 427"/>
                <a:gd name="T68" fmla="*/ 98 w 445"/>
                <a:gd name="T69" fmla="*/ 344 h 427"/>
                <a:gd name="T70" fmla="*/ 84 w 445"/>
                <a:gd name="T71" fmla="*/ 344 h 427"/>
                <a:gd name="T72" fmla="*/ 67 w 445"/>
                <a:gd name="T73" fmla="*/ 344 h 427"/>
                <a:gd name="T74" fmla="*/ 52 w 445"/>
                <a:gd name="T75" fmla="*/ 340 h 427"/>
                <a:gd name="T76" fmla="*/ 38 w 445"/>
                <a:gd name="T77" fmla="*/ 335 h 427"/>
                <a:gd name="T78" fmla="*/ 26 w 445"/>
                <a:gd name="T79" fmla="*/ 326 h 427"/>
                <a:gd name="T80" fmla="*/ 17 w 445"/>
                <a:gd name="T81" fmla="*/ 316 h 427"/>
                <a:gd name="T82" fmla="*/ 9 w 445"/>
                <a:gd name="T83" fmla="*/ 304 h 427"/>
                <a:gd name="T84" fmla="*/ 4 w 445"/>
                <a:gd name="T85" fmla="*/ 290 h 427"/>
                <a:gd name="T86" fmla="*/ 1 w 445"/>
                <a:gd name="T87" fmla="*/ 275 h 427"/>
                <a:gd name="T88" fmla="*/ 0 w 445"/>
                <a:gd name="T89" fmla="*/ 258 h 427"/>
                <a:gd name="T90" fmla="*/ 2 w 445"/>
                <a:gd name="T91" fmla="*/ 241 h 427"/>
                <a:gd name="T92" fmla="*/ 6 w 445"/>
                <a:gd name="T93" fmla="*/ 224 h 427"/>
                <a:gd name="T94" fmla="*/ 13 w 445"/>
                <a:gd name="T95" fmla="*/ 206 h 427"/>
                <a:gd name="T96" fmla="*/ 23 w 445"/>
                <a:gd name="T97" fmla="*/ 188 h 427"/>
                <a:gd name="T98" fmla="*/ 35 w 445"/>
                <a:gd name="T99" fmla="*/ 169 h 427"/>
                <a:gd name="T100" fmla="*/ 49 w 445"/>
                <a:gd name="T101" fmla="*/ 152 h 427"/>
                <a:gd name="T102" fmla="*/ 67 w 445"/>
                <a:gd name="T103" fmla="*/ 135 h 427"/>
                <a:gd name="T104" fmla="*/ 83 w 445"/>
                <a:gd name="T105" fmla="*/ 122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5"/>
                <a:gd name="T160" fmla="*/ 0 h 427"/>
                <a:gd name="T161" fmla="*/ 445 w 445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0" name="Line 321"/>
            <p:cNvSpPr>
              <a:spLocks noChangeShapeType="1"/>
            </p:cNvSpPr>
            <p:nvPr/>
          </p:nvSpPr>
          <p:spPr bwMode="auto">
            <a:xfrm flipV="1">
              <a:off x="3896" y="3512"/>
              <a:ext cx="48" cy="112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1" name="Line 323"/>
            <p:cNvSpPr>
              <a:spLocks noChangeShapeType="1"/>
            </p:cNvSpPr>
            <p:nvPr/>
          </p:nvSpPr>
          <p:spPr bwMode="auto">
            <a:xfrm flipH="1">
              <a:off x="4352" y="3672"/>
              <a:ext cx="32" cy="80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2" name="Line 324"/>
            <p:cNvSpPr>
              <a:spLocks noChangeShapeType="1"/>
            </p:cNvSpPr>
            <p:nvPr/>
          </p:nvSpPr>
          <p:spPr bwMode="auto">
            <a:xfrm flipH="1" flipV="1">
              <a:off x="4216" y="3440"/>
              <a:ext cx="8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3" name="Line 325"/>
            <p:cNvSpPr>
              <a:spLocks noChangeShapeType="1"/>
            </p:cNvSpPr>
            <p:nvPr/>
          </p:nvSpPr>
          <p:spPr bwMode="auto">
            <a:xfrm flipH="1" flipV="1">
              <a:off x="4208" y="3648"/>
              <a:ext cx="64" cy="4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4" name="Line 326"/>
            <p:cNvSpPr>
              <a:spLocks noChangeShapeType="1"/>
            </p:cNvSpPr>
            <p:nvPr/>
          </p:nvSpPr>
          <p:spPr bwMode="auto">
            <a:xfrm flipV="1">
              <a:off x="3992" y="3648"/>
              <a:ext cx="40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5" name="Line 327"/>
            <p:cNvSpPr>
              <a:spLocks noChangeShapeType="1"/>
            </p:cNvSpPr>
            <p:nvPr/>
          </p:nvSpPr>
          <p:spPr bwMode="auto">
            <a:xfrm flipH="1" flipV="1">
              <a:off x="4104" y="3512"/>
              <a:ext cx="32" cy="2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6" name="Line 328"/>
            <p:cNvSpPr>
              <a:spLocks noChangeShapeType="1"/>
            </p:cNvSpPr>
            <p:nvPr/>
          </p:nvSpPr>
          <p:spPr bwMode="auto">
            <a:xfrm flipH="1" flipV="1">
              <a:off x="4144" y="3736"/>
              <a:ext cx="48" cy="1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7" name="Freeform 331"/>
            <p:cNvSpPr>
              <a:spLocks/>
            </p:cNvSpPr>
            <p:nvPr/>
          </p:nvSpPr>
          <p:spPr bwMode="auto">
            <a:xfrm rot="-5719409">
              <a:off x="3563" y="3568"/>
              <a:ext cx="361" cy="346"/>
            </a:xfrm>
            <a:custGeom>
              <a:avLst/>
              <a:gdLst>
                <a:gd name="T0" fmla="*/ 105 w 445"/>
                <a:gd name="T1" fmla="*/ 105 h 427"/>
                <a:gd name="T2" fmla="*/ 135 w 445"/>
                <a:gd name="T3" fmla="*/ 83 h 427"/>
                <a:gd name="T4" fmla="*/ 161 w 445"/>
                <a:gd name="T5" fmla="*/ 65 h 427"/>
                <a:gd name="T6" fmla="*/ 187 w 445"/>
                <a:gd name="T7" fmla="*/ 49 h 427"/>
                <a:gd name="T8" fmla="*/ 211 w 445"/>
                <a:gd name="T9" fmla="*/ 35 h 427"/>
                <a:gd name="T10" fmla="*/ 233 w 445"/>
                <a:gd name="T11" fmla="*/ 23 h 427"/>
                <a:gd name="T12" fmla="*/ 253 w 445"/>
                <a:gd name="T13" fmla="*/ 15 h 427"/>
                <a:gd name="T14" fmla="*/ 272 w 445"/>
                <a:gd name="T15" fmla="*/ 7 h 427"/>
                <a:gd name="T16" fmla="*/ 288 w 445"/>
                <a:gd name="T17" fmla="*/ 2 h 427"/>
                <a:gd name="T18" fmla="*/ 303 w 445"/>
                <a:gd name="T19" fmla="*/ 1 h 427"/>
                <a:gd name="T20" fmla="*/ 317 w 445"/>
                <a:gd name="T21" fmla="*/ 1 h 427"/>
                <a:gd name="T22" fmla="*/ 329 w 445"/>
                <a:gd name="T23" fmla="*/ 2 h 427"/>
                <a:gd name="T24" fmla="*/ 337 w 445"/>
                <a:gd name="T25" fmla="*/ 6 h 427"/>
                <a:gd name="T26" fmla="*/ 346 w 445"/>
                <a:gd name="T27" fmla="*/ 16 h 427"/>
                <a:gd name="T28" fmla="*/ 353 w 445"/>
                <a:gd name="T29" fmla="*/ 31 h 427"/>
                <a:gd name="T30" fmla="*/ 357 w 445"/>
                <a:gd name="T31" fmla="*/ 51 h 427"/>
                <a:gd name="T32" fmla="*/ 360 w 445"/>
                <a:gd name="T33" fmla="*/ 74 h 427"/>
                <a:gd name="T34" fmla="*/ 360 w 445"/>
                <a:gd name="T35" fmla="*/ 99 h 427"/>
                <a:gd name="T36" fmla="*/ 359 w 445"/>
                <a:gd name="T37" fmla="*/ 126 h 427"/>
                <a:gd name="T38" fmla="*/ 355 w 445"/>
                <a:gd name="T39" fmla="*/ 152 h 427"/>
                <a:gd name="T40" fmla="*/ 350 w 445"/>
                <a:gd name="T41" fmla="*/ 177 h 427"/>
                <a:gd name="T42" fmla="*/ 343 w 445"/>
                <a:gd name="T43" fmla="*/ 201 h 427"/>
                <a:gd name="T44" fmla="*/ 334 w 445"/>
                <a:gd name="T45" fmla="*/ 222 h 427"/>
                <a:gd name="T46" fmla="*/ 327 w 445"/>
                <a:gd name="T47" fmla="*/ 235 h 427"/>
                <a:gd name="T48" fmla="*/ 316 w 445"/>
                <a:gd name="T49" fmla="*/ 250 h 427"/>
                <a:gd name="T50" fmla="*/ 302 w 445"/>
                <a:gd name="T51" fmla="*/ 263 h 427"/>
                <a:gd name="T52" fmla="*/ 287 w 445"/>
                <a:gd name="T53" fmla="*/ 276 h 427"/>
                <a:gd name="T54" fmla="*/ 269 w 445"/>
                <a:gd name="T55" fmla="*/ 288 h 427"/>
                <a:gd name="T56" fmla="*/ 251 w 445"/>
                <a:gd name="T57" fmla="*/ 299 h 427"/>
                <a:gd name="T58" fmla="*/ 230 w 445"/>
                <a:gd name="T59" fmla="*/ 309 h 427"/>
                <a:gd name="T60" fmla="*/ 208 w 445"/>
                <a:gd name="T61" fmla="*/ 318 h 427"/>
                <a:gd name="T62" fmla="*/ 183 w 445"/>
                <a:gd name="T63" fmla="*/ 326 h 427"/>
                <a:gd name="T64" fmla="*/ 157 w 445"/>
                <a:gd name="T65" fmla="*/ 333 h 427"/>
                <a:gd name="T66" fmla="*/ 128 w 445"/>
                <a:gd name="T67" fmla="*/ 339 h 427"/>
                <a:gd name="T68" fmla="*/ 98 w 445"/>
                <a:gd name="T69" fmla="*/ 344 h 427"/>
                <a:gd name="T70" fmla="*/ 84 w 445"/>
                <a:gd name="T71" fmla="*/ 344 h 427"/>
                <a:gd name="T72" fmla="*/ 67 w 445"/>
                <a:gd name="T73" fmla="*/ 344 h 427"/>
                <a:gd name="T74" fmla="*/ 52 w 445"/>
                <a:gd name="T75" fmla="*/ 340 h 427"/>
                <a:gd name="T76" fmla="*/ 38 w 445"/>
                <a:gd name="T77" fmla="*/ 335 h 427"/>
                <a:gd name="T78" fmla="*/ 26 w 445"/>
                <a:gd name="T79" fmla="*/ 326 h 427"/>
                <a:gd name="T80" fmla="*/ 17 w 445"/>
                <a:gd name="T81" fmla="*/ 316 h 427"/>
                <a:gd name="T82" fmla="*/ 9 w 445"/>
                <a:gd name="T83" fmla="*/ 304 h 427"/>
                <a:gd name="T84" fmla="*/ 4 w 445"/>
                <a:gd name="T85" fmla="*/ 290 h 427"/>
                <a:gd name="T86" fmla="*/ 1 w 445"/>
                <a:gd name="T87" fmla="*/ 275 h 427"/>
                <a:gd name="T88" fmla="*/ 0 w 445"/>
                <a:gd name="T89" fmla="*/ 258 h 427"/>
                <a:gd name="T90" fmla="*/ 2 w 445"/>
                <a:gd name="T91" fmla="*/ 241 h 427"/>
                <a:gd name="T92" fmla="*/ 6 w 445"/>
                <a:gd name="T93" fmla="*/ 224 h 427"/>
                <a:gd name="T94" fmla="*/ 13 w 445"/>
                <a:gd name="T95" fmla="*/ 206 h 427"/>
                <a:gd name="T96" fmla="*/ 23 w 445"/>
                <a:gd name="T97" fmla="*/ 188 h 427"/>
                <a:gd name="T98" fmla="*/ 35 w 445"/>
                <a:gd name="T99" fmla="*/ 169 h 427"/>
                <a:gd name="T100" fmla="*/ 49 w 445"/>
                <a:gd name="T101" fmla="*/ 152 h 427"/>
                <a:gd name="T102" fmla="*/ 67 w 445"/>
                <a:gd name="T103" fmla="*/ 135 h 427"/>
                <a:gd name="T104" fmla="*/ 83 w 445"/>
                <a:gd name="T105" fmla="*/ 122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5"/>
                <a:gd name="T160" fmla="*/ 0 h 427"/>
                <a:gd name="T161" fmla="*/ 445 w 445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8" name="Line 332"/>
            <p:cNvSpPr>
              <a:spLocks noChangeShapeType="1"/>
            </p:cNvSpPr>
            <p:nvPr/>
          </p:nvSpPr>
          <p:spPr bwMode="auto">
            <a:xfrm flipH="1">
              <a:off x="3824" y="3536"/>
              <a:ext cx="48" cy="64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99" name="Line 333"/>
            <p:cNvSpPr>
              <a:spLocks noChangeShapeType="1"/>
            </p:cNvSpPr>
            <p:nvPr/>
          </p:nvSpPr>
          <p:spPr bwMode="auto">
            <a:xfrm flipH="1">
              <a:off x="3904" y="3648"/>
              <a:ext cx="56" cy="88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00" name="Freeform 334"/>
            <p:cNvSpPr>
              <a:spLocks/>
            </p:cNvSpPr>
            <p:nvPr/>
          </p:nvSpPr>
          <p:spPr bwMode="auto">
            <a:xfrm>
              <a:off x="3499" y="3232"/>
              <a:ext cx="361" cy="346"/>
            </a:xfrm>
            <a:custGeom>
              <a:avLst/>
              <a:gdLst>
                <a:gd name="T0" fmla="*/ 105 w 445"/>
                <a:gd name="T1" fmla="*/ 105 h 427"/>
                <a:gd name="T2" fmla="*/ 135 w 445"/>
                <a:gd name="T3" fmla="*/ 83 h 427"/>
                <a:gd name="T4" fmla="*/ 161 w 445"/>
                <a:gd name="T5" fmla="*/ 65 h 427"/>
                <a:gd name="T6" fmla="*/ 187 w 445"/>
                <a:gd name="T7" fmla="*/ 49 h 427"/>
                <a:gd name="T8" fmla="*/ 211 w 445"/>
                <a:gd name="T9" fmla="*/ 35 h 427"/>
                <a:gd name="T10" fmla="*/ 233 w 445"/>
                <a:gd name="T11" fmla="*/ 23 h 427"/>
                <a:gd name="T12" fmla="*/ 253 w 445"/>
                <a:gd name="T13" fmla="*/ 15 h 427"/>
                <a:gd name="T14" fmla="*/ 272 w 445"/>
                <a:gd name="T15" fmla="*/ 7 h 427"/>
                <a:gd name="T16" fmla="*/ 288 w 445"/>
                <a:gd name="T17" fmla="*/ 2 h 427"/>
                <a:gd name="T18" fmla="*/ 303 w 445"/>
                <a:gd name="T19" fmla="*/ 1 h 427"/>
                <a:gd name="T20" fmla="*/ 317 w 445"/>
                <a:gd name="T21" fmla="*/ 1 h 427"/>
                <a:gd name="T22" fmla="*/ 329 w 445"/>
                <a:gd name="T23" fmla="*/ 2 h 427"/>
                <a:gd name="T24" fmla="*/ 337 w 445"/>
                <a:gd name="T25" fmla="*/ 6 h 427"/>
                <a:gd name="T26" fmla="*/ 346 w 445"/>
                <a:gd name="T27" fmla="*/ 16 h 427"/>
                <a:gd name="T28" fmla="*/ 353 w 445"/>
                <a:gd name="T29" fmla="*/ 31 h 427"/>
                <a:gd name="T30" fmla="*/ 357 w 445"/>
                <a:gd name="T31" fmla="*/ 51 h 427"/>
                <a:gd name="T32" fmla="*/ 360 w 445"/>
                <a:gd name="T33" fmla="*/ 74 h 427"/>
                <a:gd name="T34" fmla="*/ 360 w 445"/>
                <a:gd name="T35" fmla="*/ 99 h 427"/>
                <a:gd name="T36" fmla="*/ 359 w 445"/>
                <a:gd name="T37" fmla="*/ 126 h 427"/>
                <a:gd name="T38" fmla="*/ 355 w 445"/>
                <a:gd name="T39" fmla="*/ 152 h 427"/>
                <a:gd name="T40" fmla="*/ 350 w 445"/>
                <a:gd name="T41" fmla="*/ 177 h 427"/>
                <a:gd name="T42" fmla="*/ 343 w 445"/>
                <a:gd name="T43" fmla="*/ 201 h 427"/>
                <a:gd name="T44" fmla="*/ 334 w 445"/>
                <a:gd name="T45" fmla="*/ 222 h 427"/>
                <a:gd name="T46" fmla="*/ 327 w 445"/>
                <a:gd name="T47" fmla="*/ 235 h 427"/>
                <a:gd name="T48" fmla="*/ 316 w 445"/>
                <a:gd name="T49" fmla="*/ 250 h 427"/>
                <a:gd name="T50" fmla="*/ 302 w 445"/>
                <a:gd name="T51" fmla="*/ 263 h 427"/>
                <a:gd name="T52" fmla="*/ 287 w 445"/>
                <a:gd name="T53" fmla="*/ 276 h 427"/>
                <a:gd name="T54" fmla="*/ 269 w 445"/>
                <a:gd name="T55" fmla="*/ 288 h 427"/>
                <a:gd name="T56" fmla="*/ 251 w 445"/>
                <a:gd name="T57" fmla="*/ 299 h 427"/>
                <a:gd name="T58" fmla="*/ 230 w 445"/>
                <a:gd name="T59" fmla="*/ 309 h 427"/>
                <a:gd name="T60" fmla="*/ 208 w 445"/>
                <a:gd name="T61" fmla="*/ 318 h 427"/>
                <a:gd name="T62" fmla="*/ 183 w 445"/>
                <a:gd name="T63" fmla="*/ 326 h 427"/>
                <a:gd name="T64" fmla="*/ 157 w 445"/>
                <a:gd name="T65" fmla="*/ 333 h 427"/>
                <a:gd name="T66" fmla="*/ 128 w 445"/>
                <a:gd name="T67" fmla="*/ 339 h 427"/>
                <a:gd name="T68" fmla="*/ 98 w 445"/>
                <a:gd name="T69" fmla="*/ 344 h 427"/>
                <a:gd name="T70" fmla="*/ 84 w 445"/>
                <a:gd name="T71" fmla="*/ 344 h 427"/>
                <a:gd name="T72" fmla="*/ 67 w 445"/>
                <a:gd name="T73" fmla="*/ 344 h 427"/>
                <a:gd name="T74" fmla="*/ 52 w 445"/>
                <a:gd name="T75" fmla="*/ 340 h 427"/>
                <a:gd name="T76" fmla="*/ 38 w 445"/>
                <a:gd name="T77" fmla="*/ 335 h 427"/>
                <a:gd name="T78" fmla="*/ 26 w 445"/>
                <a:gd name="T79" fmla="*/ 326 h 427"/>
                <a:gd name="T80" fmla="*/ 17 w 445"/>
                <a:gd name="T81" fmla="*/ 316 h 427"/>
                <a:gd name="T82" fmla="*/ 9 w 445"/>
                <a:gd name="T83" fmla="*/ 304 h 427"/>
                <a:gd name="T84" fmla="*/ 4 w 445"/>
                <a:gd name="T85" fmla="*/ 290 h 427"/>
                <a:gd name="T86" fmla="*/ 1 w 445"/>
                <a:gd name="T87" fmla="*/ 275 h 427"/>
                <a:gd name="T88" fmla="*/ 0 w 445"/>
                <a:gd name="T89" fmla="*/ 258 h 427"/>
                <a:gd name="T90" fmla="*/ 2 w 445"/>
                <a:gd name="T91" fmla="*/ 241 h 427"/>
                <a:gd name="T92" fmla="*/ 6 w 445"/>
                <a:gd name="T93" fmla="*/ 224 h 427"/>
                <a:gd name="T94" fmla="*/ 13 w 445"/>
                <a:gd name="T95" fmla="*/ 206 h 427"/>
                <a:gd name="T96" fmla="*/ 23 w 445"/>
                <a:gd name="T97" fmla="*/ 188 h 427"/>
                <a:gd name="T98" fmla="*/ 35 w 445"/>
                <a:gd name="T99" fmla="*/ 169 h 427"/>
                <a:gd name="T100" fmla="*/ 49 w 445"/>
                <a:gd name="T101" fmla="*/ 152 h 427"/>
                <a:gd name="T102" fmla="*/ 67 w 445"/>
                <a:gd name="T103" fmla="*/ 135 h 427"/>
                <a:gd name="T104" fmla="*/ 83 w 445"/>
                <a:gd name="T105" fmla="*/ 122 h 4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5"/>
                <a:gd name="T160" fmla="*/ 0 h 427"/>
                <a:gd name="T161" fmla="*/ 445 w 445"/>
                <a:gd name="T162" fmla="*/ 427 h 4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5" h="427">
                  <a:moveTo>
                    <a:pt x="102" y="150"/>
                  </a:moveTo>
                  <a:lnTo>
                    <a:pt x="112" y="143"/>
                  </a:lnTo>
                  <a:lnTo>
                    <a:pt x="121" y="136"/>
                  </a:lnTo>
                  <a:lnTo>
                    <a:pt x="130" y="129"/>
                  </a:lnTo>
                  <a:lnTo>
                    <a:pt x="139" y="122"/>
                  </a:lnTo>
                  <a:lnTo>
                    <a:pt x="148" y="116"/>
                  </a:lnTo>
                  <a:lnTo>
                    <a:pt x="157" y="109"/>
                  </a:lnTo>
                  <a:lnTo>
                    <a:pt x="166" y="103"/>
                  </a:lnTo>
                  <a:lnTo>
                    <a:pt x="174" y="97"/>
                  </a:lnTo>
                  <a:lnTo>
                    <a:pt x="183" y="91"/>
                  </a:lnTo>
                  <a:lnTo>
                    <a:pt x="191" y="86"/>
                  </a:lnTo>
                  <a:lnTo>
                    <a:pt x="199" y="80"/>
                  </a:lnTo>
                  <a:lnTo>
                    <a:pt x="207" y="75"/>
                  </a:lnTo>
                  <a:lnTo>
                    <a:pt x="215" y="70"/>
                  </a:lnTo>
                  <a:lnTo>
                    <a:pt x="223" y="65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5" y="51"/>
                  </a:lnTo>
                  <a:lnTo>
                    <a:pt x="253" y="47"/>
                  </a:lnTo>
                  <a:lnTo>
                    <a:pt x="260" y="43"/>
                  </a:lnTo>
                  <a:lnTo>
                    <a:pt x="267" y="39"/>
                  </a:lnTo>
                  <a:lnTo>
                    <a:pt x="274" y="36"/>
                  </a:lnTo>
                  <a:lnTo>
                    <a:pt x="280" y="32"/>
                  </a:lnTo>
                  <a:lnTo>
                    <a:pt x="287" y="29"/>
                  </a:lnTo>
                  <a:lnTo>
                    <a:pt x="293" y="26"/>
                  </a:lnTo>
                  <a:lnTo>
                    <a:pt x="300" y="23"/>
                  </a:lnTo>
                  <a:lnTo>
                    <a:pt x="306" y="20"/>
                  </a:lnTo>
                  <a:lnTo>
                    <a:pt x="312" y="18"/>
                  </a:lnTo>
                  <a:lnTo>
                    <a:pt x="318" y="15"/>
                  </a:lnTo>
                  <a:lnTo>
                    <a:pt x="324" y="13"/>
                  </a:lnTo>
                  <a:lnTo>
                    <a:pt x="329" y="11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5" y="6"/>
                  </a:lnTo>
                  <a:lnTo>
                    <a:pt x="350" y="5"/>
                  </a:lnTo>
                  <a:lnTo>
                    <a:pt x="355" y="3"/>
                  </a:lnTo>
                  <a:lnTo>
                    <a:pt x="360" y="2"/>
                  </a:lnTo>
                  <a:lnTo>
                    <a:pt x="365" y="2"/>
                  </a:lnTo>
                  <a:lnTo>
                    <a:pt x="370" y="1"/>
                  </a:lnTo>
                  <a:lnTo>
                    <a:pt x="374" y="1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1" y="1"/>
                  </a:lnTo>
                  <a:lnTo>
                    <a:pt x="394" y="1"/>
                  </a:lnTo>
                  <a:lnTo>
                    <a:pt x="398" y="2"/>
                  </a:lnTo>
                  <a:lnTo>
                    <a:pt x="401" y="2"/>
                  </a:lnTo>
                  <a:lnTo>
                    <a:pt x="405" y="3"/>
                  </a:lnTo>
                  <a:lnTo>
                    <a:pt x="408" y="5"/>
                  </a:lnTo>
                  <a:lnTo>
                    <a:pt x="411" y="6"/>
                  </a:lnTo>
                  <a:lnTo>
                    <a:pt x="415" y="8"/>
                  </a:lnTo>
                  <a:lnTo>
                    <a:pt x="418" y="10"/>
                  </a:lnTo>
                  <a:lnTo>
                    <a:pt x="421" y="13"/>
                  </a:lnTo>
                  <a:lnTo>
                    <a:pt x="423" y="16"/>
                  </a:lnTo>
                  <a:lnTo>
                    <a:pt x="426" y="20"/>
                  </a:lnTo>
                  <a:lnTo>
                    <a:pt x="428" y="24"/>
                  </a:lnTo>
                  <a:lnTo>
                    <a:pt x="431" y="28"/>
                  </a:lnTo>
                  <a:lnTo>
                    <a:pt x="433" y="33"/>
                  </a:lnTo>
                  <a:lnTo>
                    <a:pt x="435" y="38"/>
                  </a:lnTo>
                  <a:lnTo>
                    <a:pt x="436" y="44"/>
                  </a:lnTo>
                  <a:lnTo>
                    <a:pt x="438" y="50"/>
                  </a:lnTo>
                  <a:lnTo>
                    <a:pt x="439" y="56"/>
                  </a:lnTo>
                  <a:lnTo>
                    <a:pt x="440" y="63"/>
                  </a:lnTo>
                  <a:lnTo>
                    <a:pt x="441" y="69"/>
                  </a:lnTo>
                  <a:lnTo>
                    <a:pt x="442" y="76"/>
                  </a:lnTo>
                  <a:lnTo>
                    <a:pt x="443" y="84"/>
                  </a:lnTo>
                  <a:lnTo>
                    <a:pt x="444" y="91"/>
                  </a:lnTo>
                  <a:lnTo>
                    <a:pt x="444" y="98"/>
                  </a:lnTo>
                  <a:lnTo>
                    <a:pt x="444" y="106"/>
                  </a:lnTo>
                  <a:lnTo>
                    <a:pt x="444" y="114"/>
                  </a:lnTo>
                  <a:lnTo>
                    <a:pt x="444" y="122"/>
                  </a:lnTo>
                  <a:lnTo>
                    <a:pt x="444" y="130"/>
                  </a:lnTo>
                  <a:lnTo>
                    <a:pt x="444" y="138"/>
                  </a:lnTo>
                  <a:lnTo>
                    <a:pt x="443" y="146"/>
                  </a:lnTo>
                  <a:lnTo>
                    <a:pt x="442" y="155"/>
                  </a:lnTo>
                  <a:lnTo>
                    <a:pt x="441" y="163"/>
                  </a:lnTo>
                  <a:lnTo>
                    <a:pt x="440" y="171"/>
                  </a:lnTo>
                  <a:lnTo>
                    <a:pt x="439" y="179"/>
                  </a:lnTo>
                  <a:lnTo>
                    <a:pt x="438" y="187"/>
                  </a:lnTo>
                  <a:lnTo>
                    <a:pt x="437" y="195"/>
                  </a:lnTo>
                  <a:lnTo>
                    <a:pt x="435" y="203"/>
                  </a:lnTo>
                  <a:lnTo>
                    <a:pt x="433" y="211"/>
                  </a:lnTo>
                  <a:lnTo>
                    <a:pt x="432" y="219"/>
                  </a:lnTo>
                  <a:lnTo>
                    <a:pt x="430" y="227"/>
                  </a:lnTo>
                  <a:lnTo>
                    <a:pt x="428" y="234"/>
                  </a:lnTo>
                  <a:lnTo>
                    <a:pt x="425" y="241"/>
                  </a:lnTo>
                  <a:lnTo>
                    <a:pt x="423" y="248"/>
                  </a:lnTo>
                  <a:lnTo>
                    <a:pt x="421" y="255"/>
                  </a:lnTo>
                  <a:lnTo>
                    <a:pt x="418" y="262"/>
                  </a:lnTo>
                  <a:lnTo>
                    <a:pt x="415" y="268"/>
                  </a:lnTo>
                  <a:lnTo>
                    <a:pt x="412" y="274"/>
                  </a:lnTo>
                  <a:lnTo>
                    <a:pt x="409" y="279"/>
                  </a:lnTo>
                  <a:lnTo>
                    <a:pt x="406" y="285"/>
                  </a:lnTo>
                  <a:lnTo>
                    <a:pt x="403" y="290"/>
                  </a:lnTo>
                  <a:lnTo>
                    <a:pt x="400" y="294"/>
                  </a:lnTo>
                  <a:lnTo>
                    <a:pt x="396" y="299"/>
                  </a:lnTo>
                  <a:lnTo>
                    <a:pt x="393" y="303"/>
                  </a:lnTo>
                  <a:lnTo>
                    <a:pt x="389" y="308"/>
                  </a:lnTo>
                  <a:lnTo>
                    <a:pt x="385" y="312"/>
                  </a:lnTo>
                  <a:lnTo>
                    <a:pt x="381" y="317"/>
                  </a:lnTo>
                  <a:lnTo>
                    <a:pt x="377" y="321"/>
                  </a:lnTo>
                  <a:lnTo>
                    <a:pt x="372" y="325"/>
                  </a:lnTo>
                  <a:lnTo>
                    <a:pt x="368" y="329"/>
                  </a:lnTo>
                  <a:lnTo>
                    <a:pt x="363" y="333"/>
                  </a:lnTo>
                  <a:lnTo>
                    <a:pt x="358" y="337"/>
                  </a:lnTo>
                  <a:lnTo>
                    <a:pt x="354" y="341"/>
                  </a:lnTo>
                  <a:lnTo>
                    <a:pt x="348" y="345"/>
                  </a:lnTo>
                  <a:lnTo>
                    <a:pt x="343" y="348"/>
                  </a:lnTo>
                  <a:lnTo>
                    <a:pt x="338" y="352"/>
                  </a:lnTo>
                  <a:lnTo>
                    <a:pt x="332" y="356"/>
                  </a:lnTo>
                  <a:lnTo>
                    <a:pt x="327" y="359"/>
                  </a:lnTo>
                  <a:lnTo>
                    <a:pt x="321" y="362"/>
                  </a:lnTo>
                  <a:lnTo>
                    <a:pt x="315" y="366"/>
                  </a:lnTo>
                  <a:lnTo>
                    <a:pt x="309" y="369"/>
                  </a:lnTo>
                  <a:lnTo>
                    <a:pt x="303" y="372"/>
                  </a:lnTo>
                  <a:lnTo>
                    <a:pt x="297" y="375"/>
                  </a:lnTo>
                  <a:lnTo>
                    <a:pt x="290" y="378"/>
                  </a:lnTo>
                  <a:lnTo>
                    <a:pt x="284" y="381"/>
                  </a:lnTo>
                  <a:lnTo>
                    <a:pt x="277" y="384"/>
                  </a:lnTo>
                  <a:lnTo>
                    <a:pt x="270" y="387"/>
                  </a:lnTo>
                  <a:lnTo>
                    <a:pt x="263" y="390"/>
                  </a:lnTo>
                  <a:lnTo>
                    <a:pt x="256" y="392"/>
                  </a:lnTo>
                  <a:lnTo>
                    <a:pt x="248" y="395"/>
                  </a:lnTo>
                  <a:lnTo>
                    <a:pt x="241" y="397"/>
                  </a:lnTo>
                  <a:lnTo>
                    <a:pt x="233" y="400"/>
                  </a:lnTo>
                  <a:lnTo>
                    <a:pt x="225" y="402"/>
                  </a:lnTo>
                  <a:lnTo>
                    <a:pt x="218" y="404"/>
                  </a:lnTo>
                  <a:lnTo>
                    <a:pt x="210" y="406"/>
                  </a:lnTo>
                  <a:lnTo>
                    <a:pt x="201" y="408"/>
                  </a:lnTo>
                  <a:lnTo>
                    <a:pt x="193" y="411"/>
                  </a:lnTo>
                  <a:lnTo>
                    <a:pt x="185" y="412"/>
                  </a:lnTo>
                  <a:lnTo>
                    <a:pt x="176" y="414"/>
                  </a:lnTo>
                  <a:lnTo>
                    <a:pt x="167" y="416"/>
                  </a:lnTo>
                  <a:lnTo>
                    <a:pt x="158" y="418"/>
                  </a:lnTo>
                  <a:lnTo>
                    <a:pt x="149" y="419"/>
                  </a:lnTo>
                  <a:lnTo>
                    <a:pt x="140" y="421"/>
                  </a:lnTo>
                  <a:lnTo>
                    <a:pt x="131" y="423"/>
                  </a:lnTo>
                  <a:lnTo>
                    <a:pt x="121" y="424"/>
                  </a:lnTo>
                  <a:lnTo>
                    <a:pt x="115" y="425"/>
                  </a:lnTo>
                  <a:lnTo>
                    <a:pt x="110" y="425"/>
                  </a:lnTo>
                  <a:lnTo>
                    <a:pt x="104" y="425"/>
                  </a:lnTo>
                  <a:lnTo>
                    <a:pt x="98" y="426"/>
                  </a:lnTo>
                  <a:lnTo>
                    <a:pt x="93" y="425"/>
                  </a:lnTo>
                  <a:lnTo>
                    <a:pt x="88" y="425"/>
                  </a:lnTo>
                  <a:lnTo>
                    <a:pt x="83" y="424"/>
                  </a:lnTo>
                  <a:lnTo>
                    <a:pt x="78" y="424"/>
                  </a:lnTo>
                  <a:lnTo>
                    <a:pt x="73" y="423"/>
                  </a:lnTo>
                  <a:lnTo>
                    <a:pt x="68" y="421"/>
                  </a:lnTo>
                  <a:lnTo>
                    <a:pt x="64" y="420"/>
                  </a:lnTo>
                  <a:lnTo>
                    <a:pt x="59" y="418"/>
                  </a:lnTo>
                  <a:lnTo>
                    <a:pt x="55" y="417"/>
                  </a:lnTo>
                  <a:lnTo>
                    <a:pt x="51" y="415"/>
                  </a:lnTo>
                  <a:lnTo>
                    <a:pt x="47" y="413"/>
                  </a:lnTo>
                  <a:lnTo>
                    <a:pt x="43" y="410"/>
                  </a:lnTo>
                  <a:lnTo>
                    <a:pt x="39" y="408"/>
                  </a:lnTo>
                  <a:lnTo>
                    <a:pt x="36" y="405"/>
                  </a:lnTo>
                  <a:lnTo>
                    <a:pt x="32" y="402"/>
                  </a:lnTo>
                  <a:lnTo>
                    <a:pt x="29" y="399"/>
                  </a:lnTo>
                  <a:lnTo>
                    <a:pt x="26" y="396"/>
                  </a:lnTo>
                  <a:lnTo>
                    <a:pt x="23" y="393"/>
                  </a:lnTo>
                  <a:lnTo>
                    <a:pt x="21" y="390"/>
                  </a:lnTo>
                  <a:lnTo>
                    <a:pt x="18" y="386"/>
                  </a:lnTo>
                  <a:lnTo>
                    <a:pt x="16" y="382"/>
                  </a:lnTo>
                  <a:lnTo>
                    <a:pt x="13" y="379"/>
                  </a:lnTo>
                  <a:lnTo>
                    <a:pt x="11" y="375"/>
                  </a:lnTo>
                  <a:lnTo>
                    <a:pt x="9" y="371"/>
                  </a:lnTo>
                  <a:lnTo>
                    <a:pt x="8" y="366"/>
                  </a:lnTo>
                  <a:lnTo>
                    <a:pt x="6" y="362"/>
                  </a:lnTo>
                  <a:lnTo>
                    <a:pt x="5" y="358"/>
                  </a:lnTo>
                  <a:lnTo>
                    <a:pt x="4" y="353"/>
                  </a:lnTo>
                  <a:lnTo>
                    <a:pt x="3" y="349"/>
                  </a:lnTo>
                  <a:lnTo>
                    <a:pt x="2" y="344"/>
                  </a:lnTo>
                  <a:lnTo>
                    <a:pt x="1" y="339"/>
                  </a:lnTo>
                  <a:lnTo>
                    <a:pt x="1" y="334"/>
                  </a:lnTo>
                  <a:lnTo>
                    <a:pt x="0" y="329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1" y="309"/>
                  </a:lnTo>
                  <a:lnTo>
                    <a:pt x="1" y="304"/>
                  </a:lnTo>
                  <a:lnTo>
                    <a:pt x="2" y="298"/>
                  </a:lnTo>
                  <a:lnTo>
                    <a:pt x="3" y="293"/>
                  </a:lnTo>
                  <a:lnTo>
                    <a:pt x="5" y="288"/>
                  </a:lnTo>
                  <a:lnTo>
                    <a:pt x="6" y="282"/>
                  </a:lnTo>
                  <a:lnTo>
                    <a:pt x="8" y="277"/>
                  </a:lnTo>
                  <a:lnTo>
                    <a:pt x="9" y="271"/>
                  </a:lnTo>
                  <a:lnTo>
                    <a:pt x="11" y="266"/>
                  </a:lnTo>
                  <a:lnTo>
                    <a:pt x="14" y="260"/>
                  </a:lnTo>
                  <a:lnTo>
                    <a:pt x="16" y="254"/>
                  </a:lnTo>
                  <a:lnTo>
                    <a:pt x="19" y="249"/>
                  </a:lnTo>
                  <a:lnTo>
                    <a:pt x="21" y="243"/>
                  </a:lnTo>
                  <a:lnTo>
                    <a:pt x="24" y="237"/>
                  </a:lnTo>
                  <a:lnTo>
                    <a:pt x="28" y="232"/>
                  </a:lnTo>
                  <a:lnTo>
                    <a:pt x="31" y="226"/>
                  </a:lnTo>
                  <a:lnTo>
                    <a:pt x="35" y="221"/>
                  </a:lnTo>
                  <a:lnTo>
                    <a:pt x="39" y="215"/>
                  </a:lnTo>
                  <a:lnTo>
                    <a:pt x="43" y="209"/>
                  </a:lnTo>
                  <a:lnTo>
                    <a:pt x="47" y="204"/>
                  </a:lnTo>
                  <a:lnTo>
                    <a:pt x="51" y="198"/>
                  </a:lnTo>
                  <a:lnTo>
                    <a:pt x="56" y="193"/>
                  </a:lnTo>
                  <a:lnTo>
                    <a:pt x="61" y="187"/>
                  </a:lnTo>
                  <a:lnTo>
                    <a:pt x="66" y="182"/>
                  </a:lnTo>
                  <a:lnTo>
                    <a:pt x="72" y="176"/>
                  </a:lnTo>
                  <a:lnTo>
                    <a:pt x="77" y="171"/>
                  </a:lnTo>
                  <a:lnTo>
                    <a:pt x="83" y="166"/>
                  </a:lnTo>
                  <a:lnTo>
                    <a:pt x="89" y="160"/>
                  </a:lnTo>
                  <a:lnTo>
                    <a:pt x="96" y="155"/>
                  </a:lnTo>
                  <a:lnTo>
                    <a:pt x="102" y="150"/>
                  </a:lnTo>
                </a:path>
              </a:pathLst>
            </a:custGeom>
            <a:solidFill>
              <a:srgbClr val="FAFCA6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01" name="Line 335"/>
            <p:cNvSpPr>
              <a:spLocks noChangeShapeType="1"/>
            </p:cNvSpPr>
            <p:nvPr/>
          </p:nvSpPr>
          <p:spPr bwMode="auto">
            <a:xfrm flipH="1" flipV="1">
              <a:off x="3840" y="3432"/>
              <a:ext cx="56" cy="96"/>
            </a:xfrm>
            <a:prstGeom prst="line">
              <a:avLst/>
            </a:prstGeom>
            <a:noFill/>
            <a:ln w="9525">
              <a:solidFill>
                <a:srgbClr val="8181D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02" name="Line 336"/>
            <p:cNvSpPr>
              <a:spLocks noChangeShapeType="1"/>
            </p:cNvSpPr>
            <p:nvPr/>
          </p:nvSpPr>
          <p:spPr bwMode="auto">
            <a:xfrm flipH="1" flipV="1">
              <a:off x="3632" y="3416"/>
              <a:ext cx="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03" name="Line 337"/>
            <p:cNvSpPr>
              <a:spLocks noChangeShapeType="1"/>
            </p:cNvSpPr>
            <p:nvPr/>
          </p:nvSpPr>
          <p:spPr bwMode="auto">
            <a:xfrm flipH="1" flipV="1">
              <a:off x="3648" y="3552"/>
              <a:ext cx="56" cy="1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04" name="Line 338"/>
            <p:cNvSpPr>
              <a:spLocks noChangeShapeType="1"/>
            </p:cNvSpPr>
            <p:nvPr/>
          </p:nvSpPr>
          <p:spPr bwMode="auto">
            <a:xfrm flipV="1">
              <a:off x="3720" y="3312"/>
              <a:ext cx="14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05" name="Line 339"/>
            <p:cNvSpPr>
              <a:spLocks noChangeShapeType="1"/>
            </p:cNvSpPr>
            <p:nvPr/>
          </p:nvSpPr>
          <p:spPr bwMode="auto">
            <a:xfrm flipH="1" flipV="1">
              <a:off x="3864" y="3312"/>
              <a:ext cx="184" cy="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06" name="Line 340"/>
            <p:cNvSpPr>
              <a:spLocks noChangeShapeType="1"/>
            </p:cNvSpPr>
            <p:nvPr/>
          </p:nvSpPr>
          <p:spPr bwMode="auto">
            <a:xfrm>
              <a:off x="3808" y="3784"/>
              <a:ext cx="112" cy="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07" name="Line 341"/>
            <p:cNvSpPr>
              <a:spLocks noChangeShapeType="1"/>
            </p:cNvSpPr>
            <p:nvPr/>
          </p:nvSpPr>
          <p:spPr bwMode="auto">
            <a:xfrm flipH="1" flipV="1">
              <a:off x="3928" y="3864"/>
              <a:ext cx="152" cy="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08" name="Oval 342"/>
            <p:cNvSpPr>
              <a:spLocks noChangeArrowheads="1"/>
            </p:cNvSpPr>
            <p:nvPr/>
          </p:nvSpPr>
          <p:spPr bwMode="auto">
            <a:xfrm>
              <a:off x="3440" y="3112"/>
              <a:ext cx="1008" cy="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09" name="Line 345"/>
            <p:cNvSpPr>
              <a:spLocks noChangeShapeType="1"/>
            </p:cNvSpPr>
            <p:nvPr/>
          </p:nvSpPr>
          <p:spPr bwMode="auto">
            <a:xfrm flipV="1">
              <a:off x="3368" y="3592"/>
              <a:ext cx="552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386" name="Line 346"/>
          <p:cNvSpPr>
            <a:spLocks noChangeShapeType="1"/>
          </p:cNvSpPr>
          <p:nvPr/>
        </p:nvSpPr>
        <p:spPr bwMode="auto">
          <a:xfrm>
            <a:off x="4927600" y="5638800"/>
            <a:ext cx="86360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b="1" dirty="0">
                <a:latin typeface="Comic Sans MS" pitchFamily="66" charset="0"/>
              </a:rPr>
              <a:t>CU for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c &amp; 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φ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/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c’ &amp; 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φ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64406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084332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Fig: Effective stress failure envelope for Normally/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overconsolidated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clav</a:t>
            </a:r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875002"/>
            <a:ext cx="2744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Over-consolidated 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clav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200" y="2949060"/>
            <a:ext cx="3172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Normally consolidated 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clav</a:t>
            </a:r>
            <a:endParaRPr lang="en-US" dirty="0"/>
          </a:p>
        </p:txBody>
      </p:sp>
      <p:sp>
        <p:nvSpPr>
          <p:cNvPr id="8" name="Text Box 206"/>
          <p:cNvSpPr txBox="1">
            <a:spLocks noChangeArrowheads="1"/>
          </p:cNvSpPr>
          <p:nvPr/>
        </p:nvSpPr>
        <p:spPr bwMode="auto">
          <a:xfrm rot="-1023691">
            <a:off x="1766955" y="3426114"/>
            <a:ext cx="16046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Symbol" pitchFamily="18" charset="2"/>
              </a:rPr>
              <a:t>t= </a:t>
            </a:r>
            <a:r>
              <a:rPr lang="en-US" sz="1600" b="1" dirty="0">
                <a:solidFill>
                  <a:srgbClr val="000000"/>
                </a:solidFill>
              </a:rPr>
              <a:t>c</a:t>
            </a:r>
            <a:r>
              <a:rPr lang="en-US" sz="1600" b="1" dirty="0">
                <a:solidFill>
                  <a:srgbClr val="000000"/>
                </a:solidFill>
                <a:latin typeface="Symbol" pitchFamily="18" charset="2"/>
              </a:rPr>
              <a:t> + </a:t>
            </a:r>
            <a:r>
              <a:rPr lang="en-US" sz="1600" b="1" dirty="0" err="1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600" b="1" baseline="-25000" dirty="0" err="1">
                <a:solidFill>
                  <a:srgbClr val="000000"/>
                </a:solidFill>
              </a:rPr>
              <a:t>n</a:t>
            </a:r>
            <a:r>
              <a:rPr lang="en-US" sz="1600" b="1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tan</a:t>
            </a:r>
            <a:r>
              <a:rPr lang="en-US" sz="1600" b="1" dirty="0">
                <a:solidFill>
                  <a:srgbClr val="000000"/>
                </a:solidFill>
                <a:latin typeface="Symbol" pitchFamily="18" charset="2"/>
              </a:rPr>
              <a:t> f</a:t>
            </a:r>
            <a:endParaRPr lang="en-US" sz="1600" b="1" baseline="-250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9" name="Text Box 206"/>
          <p:cNvSpPr txBox="1">
            <a:spLocks noChangeArrowheads="1"/>
          </p:cNvSpPr>
          <p:nvPr/>
        </p:nvSpPr>
        <p:spPr bwMode="auto">
          <a:xfrm rot="-1023691">
            <a:off x="7360316" y="2551336"/>
            <a:ext cx="1512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t= </a:t>
            </a:r>
            <a:r>
              <a:rPr lang="en-US" b="1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b="1" baseline="-25000" dirty="0" err="1">
                <a:solidFill>
                  <a:srgbClr val="FF0000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tan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 f</a:t>
            </a:r>
            <a:endParaRPr lang="en-US" b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5" y="762000"/>
            <a:ext cx="2583759" cy="173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42" y="3854506"/>
            <a:ext cx="1914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73" y="4419600"/>
            <a:ext cx="4341938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32649"/>
            <a:ext cx="4186451" cy="2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4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 dirty="0">
                <a:solidFill>
                  <a:srgbClr val="0000FF"/>
                </a:solidFill>
                <a:latin typeface="Comic Sans MS" pitchFamily="66" charset="0"/>
              </a:rPr>
              <a:t>Example (cu)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2117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Comic Sans MS" pitchFamily="66" charset="0"/>
              </a:rPr>
              <a:t>Soil sample under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compresion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test </a:t>
            </a:r>
            <a:r>
              <a:rPr lang="en-US" sz="2000" dirty="0">
                <a:latin typeface="Comic Sans MS" pitchFamily="66" charset="0"/>
              </a:rPr>
              <a:t>has the following observations: change in length is 0.04cm(h=16cm), area of sample </a:t>
            </a:r>
            <a:r>
              <a:rPr lang="en-US" sz="2000" dirty="0" err="1">
                <a:latin typeface="Comic Sans MS" pitchFamily="66" charset="0"/>
              </a:rPr>
              <a:t>Ao</a:t>
            </a:r>
            <a:r>
              <a:rPr lang="en-US" sz="2000" dirty="0">
                <a:latin typeface="Comic Sans MS" pitchFamily="66" charset="0"/>
              </a:rPr>
              <a:t>=40cm2, confining stress of 200kpa and additional loading of 0.8kN. Then calculate:</a:t>
            </a:r>
          </a:p>
          <a:p>
            <a:pPr marL="571500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US" sz="2000" dirty="0" err="1">
                <a:latin typeface="Comic Sans MS" pitchFamily="66" charset="0"/>
              </a:rPr>
              <a:t>Deviatoric</a:t>
            </a:r>
            <a:r>
              <a:rPr lang="en-US" sz="2000" dirty="0">
                <a:latin typeface="Comic Sans MS" pitchFamily="66" charset="0"/>
              </a:rPr>
              <a:t> stress</a:t>
            </a:r>
          </a:p>
          <a:p>
            <a:pPr marL="571500" indent="-571500" algn="just">
              <a:lnSpc>
                <a:spcPct val="150000"/>
              </a:lnSpc>
              <a:buFont typeface="+mj-lt"/>
              <a:buAutoNum type="romanLcPeriod"/>
            </a:pPr>
            <a:r>
              <a:rPr lang="en-US" sz="2000" dirty="0">
                <a:latin typeface="Comic Sans MS" pitchFamily="66" charset="0"/>
              </a:rPr>
              <a:t>Principal stresses(</a:t>
            </a:r>
            <a:r>
              <a:rPr lang="el-GR" sz="2000" dirty="0">
                <a:latin typeface="Comic Sans MS" pitchFamily="66" charset="0"/>
              </a:rPr>
              <a:t>σ</a:t>
            </a:r>
            <a:r>
              <a:rPr lang="en-US" sz="2000" dirty="0">
                <a:latin typeface="Comic Sans MS" pitchFamily="66" charset="0"/>
              </a:rPr>
              <a:t>1 &amp; </a:t>
            </a:r>
            <a:r>
              <a:rPr lang="el-GR" sz="2000" dirty="0">
                <a:latin typeface="Comic Sans MS" pitchFamily="66" charset="0"/>
              </a:rPr>
              <a:t>σ</a:t>
            </a:r>
            <a:r>
              <a:rPr lang="en-US" sz="2000" dirty="0">
                <a:latin typeface="Comic Sans MS" pitchFamily="66" charset="0"/>
              </a:rPr>
              <a:t>3)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Solution: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Comic Sans MS" pitchFamily="66" charset="0"/>
              </a:rPr>
              <a:t>A=</a:t>
            </a:r>
            <a:r>
              <a:rPr lang="en-US" sz="2000" dirty="0" err="1">
                <a:latin typeface="Comic Sans MS" pitchFamily="66" charset="0"/>
              </a:rPr>
              <a:t>Ao</a:t>
            </a:r>
            <a:r>
              <a:rPr lang="en-US" sz="2000" dirty="0">
                <a:latin typeface="Comic Sans MS" pitchFamily="66" charset="0"/>
              </a:rPr>
              <a:t>/(1-</a:t>
            </a:r>
            <a:r>
              <a:rPr lang="el-GR" sz="2000" dirty="0">
                <a:latin typeface="Comic Sans MS" pitchFamily="66" charset="0"/>
              </a:rPr>
              <a:t>ε</a:t>
            </a:r>
            <a:r>
              <a:rPr lang="en-US" sz="2000" dirty="0">
                <a:latin typeface="Comic Sans MS" pitchFamily="66" charset="0"/>
              </a:rPr>
              <a:t>a) but </a:t>
            </a:r>
            <a:r>
              <a:rPr lang="el-GR" sz="2000" dirty="0">
                <a:latin typeface="Comic Sans MS" pitchFamily="66" charset="0"/>
              </a:rPr>
              <a:t>ε</a:t>
            </a:r>
            <a:r>
              <a:rPr lang="en-US" sz="2000" dirty="0">
                <a:latin typeface="Comic Sans MS" pitchFamily="66" charset="0"/>
              </a:rPr>
              <a:t>a=∆h/ho=0.04/16=0.002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Comic Sans MS" pitchFamily="66" charset="0"/>
              </a:rPr>
              <a:t>A=40/(1+0.002)=40.1cm2=0.004m2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Comic Sans MS" pitchFamily="66" charset="0"/>
              </a:rPr>
              <a:t>∆</a:t>
            </a:r>
            <a:r>
              <a:rPr lang="el-GR" sz="2000" dirty="0">
                <a:latin typeface="Comic Sans MS" pitchFamily="66" charset="0"/>
              </a:rPr>
              <a:t>σ</a:t>
            </a:r>
            <a:r>
              <a:rPr lang="en-US" sz="2000" dirty="0">
                <a:latin typeface="Comic Sans MS" pitchFamily="66" charset="0"/>
              </a:rPr>
              <a:t>=0.8/0.004=199.5kpa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dirty="0">
                <a:latin typeface="Comic Sans MS" pitchFamily="66" charset="0"/>
              </a:rPr>
              <a:t>Σ</a:t>
            </a:r>
            <a:r>
              <a:rPr lang="en-US" sz="2000" dirty="0">
                <a:latin typeface="Comic Sans MS" pitchFamily="66" charset="0"/>
              </a:rPr>
              <a:t>1=200+199.5=399.5kpa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000" dirty="0">
                <a:latin typeface="Comic Sans MS" pitchFamily="66" charset="0"/>
              </a:rPr>
              <a:t>Σ</a:t>
            </a:r>
            <a:r>
              <a:rPr lang="en-US" sz="2000" dirty="0">
                <a:latin typeface="Comic Sans MS" pitchFamily="66" charset="0"/>
              </a:rPr>
              <a:t>3=200kpa</a:t>
            </a:r>
          </a:p>
        </p:txBody>
      </p:sp>
    </p:spTree>
    <p:extLst>
      <p:ext uri="{BB962C8B-B14F-4D97-AF65-F5344CB8AC3E}">
        <p14:creationId xmlns:p14="http://schemas.microsoft.com/office/powerpoint/2010/main" val="51815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pPr lvl="1" algn="ctr"/>
            <a:r>
              <a:rPr lang="en-US" sz="2800" b="1" dirty="0">
                <a:latin typeface="Comic Sans MS" pitchFamily="66" charset="0"/>
              </a:rPr>
              <a:t>Definitions of Key Terms</a:t>
            </a:r>
            <a:endParaRPr lang="en-US" sz="44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28796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400" b="1" i="1" dirty="0">
                <a:latin typeface="Comic Sans MS" pitchFamily="66" charset="0"/>
              </a:rPr>
              <a:t>Shear strength</a:t>
            </a:r>
            <a:r>
              <a:rPr lang="en-US" sz="2400" dirty="0">
                <a:latin typeface="Comic Sans MS" pitchFamily="66" charset="0"/>
              </a:rPr>
              <a:t> of a soil (</a:t>
            </a:r>
            <a:r>
              <a:rPr lang="en-US" dirty="0">
                <a:latin typeface="Comic Sans MS" pitchFamily="66" charset="0"/>
                <a:sym typeface="Symbol"/>
              </a:rPr>
              <a:t></a:t>
            </a:r>
            <a:r>
              <a:rPr lang="en-US" sz="2400" dirty="0">
                <a:latin typeface="Comic Sans MS" pitchFamily="66" charset="0"/>
              </a:rPr>
              <a:t>) is the maximum internal resistance to applied shearing stresses.</a:t>
            </a:r>
            <a:endParaRPr lang="en-US" sz="2800" dirty="0">
              <a:latin typeface="Comic Sans MS" pitchFamily="66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400" b="1" i="1" dirty="0">
                <a:latin typeface="Comic Sans MS" pitchFamily="66" charset="0"/>
              </a:rPr>
              <a:t>Angle of internal friction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>
                <a:latin typeface="Comic Sans MS" pitchFamily="66" charset="0"/>
                <a:sym typeface="Symbol"/>
              </a:rPr>
              <a:t></a:t>
            </a:r>
            <a:r>
              <a:rPr lang="en-US" sz="2400" dirty="0">
                <a:latin typeface="Comic Sans MS" pitchFamily="66" charset="0"/>
              </a:rPr>
              <a:t> ) is the friction angle between soil particles.</a:t>
            </a:r>
            <a:endParaRPr lang="en-US" sz="2800" dirty="0">
              <a:latin typeface="Comic Sans MS" pitchFamily="66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400" b="1" i="1" dirty="0">
                <a:solidFill>
                  <a:srgbClr val="7030A0"/>
                </a:solidFill>
                <a:latin typeface="Comic Sans MS" pitchFamily="66" charset="0"/>
              </a:rPr>
              <a:t>Cohesion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 (c) </a:t>
            </a:r>
            <a:r>
              <a:rPr lang="en-US" sz="2400" dirty="0">
                <a:latin typeface="Comic Sans MS" pitchFamily="66" charset="0"/>
              </a:rPr>
              <a:t>is a measure of the forces that cement soil particles.</a:t>
            </a:r>
            <a:endParaRPr lang="en-US" sz="2800" dirty="0">
              <a:latin typeface="Comic Sans MS" pitchFamily="66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400" b="1" i="1" dirty="0" err="1">
                <a:latin typeface="Comic Sans MS" pitchFamily="66" charset="0"/>
              </a:rPr>
              <a:t>Undrained</a:t>
            </a:r>
            <a:r>
              <a:rPr lang="en-US" sz="2400" b="1" i="1" dirty="0">
                <a:latin typeface="Comic Sans MS" pitchFamily="66" charset="0"/>
              </a:rPr>
              <a:t> shear strength</a:t>
            </a:r>
            <a:r>
              <a:rPr lang="en-US" sz="2400" dirty="0">
                <a:latin typeface="Comic Sans MS" pitchFamily="66" charset="0"/>
              </a:rPr>
              <a:t> of a soil (</a:t>
            </a:r>
            <a:r>
              <a:rPr lang="en-US" sz="2400" i="1" dirty="0">
                <a:latin typeface="Comic Sans MS" pitchFamily="66" charset="0"/>
              </a:rPr>
              <a:t>S</a:t>
            </a:r>
            <a:r>
              <a:rPr lang="en-US" sz="2400" baseline="-25000" dirty="0">
                <a:latin typeface="Comic Sans MS" pitchFamily="66" charset="0"/>
              </a:rPr>
              <a:t>u</a:t>
            </a:r>
            <a:r>
              <a:rPr lang="en-US" sz="2400" dirty="0">
                <a:latin typeface="Comic Sans MS" pitchFamily="66" charset="0"/>
              </a:rPr>
              <a:t>) is the shear strength of a soil when sheared at constant volume.</a:t>
            </a:r>
            <a:endParaRPr lang="en-US" sz="2800" dirty="0">
              <a:latin typeface="Comic Sans MS" pitchFamily="66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610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7089" y="762000"/>
            <a:ext cx="26670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Example CU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77197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pPr lvl="1"/>
            <a:r>
              <a:rPr lang="en-US" sz="3200" b="1" dirty="0">
                <a:latin typeface="Comic Sans MS" pitchFamily="66" charset="0"/>
              </a:rPr>
              <a:t>C. Unconsolidated </a:t>
            </a:r>
            <a:r>
              <a:rPr lang="en-US" sz="3200" b="1" dirty="0" err="1">
                <a:latin typeface="Comic Sans MS" pitchFamily="66" charset="0"/>
              </a:rPr>
              <a:t>Undrained</a:t>
            </a:r>
            <a:r>
              <a:rPr lang="en-US" sz="3200" b="1" dirty="0">
                <a:latin typeface="Comic Sans MS" pitchFamily="66" charset="0"/>
              </a:rPr>
              <a:t> (UU) Test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0593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The purpose of a </a:t>
            </a:r>
            <a:r>
              <a:rPr lang="en-US" sz="2400" b="1" dirty="0">
                <a:latin typeface="Comic Sans MS" pitchFamily="66" charset="0"/>
              </a:rPr>
              <a:t>UU test </a:t>
            </a:r>
            <a:r>
              <a:rPr lang="en-US" sz="2400" dirty="0">
                <a:latin typeface="Comic Sans MS" pitchFamily="66" charset="0"/>
              </a:rPr>
              <a:t>is to determine the </a:t>
            </a:r>
            <a:r>
              <a:rPr lang="en-US" sz="2400" dirty="0" err="1">
                <a:latin typeface="Comic Sans MS" pitchFamily="66" charset="0"/>
              </a:rPr>
              <a:t>undrained</a:t>
            </a:r>
            <a:r>
              <a:rPr lang="en-US" sz="2400" dirty="0">
                <a:latin typeface="Comic Sans MS" pitchFamily="66" charset="0"/>
              </a:rPr>
              <a:t> shear strength (</a:t>
            </a:r>
            <a:r>
              <a:rPr lang="en-US" sz="2400" i="1" dirty="0">
                <a:latin typeface="Comic Sans MS" pitchFamily="66" charset="0"/>
              </a:rPr>
              <a:t>S</a:t>
            </a:r>
            <a:r>
              <a:rPr lang="en-US" sz="2400" baseline="-25000" dirty="0">
                <a:latin typeface="Comic Sans MS" pitchFamily="66" charset="0"/>
              </a:rPr>
              <a:t>u</a:t>
            </a:r>
            <a:r>
              <a:rPr lang="en-US" sz="2400" dirty="0">
                <a:latin typeface="Comic Sans MS" pitchFamily="66" charset="0"/>
              </a:rPr>
              <a:t>) of a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saturated soil.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The UU test consists of applying a cell pressure to the soil sample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without drainage </a:t>
            </a:r>
            <a:r>
              <a:rPr lang="en-US" sz="2400" dirty="0">
                <a:latin typeface="Comic Sans MS" pitchFamily="66" charset="0"/>
              </a:rPr>
              <a:t>of pore water followed by increments of </a:t>
            </a:r>
            <a:r>
              <a:rPr lang="en-US" sz="2400" b="1" dirty="0">
                <a:latin typeface="Comic Sans MS" pitchFamily="66" charset="0"/>
              </a:rPr>
              <a:t>axial stress</a:t>
            </a:r>
            <a:r>
              <a:rPr lang="en-US" sz="24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omic Sans MS" pitchFamily="66" charset="0"/>
              </a:rPr>
              <a:t>The cell pressure is </a:t>
            </a:r>
            <a:r>
              <a:rPr lang="en-US" sz="2400" b="1" dirty="0">
                <a:latin typeface="Comic Sans MS" pitchFamily="66" charset="0"/>
              </a:rPr>
              <a:t>kept constant </a:t>
            </a:r>
            <a:r>
              <a:rPr lang="en-US" sz="2400" dirty="0">
                <a:latin typeface="Comic Sans MS" pitchFamily="66" charset="0"/>
              </a:rPr>
              <a:t>and the test is completed </a:t>
            </a:r>
            <a:r>
              <a:rPr lang="en-US" sz="2400" b="1" dirty="0">
                <a:latin typeface="Comic Sans MS" pitchFamily="66" charset="0"/>
              </a:rPr>
              <a:t>very quickly </a:t>
            </a:r>
            <a:r>
              <a:rPr lang="en-US" sz="2400" dirty="0">
                <a:latin typeface="Comic Sans MS" pitchFamily="66" charset="0"/>
              </a:rPr>
              <a:t>because in neither of the two stages –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consolidation and shearing </a:t>
            </a:r>
            <a:r>
              <a:rPr lang="en-US" sz="2400" dirty="0">
                <a:latin typeface="Comic Sans MS" pitchFamily="66" charset="0"/>
              </a:rPr>
              <a:t>– is the excess pore pressure allowed to drain. In the UU test, pore water pressures are usually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not measured</a:t>
            </a:r>
            <a:r>
              <a:rPr lang="en-US" sz="2400" dirty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B1D7EC-D017-4C68-A08A-BCA1AE1F303A}" type="slidenum">
              <a:rPr lang="en-US" sz="1400" smtClean="0">
                <a:solidFill>
                  <a:schemeClr val="tx1"/>
                </a:solidFill>
              </a:rPr>
              <a:pPr eaLnBrk="1" hangingPunct="1"/>
              <a:t>82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905157" y="76200"/>
            <a:ext cx="72955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c. Unconsolidated – 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Undrained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Test</a:t>
            </a:r>
            <a:endParaRPr lang="en-US" sz="1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99314" y="666662"/>
            <a:ext cx="8686800" cy="558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The specimen is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saturated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Confining stress (</a:t>
            </a:r>
            <a:r>
              <a:rPr lang="el-GR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σ</a:t>
            </a:r>
            <a:r>
              <a:rPr lang="en-US" sz="2000" baseline="-25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)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is applied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without drainage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or consolidation (drains closed the entire time)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Normal stress then increased to failure without allowing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drainage or consolidation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This test can be run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quicker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than the other 2 tests since no consolidation or drainage is needed. Test can be run with varying values of </a:t>
            </a:r>
            <a:r>
              <a:rPr lang="el-GR" sz="2000" dirty="0">
                <a:solidFill>
                  <a:srgbClr val="0000FF"/>
                </a:solidFill>
                <a:latin typeface="Comic Sans MS" pitchFamily="66" charset="0"/>
              </a:rPr>
              <a:t>σ</a:t>
            </a:r>
            <a:r>
              <a:rPr lang="en-US" sz="2000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to create a 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</a:rPr>
              <a:t>Mohrs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circle and to obtain a plot showing c and </a:t>
            </a:r>
            <a:r>
              <a:rPr lang="el-GR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φ</a:t>
            </a:r>
            <a:endParaRPr lang="en-US" sz="20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UU test simulates short term shear strength for cohesive soils.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Applicable in most practical situations – foundations for example.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This test commonly shows a </a:t>
            </a:r>
            <a:r>
              <a:rPr lang="el-GR" sz="2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φ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= 0 condition</a:t>
            </a:r>
            <a:endParaRPr lang="el-GR" sz="20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403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57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Example(UU)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8674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>
                <a:latin typeface="Comic Sans MS" pitchFamily="66" charset="0"/>
              </a:rPr>
              <a:t>UU</a:t>
            </a: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err="1">
                <a:latin typeface="Comic Sans MS" pitchFamily="66" charset="0"/>
              </a:rPr>
              <a:t>triaxial</a:t>
            </a:r>
            <a:r>
              <a:rPr lang="en-US" sz="2200" dirty="0">
                <a:latin typeface="Comic Sans MS" pitchFamily="66" charset="0"/>
              </a:rPr>
              <a:t> test was conducted on soil sample and has following laboratory observations were taken; confining stress of </a:t>
            </a:r>
            <a:r>
              <a:rPr lang="en-US" sz="2200" kern="1200" dirty="0">
                <a:latin typeface="Comic Sans MS" pitchFamily="66" charset="0"/>
                <a:sym typeface="Symbol" pitchFamily="18" charset="2"/>
              </a:rPr>
              <a:t>810kN/m2,  vertical additional stress of 62.50 </a:t>
            </a:r>
            <a:r>
              <a:rPr lang="en-US" sz="2200" kern="1200" dirty="0" err="1">
                <a:latin typeface="Comic Sans MS" pitchFamily="66" charset="0"/>
                <a:sym typeface="Symbol" pitchFamily="18" charset="2"/>
              </a:rPr>
              <a:t>kN</a:t>
            </a:r>
            <a:r>
              <a:rPr lang="en-US" sz="2200" kern="1200" dirty="0">
                <a:latin typeface="Comic Sans MS" pitchFamily="66" charset="0"/>
                <a:sym typeface="Symbol" pitchFamily="18" charset="2"/>
              </a:rPr>
              <a:t>/m2 and PWP = 31.25kN/m2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romanLcPeriod"/>
            </a:pPr>
            <a:r>
              <a:rPr lang="en-US" sz="2200" kern="1200" dirty="0">
                <a:latin typeface="Comic Sans MS" pitchFamily="66" charset="0"/>
                <a:sym typeface="Symbol" pitchFamily="18" charset="2"/>
              </a:rPr>
              <a:t>Total principal stresses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romanLcPeriod"/>
            </a:pPr>
            <a:r>
              <a:rPr lang="en-US" sz="2200" kern="1200" dirty="0">
                <a:latin typeface="Comic Sans MS" pitchFamily="66" charset="0"/>
                <a:sym typeface="Symbol" pitchFamily="18" charset="2"/>
              </a:rPr>
              <a:t>Effective principal stresses</a:t>
            </a:r>
          </a:p>
          <a:p>
            <a:pPr marL="514350" lvl="0" indent="-514350" algn="just">
              <a:lnSpc>
                <a:spcPct val="150000"/>
              </a:lnSpc>
              <a:buFont typeface="+mj-lt"/>
              <a:buAutoNum type="romanLcPeriod"/>
            </a:pPr>
            <a:r>
              <a:rPr lang="en-US" sz="2200" kern="1200" dirty="0">
                <a:latin typeface="Comic Sans MS" pitchFamily="66" charset="0"/>
                <a:sym typeface="Symbol" pitchFamily="18" charset="2"/>
              </a:rPr>
              <a:t>Shear strength parameters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200" b="1" kern="1200" dirty="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Solution: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1=810+62.5=872.5kN/m2, </a:t>
            </a:r>
            <a:r>
              <a:rPr lang="el-GR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3=810kN/m2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1’=872.5-31.25=….</a:t>
            </a:r>
            <a:r>
              <a:rPr lang="en-US" sz="2200" b="1" kern="1200" dirty="0" err="1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kN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/m2, </a:t>
            </a:r>
            <a:r>
              <a:rPr lang="el-GR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3’=810-31.25=….</a:t>
            </a:r>
            <a:r>
              <a:rPr lang="en-US" sz="2200" b="1" kern="1200" dirty="0" err="1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kN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/m2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SU=CU=(</a:t>
            </a:r>
            <a:r>
              <a:rPr lang="el-GR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1-</a:t>
            </a:r>
            <a:r>
              <a:rPr lang="el-GR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3)/2=810kN/m2 =(</a:t>
            </a:r>
            <a:r>
              <a:rPr lang="el-GR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1’-</a:t>
            </a:r>
            <a:r>
              <a:rPr lang="el-GR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σ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3’)/2= …. </a:t>
            </a:r>
            <a:r>
              <a:rPr lang="en-US" sz="2200" b="1" kern="1200" dirty="0" err="1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kN</a:t>
            </a:r>
            <a:r>
              <a:rPr lang="en-US" sz="2200" b="1" kern="1200" dirty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/m2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n-US" sz="2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197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79D9AD-2137-40D6-9653-5A13BA625925}" type="slidenum">
              <a:rPr kumimoji="0" lang="en-US" sz="1400">
                <a:solidFill>
                  <a:schemeClr val="tx1"/>
                </a:solidFill>
              </a:rPr>
              <a:pPr eaLnBrk="1" hangingPunct="1"/>
              <a:t>84</a:t>
            </a:fld>
            <a:endParaRPr kumimoji="0" lang="en-US" sz="1400">
              <a:solidFill>
                <a:schemeClr val="tx1"/>
              </a:solidFill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83058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Failure Conditions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28600" y="838200"/>
            <a:ext cx="86868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eaLnBrk="0" hangingPunct="0">
              <a:lnSpc>
                <a:spcPct val="150000"/>
              </a:lnSpc>
              <a:spcBef>
                <a:spcPct val="25000"/>
              </a:spcBef>
              <a:buClr>
                <a:schemeClr val="tx1"/>
              </a:buClr>
            </a:pPr>
            <a:r>
              <a:rPr kumimoji="0"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Unconsolidated </a:t>
            </a:r>
            <a:r>
              <a:rPr lang="en-US" sz="2400" b="1" dirty="0" err="1">
                <a:solidFill>
                  <a:srgbClr val="0000FF"/>
                </a:solidFill>
                <a:latin typeface="Comic Sans MS" pitchFamily="66" charset="0"/>
              </a:rPr>
              <a:t>Undrained</a:t>
            </a: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 (UU or Q)</a:t>
            </a:r>
          </a:p>
          <a:p>
            <a:pPr marL="800100" lvl="1" indent="-342900" eaLnBrk="0" hangingPunct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kumimoji="0" lang="en-US" sz="2400" dirty="0">
                <a:solidFill>
                  <a:schemeClr val="tx1"/>
                </a:solidFill>
                <a:latin typeface="Comic Sans MS" pitchFamily="66" charset="0"/>
              </a:rPr>
              <a:t>	– Failure that occurs rapidly during or 	   </a:t>
            </a:r>
            <a:r>
              <a:rPr kumimoji="0" lang="en-US" sz="2400" b="1" dirty="0">
                <a:solidFill>
                  <a:schemeClr val="tx1"/>
                </a:solidFill>
                <a:latin typeface="Comic Sans MS" pitchFamily="66" charset="0"/>
              </a:rPr>
              <a:t>shortly after construction. </a:t>
            </a:r>
          </a:p>
          <a:p>
            <a:pPr lvl="1" eaLnBrk="0" hangingPunct="0">
              <a:lnSpc>
                <a:spcPct val="150000"/>
              </a:lnSpc>
              <a:buClr>
                <a:schemeClr val="tx1"/>
              </a:buClr>
            </a:pPr>
            <a:r>
              <a:rPr kumimoji="0" lang="en-US" sz="2400" b="1" dirty="0">
                <a:solidFill>
                  <a:srgbClr val="0000FF"/>
                </a:solidFill>
                <a:latin typeface="Comic Sans MS" pitchFamily="66" charset="0"/>
              </a:rPr>
              <a:t>Consolidated </a:t>
            </a:r>
            <a:r>
              <a:rPr kumimoji="0" lang="en-US" sz="2400" b="1" dirty="0" err="1">
                <a:solidFill>
                  <a:srgbClr val="0000FF"/>
                </a:solidFill>
                <a:latin typeface="Comic Sans MS" pitchFamily="66" charset="0"/>
              </a:rPr>
              <a:t>Undrained</a:t>
            </a:r>
            <a:r>
              <a:rPr kumimoji="0" lang="en-US" sz="2400" b="1" dirty="0">
                <a:solidFill>
                  <a:srgbClr val="0000FF"/>
                </a:solidFill>
                <a:latin typeface="Comic Sans MS" pitchFamily="66" charset="0"/>
              </a:rPr>
              <a:t> (CU or R)</a:t>
            </a:r>
          </a:p>
          <a:p>
            <a:pPr marL="800100" lvl="1" indent="-342900" eaLnBrk="0" hangingPunct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kumimoji="0" lang="en-US" sz="2400" dirty="0">
                <a:solidFill>
                  <a:schemeClr val="tx1"/>
                </a:solidFill>
                <a:latin typeface="Comic Sans MS" pitchFamily="66" charset="0"/>
              </a:rPr>
              <a:t>	– Failure that occurs rapidly after the 	   soil has had time to consolidate.</a:t>
            </a:r>
          </a:p>
          <a:p>
            <a:pPr lvl="1" eaLnBrk="0" hangingPunct="0">
              <a:lnSpc>
                <a:spcPct val="150000"/>
              </a:lnSpc>
              <a:spcBef>
                <a:spcPct val="25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Consolidated Drained (CD or S)</a:t>
            </a:r>
          </a:p>
          <a:p>
            <a:pPr marL="800100" lvl="1" indent="-342900" eaLnBrk="0" hangingPunct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kumimoji="0" lang="en-US" sz="2400" dirty="0">
                <a:solidFill>
                  <a:schemeClr val="tx1"/>
                </a:solidFill>
                <a:latin typeface="Comic Sans MS" pitchFamily="66" charset="0"/>
              </a:rPr>
              <a:t>	– Failure that occurs slowly after the 	   soil has had </a:t>
            </a:r>
            <a:r>
              <a:rPr kumimoji="0" lang="en-US" sz="2400" b="1" dirty="0">
                <a:solidFill>
                  <a:schemeClr val="tx1"/>
                </a:solidFill>
                <a:latin typeface="Comic Sans MS" pitchFamily="66" charset="0"/>
              </a:rPr>
              <a:t>time to consolidate.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09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31" y="2590800"/>
            <a:ext cx="5676900" cy="317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86" y="5800653"/>
            <a:ext cx="53530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5" y="3225421"/>
            <a:ext cx="1181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" y="76200"/>
            <a:ext cx="58578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14231" y="666803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Fig: Mohr circle for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ɸ=0 soil UU test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446780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Fig: Mohr circle for 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C =0 soil UU test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619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 failure modes on specimens</a:t>
            </a: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5220"/>
            <a:ext cx="84582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81800" y="2667000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Brittle failure type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2505080"/>
            <a:ext cx="2324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plastic failure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854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52550"/>
            <a:ext cx="72390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57288"/>
            <a:ext cx="47625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486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8417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5C74C3-F594-402B-94A8-FECA2CF4CEB4}" type="slidenum">
              <a:rPr kumimoji="0" lang="en-US" sz="1400">
                <a:solidFill>
                  <a:schemeClr val="tx1"/>
                </a:solidFill>
              </a:rPr>
              <a:pPr eaLnBrk="1" hangingPunct="1"/>
              <a:t>88</a:t>
            </a:fld>
            <a:endParaRPr kumimoji="0" lang="en-US" sz="1400">
              <a:solidFill>
                <a:schemeClr val="tx1"/>
              </a:solidFill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Comic Sans MS" pitchFamily="66" charset="0"/>
              </a:rPr>
              <a:t>Comparison of Shear Strengths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63270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5787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lvl="2"/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Cell pressure and Backpressure</a:t>
            </a:r>
            <a:endParaRPr lang="en-US" sz="6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2117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Backpressure</a:t>
            </a:r>
            <a:r>
              <a:rPr lang="en-US" sz="2000" dirty="0">
                <a:latin typeface="Comic Sans MS" pitchFamily="66" charset="0"/>
              </a:rPr>
              <a:t> is a technique used for saturating soil specimens. It is accomplished by </a:t>
            </a:r>
            <a:r>
              <a:rPr lang="en-US" sz="2000" b="1" dirty="0">
                <a:latin typeface="Comic Sans MS" pitchFamily="66" charset="0"/>
              </a:rPr>
              <a:t>applying water pressure </a:t>
            </a:r>
            <a:r>
              <a:rPr lang="en-US" sz="2000" b="1" i="1" dirty="0">
                <a:latin typeface="Comic Sans MS" pitchFamily="66" charset="0"/>
              </a:rPr>
              <a:t>u</a:t>
            </a:r>
            <a:r>
              <a:rPr lang="en-US" sz="2000" b="1" baseline="-25000" dirty="0">
                <a:latin typeface="Comic Sans MS" pitchFamily="66" charset="0"/>
              </a:rPr>
              <a:t>0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within the specimen, and at the same time changing the cell pressure  of an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equal amount</a:t>
            </a:r>
            <a:r>
              <a:rPr lang="en-US" sz="20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Therefore, the net confining pressure 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remains unchanged.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err="1">
                <a:latin typeface="Comic Sans MS" pitchFamily="66" charset="0"/>
              </a:rPr>
              <a:t>Backpressuring</a:t>
            </a:r>
            <a:r>
              <a:rPr lang="en-US" sz="2000" dirty="0">
                <a:latin typeface="Comic Sans MS" pitchFamily="66" charset="0"/>
              </a:rPr>
              <a:t> has no influence on the calculations. In most cases, a backpressure of </a:t>
            </a:r>
            <a:r>
              <a:rPr lang="en-US" sz="2000" b="1" dirty="0">
                <a:latin typeface="Comic Sans MS" pitchFamily="66" charset="0"/>
              </a:rPr>
              <a:t>300 </a:t>
            </a:r>
            <a:r>
              <a:rPr lang="en-US" sz="2000" b="1" dirty="0" err="1">
                <a:latin typeface="Comic Sans MS" pitchFamily="66" charset="0"/>
              </a:rPr>
              <a:t>kPa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is sufficient to ensure specimen saturation and it should be applied in steps as shown in the table below.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5410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>
                <a:solidFill>
                  <a:srgbClr val="7030A0"/>
                </a:solidFill>
                <a:latin typeface="Comic Sans MS" pitchFamily="66" charset="0"/>
              </a:rPr>
              <a:t>1.2 Coulomb’s Frictional Law </a:t>
            </a:r>
            <a:endParaRPr lang="en-US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50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The law for the shear strength of soil was propounded as early as </a:t>
            </a:r>
            <a:r>
              <a:rPr lang="en-US" sz="2000" b="1" dirty="0">
                <a:latin typeface="Comic Sans MS" pitchFamily="66" charset="0"/>
              </a:rPr>
              <a:t>1773</a:t>
            </a:r>
            <a:r>
              <a:rPr lang="en-US" sz="2000" dirty="0">
                <a:latin typeface="Comic Sans MS" pitchFamily="66" charset="0"/>
              </a:rPr>
              <a:t> by Charles Augustine </a:t>
            </a:r>
            <a:r>
              <a:rPr lang="en-US" sz="2000" b="1" dirty="0">
                <a:latin typeface="Comic Sans MS" pitchFamily="66" charset="0"/>
              </a:rPr>
              <a:t>Coulomb</a:t>
            </a:r>
            <a:r>
              <a:rPr lang="en-US" sz="2000" dirty="0">
                <a:latin typeface="Comic Sans MS" pitchFamily="66" charset="0"/>
              </a:rPr>
              <a:t>, a </a:t>
            </a:r>
            <a:r>
              <a:rPr lang="en-US" sz="2000" b="1" dirty="0">
                <a:latin typeface="Comic Sans MS" pitchFamily="66" charset="0"/>
              </a:rPr>
              <a:t>French military engineer</a:t>
            </a:r>
            <a:r>
              <a:rPr lang="en-US" sz="2000" dirty="0">
                <a:latin typeface="Comic Sans MS" pitchFamily="66" charset="0"/>
              </a:rPr>
              <a:t>. In fact </a:t>
            </a:r>
            <a:r>
              <a:rPr lang="en-US" sz="2000" b="1" u="sng" dirty="0">
                <a:solidFill>
                  <a:srgbClr val="0000FF"/>
                </a:solidFill>
                <a:latin typeface="Comic Sans MS" pitchFamily="66" charset="0"/>
              </a:rPr>
              <a:t>Coulomb’s law for shear strength</a:t>
            </a:r>
            <a:r>
              <a:rPr lang="en-US" sz="2000" dirty="0">
                <a:latin typeface="Comic Sans MS" pitchFamily="66" charset="0"/>
              </a:rPr>
              <a:t> is considered </a:t>
            </a:r>
            <a:r>
              <a:rPr lang="en-US" sz="2000" b="1" dirty="0">
                <a:latin typeface="Comic Sans MS" pitchFamily="66" charset="0"/>
              </a:rPr>
              <a:t>the first milestone in classical soil mechanics.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Recall </a:t>
            </a:r>
            <a:r>
              <a:rPr lang="en-US" sz="2000" b="1" dirty="0">
                <a:latin typeface="Comic Sans MS" pitchFamily="66" charset="0"/>
              </a:rPr>
              <a:t>Coulomb’s frictional law</a:t>
            </a:r>
            <a:r>
              <a:rPr lang="en-US" sz="2000" dirty="0">
                <a:latin typeface="Comic Sans MS" pitchFamily="66" charset="0"/>
              </a:rPr>
              <a:t> from your courses in statics and physics. If a block of weight </a:t>
            </a:r>
            <a:r>
              <a:rPr lang="en-US" sz="2000" b="1" i="1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2000" dirty="0">
                <a:latin typeface="Comic Sans MS" pitchFamily="66" charset="0"/>
              </a:rPr>
              <a:t> is pushed horizontally on a plane (Fig. 1.1a), the horizontal force (</a:t>
            </a:r>
            <a:r>
              <a:rPr lang="en-US" sz="2000" i="1" dirty="0">
                <a:latin typeface="Comic Sans MS" pitchFamily="66" charset="0"/>
              </a:rPr>
              <a:t>H</a:t>
            </a:r>
            <a:r>
              <a:rPr lang="en-US" sz="2000" dirty="0">
                <a:latin typeface="Comic Sans MS" pitchFamily="66" charset="0"/>
              </a:rPr>
              <a:t>) required to initiating movement is: </a:t>
            </a:r>
            <a:r>
              <a:rPr lang="en-US" sz="2000" b="1" dirty="0">
                <a:latin typeface="Comic Sans MS" pitchFamily="66" charset="0"/>
              </a:rPr>
              <a:t>H=</a:t>
            </a:r>
            <a:r>
              <a:rPr lang="en-US" sz="2400" b="1" dirty="0">
                <a:latin typeface="Comic Sans MS" pitchFamily="66" charset="0"/>
                <a:sym typeface="Symbol"/>
              </a:rPr>
              <a:t></a:t>
            </a:r>
            <a:r>
              <a:rPr lang="en-US" sz="2000" b="1" dirty="0">
                <a:latin typeface="Comic Sans MS" pitchFamily="66" charset="0"/>
              </a:rPr>
              <a:t>*W; </a:t>
            </a:r>
            <a:r>
              <a:rPr lang="en-US" sz="2000" dirty="0" err="1">
                <a:latin typeface="Comic Sans MS" pitchFamily="66" charset="0"/>
              </a:rPr>
              <a:t>coef</a:t>
            </a:r>
            <a:r>
              <a:rPr lang="en-US" sz="2000" dirty="0">
                <a:latin typeface="Comic Sans MS" pitchFamily="66" charset="0"/>
              </a:rPr>
              <a:t>/t of static friction between the block and the horizontal plane. The coefficient of friction  The angle between the </a:t>
            </a:r>
            <a:r>
              <a:rPr lang="en-US" sz="2000" b="1" dirty="0">
                <a:latin typeface="Comic Sans MS" pitchFamily="66" charset="0"/>
              </a:rPr>
              <a:t>resultant force </a:t>
            </a:r>
            <a:r>
              <a:rPr lang="en-US" sz="2000" i="1" dirty="0">
                <a:latin typeface="Comic Sans MS" pitchFamily="66" charset="0"/>
              </a:rPr>
              <a:t>R</a:t>
            </a:r>
            <a:r>
              <a:rPr lang="en-US" sz="2000" dirty="0">
                <a:latin typeface="Comic Sans MS" pitchFamily="66" charset="0"/>
              </a:rPr>
              <a:t> and the normal force </a:t>
            </a:r>
            <a:r>
              <a:rPr lang="en-US" sz="2000" i="1" dirty="0">
                <a:latin typeface="Comic Sans MS" pitchFamily="66" charset="0"/>
              </a:rPr>
              <a:t>N </a:t>
            </a:r>
            <a:r>
              <a:rPr lang="en-US" sz="2000" dirty="0">
                <a:latin typeface="Comic Sans MS" pitchFamily="66" charset="0"/>
              </a:rPr>
              <a:t>(Fig. 1.1) is called the friction angle, 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586740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800" b="1" dirty="0">
                <a:latin typeface="Comic Sans MS" pitchFamily="66" charset="0"/>
              </a:rPr>
              <a:t>Session 5;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800" b="1" dirty="0">
                <a:solidFill>
                  <a:srgbClr val="0000FF"/>
                </a:solidFill>
                <a:latin typeface="Comic Sans MS" pitchFamily="66" charset="0"/>
              </a:rPr>
              <a:t>1.6.3 Unconfined Compression (UC)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9049-971B-424C-8401-D95E5312CDCB}" type="slidenum">
              <a:rPr lang="en-AU" smtClean="0">
                <a:solidFill>
                  <a:srgbClr val="000000"/>
                </a:solidFill>
              </a:rPr>
              <a:pPr/>
              <a:t>90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lvl="2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1.6.3 Unconfined Compression (UC) Test</a:t>
            </a:r>
            <a:endParaRPr lang="en-US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2879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The </a:t>
            </a:r>
            <a:r>
              <a:rPr lang="en-US" sz="2000" b="1" dirty="0">
                <a:latin typeface="Comic Sans MS" pitchFamily="66" charset="0"/>
              </a:rPr>
              <a:t>UC test </a:t>
            </a:r>
            <a:r>
              <a:rPr lang="en-US" sz="2000" dirty="0">
                <a:latin typeface="Comic Sans MS" pitchFamily="66" charset="0"/>
              </a:rPr>
              <a:t>is the simplest and quickest test used to determine the shear strength of a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cohesive soil</a:t>
            </a:r>
            <a:r>
              <a:rPr lang="en-US" sz="20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An undisturbed or remolded sample of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cylindrical shape</a:t>
            </a:r>
            <a:r>
              <a:rPr lang="en-US" sz="2000" dirty="0">
                <a:latin typeface="Comic Sans MS" pitchFamily="66" charset="0"/>
              </a:rPr>
              <a:t>, about 38 mm in diameter and 76 mm in height is subjected to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uniaxial compression</a:t>
            </a:r>
            <a:r>
              <a:rPr lang="en-US" sz="2000" dirty="0">
                <a:latin typeface="Comic Sans MS" pitchFamily="66" charset="0"/>
              </a:rPr>
              <a:t> until the soil fails.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Since the sample is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laterally unconfined</a:t>
            </a:r>
            <a:r>
              <a:rPr lang="en-US" sz="2000" dirty="0">
                <a:latin typeface="Comic Sans MS" pitchFamily="66" charset="0"/>
              </a:rPr>
              <a:t>, only cohesive soils can be tested. The sample is tested quickly and there is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no drainage</a:t>
            </a:r>
            <a:r>
              <a:rPr lang="en-US" sz="2000" dirty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Therefore, it is a </a:t>
            </a:r>
            <a:r>
              <a:rPr lang="en-US" sz="2000" b="1" dirty="0">
                <a:latin typeface="Comic Sans MS" pitchFamily="66" charset="0"/>
              </a:rPr>
              <a:t>special case of the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UU test </a:t>
            </a:r>
            <a:r>
              <a:rPr lang="en-US" sz="2000" dirty="0">
                <a:latin typeface="Comic Sans MS" pitchFamily="66" charset="0"/>
              </a:rPr>
              <a:t>in which </a:t>
            </a:r>
            <a:r>
              <a:rPr lang="en-US" sz="2000" dirty="0">
                <a:latin typeface="Comic Sans MS" pitchFamily="66" charset="0"/>
                <a:sym typeface="Symbol"/>
              </a:rPr>
              <a:t>3</a:t>
            </a:r>
            <a:r>
              <a:rPr lang="en-US" sz="2000" dirty="0">
                <a:latin typeface="Comic Sans MS" pitchFamily="66" charset="0"/>
              </a:rPr>
              <a:t>=0. However, rather than in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a </a:t>
            </a:r>
            <a:r>
              <a:rPr lang="en-US" sz="2000" b="1" dirty="0" err="1">
                <a:solidFill>
                  <a:srgbClr val="0000FF"/>
                </a:solidFill>
                <a:latin typeface="Comic Sans MS" pitchFamily="66" charset="0"/>
              </a:rPr>
              <a:t>triaxial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 cell</a:t>
            </a:r>
            <a:r>
              <a:rPr lang="en-US" sz="2000" dirty="0">
                <a:latin typeface="Comic Sans MS" pitchFamily="66" charset="0"/>
              </a:rPr>
              <a:t>, the test is performed in a mechanical apparatus specially manufactured fro this purpose.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See Figure 1.9 shows an unconfined compression test apparatus.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  <a:latin typeface="Comic Sans MS" pitchFamily="66" charset="0"/>
              </a:rPr>
              <a:t>1.6.3 Unconfined Compression (UC) Test..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143000"/>
            <a:ext cx="7391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916136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Figure 1.9</a:t>
            </a:r>
            <a:r>
              <a:rPr lang="en-US" sz="2000" dirty="0">
                <a:latin typeface="Comic Sans MS" pitchFamily="66" charset="0"/>
              </a:rPr>
              <a:t>: </a:t>
            </a:r>
            <a:r>
              <a:rPr lang="en-US" sz="2000" b="1" dirty="0">
                <a:latin typeface="Comic Sans MS" pitchFamily="66" charset="0"/>
              </a:rPr>
              <a:t>(a)</a:t>
            </a:r>
            <a:r>
              <a:rPr lang="en-US" sz="2000" dirty="0">
                <a:latin typeface="Comic Sans MS" pitchFamily="66" charset="0"/>
              </a:rPr>
              <a:t> Direct shear test apparatus, </a:t>
            </a:r>
            <a:r>
              <a:rPr lang="en-US" sz="2000" b="1" dirty="0">
                <a:latin typeface="Comic Sans MS" pitchFamily="66" charset="0"/>
              </a:rPr>
              <a:t>(b)</a:t>
            </a:r>
            <a:r>
              <a:rPr lang="en-US" sz="2000" dirty="0">
                <a:latin typeface="Comic Sans MS" pitchFamily="66" charset="0"/>
              </a:rPr>
              <a:t> UC test apparatus</a:t>
            </a:r>
          </a:p>
        </p:txBody>
      </p:sp>
    </p:spTree>
    <p:extLst>
      <p:ext uri="{BB962C8B-B14F-4D97-AF65-F5344CB8AC3E}">
        <p14:creationId xmlns:p14="http://schemas.microsoft.com/office/powerpoint/2010/main" val="424966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8D2DFA-D695-456D-8E4B-3CEFBD0CBE96}" type="slidenum">
              <a:rPr lang="en-US" sz="1400" smtClean="0">
                <a:solidFill>
                  <a:schemeClr val="tx1"/>
                </a:solidFill>
              </a:rPr>
              <a:pPr eaLnBrk="1" hangingPunct="1"/>
              <a:t>93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195277" y="76200"/>
            <a:ext cx="71867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Unconfined Compression Test…</a:t>
            </a:r>
            <a:endParaRPr lang="en-US" sz="1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763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The specimen is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not placed in the cell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Specimen is open to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air with a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3 of 0 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Test is similar to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concrete compression test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, except with soil (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cohesive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– why?)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Applicable in most practical situations –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foundations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for example.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Drawing </a:t>
            </a:r>
            <a:r>
              <a:rPr lang="en-US" sz="2400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Mohrs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circle with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3 at 0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and the failure (normal) stress </a:t>
            </a:r>
            <a:r>
              <a:rPr lang="el-GR" sz="2400" dirty="0">
                <a:solidFill>
                  <a:srgbClr val="0000FF"/>
                </a:solidFill>
                <a:latin typeface="Comic Sans MS" pitchFamily="66" charset="0"/>
              </a:rPr>
              <a:t>σ</a:t>
            </a:r>
            <a:r>
              <a:rPr lang="en-US" sz="2400" baseline="-25000" dirty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defining the 2</a:t>
            </a:r>
            <a:r>
              <a:rPr lang="en-US" sz="2400" baseline="30000" dirty="0">
                <a:solidFill>
                  <a:srgbClr val="0000FF"/>
                </a:solidFill>
                <a:latin typeface="Comic Sans MS" pitchFamily="66" charset="0"/>
              </a:rPr>
              <a:t>nd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point of the circle – often called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qu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in this special case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srgbClr val="0000FF"/>
                </a:solidFill>
                <a:latin typeface="Comic Sans MS" pitchFamily="66" charset="0"/>
              </a:rPr>
              <a:t>c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becomes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½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qu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of the failure stress</a:t>
            </a:r>
            <a:endParaRPr lang="el-GR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057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666875" y="4918075"/>
            <a:ext cx="1343025" cy="209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209800" y="4708525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2209800" y="3717925"/>
            <a:ext cx="285750" cy="2190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>
            <a:off x="2352675" y="2593975"/>
            <a:ext cx="0" cy="11334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2209800" y="3917950"/>
            <a:ext cx="285750" cy="7810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2209800" y="3917950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2209800" y="4622800"/>
            <a:ext cx="285750" cy="76200"/>
          </a:xfrm>
          <a:prstGeom prst="rect">
            <a:avLst/>
          </a:prstGeom>
          <a:solidFill>
            <a:srgbClr val="ECA72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1981200" y="2549525"/>
            <a:ext cx="733425" cy="7334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2182813" y="2840038"/>
            <a:ext cx="336550" cy="336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2212975" y="2870200"/>
            <a:ext cx="282575" cy="2825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 flipV="1">
            <a:off x="2343150" y="2730500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9" name="Line 17"/>
          <p:cNvSpPr>
            <a:spLocks noChangeShapeType="1"/>
          </p:cNvSpPr>
          <p:nvPr/>
        </p:nvSpPr>
        <p:spPr bwMode="auto">
          <a:xfrm flipH="1" flipV="1">
            <a:off x="2355850" y="1755775"/>
            <a:ext cx="0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0" name="Line 18"/>
          <p:cNvSpPr>
            <a:spLocks noChangeShapeType="1"/>
          </p:cNvSpPr>
          <p:nvPr/>
        </p:nvSpPr>
        <p:spPr bwMode="auto">
          <a:xfrm>
            <a:off x="1514475" y="1708150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1" name="Rectangle 19"/>
          <p:cNvSpPr>
            <a:spLocks noChangeArrowheads="1"/>
          </p:cNvSpPr>
          <p:nvPr/>
        </p:nvSpPr>
        <p:spPr bwMode="auto">
          <a:xfrm>
            <a:off x="1400175" y="1546225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2" name="Line 20"/>
          <p:cNvSpPr>
            <a:spLocks noChangeShapeType="1"/>
          </p:cNvSpPr>
          <p:nvPr/>
        </p:nvSpPr>
        <p:spPr bwMode="auto">
          <a:xfrm>
            <a:off x="3162300" y="1746250"/>
            <a:ext cx="0" cy="3419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3" name="Rectangle 21"/>
          <p:cNvSpPr>
            <a:spLocks noChangeArrowheads="1"/>
          </p:cNvSpPr>
          <p:nvPr/>
        </p:nvSpPr>
        <p:spPr bwMode="auto">
          <a:xfrm>
            <a:off x="1390650" y="5127625"/>
            <a:ext cx="1885950" cy="209550"/>
          </a:xfrm>
          <a:prstGeom prst="rect">
            <a:avLst/>
          </a:prstGeom>
          <a:solidFill>
            <a:srgbClr val="FB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4" name="Line 24"/>
          <p:cNvSpPr>
            <a:spLocks noChangeShapeType="1"/>
          </p:cNvSpPr>
          <p:nvPr/>
        </p:nvSpPr>
        <p:spPr bwMode="auto">
          <a:xfrm>
            <a:off x="2355850" y="5359400"/>
            <a:ext cx="0" cy="539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5" name="Text Box 49"/>
          <p:cNvSpPr txBox="1">
            <a:spLocks noChangeArrowheads="1"/>
          </p:cNvSpPr>
          <p:nvPr/>
        </p:nvSpPr>
        <p:spPr bwMode="auto">
          <a:xfrm>
            <a:off x="311539" y="366354"/>
            <a:ext cx="6000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0000FF"/>
                </a:solidFill>
                <a:latin typeface="Comic Sans MS" pitchFamily="66" charset="0"/>
              </a:rPr>
              <a:t>Unconfined Compression Test</a:t>
            </a:r>
          </a:p>
        </p:txBody>
      </p:sp>
      <p:sp>
        <p:nvSpPr>
          <p:cNvPr id="9236" name="Line 50"/>
          <p:cNvSpPr>
            <a:spLocks noChangeShapeType="1"/>
          </p:cNvSpPr>
          <p:nvPr/>
        </p:nvSpPr>
        <p:spPr bwMode="auto">
          <a:xfrm>
            <a:off x="4997450" y="2019300"/>
            <a:ext cx="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7" name="Line 51"/>
          <p:cNvSpPr>
            <a:spLocks noChangeShapeType="1"/>
          </p:cNvSpPr>
          <p:nvPr/>
        </p:nvSpPr>
        <p:spPr bwMode="auto">
          <a:xfrm>
            <a:off x="4997450" y="332422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8" name="Freeform 52"/>
          <p:cNvSpPr>
            <a:spLocks/>
          </p:cNvSpPr>
          <p:nvPr/>
        </p:nvSpPr>
        <p:spPr bwMode="auto">
          <a:xfrm>
            <a:off x="4997450" y="2314575"/>
            <a:ext cx="762000" cy="1000125"/>
          </a:xfrm>
          <a:custGeom>
            <a:avLst/>
            <a:gdLst>
              <a:gd name="T0" fmla="*/ 0 w 480"/>
              <a:gd name="T1" fmla="*/ 1000125 h 630"/>
              <a:gd name="T2" fmla="*/ 762000 w 480"/>
              <a:gd name="T3" fmla="*/ 285750 h 630"/>
              <a:gd name="T4" fmla="*/ 0 60000 65536"/>
              <a:gd name="T5" fmla="*/ 0 60000 65536"/>
              <a:gd name="T6" fmla="*/ 0 w 480"/>
              <a:gd name="T7" fmla="*/ 0 h 630"/>
              <a:gd name="T8" fmla="*/ 480 w 480"/>
              <a:gd name="T9" fmla="*/ 630 h 6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630">
                <a:moveTo>
                  <a:pt x="0" y="630"/>
                </a:moveTo>
                <a:cubicBezTo>
                  <a:pt x="126" y="0"/>
                  <a:pt x="312" y="102"/>
                  <a:pt x="480" y="1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9" name="Text Box 53"/>
          <p:cNvSpPr txBox="1">
            <a:spLocks noChangeArrowheads="1"/>
          </p:cNvSpPr>
          <p:nvPr/>
        </p:nvSpPr>
        <p:spPr bwMode="auto">
          <a:xfrm>
            <a:off x="6076950" y="3184525"/>
            <a:ext cx="250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e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40" name="Text Box 54"/>
          <p:cNvSpPr txBox="1">
            <a:spLocks noChangeArrowheads="1"/>
          </p:cNvSpPr>
          <p:nvPr/>
        </p:nvSpPr>
        <p:spPr bwMode="auto">
          <a:xfrm>
            <a:off x="4778375" y="180340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Ds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41" name="Line 56"/>
          <p:cNvSpPr>
            <a:spLocks noChangeShapeType="1"/>
          </p:cNvSpPr>
          <p:nvPr/>
        </p:nvSpPr>
        <p:spPr bwMode="auto">
          <a:xfrm>
            <a:off x="5435600" y="2505075"/>
            <a:ext cx="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2" name="Text Box 57"/>
          <p:cNvSpPr txBox="1">
            <a:spLocks noChangeArrowheads="1"/>
          </p:cNvSpPr>
          <p:nvPr/>
        </p:nvSpPr>
        <p:spPr bwMode="auto">
          <a:xfrm>
            <a:off x="5372100" y="2717800"/>
            <a:ext cx="860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Ds </a:t>
            </a:r>
            <a:r>
              <a:rPr lang="en-US" sz="1200" i="1" baseline="-25000">
                <a:solidFill>
                  <a:srgbClr val="000000"/>
                </a:solidFill>
              </a:rPr>
              <a:t>Failure</a:t>
            </a:r>
          </a:p>
        </p:txBody>
      </p:sp>
      <p:sp>
        <p:nvSpPr>
          <p:cNvPr id="9243" name="Line 59"/>
          <p:cNvSpPr>
            <a:spLocks noChangeShapeType="1"/>
          </p:cNvSpPr>
          <p:nvPr/>
        </p:nvSpPr>
        <p:spPr bwMode="auto">
          <a:xfrm>
            <a:off x="4699000" y="1778000"/>
            <a:ext cx="1905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4" name="Text Box 60"/>
          <p:cNvSpPr txBox="1">
            <a:spLocks noChangeArrowheads="1"/>
          </p:cNvSpPr>
          <p:nvPr/>
        </p:nvSpPr>
        <p:spPr bwMode="auto">
          <a:xfrm>
            <a:off x="3527425" y="1570038"/>
            <a:ext cx="1223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000000"/>
                </a:solidFill>
              </a:rPr>
              <a:t>Deviator Stress</a:t>
            </a:r>
          </a:p>
        </p:txBody>
      </p:sp>
      <p:sp>
        <p:nvSpPr>
          <p:cNvPr id="9245" name="Line 61"/>
          <p:cNvSpPr>
            <a:spLocks noChangeShapeType="1"/>
          </p:cNvSpPr>
          <p:nvPr/>
        </p:nvSpPr>
        <p:spPr bwMode="auto">
          <a:xfrm>
            <a:off x="2349500" y="3352800"/>
            <a:ext cx="0" cy="3333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6" name="Line 62"/>
          <p:cNvSpPr>
            <a:spLocks noChangeShapeType="1"/>
          </p:cNvSpPr>
          <p:nvPr/>
        </p:nvSpPr>
        <p:spPr bwMode="auto">
          <a:xfrm flipV="1">
            <a:off x="5083175" y="3673475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7" name="Line 63"/>
          <p:cNvSpPr>
            <a:spLocks noChangeShapeType="1"/>
          </p:cNvSpPr>
          <p:nvPr/>
        </p:nvSpPr>
        <p:spPr bwMode="auto">
          <a:xfrm>
            <a:off x="5083175" y="5321300"/>
            <a:ext cx="291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8" name="Line 65"/>
          <p:cNvSpPr>
            <a:spLocks noChangeShapeType="1"/>
          </p:cNvSpPr>
          <p:nvPr/>
        </p:nvSpPr>
        <p:spPr bwMode="auto">
          <a:xfrm flipH="1">
            <a:off x="4892675" y="47561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49" name="Line 66"/>
          <p:cNvSpPr>
            <a:spLocks noChangeShapeType="1"/>
          </p:cNvSpPr>
          <p:nvPr/>
        </p:nvSpPr>
        <p:spPr bwMode="auto">
          <a:xfrm flipH="1">
            <a:off x="4918075" y="532130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50" name="Line 67"/>
          <p:cNvSpPr>
            <a:spLocks noChangeShapeType="1"/>
          </p:cNvSpPr>
          <p:nvPr/>
        </p:nvSpPr>
        <p:spPr bwMode="auto">
          <a:xfrm>
            <a:off x="4968875" y="4756150"/>
            <a:ext cx="63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51" name="Text Box 69"/>
          <p:cNvSpPr txBox="1">
            <a:spLocks noChangeArrowheads="1"/>
          </p:cNvSpPr>
          <p:nvPr/>
        </p:nvSpPr>
        <p:spPr bwMode="auto">
          <a:xfrm>
            <a:off x="7805738" y="5248275"/>
            <a:ext cx="373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000000"/>
                </a:solidFill>
              </a:rPr>
              <a:t>n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252" name="Text Box 70"/>
          <p:cNvSpPr txBox="1">
            <a:spLocks noChangeArrowheads="1"/>
          </p:cNvSpPr>
          <p:nvPr/>
        </p:nvSpPr>
        <p:spPr bwMode="auto">
          <a:xfrm>
            <a:off x="4787900" y="3590925"/>
            <a:ext cx="393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t</a:t>
            </a:r>
            <a:endParaRPr lang="en-US" sz="1200" baseline="-250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9253" name="Text Box 71"/>
          <p:cNvSpPr txBox="1">
            <a:spLocks noChangeArrowheads="1"/>
          </p:cNvSpPr>
          <p:nvPr/>
        </p:nvSpPr>
        <p:spPr bwMode="auto">
          <a:xfrm>
            <a:off x="5372100" y="4495800"/>
            <a:ext cx="1289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Symbol" pitchFamily="18" charset="2"/>
              </a:rPr>
              <a:t>t= </a:t>
            </a:r>
            <a:r>
              <a:rPr lang="en-US" sz="1200">
                <a:solidFill>
                  <a:srgbClr val="000000"/>
                </a:solidFill>
              </a:rPr>
              <a:t>c</a:t>
            </a:r>
            <a:r>
              <a:rPr lang="en-US" sz="1200" baseline="-25000">
                <a:solidFill>
                  <a:srgbClr val="000000"/>
                </a:solidFill>
              </a:rPr>
              <a:t>u</a:t>
            </a:r>
          </a:p>
        </p:txBody>
      </p:sp>
      <p:sp>
        <p:nvSpPr>
          <p:cNvPr id="9254" name="Oval 73"/>
          <p:cNvSpPr>
            <a:spLocks noChangeArrowheads="1"/>
          </p:cNvSpPr>
          <p:nvPr/>
        </p:nvSpPr>
        <p:spPr bwMode="auto">
          <a:xfrm>
            <a:off x="5092700" y="4749800"/>
            <a:ext cx="1123950" cy="1123950"/>
          </a:xfrm>
          <a:prstGeom prst="ellipse">
            <a:avLst/>
          </a:prstGeom>
          <a:noFill/>
          <a:ln w="9525">
            <a:solidFill>
              <a:srgbClr val="66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55" name="Rectangle 75"/>
          <p:cNvSpPr>
            <a:spLocks noChangeArrowheads="1"/>
          </p:cNvSpPr>
          <p:nvPr/>
        </p:nvSpPr>
        <p:spPr bwMode="auto">
          <a:xfrm>
            <a:off x="5003800" y="5327650"/>
            <a:ext cx="2343150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56" name="Text Box 79"/>
          <p:cNvSpPr txBox="1">
            <a:spLocks noChangeArrowheads="1"/>
          </p:cNvSpPr>
          <p:nvPr/>
        </p:nvSpPr>
        <p:spPr bwMode="auto">
          <a:xfrm>
            <a:off x="6061075" y="5226050"/>
            <a:ext cx="373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669900"/>
                </a:solidFill>
                <a:latin typeface="Symbol" pitchFamily="18" charset="2"/>
              </a:rPr>
              <a:t>s</a:t>
            </a:r>
            <a:r>
              <a:rPr lang="en-US" sz="1200" baseline="-25000">
                <a:solidFill>
                  <a:srgbClr val="669900"/>
                </a:solidFill>
                <a:latin typeface="Symbol" pitchFamily="18" charset="2"/>
              </a:rPr>
              <a:t>1</a:t>
            </a:r>
            <a:endParaRPr lang="en-US" sz="1200">
              <a:solidFill>
                <a:srgbClr val="669900"/>
              </a:solidFill>
            </a:endParaRPr>
          </a:p>
        </p:txBody>
      </p:sp>
      <p:sp>
        <p:nvSpPr>
          <p:cNvPr id="9257" name="Line 86"/>
          <p:cNvSpPr>
            <a:spLocks noChangeShapeType="1"/>
          </p:cNvSpPr>
          <p:nvPr/>
        </p:nvSpPr>
        <p:spPr bwMode="auto">
          <a:xfrm>
            <a:off x="6191250" y="5505450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58" name="Line 87"/>
          <p:cNvSpPr>
            <a:spLocks noChangeShapeType="1"/>
          </p:cNvSpPr>
          <p:nvPr/>
        </p:nvSpPr>
        <p:spPr bwMode="auto">
          <a:xfrm>
            <a:off x="5083175" y="5402263"/>
            <a:ext cx="0" cy="4699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59" name="Line 88"/>
          <p:cNvSpPr>
            <a:spLocks noChangeShapeType="1"/>
          </p:cNvSpPr>
          <p:nvPr/>
        </p:nvSpPr>
        <p:spPr bwMode="auto">
          <a:xfrm>
            <a:off x="5067300" y="5562600"/>
            <a:ext cx="113665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60" name="Text Box 89"/>
          <p:cNvSpPr txBox="1">
            <a:spLocks noChangeArrowheads="1"/>
          </p:cNvSpPr>
          <p:nvPr/>
        </p:nvSpPr>
        <p:spPr bwMode="auto">
          <a:xfrm>
            <a:off x="5321300" y="5646738"/>
            <a:ext cx="823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333399"/>
                </a:solidFill>
              </a:rPr>
              <a:t>q</a:t>
            </a:r>
            <a:r>
              <a:rPr lang="en-US" sz="1200" baseline="-25000">
                <a:solidFill>
                  <a:srgbClr val="333399"/>
                </a:solidFill>
              </a:rPr>
              <a:t>u</a:t>
            </a: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 = s</a:t>
            </a:r>
            <a:r>
              <a:rPr lang="en-US" sz="1200" baseline="-25000">
                <a:solidFill>
                  <a:srgbClr val="333399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9261" name="Line 90"/>
          <p:cNvSpPr>
            <a:spLocks noChangeShapeType="1"/>
          </p:cNvSpPr>
          <p:nvPr/>
        </p:nvSpPr>
        <p:spPr bwMode="auto">
          <a:xfrm>
            <a:off x="5080000" y="4737100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62" name="Text Box 91"/>
          <p:cNvSpPr txBox="1">
            <a:spLocks noChangeArrowheads="1"/>
          </p:cNvSpPr>
          <p:nvPr/>
        </p:nvSpPr>
        <p:spPr bwMode="auto">
          <a:xfrm>
            <a:off x="4259263" y="4879975"/>
            <a:ext cx="8239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333399"/>
                </a:solidFill>
              </a:rPr>
              <a:t>C</a:t>
            </a:r>
            <a:r>
              <a:rPr lang="en-US" sz="1200" baseline="-25000">
                <a:solidFill>
                  <a:srgbClr val="333399"/>
                </a:solidFill>
              </a:rPr>
              <a:t>u</a:t>
            </a:r>
            <a:r>
              <a:rPr lang="en-US" sz="1200">
                <a:solidFill>
                  <a:srgbClr val="333399"/>
                </a:solidFill>
                <a:latin typeface="Symbol" pitchFamily="18" charset="2"/>
              </a:rPr>
              <a:t> = </a:t>
            </a:r>
            <a:r>
              <a:rPr lang="en-US" sz="1200">
                <a:solidFill>
                  <a:srgbClr val="333399"/>
                </a:solidFill>
              </a:rPr>
              <a:t>q</a:t>
            </a:r>
            <a:r>
              <a:rPr lang="en-US" sz="1200" baseline="-25000">
                <a:solidFill>
                  <a:srgbClr val="333399"/>
                </a:solidFill>
              </a:rPr>
              <a:t>u</a:t>
            </a:r>
            <a:r>
              <a:rPr lang="en-US" sz="1200">
                <a:solidFill>
                  <a:srgbClr val="333399"/>
                </a:solidFill>
              </a:rPr>
              <a:t>/2</a:t>
            </a:r>
            <a:endParaRPr lang="en-US" sz="1200" baseline="-25000">
              <a:solidFill>
                <a:srgbClr val="333399"/>
              </a:solidFill>
            </a:endParaRPr>
          </a:p>
        </p:txBody>
      </p:sp>
      <p:sp>
        <p:nvSpPr>
          <p:cNvPr id="9263" name="Text Box 92"/>
          <p:cNvSpPr txBox="1">
            <a:spLocks noChangeArrowheads="1"/>
          </p:cNvSpPr>
          <p:nvPr/>
        </p:nvSpPr>
        <p:spPr bwMode="auto">
          <a:xfrm>
            <a:off x="923925" y="5688013"/>
            <a:ext cx="4025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q</a:t>
            </a:r>
            <a:r>
              <a:rPr lang="en-US" baseline="-25000">
                <a:solidFill>
                  <a:srgbClr val="000000"/>
                </a:solidFill>
              </a:rPr>
              <a:t>u </a:t>
            </a:r>
            <a:r>
              <a:rPr lang="en-US">
                <a:solidFill>
                  <a:srgbClr val="000000"/>
                </a:solidFill>
              </a:rPr>
              <a:t>= Unconfined compressive strength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</a:t>
            </a:r>
            <a:r>
              <a:rPr lang="en-US" baseline="-25000">
                <a:solidFill>
                  <a:srgbClr val="000000"/>
                </a:solidFill>
              </a:rPr>
              <a:t>u</a:t>
            </a:r>
            <a:r>
              <a:rPr lang="en-US">
                <a:solidFill>
                  <a:srgbClr val="000000"/>
                </a:solidFill>
              </a:rPr>
              <a:t> = Unconfined shear strength</a:t>
            </a:r>
          </a:p>
        </p:txBody>
      </p:sp>
      <p:pic>
        <p:nvPicPr>
          <p:cNvPr id="9264" name="Picture 94" descr="itijiku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169988"/>
            <a:ext cx="1895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2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Example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UC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Unconfined compressive test of soft clay data length of sample L=10cm, initial area=10cm2, load at failure P=0.2kN. Compression at failure ∆L=0.2cm. Then determine unconfined compressive strength and shear strength of soil sample.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Solution: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Comic Sans MS" pitchFamily="66" charset="0"/>
              </a:rPr>
              <a:t>A=</a:t>
            </a:r>
            <a:r>
              <a:rPr lang="en-US" sz="2000" dirty="0" err="1">
                <a:latin typeface="Comic Sans MS" pitchFamily="66" charset="0"/>
              </a:rPr>
              <a:t>Ao</a:t>
            </a:r>
            <a:r>
              <a:rPr lang="en-US" sz="2000" dirty="0">
                <a:latin typeface="Comic Sans MS" pitchFamily="66" charset="0"/>
              </a:rPr>
              <a:t>/(1-</a:t>
            </a:r>
            <a:r>
              <a:rPr lang="el-GR" sz="2000" dirty="0">
                <a:latin typeface="Comic Sans MS" pitchFamily="66" charset="0"/>
              </a:rPr>
              <a:t>ε</a:t>
            </a:r>
            <a:r>
              <a:rPr lang="en-US" sz="2000" dirty="0">
                <a:latin typeface="Comic Sans MS" pitchFamily="66" charset="0"/>
              </a:rPr>
              <a:t>a) but </a:t>
            </a:r>
            <a:r>
              <a:rPr lang="el-GR" sz="2000" dirty="0">
                <a:latin typeface="Comic Sans MS" pitchFamily="66" charset="0"/>
              </a:rPr>
              <a:t>ε</a:t>
            </a:r>
            <a:r>
              <a:rPr lang="en-US" sz="2000" dirty="0">
                <a:latin typeface="Comic Sans MS" pitchFamily="66" charset="0"/>
              </a:rPr>
              <a:t>a=∆h/ho=2/10=0.2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Comic Sans MS" pitchFamily="66" charset="0"/>
              </a:rPr>
              <a:t>A=10/(1-0.2)=12.5cm2=(12.5/10000)m2</a:t>
            </a:r>
          </a:p>
          <a:p>
            <a:pPr marL="400050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en-US" sz="2000" dirty="0">
                <a:latin typeface="Comic Sans MS" pitchFamily="66" charset="0"/>
              </a:rPr>
              <a:t>∆</a:t>
            </a:r>
            <a:r>
              <a:rPr lang="el-GR" sz="2000" dirty="0">
                <a:latin typeface="Comic Sans MS" pitchFamily="66" charset="0"/>
              </a:rPr>
              <a:t>σ</a:t>
            </a:r>
            <a:r>
              <a:rPr lang="en-US" sz="2000" dirty="0">
                <a:latin typeface="Comic Sans MS" pitchFamily="66" charset="0"/>
              </a:rPr>
              <a:t>=0.2/(12.5/10000)=160kpa=</a:t>
            </a:r>
            <a:r>
              <a:rPr lang="en-US" sz="2000" dirty="0" err="1">
                <a:latin typeface="Comic Sans MS" pitchFamily="66" charset="0"/>
              </a:rPr>
              <a:t>qu</a:t>
            </a:r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unconfined compressive strength)</a:t>
            </a:r>
          </a:p>
          <a:p>
            <a:pPr marL="400050" indent="-400050" algn="just">
              <a:lnSpc>
                <a:spcPct val="150000"/>
              </a:lnSpc>
              <a:buFont typeface="+mj-lt"/>
              <a:buAutoNum type="romanLcPeriod"/>
            </a:pP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sym typeface="Symbol"/>
              </a:rPr>
              <a:t>=</a:t>
            </a:r>
            <a:r>
              <a:rPr lang="en-US" sz="2000" dirty="0" err="1">
                <a:solidFill>
                  <a:srgbClr val="0000FF"/>
                </a:solidFill>
                <a:latin typeface="Comic Sans MS" pitchFamily="66" charset="0"/>
                <a:sym typeface="Symbol"/>
              </a:rPr>
              <a:t>qu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sym typeface="Symbol"/>
              </a:rPr>
              <a:t>/2=80kpa</a:t>
            </a:r>
            <a:endParaRPr lang="en-US" sz="2000" dirty="0">
              <a:latin typeface="Comic Sans MS" pitchFamily="66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203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63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58916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01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420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lvl="1"/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1.7 Field Tests for shear</a:t>
            </a:r>
            <a:endParaRPr lang="en-US" sz="3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Sampling disturbances </a:t>
            </a:r>
            <a:r>
              <a:rPr lang="en-US" sz="2000" dirty="0">
                <a:latin typeface="Comic Sans MS" pitchFamily="66" charset="0"/>
              </a:rPr>
              <a:t>and sample preparation for laboratory tests significantly affect the </a:t>
            </a:r>
            <a:r>
              <a:rPr lang="en-US" sz="2000" b="1" dirty="0">
                <a:latin typeface="Comic Sans MS" pitchFamily="66" charset="0"/>
              </a:rPr>
              <a:t>shear strength parameters</a:t>
            </a:r>
            <a:r>
              <a:rPr lang="en-US" sz="2000" dirty="0">
                <a:latin typeface="Comic Sans MS" pitchFamily="66" charset="0"/>
              </a:rPr>
              <a:t>. Consequently, a variety of field tests have been developed to obtain more reliable soil shear strength parameters by testing soils in-situ.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1.7.1 Shear Vane</a:t>
            </a:r>
            <a:endParaRPr lang="en-U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Comic Sans MS" pitchFamily="66" charset="0"/>
              </a:rPr>
              <a:t>In </a:t>
            </a:r>
            <a:r>
              <a:rPr lang="en-US" sz="2000" b="1" i="1" dirty="0">
                <a:latin typeface="Comic Sans MS" pitchFamily="66" charset="0"/>
              </a:rPr>
              <a:t>soft and saturated clays</a:t>
            </a:r>
            <a:r>
              <a:rPr lang="en-US" sz="2000" dirty="0">
                <a:latin typeface="Comic Sans MS" pitchFamily="66" charset="0"/>
              </a:rPr>
              <a:t>, where undisturbed specimen is difficult to obtain, the </a:t>
            </a:r>
            <a:r>
              <a:rPr lang="en-US" sz="2000" dirty="0" err="1">
                <a:latin typeface="Comic Sans MS" pitchFamily="66" charset="0"/>
              </a:rPr>
              <a:t>undrained</a:t>
            </a:r>
            <a:r>
              <a:rPr lang="en-US" sz="2000" dirty="0">
                <a:latin typeface="Comic Sans MS" pitchFamily="66" charset="0"/>
              </a:rPr>
              <a:t> shear strength is measured using a </a:t>
            </a:r>
            <a:r>
              <a:rPr lang="en-US" sz="2000" b="1" dirty="0">
                <a:latin typeface="Comic Sans MS" pitchFamily="66" charset="0"/>
              </a:rPr>
              <a:t>shear vane test.</a:t>
            </a:r>
            <a:r>
              <a:rPr lang="en-US" sz="2000" dirty="0">
                <a:latin typeface="Comic Sans MS" pitchFamily="66" charset="0"/>
              </a:rPr>
              <a:t> A diagrammatic view of the shear vane apparatus is shown in Fig. 1.20. It consists of four thin metal blades welded orthogonally (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90</a:t>
            </a:r>
            <a:r>
              <a:rPr lang="en-US" sz="2000" b="1" baseline="30000" dirty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) </a:t>
            </a:r>
            <a:r>
              <a:rPr lang="en-US" sz="2000" dirty="0">
                <a:latin typeface="Comic Sans MS" pitchFamily="66" charset="0"/>
              </a:rPr>
              <a:t>to a rod where the height </a:t>
            </a:r>
            <a:r>
              <a:rPr lang="en-US" sz="2000" b="1" i="1" dirty="0">
                <a:solidFill>
                  <a:srgbClr val="0000FF"/>
                </a:solidFill>
                <a:latin typeface="Comic Sans MS" pitchFamily="66" charset="0"/>
              </a:rPr>
              <a:t>H</a:t>
            </a:r>
            <a:r>
              <a:rPr lang="en-US" sz="2000" b="1" dirty="0">
                <a:latin typeface="Comic Sans MS" pitchFamily="66" charset="0"/>
              </a:rPr>
              <a:t> is twice the diameter </a:t>
            </a:r>
            <a:r>
              <a:rPr lang="en-US" sz="2000" b="1" i="1" dirty="0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(Fig. 1.20). Commonly used diameters are </a:t>
            </a:r>
            <a:r>
              <a:rPr lang="en-US" sz="2000" b="1" dirty="0">
                <a:solidFill>
                  <a:srgbClr val="0000FF"/>
                </a:solidFill>
                <a:latin typeface="Comic Sans MS" pitchFamily="66" charset="0"/>
              </a:rPr>
              <a:t>38, 50 and 75 </a:t>
            </a:r>
            <a:r>
              <a:rPr lang="en-US" sz="2000" dirty="0">
                <a:latin typeface="Comic Sans MS" pitchFamily="66" charset="0"/>
              </a:rPr>
              <a:t>mm.</a:t>
            </a:r>
          </a:p>
        </p:txBody>
      </p:sp>
    </p:spTree>
    <p:extLst>
      <p:ext uri="{BB962C8B-B14F-4D97-AF65-F5344CB8AC3E}">
        <p14:creationId xmlns:p14="http://schemas.microsoft.com/office/powerpoint/2010/main" val="35217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152400"/>
            <a:ext cx="54578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025" y="990600"/>
            <a:ext cx="1933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itchFamily="66" charset="0"/>
              </a:rPr>
              <a:t>Figure 1.20</a:t>
            </a:r>
            <a:r>
              <a:rPr lang="en-US" sz="2000" dirty="0">
                <a:latin typeface="Comic Sans MS" pitchFamily="66" charset="0"/>
              </a:rPr>
              <a:t>: Shear vane apparatus.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025" y="2743200"/>
            <a:ext cx="8653960" cy="3006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The vane is pushed into the soil either at the ground surface or at the bottom of a borehole until totally embedded in the soil (at least 0.5 m). A torque </a:t>
            </a:r>
            <a:r>
              <a:rPr lang="en-US" sz="1600" i="1" dirty="0">
                <a:latin typeface="Comic Sans MS" pitchFamily="66" charset="0"/>
              </a:rPr>
              <a:t>T</a:t>
            </a:r>
            <a:r>
              <a:rPr lang="en-US" sz="1600" dirty="0">
                <a:latin typeface="Comic Sans MS" pitchFamily="66" charset="0"/>
              </a:rPr>
              <a:t> is applied by a torque head device (located above the soil surface and attached to the shear vane rod) and the vane is rotated at a slow rate of 6</a:t>
            </a:r>
            <a:r>
              <a:rPr lang="en-US" sz="1600" baseline="30000" dirty="0">
                <a:latin typeface="Comic Sans MS" pitchFamily="66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 per minute. As a result, shear stresses are mobilized on all surfaces of a cylindrical volume of the soil generated by the rotation. The maximum torque is measured by a suitable instrument and equals to the moment of the mobilized shear stress about the central axis of the apparatus. The </a:t>
            </a:r>
            <a:r>
              <a:rPr lang="en-US" sz="1600" b="1" dirty="0" err="1">
                <a:latin typeface="Comic Sans MS" pitchFamily="66" charset="0"/>
              </a:rPr>
              <a:t>undrained</a:t>
            </a:r>
            <a:r>
              <a:rPr lang="en-US" sz="1600" b="1" dirty="0">
                <a:latin typeface="Comic Sans MS" pitchFamily="66" charset="0"/>
              </a:rPr>
              <a:t> shear strength </a:t>
            </a:r>
            <a:r>
              <a:rPr lang="en-US" sz="1600" dirty="0">
                <a:latin typeface="Comic Sans MS" pitchFamily="66" charset="0"/>
              </a:rPr>
              <a:t>is calculated from: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397801"/>
              </p:ext>
            </p:extLst>
          </p:nvPr>
        </p:nvGraphicFramePr>
        <p:xfrm>
          <a:off x="5715000" y="5343539"/>
          <a:ext cx="2938960" cy="628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57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43539"/>
                        <a:ext cx="2938960" cy="628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237" name="Picture 17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4953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4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hutup.p3d 0"/>
  <p:tag name="POWER3D OPTIONS" val="Fast "/>
  <p:tag name="POWER3D IMAGE0" val="PWRTRANS.TGA"/>
  <p:tag name="POWER3D SOUND" val="Shut U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hutup.p3d 0"/>
  <p:tag name="POWER3D OPTIONS" val="Fast "/>
  <p:tag name="POWER3D IMAGE0" val="PWRTRANS.TGA"/>
  <p:tag name="POWER3D SOUND" val="Shut U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hutup.p3d 0"/>
  <p:tag name="POWER3D OPTIONS" val="Fast "/>
  <p:tag name="POWER3D IMAGE0" val="PWRTRANS.TGA"/>
  <p:tag name="POWER3D SOUND" val="Shut U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hutup.p3d 0"/>
  <p:tag name="POWER3D OPTIONS" val="Fast "/>
  <p:tag name="POWER3D IMAGE0" val="PWRTRANS.TGA"/>
  <p:tag name="POWER3D SOUND" val="Shut U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hutup.p3d 0"/>
  <p:tag name="POWER3D OPTIONS" val="Fast "/>
  <p:tag name="POWER3D IMAGE0" val="PWRTRANS.TGA"/>
  <p:tag name="POWER3D SOUND" val="Shut U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hutup.p3d 0"/>
  <p:tag name="POWER3D OPTIONS" val="Fast "/>
  <p:tag name="POWER3D IMAGE0" val="PWRTRANS.TGA"/>
  <p:tag name="POWER3D SOUND" val="Shut U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hutup.p3d 0"/>
  <p:tag name="POWER3D OPTIONS" val="Fast "/>
  <p:tag name="POWER3D IMAGE0" val="PWRTRANS.TGA"/>
  <p:tag name="POWER3D SOUND" val="Shut U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hutup.p3d 0"/>
  <p:tag name="POWER3D OPTIONS" val="Fast "/>
  <p:tag name="POWER3D IMAGE0" val="PWRTRANS.TGA"/>
  <p:tag name="POWER3D SOUND" val="Shut Up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A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11510</TotalTime>
  <Words>6466</Words>
  <Application>Microsoft Office PowerPoint</Application>
  <PresentationFormat>On-screen Show (4:3)</PresentationFormat>
  <Paragraphs>605</Paragraphs>
  <Slides>114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1" baseType="lpstr">
      <vt:lpstr>Default Design</vt:lpstr>
      <vt:lpstr>1_Bamboo</vt:lpstr>
      <vt:lpstr>2_Bamboo</vt:lpstr>
      <vt:lpstr>Bamboo</vt:lpstr>
      <vt:lpstr>1_Default Design</vt:lpstr>
      <vt:lpstr>3_Bamboo</vt:lpstr>
      <vt:lpstr>Equation</vt:lpstr>
      <vt:lpstr>PowerPoint Presentation</vt:lpstr>
      <vt:lpstr>PowerPoint Presentation</vt:lpstr>
      <vt:lpstr>PowerPoint Presentation</vt:lpstr>
      <vt:lpstr>1.1 Introduction</vt:lpstr>
      <vt:lpstr>1.1 INTRODUCTION…</vt:lpstr>
      <vt:lpstr>Shear failure of soils</vt:lpstr>
      <vt:lpstr>PowerPoint Presentation</vt:lpstr>
      <vt:lpstr>Definitions of Key Terms</vt:lpstr>
      <vt:lpstr>1.2 Coulomb’s Frictional Law </vt:lpstr>
      <vt:lpstr>PowerPoint Presentation</vt:lpstr>
      <vt:lpstr>PowerPoint Presentation</vt:lpstr>
      <vt:lpstr>1.3 Mohr’s Circle for Stress</vt:lpstr>
      <vt:lpstr>PowerPoint Presentation</vt:lpstr>
      <vt:lpstr>1.3 Mohr’s Circle for Stress…</vt:lpstr>
      <vt:lpstr>PowerPoint Presentation</vt:lpstr>
      <vt:lpstr>EXAMPLE 1.1</vt:lpstr>
      <vt:lpstr>PowerPoint Presentation</vt:lpstr>
      <vt:lpstr>1.4 Mohr-Coulomb Failure Criterion</vt:lpstr>
      <vt:lpstr>PowerPoint Presentation</vt:lpstr>
      <vt:lpstr>1.4 Mohr-Coulomb Failure Criterion…</vt:lpstr>
      <vt:lpstr>PowerPoint Presentation</vt:lpstr>
      <vt:lpstr>PowerPoint Presentation</vt:lpstr>
      <vt:lpstr>PowerPoint Presentation</vt:lpstr>
      <vt:lpstr>EXAMPLE 1.2</vt:lpstr>
      <vt:lpstr>1.5 Drained and Undrained Shear strength</vt:lpstr>
      <vt:lpstr>PowerPoint Presentation</vt:lpstr>
      <vt:lpstr>PowerPoint Presentation</vt:lpstr>
      <vt:lpstr>PowerPoint Presentation</vt:lpstr>
      <vt:lpstr>PowerPoint Presentation</vt:lpstr>
      <vt:lpstr>1.6 Laboratory Shear Strength Tests</vt:lpstr>
      <vt:lpstr>1.6.1 Direct Shear Test</vt:lpstr>
      <vt:lpstr>PowerPoint Presentation</vt:lpstr>
      <vt:lpstr>1.6.1 Direct Shear Test</vt:lpstr>
      <vt:lpstr>Direct shear device</vt:lpstr>
      <vt:lpstr>1.61. Direct shear test…</vt:lpstr>
      <vt:lpstr>1.61. Direct shear test…</vt:lpstr>
      <vt:lpstr>1.61. Direct shear test…</vt:lpstr>
      <vt:lpstr>PowerPoint Presentation</vt:lpstr>
      <vt:lpstr>1.61. Direct shear test…</vt:lpstr>
      <vt:lpstr>1.6.1 Direct Shear Test…</vt:lpstr>
      <vt:lpstr>1.6.1 Direct Shear Test/example</vt:lpstr>
      <vt:lpstr>1.6.1 Direct Shear Test</vt:lpstr>
      <vt:lpstr>1.6.1 Direct Shear Test</vt:lpstr>
      <vt:lpstr>Example </vt:lpstr>
      <vt:lpstr>Example DS</vt:lpstr>
      <vt:lpstr>PowerPoint Presentation</vt:lpstr>
      <vt:lpstr>PowerPoint Presentation</vt:lpstr>
      <vt:lpstr>PowerPoint Presentation</vt:lpstr>
      <vt:lpstr>PowerPoint Presentation</vt:lpstr>
      <vt:lpstr>1.6.2 Triaxial Compression Test</vt:lpstr>
      <vt:lpstr>1.6.2 Triaxial Compression Test</vt:lpstr>
      <vt:lpstr>Principles of triaxial compression test(TC)..</vt:lpstr>
      <vt:lpstr>1.6.2 Triaxial Compression Test</vt:lpstr>
      <vt:lpstr>PowerPoint Presentation</vt:lpstr>
      <vt:lpstr>1.6.2 Triaxial Compression Test</vt:lpstr>
      <vt:lpstr>Triaxial Shear Test</vt:lpstr>
      <vt:lpstr>1.6.2 Triaxial Compression Test; Triaxial cell</vt:lpstr>
      <vt:lpstr>1.6.2 Triaxial Compression Test</vt:lpstr>
      <vt:lpstr>Triaxial Shear Test</vt:lpstr>
      <vt:lpstr>1.6.2 Triaxial Compression Test</vt:lpstr>
      <vt:lpstr>PowerPoint Presentation</vt:lpstr>
      <vt:lpstr>PowerPoint Presentation</vt:lpstr>
      <vt:lpstr>Types of Triaxial Tests</vt:lpstr>
      <vt:lpstr>Types of Triaxial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4 (CD)</vt:lpstr>
      <vt:lpstr>Example 5 (CD)</vt:lpstr>
      <vt:lpstr>B. Consolidated Undrained (CU) Test</vt:lpstr>
      <vt:lpstr>B. Consolidated Undrained (CU) Test…</vt:lpstr>
      <vt:lpstr>PowerPoint Presentation</vt:lpstr>
      <vt:lpstr>PowerPoint Presentation</vt:lpstr>
      <vt:lpstr>CU for c &amp; φ /c’ &amp; φ’</vt:lpstr>
      <vt:lpstr>Example (cu)</vt:lpstr>
      <vt:lpstr>PowerPoint Presentation</vt:lpstr>
      <vt:lpstr>C. Unconsolidated Undrained (UU) Test</vt:lpstr>
      <vt:lpstr>PowerPoint Presentation</vt:lpstr>
      <vt:lpstr>Example(UU)</vt:lpstr>
      <vt:lpstr>Failure Conditions</vt:lpstr>
      <vt:lpstr>PowerPoint Presentation</vt:lpstr>
      <vt:lpstr>Triaxial failure modes on specimens</vt:lpstr>
      <vt:lpstr>PowerPoint Presentation</vt:lpstr>
      <vt:lpstr>Comparison of Shear Strengths</vt:lpstr>
      <vt:lpstr>Cell pressure and Backpressure</vt:lpstr>
      <vt:lpstr>PowerPoint Presentation</vt:lpstr>
      <vt:lpstr>1.6.3 Unconfined Compression (UC) Test</vt:lpstr>
      <vt:lpstr>1.6.3 Unconfined Compression (UC) Test..</vt:lpstr>
      <vt:lpstr>PowerPoint Presentation</vt:lpstr>
      <vt:lpstr>PowerPoint Presentation</vt:lpstr>
      <vt:lpstr>Example UC</vt:lpstr>
      <vt:lpstr>PowerPoint Presentation</vt:lpstr>
      <vt:lpstr>PowerPoint Presentation</vt:lpstr>
      <vt:lpstr>1.7 Field Tests for shear</vt:lpstr>
      <vt:lpstr>PowerPoint Presentation</vt:lpstr>
      <vt:lpstr>1.7.2 Standard Penetration Test (SPT)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1.8 Cone Penetration Test (CPT)</vt:lpstr>
      <vt:lpstr>1.8 Cone Penetration Test (CPT)…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320</cp:revision>
  <dcterms:created xsi:type="dcterms:W3CDTF">2011-09-07T14:11:30Z</dcterms:created>
  <dcterms:modified xsi:type="dcterms:W3CDTF">2020-04-22T15:27:24Z</dcterms:modified>
</cp:coreProperties>
</file>