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77"/>
  </p:notesMasterIdLst>
  <p:sldIdLst>
    <p:sldId id="356" r:id="rId5"/>
    <p:sldId id="357" r:id="rId6"/>
    <p:sldId id="258" r:id="rId7"/>
    <p:sldId id="260" r:id="rId8"/>
    <p:sldId id="272" r:id="rId9"/>
    <p:sldId id="265" r:id="rId10"/>
    <p:sldId id="277" r:id="rId11"/>
    <p:sldId id="261" r:id="rId12"/>
    <p:sldId id="275" r:id="rId13"/>
    <p:sldId id="278" r:id="rId14"/>
    <p:sldId id="270" r:id="rId15"/>
    <p:sldId id="279" r:id="rId16"/>
    <p:sldId id="262" r:id="rId17"/>
    <p:sldId id="263" r:id="rId18"/>
    <p:sldId id="266" r:id="rId19"/>
    <p:sldId id="297" r:id="rId20"/>
    <p:sldId id="298" r:id="rId21"/>
    <p:sldId id="299" r:id="rId22"/>
    <p:sldId id="300" r:id="rId23"/>
    <p:sldId id="301" r:id="rId24"/>
    <p:sldId id="302" r:id="rId25"/>
    <p:sldId id="353" r:id="rId26"/>
    <p:sldId id="310" r:id="rId27"/>
    <p:sldId id="311" r:id="rId28"/>
    <p:sldId id="312" r:id="rId29"/>
    <p:sldId id="313" r:id="rId30"/>
    <p:sldId id="307" r:id="rId31"/>
    <p:sldId id="308" r:id="rId32"/>
    <p:sldId id="264" r:id="rId33"/>
    <p:sldId id="326" r:id="rId34"/>
    <p:sldId id="327" r:id="rId35"/>
    <p:sldId id="328" r:id="rId36"/>
    <p:sldId id="329" r:id="rId37"/>
    <p:sldId id="330" r:id="rId38"/>
    <p:sldId id="331" r:id="rId39"/>
    <p:sldId id="332" r:id="rId40"/>
    <p:sldId id="333" r:id="rId41"/>
    <p:sldId id="334" r:id="rId42"/>
    <p:sldId id="335" r:id="rId43"/>
    <p:sldId id="336" r:id="rId44"/>
    <p:sldId id="345" r:id="rId45"/>
    <p:sldId id="337" r:id="rId46"/>
    <p:sldId id="354" r:id="rId47"/>
    <p:sldId id="315" r:id="rId48"/>
    <p:sldId id="316" r:id="rId49"/>
    <p:sldId id="317" r:id="rId50"/>
    <p:sldId id="318" r:id="rId51"/>
    <p:sldId id="319" r:id="rId52"/>
    <p:sldId id="320" r:id="rId53"/>
    <p:sldId id="321" r:id="rId54"/>
    <p:sldId id="322" r:id="rId55"/>
    <p:sldId id="323" r:id="rId56"/>
    <p:sldId id="324" r:id="rId57"/>
    <p:sldId id="325" r:id="rId58"/>
    <p:sldId id="355" r:id="rId59"/>
    <p:sldId id="340" r:id="rId60"/>
    <p:sldId id="341" r:id="rId61"/>
    <p:sldId id="342" r:id="rId62"/>
    <p:sldId id="347" r:id="rId63"/>
    <p:sldId id="348" r:id="rId64"/>
    <p:sldId id="349" r:id="rId65"/>
    <p:sldId id="350" r:id="rId66"/>
    <p:sldId id="351" r:id="rId67"/>
    <p:sldId id="284" r:id="rId68"/>
    <p:sldId id="285" r:id="rId69"/>
    <p:sldId id="287" r:id="rId70"/>
    <p:sldId id="288" r:id="rId71"/>
    <p:sldId id="289" r:id="rId72"/>
    <p:sldId id="290" r:id="rId73"/>
    <p:sldId id="291" r:id="rId74"/>
    <p:sldId id="358" r:id="rId75"/>
    <p:sldId id="35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image" Target="../media/image73.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6.wmf"/><Relationship Id="rId13" Type="http://schemas.openxmlformats.org/officeDocument/2006/relationships/image" Target="../media/image91.wmf"/><Relationship Id="rId3" Type="http://schemas.openxmlformats.org/officeDocument/2006/relationships/image" Target="../media/image81.wmf"/><Relationship Id="rId7" Type="http://schemas.openxmlformats.org/officeDocument/2006/relationships/image" Target="../media/image85.wmf"/><Relationship Id="rId12" Type="http://schemas.openxmlformats.org/officeDocument/2006/relationships/image" Target="../media/image90.wmf"/><Relationship Id="rId2" Type="http://schemas.openxmlformats.org/officeDocument/2006/relationships/image" Target="../media/image80.wmf"/><Relationship Id="rId1" Type="http://schemas.openxmlformats.org/officeDocument/2006/relationships/image" Target="../media/image79.wmf"/><Relationship Id="rId6" Type="http://schemas.openxmlformats.org/officeDocument/2006/relationships/image" Target="../media/image84.wmf"/><Relationship Id="rId11" Type="http://schemas.openxmlformats.org/officeDocument/2006/relationships/image" Target="../media/image89.wmf"/><Relationship Id="rId5" Type="http://schemas.openxmlformats.org/officeDocument/2006/relationships/image" Target="../media/image83.wmf"/><Relationship Id="rId15" Type="http://schemas.openxmlformats.org/officeDocument/2006/relationships/image" Target="../media/image93.wmf"/><Relationship Id="rId10" Type="http://schemas.openxmlformats.org/officeDocument/2006/relationships/image" Target="../media/image88.wmf"/><Relationship Id="rId4" Type="http://schemas.openxmlformats.org/officeDocument/2006/relationships/image" Target="../media/image82.wmf"/><Relationship Id="rId9" Type="http://schemas.openxmlformats.org/officeDocument/2006/relationships/image" Target="../media/image87.wmf"/><Relationship Id="rId14" Type="http://schemas.openxmlformats.org/officeDocument/2006/relationships/image" Target="../media/image92.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7.wmf"/><Relationship Id="rId7" Type="http://schemas.openxmlformats.org/officeDocument/2006/relationships/image" Target="../media/image101.wmf"/><Relationship Id="rId2" Type="http://schemas.openxmlformats.org/officeDocument/2006/relationships/image" Target="../media/image96.wmf"/><Relationship Id="rId1" Type="http://schemas.openxmlformats.org/officeDocument/2006/relationships/image" Target="../media/image95.wmf"/><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image" Target="../media/image98.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4.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image" Target="../media/image107.wmf"/><Relationship Id="rId7" Type="http://schemas.openxmlformats.org/officeDocument/2006/relationships/image" Target="../media/image111.wmf"/><Relationship Id="rId12" Type="http://schemas.openxmlformats.org/officeDocument/2006/relationships/image" Target="../media/image116.emf"/><Relationship Id="rId2" Type="http://schemas.openxmlformats.org/officeDocument/2006/relationships/image" Target="../media/image106.wmf"/><Relationship Id="rId1" Type="http://schemas.openxmlformats.org/officeDocument/2006/relationships/image" Target="../media/image105.wmf"/><Relationship Id="rId6" Type="http://schemas.openxmlformats.org/officeDocument/2006/relationships/image" Target="../media/image110.wmf"/><Relationship Id="rId11" Type="http://schemas.openxmlformats.org/officeDocument/2006/relationships/image" Target="../media/image115.wmf"/><Relationship Id="rId5" Type="http://schemas.openxmlformats.org/officeDocument/2006/relationships/image" Target="../media/image109.wmf"/><Relationship Id="rId10" Type="http://schemas.openxmlformats.org/officeDocument/2006/relationships/image" Target="../media/image114.wmf"/><Relationship Id="rId4" Type="http://schemas.openxmlformats.org/officeDocument/2006/relationships/image" Target="../media/image108.wmf"/><Relationship Id="rId9" Type="http://schemas.openxmlformats.org/officeDocument/2006/relationships/image" Target="../media/image113.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7DE874-F7C5-42EA-9105-0BA03EDD8A5B}" type="datetimeFigureOut">
              <a:rPr lang="en-US" smtClean="0"/>
              <a:t>4/22/2020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4FBAB-E04F-4AC7-8519-E72DF6DECAE9}" type="slidenum">
              <a:rPr lang="en-US" smtClean="0"/>
              <a:t>‹#›</a:t>
            </a:fld>
            <a:endParaRPr lang="en-US"/>
          </a:p>
        </p:txBody>
      </p:sp>
    </p:spTree>
    <p:extLst>
      <p:ext uri="{BB962C8B-B14F-4D97-AF65-F5344CB8AC3E}">
        <p14:creationId xmlns:p14="http://schemas.microsoft.com/office/powerpoint/2010/main" val="1615462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40069-C650-47F7-B2F2-C0170A23658E}" type="slidenum">
              <a:rPr lang="en-US" altLang="ja-JP">
                <a:solidFill>
                  <a:prstClr val="black"/>
                </a:solidFill>
              </a:rPr>
              <a:pPr/>
              <a:t>44</a:t>
            </a:fld>
            <a:endParaRPr lang="en-US" altLang="ja-JP">
              <a:solidFill>
                <a:prstClr val="black"/>
              </a:solidFill>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C78DF-640C-462F-A132-8C17B7006125}" type="slidenum">
              <a:rPr lang="en-US" altLang="ja-JP">
                <a:solidFill>
                  <a:prstClr val="black"/>
                </a:solidFill>
              </a:rPr>
              <a:pPr/>
              <a:t>53</a:t>
            </a:fld>
            <a:endParaRPr lang="en-US" altLang="ja-JP">
              <a:solidFill>
                <a:prstClr val="black"/>
              </a:solidFill>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53B87-9BF2-4AAF-A43B-41FACE0EBB2D}" type="slidenum">
              <a:rPr lang="en-US" altLang="ja-JP">
                <a:solidFill>
                  <a:prstClr val="black"/>
                </a:solidFill>
              </a:rPr>
              <a:pPr/>
              <a:t>54</a:t>
            </a:fld>
            <a:endParaRPr lang="en-US" altLang="ja-JP">
              <a:solidFill>
                <a:prstClr val="black"/>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287ED8-D018-D84B-89C4-E35D7CBC047B}" type="slidenum">
              <a:rPr lang="en-US">
                <a:solidFill>
                  <a:prstClr val="black"/>
                </a:solidFill>
              </a:rPr>
              <a:pPr/>
              <a:t>62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287ED8-D018-D84B-89C4-E35D7CBC047B}" type="slidenum">
              <a:rPr lang="en-US">
                <a:solidFill>
                  <a:prstClr val="black"/>
                </a:solidFill>
              </a:rPr>
              <a:pPr/>
              <a:t>63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B7549-B552-4628-A333-FF8C6D98C5FD}" type="slidenum">
              <a:rPr lang="en-US" altLang="ja-JP">
                <a:solidFill>
                  <a:prstClr val="black"/>
                </a:solidFill>
              </a:rPr>
              <a:pPr/>
              <a:t>45</a:t>
            </a:fld>
            <a:endParaRPr lang="en-US" altLang="ja-JP">
              <a:solidFill>
                <a:prstClr val="black"/>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E49361-D522-4EA3-975C-6C0038EC0221}" type="slidenum">
              <a:rPr lang="en-US" altLang="ja-JP">
                <a:solidFill>
                  <a:prstClr val="black"/>
                </a:solidFill>
              </a:rPr>
              <a:pPr/>
              <a:t>46</a:t>
            </a:fld>
            <a:endParaRPr lang="en-US" altLang="ja-JP">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4D36D-611E-4767-9BEE-8C48F940ADFB}" type="slidenum">
              <a:rPr lang="en-US" altLang="ja-JP">
                <a:solidFill>
                  <a:prstClr val="black"/>
                </a:solidFill>
              </a:rPr>
              <a:pPr/>
              <a:t>47</a:t>
            </a:fld>
            <a:endParaRPr lang="en-US" altLang="ja-JP">
              <a:solidFill>
                <a:prstClr val="black"/>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3AE69-0C03-49B3-9E56-B4E5B568DEF5}" type="slidenum">
              <a:rPr lang="en-US" altLang="ja-JP">
                <a:solidFill>
                  <a:prstClr val="black"/>
                </a:solidFill>
              </a:rPr>
              <a:pPr/>
              <a:t>48</a:t>
            </a:fld>
            <a:endParaRPr lang="en-US" altLang="ja-JP">
              <a:solidFill>
                <a:prstClr val="black"/>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36A5E-2461-49C8-B498-9C2B8EECF08E}" type="slidenum">
              <a:rPr lang="en-US" altLang="ja-JP">
                <a:solidFill>
                  <a:prstClr val="black"/>
                </a:solidFill>
              </a:rPr>
              <a:pPr/>
              <a:t>49</a:t>
            </a:fld>
            <a:endParaRPr lang="en-US" altLang="ja-JP">
              <a:solidFill>
                <a:prstClr val="black"/>
              </a:solidFill>
            </a:endParaRPr>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724E6-DBF6-40A7-B49A-08EF29F033E6}" type="slidenum">
              <a:rPr lang="en-US" altLang="ja-JP">
                <a:solidFill>
                  <a:prstClr val="black"/>
                </a:solidFill>
              </a:rPr>
              <a:pPr/>
              <a:t>50</a:t>
            </a:fld>
            <a:endParaRPr lang="en-US" altLang="ja-JP">
              <a:solidFill>
                <a:prstClr val="black"/>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DC7B4-E917-4F84-B17D-FDFAE3F3BF25}" type="slidenum">
              <a:rPr lang="en-US" altLang="ja-JP">
                <a:solidFill>
                  <a:prstClr val="black"/>
                </a:solidFill>
              </a:rPr>
              <a:pPr/>
              <a:t>51</a:t>
            </a:fld>
            <a:endParaRPr lang="en-US" altLang="ja-JP">
              <a:solidFill>
                <a:prstClr val="black"/>
              </a:solidFill>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78C5F-D84D-4692-8FB1-55F68BDAD65C}" type="slidenum">
              <a:rPr lang="en-US" altLang="ja-JP">
                <a:solidFill>
                  <a:prstClr val="black"/>
                </a:solidFill>
              </a:rPr>
              <a:pPr/>
              <a:t>52</a:t>
            </a:fld>
            <a:endParaRPr lang="en-US" altLang="ja-JP">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1EDA3E-CD67-42C7-9AF8-B770F7130B9E}" type="datetime1">
              <a:rPr lang="en-US" smtClean="0"/>
              <a:t>4/22/2020</a:t>
            </a:fld>
            <a:endParaRPr lang="en-US"/>
          </a:p>
        </p:txBody>
      </p:sp>
      <p:sp>
        <p:nvSpPr>
          <p:cNvPr id="5" name="Footer Placeholder 4"/>
          <p:cNvSpPr>
            <a:spLocks noGrp="1"/>
          </p:cNvSpPr>
          <p:nvPr>
            <p:ph type="ftr" sz="quarter" idx="11"/>
          </p:nvPr>
        </p:nvSpPr>
        <p:spPr/>
        <p:txBody>
          <a:bodyPr/>
          <a:lstStyle/>
          <a:p>
            <a:r>
              <a:rPr lang="en-US"/>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3237743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E3C0C-DF01-4A6B-A9B7-E48AC7CB6051}" type="datetime1">
              <a:rPr lang="en-US" smtClean="0"/>
              <a:t>4/22/2020</a:t>
            </a:fld>
            <a:endParaRPr lang="en-US"/>
          </a:p>
        </p:txBody>
      </p:sp>
      <p:sp>
        <p:nvSpPr>
          <p:cNvPr id="5" name="Footer Placeholder 4"/>
          <p:cNvSpPr>
            <a:spLocks noGrp="1"/>
          </p:cNvSpPr>
          <p:nvPr>
            <p:ph type="ftr" sz="quarter" idx="11"/>
          </p:nvPr>
        </p:nvSpPr>
        <p:spPr/>
        <p:txBody>
          <a:bodyPr/>
          <a:lstStyle/>
          <a:p>
            <a:r>
              <a:rPr lang="en-US"/>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4278510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FE163-2897-404A-838A-78A0DB93FC28}" type="datetime1">
              <a:rPr lang="en-US" smtClean="0"/>
              <a:t>4/22/2020</a:t>
            </a:fld>
            <a:endParaRPr lang="en-US"/>
          </a:p>
        </p:txBody>
      </p:sp>
      <p:sp>
        <p:nvSpPr>
          <p:cNvPr id="5" name="Footer Placeholder 4"/>
          <p:cNvSpPr>
            <a:spLocks noGrp="1"/>
          </p:cNvSpPr>
          <p:nvPr>
            <p:ph type="ftr" sz="quarter" idx="11"/>
          </p:nvPr>
        </p:nvSpPr>
        <p:spPr/>
        <p:txBody>
          <a:bodyPr/>
          <a:lstStyle/>
          <a:p>
            <a:r>
              <a:rPr lang="en-US"/>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3504844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9CAECD0D-303F-4070-BA51-1EBFBDADB7D9}" type="datetime1">
              <a:rPr lang="en-US" altLang="ja-JP" smtClean="0">
                <a:solidFill>
                  <a:srgbClr val="000000"/>
                </a:solidFill>
              </a:rPr>
              <a:t>4/22/2020</a:t>
            </a:fld>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6" name="Slide Number Placeholder 5"/>
          <p:cNvSpPr>
            <a:spLocks noGrp="1"/>
          </p:cNvSpPr>
          <p:nvPr>
            <p:ph type="sldNum" sz="quarter" idx="12"/>
          </p:nvPr>
        </p:nvSpPr>
        <p:spPr/>
        <p:txBody>
          <a:bodyPr/>
          <a:lstStyle>
            <a:lvl1pPr>
              <a:defRPr/>
            </a:lvl1pPr>
          </a:lstStyle>
          <a:p>
            <a:fld id="{360540A8-888C-45C6-9917-76EAF7E3786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77320921"/>
      </p:ext>
    </p:extLst>
  </p:cSld>
  <p:clrMapOvr>
    <a:masterClrMapping/>
  </p:clrMapOvr>
  <p:transition>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AD54A17-D4AD-47C3-9FA3-AC0FD14A6066}" type="datetime1">
              <a:rPr lang="en-US" altLang="ja-JP" smtClean="0">
                <a:solidFill>
                  <a:srgbClr val="000000"/>
                </a:solidFill>
              </a:rPr>
              <a:t>4/22/2020</a:t>
            </a:fld>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6" name="Slide Number Placeholder 5"/>
          <p:cNvSpPr>
            <a:spLocks noGrp="1"/>
          </p:cNvSpPr>
          <p:nvPr>
            <p:ph type="sldNum" sz="quarter" idx="12"/>
          </p:nvPr>
        </p:nvSpPr>
        <p:spPr/>
        <p:txBody>
          <a:bodyPr/>
          <a:lstStyle>
            <a:lvl1pPr>
              <a:defRPr/>
            </a:lvl1pPr>
          </a:lstStyle>
          <a:p>
            <a:fld id="{044AC207-1028-4940-A9BB-A3006363CAE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53838164"/>
      </p:ext>
    </p:extLst>
  </p:cSld>
  <p:clrMapOvr>
    <a:masterClrMapping/>
  </p:clrMapOvr>
  <p:transition>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FAC7109-063D-4250-9EA3-F3F62EF40EBD}" type="datetime1">
              <a:rPr lang="en-US" altLang="ja-JP" smtClean="0">
                <a:solidFill>
                  <a:srgbClr val="000000"/>
                </a:solidFill>
              </a:rPr>
              <a:t>4/22/2020</a:t>
            </a:fld>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6" name="Slide Number Placeholder 5"/>
          <p:cNvSpPr>
            <a:spLocks noGrp="1"/>
          </p:cNvSpPr>
          <p:nvPr>
            <p:ph type="sldNum" sz="quarter" idx="12"/>
          </p:nvPr>
        </p:nvSpPr>
        <p:spPr/>
        <p:txBody>
          <a:bodyPr/>
          <a:lstStyle>
            <a:lvl1pPr>
              <a:defRPr/>
            </a:lvl1pPr>
          </a:lstStyle>
          <a:p>
            <a:fld id="{2831871D-9D2E-4F6C-A855-E6937445CCE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82112995"/>
      </p:ext>
    </p:extLst>
  </p:cSld>
  <p:clrMapOvr>
    <a:masterClrMapping/>
  </p:clrMapOvr>
  <p:transition>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7C4F5E50-9B1B-4B32-BFA2-2027BCCA31E3}" type="datetime1">
              <a:rPr lang="en-US" altLang="ja-JP" smtClean="0">
                <a:solidFill>
                  <a:srgbClr val="000000"/>
                </a:solidFill>
              </a:rPr>
              <a:t>4/22/2020</a:t>
            </a:fld>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7" name="Slide Number Placeholder 6"/>
          <p:cNvSpPr>
            <a:spLocks noGrp="1"/>
          </p:cNvSpPr>
          <p:nvPr>
            <p:ph type="sldNum" sz="quarter" idx="12"/>
          </p:nvPr>
        </p:nvSpPr>
        <p:spPr/>
        <p:txBody>
          <a:bodyPr/>
          <a:lstStyle>
            <a:lvl1pPr>
              <a:defRPr/>
            </a:lvl1pPr>
          </a:lstStyle>
          <a:p>
            <a:fld id="{C7EDF6E5-CDF4-47A0-9FCD-DFBF552508F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68940237"/>
      </p:ext>
    </p:extLst>
  </p:cSld>
  <p:clrMapOvr>
    <a:masterClrMapping/>
  </p:clrMapOvr>
  <p:transition>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AA21B3E7-D4F0-4B3D-B212-F18CCC8FED99}" type="datetime1">
              <a:rPr lang="en-US" altLang="ja-JP" smtClean="0">
                <a:solidFill>
                  <a:srgbClr val="000000"/>
                </a:solidFill>
              </a:rPr>
              <a:t>4/22/2020</a:t>
            </a:fld>
            <a:endParaRPr lang="en-US" altLang="ja-JP">
              <a:solidFill>
                <a:srgbClr val="000000"/>
              </a:solidFill>
            </a:endParaRPr>
          </a:p>
        </p:txBody>
      </p:sp>
      <p:sp>
        <p:nvSpPr>
          <p:cNvPr id="8" name="Footer Placeholder 7"/>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9" name="Slide Number Placeholder 8"/>
          <p:cNvSpPr>
            <a:spLocks noGrp="1"/>
          </p:cNvSpPr>
          <p:nvPr>
            <p:ph type="sldNum" sz="quarter" idx="12"/>
          </p:nvPr>
        </p:nvSpPr>
        <p:spPr/>
        <p:txBody>
          <a:bodyPr/>
          <a:lstStyle>
            <a:lvl1pPr>
              <a:defRPr/>
            </a:lvl1pPr>
          </a:lstStyle>
          <a:p>
            <a:fld id="{8ED3891E-0919-4107-A72E-0D940BE427F3}"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05283837"/>
      </p:ext>
    </p:extLst>
  </p:cSld>
  <p:clrMapOvr>
    <a:masterClrMapping/>
  </p:clrMapOvr>
  <p:transition>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D18019E-01AB-439A-A6EC-C6300309F0F7}" type="datetime1">
              <a:rPr lang="en-US" altLang="ja-JP" smtClean="0">
                <a:solidFill>
                  <a:srgbClr val="000000"/>
                </a:solidFill>
              </a:rPr>
              <a:t>4/22/2020</a:t>
            </a:fld>
            <a:endParaRPr lang="en-US" altLang="ja-JP">
              <a:solidFill>
                <a:srgbClr val="000000"/>
              </a:solidFill>
            </a:endParaRPr>
          </a:p>
        </p:txBody>
      </p:sp>
      <p:sp>
        <p:nvSpPr>
          <p:cNvPr id="4" name="Footer Placeholder 3"/>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5" name="Slide Number Placeholder 4"/>
          <p:cNvSpPr>
            <a:spLocks noGrp="1"/>
          </p:cNvSpPr>
          <p:nvPr>
            <p:ph type="sldNum" sz="quarter" idx="12"/>
          </p:nvPr>
        </p:nvSpPr>
        <p:spPr/>
        <p:txBody>
          <a:bodyPr/>
          <a:lstStyle>
            <a:lvl1pPr>
              <a:defRPr/>
            </a:lvl1pPr>
          </a:lstStyle>
          <a:p>
            <a:fld id="{414E9B1B-8DAA-4C1D-AD91-F5CF884615B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38726593"/>
      </p:ext>
    </p:extLst>
  </p:cSld>
  <p:clrMapOvr>
    <a:masterClrMapping/>
  </p:clrMapOvr>
  <p:transition>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BF356F8-20E0-4FF3-A443-AC4D1514289C}" type="datetime1">
              <a:rPr lang="en-US" altLang="ja-JP" smtClean="0">
                <a:solidFill>
                  <a:srgbClr val="000000"/>
                </a:solidFill>
              </a:rPr>
              <a:t>4/22/2020</a:t>
            </a:fld>
            <a:endParaRPr lang="en-US" altLang="ja-JP">
              <a:solidFill>
                <a:srgbClr val="000000"/>
              </a:solidFill>
            </a:endParaRPr>
          </a:p>
        </p:txBody>
      </p:sp>
      <p:sp>
        <p:nvSpPr>
          <p:cNvPr id="3" name="Footer Placeholder 2"/>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4" name="Slide Number Placeholder 3"/>
          <p:cNvSpPr>
            <a:spLocks noGrp="1"/>
          </p:cNvSpPr>
          <p:nvPr>
            <p:ph type="sldNum" sz="quarter" idx="12"/>
          </p:nvPr>
        </p:nvSpPr>
        <p:spPr/>
        <p:txBody>
          <a:bodyPr/>
          <a:lstStyle>
            <a:lvl1pPr>
              <a:defRPr/>
            </a:lvl1pPr>
          </a:lstStyle>
          <a:p>
            <a:fld id="{4A562682-245E-4FC7-8EEE-E8C76AA6975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6033191"/>
      </p:ext>
    </p:extLst>
  </p:cSld>
  <p:clrMapOvr>
    <a:masterClrMapping/>
  </p:clrMapOvr>
  <p:transition>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31CC6BD-B2E0-4601-83CB-5BAAEC42FB58}" type="datetime1">
              <a:rPr lang="en-US" altLang="ja-JP" smtClean="0">
                <a:solidFill>
                  <a:srgbClr val="000000"/>
                </a:solidFill>
              </a:rPr>
              <a:t>4/22/2020</a:t>
            </a:fld>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7" name="Slide Number Placeholder 6"/>
          <p:cNvSpPr>
            <a:spLocks noGrp="1"/>
          </p:cNvSpPr>
          <p:nvPr>
            <p:ph type="sldNum" sz="quarter" idx="12"/>
          </p:nvPr>
        </p:nvSpPr>
        <p:spPr/>
        <p:txBody>
          <a:bodyPr/>
          <a:lstStyle>
            <a:lvl1pPr>
              <a:defRPr/>
            </a:lvl1pPr>
          </a:lstStyle>
          <a:p>
            <a:fld id="{950B434E-C2BA-42BB-A61A-0380C64D5BE2}"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92700892"/>
      </p:ext>
    </p:extLst>
  </p:cSld>
  <p:clrMapOvr>
    <a:masterClrMapping/>
  </p:clrMapOvr>
  <p:transition>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6600CD-BD1D-4B57-B6EA-0536CB02A684}" type="datetime1">
              <a:rPr lang="en-US" smtClean="0"/>
              <a:t>4/22/2020</a:t>
            </a:fld>
            <a:endParaRPr lang="en-US"/>
          </a:p>
        </p:txBody>
      </p:sp>
      <p:sp>
        <p:nvSpPr>
          <p:cNvPr id="5" name="Footer Placeholder 4"/>
          <p:cNvSpPr>
            <a:spLocks noGrp="1"/>
          </p:cNvSpPr>
          <p:nvPr>
            <p:ph type="ftr" sz="quarter" idx="11"/>
          </p:nvPr>
        </p:nvSpPr>
        <p:spPr/>
        <p:txBody>
          <a:bodyPr/>
          <a:lstStyle/>
          <a:p>
            <a:r>
              <a:rPr lang="en-US"/>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415253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BF5DD7E-5AA3-44EA-A7EA-E46C740365D1}" type="datetime1">
              <a:rPr lang="en-US" altLang="ja-JP" smtClean="0">
                <a:solidFill>
                  <a:srgbClr val="000000"/>
                </a:solidFill>
              </a:rPr>
              <a:t>4/22/2020</a:t>
            </a:fld>
            <a:endParaRPr lang="en-US" altLang="ja-JP">
              <a:solidFill>
                <a:srgbClr val="000000"/>
              </a:solidFill>
            </a:endParaRPr>
          </a:p>
        </p:txBody>
      </p:sp>
      <p:sp>
        <p:nvSpPr>
          <p:cNvPr id="6" name="Footer Placeholder 5"/>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7" name="Slide Number Placeholder 6"/>
          <p:cNvSpPr>
            <a:spLocks noGrp="1"/>
          </p:cNvSpPr>
          <p:nvPr>
            <p:ph type="sldNum" sz="quarter" idx="12"/>
          </p:nvPr>
        </p:nvSpPr>
        <p:spPr/>
        <p:txBody>
          <a:bodyPr/>
          <a:lstStyle>
            <a:lvl1pPr>
              <a:defRPr/>
            </a:lvl1pPr>
          </a:lstStyle>
          <a:p>
            <a:fld id="{E6C68CE1-465E-4024-9F18-0FA7472BD24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97914565"/>
      </p:ext>
    </p:extLst>
  </p:cSld>
  <p:clrMapOvr>
    <a:masterClrMapping/>
  </p:clrMapOvr>
  <p:transition>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0D4F3A4-E10B-4668-9279-F119D2485460}" type="datetime1">
              <a:rPr lang="en-US" altLang="ja-JP" smtClean="0">
                <a:solidFill>
                  <a:srgbClr val="000000"/>
                </a:solidFill>
              </a:rPr>
              <a:t>4/22/2020</a:t>
            </a:fld>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6" name="Slide Number Placeholder 5"/>
          <p:cNvSpPr>
            <a:spLocks noGrp="1"/>
          </p:cNvSpPr>
          <p:nvPr>
            <p:ph type="sldNum" sz="quarter" idx="12"/>
          </p:nvPr>
        </p:nvSpPr>
        <p:spPr/>
        <p:txBody>
          <a:bodyPr/>
          <a:lstStyle>
            <a:lvl1pPr>
              <a:defRPr/>
            </a:lvl1pPr>
          </a:lstStyle>
          <a:p>
            <a:fld id="{F7F32099-67F5-4D62-9F0C-958EA473BD2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38088906"/>
      </p:ext>
    </p:extLst>
  </p:cSld>
  <p:clrMapOvr>
    <a:masterClrMapping/>
  </p:clrMapOvr>
  <p:transition>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CCFF0F6-F57B-4051-AF92-DDD671F5D8EC}" type="datetime1">
              <a:rPr lang="en-US" altLang="ja-JP" smtClean="0">
                <a:solidFill>
                  <a:srgbClr val="000000"/>
                </a:solidFill>
              </a:rPr>
              <a:t>4/22/2020</a:t>
            </a:fld>
            <a:endParaRPr lang="en-US" altLang="ja-JP">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altLang="ja-JP">
                <a:solidFill>
                  <a:srgbClr val="000000"/>
                </a:solidFill>
              </a:rPr>
              <a:t>Lecture by Defaru K.(MSc.)</a:t>
            </a:r>
          </a:p>
        </p:txBody>
      </p:sp>
      <p:sp>
        <p:nvSpPr>
          <p:cNvPr id="6" name="Slide Number Placeholder 5"/>
          <p:cNvSpPr>
            <a:spLocks noGrp="1"/>
          </p:cNvSpPr>
          <p:nvPr>
            <p:ph type="sldNum" sz="quarter" idx="12"/>
          </p:nvPr>
        </p:nvSpPr>
        <p:spPr/>
        <p:txBody>
          <a:bodyPr/>
          <a:lstStyle>
            <a:lvl1pPr>
              <a:defRPr/>
            </a:lvl1pPr>
          </a:lstStyle>
          <a:p>
            <a:fld id="{0B3048DA-344E-47B2-B354-FB3A19570B94}"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27693606"/>
      </p:ext>
    </p:extLst>
  </p:cSld>
  <p:clrMapOvr>
    <a:masterClrMapping/>
  </p:clrMapOvr>
  <p:transition>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1EDA3E-CD67-42C7-9AF8-B770F7130B9E}"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99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6600CD-BD1D-4B57-B6EA-0536CB02A684}"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2076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1332F-CE58-4727-8213-34360DCA5C80}"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053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2E79A1-90C5-4D03-B0E0-6BD58EC777C7}" type="datetime1">
              <a:rPr lang="en-US">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52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A0BC39-4C72-4438-8CBD-5FA542CC6019}" type="datetime1">
              <a:rPr lang="en-US">
                <a:solidFill>
                  <a:prstClr val="black">
                    <a:tint val="75000"/>
                  </a:prstClr>
                </a:solidFill>
              </a:rPr>
              <a:pPr/>
              <a:t>4/22/2020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Lecture by Defaru K.(MSc.)</a:t>
            </a:r>
          </a:p>
        </p:txBody>
      </p:sp>
      <p:sp>
        <p:nvSpPr>
          <p:cNvPr id="9" name="Slide Number Placeholder 8"/>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223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E1436-72D6-4AEE-874B-0D3B6AE30F3A}" type="datetime1">
              <a:rPr lang="en-US">
                <a:solidFill>
                  <a:prstClr val="black">
                    <a:tint val="75000"/>
                  </a:prstClr>
                </a:solidFill>
              </a:rPr>
              <a:pPr/>
              <a:t>4/22/2020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Lecture by Defaru K.(MSc.)</a:t>
            </a:r>
          </a:p>
        </p:txBody>
      </p:sp>
      <p:sp>
        <p:nvSpPr>
          <p:cNvPr id="5" name="Slide Number Placeholder 4"/>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130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FBA2B-5BAF-4B0D-907E-488FAFF8158E}" type="datetime1">
              <a:rPr lang="en-US">
                <a:solidFill>
                  <a:prstClr val="black">
                    <a:tint val="75000"/>
                  </a:prstClr>
                </a:solidFill>
              </a:rPr>
              <a:pPr/>
              <a:t>4/22/2020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Lecture by Defaru K.(MSc.)</a:t>
            </a:r>
          </a:p>
        </p:txBody>
      </p:sp>
      <p:sp>
        <p:nvSpPr>
          <p:cNvPr id="4" name="Slide Number Placeholder 3"/>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028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1332F-CE58-4727-8213-34360DCA5C80}" type="datetime1">
              <a:rPr lang="en-US" smtClean="0"/>
              <a:t>4/22/2020</a:t>
            </a:fld>
            <a:endParaRPr lang="en-US"/>
          </a:p>
        </p:txBody>
      </p:sp>
      <p:sp>
        <p:nvSpPr>
          <p:cNvPr id="5" name="Footer Placeholder 4"/>
          <p:cNvSpPr>
            <a:spLocks noGrp="1"/>
          </p:cNvSpPr>
          <p:nvPr>
            <p:ph type="ftr" sz="quarter" idx="11"/>
          </p:nvPr>
        </p:nvSpPr>
        <p:spPr/>
        <p:txBody>
          <a:bodyPr/>
          <a:lstStyle/>
          <a:p>
            <a:r>
              <a:rPr lang="en-US"/>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246282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B48DDB-8306-4E51-B47B-1806745ABBBC}" type="datetime1">
              <a:rPr lang="en-US">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791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CCA964-774F-41BA-BF79-8A0C83FE8E0C}" type="datetime1">
              <a:rPr lang="en-US">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9148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E3C0C-DF01-4A6B-A9B7-E48AC7CB6051}"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3591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FE163-2897-404A-838A-78A0DB93FC28}"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957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1EDA3E-CD67-42C7-9AF8-B770F7130B9E}"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80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6600CD-BD1D-4B57-B6EA-0536CB02A684}"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392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91332F-CE58-4727-8213-34360DCA5C80}"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971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2E79A1-90C5-4D03-B0E0-6BD58EC777C7}" type="datetime1">
              <a:rPr lang="en-US">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436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A0BC39-4C72-4438-8CBD-5FA542CC6019}" type="datetime1">
              <a:rPr lang="en-US">
                <a:solidFill>
                  <a:prstClr val="black">
                    <a:tint val="75000"/>
                  </a:prstClr>
                </a:solidFill>
              </a:rPr>
              <a:pPr/>
              <a:t>4/22/2020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Lecture by Defaru K.(MSc.)</a:t>
            </a:r>
          </a:p>
        </p:txBody>
      </p:sp>
      <p:sp>
        <p:nvSpPr>
          <p:cNvPr id="9" name="Slide Number Placeholder 8"/>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42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E1436-72D6-4AEE-874B-0D3B6AE30F3A}" type="datetime1">
              <a:rPr lang="en-US">
                <a:solidFill>
                  <a:prstClr val="black">
                    <a:tint val="75000"/>
                  </a:prstClr>
                </a:solidFill>
              </a:rPr>
              <a:pPr/>
              <a:t>4/22/2020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Lecture by Defaru K.(MSc.)</a:t>
            </a:r>
          </a:p>
        </p:txBody>
      </p:sp>
      <p:sp>
        <p:nvSpPr>
          <p:cNvPr id="5" name="Slide Number Placeholder 4"/>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3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2E79A1-90C5-4D03-B0E0-6BD58EC777C7}" type="datetime1">
              <a:rPr lang="en-US" smtClean="0"/>
              <a:t>4/22/2020</a:t>
            </a:fld>
            <a:endParaRPr lang="en-US"/>
          </a:p>
        </p:txBody>
      </p:sp>
      <p:sp>
        <p:nvSpPr>
          <p:cNvPr id="6" name="Footer Placeholder 5"/>
          <p:cNvSpPr>
            <a:spLocks noGrp="1"/>
          </p:cNvSpPr>
          <p:nvPr>
            <p:ph type="ftr" sz="quarter" idx="11"/>
          </p:nvPr>
        </p:nvSpPr>
        <p:spPr/>
        <p:txBody>
          <a:bodyPr/>
          <a:lstStyle/>
          <a:p>
            <a:r>
              <a:rPr lang="en-US"/>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35245038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FBA2B-5BAF-4B0D-907E-488FAFF8158E}" type="datetime1">
              <a:rPr lang="en-US">
                <a:solidFill>
                  <a:prstClr val="black">
                    <a:tint val="75000"/>
                  </a:prstClr>
                </a:solidFill>
              </a:rPr>
              <a:pPr/>
              <a:t>4/22/2020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Lecture by Defaru K.(MSc.)</a:t>
            </a:r>
          </a:p>
        </p:txBody>
      </p:sp>
      <p:sp>
        <p:nvSpPr>
          <p:cNvPr id="4" name="Slide Number Placeholder 3"/>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231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B48DDB-8306-4E51-B47B-1806745ABBBC}" type="datetime1">
              <a:rPr lang="en-US">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662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CCA964-774F-41BA-BF79-8A0C83FE8E0C}" type="datetime1">
              <a:rPr lang="en-US">
                <a:solidFill>
                  <a:prstClr val="black">
                    <a:tint val="75000"/>
                  </a:prstClr>
                </a:solidFill>
              </a:rPr>
              <a:pPr/>
              <a:t>4/22/2020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2350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4E3C0C-DF01-4A6B-A9B7-E48AC7CB6051}"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647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0FE163-2897-404A-838A-78A0DB93FC28}"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Lecture by Defaru K.(MSc.)</a:t>
            </a:r>
          </a:p>
        </p:txBody>
      </p:sp>
      <p:sp>
        <p:nvSpPr>
          <p:cNvPr id="6" name="Slide Number Placeholder 5"/>
          <p:cNvSpPr>
            <a:spLocks noGrp="1"/>
          </p:cNvSpPr>
          <p:nvPr>
            <p:ph type="sldNum" sz="quarter" idx="12"/>
          </p:nvPr>
        </p:nvSpPr>
        <p:spPr/>
        <p:txBody>
          <a:body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13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A0BC39-4C72-4438-8CBD-5FA542CC6019}" type="datetime1">
              <a:rPr lang="en-US" smtClean="0"/>
              <a:t>4/22/2020</a:t>
            </a:fld>
            <a:endParaRPr lang="en-US"/>
          </a:p>
        </p:txBody>
      </p:sp>
      <p:sp>
        <p:nvSpPr>
          <p:cNvPr id="8" name="Footer Placeholder 7"/>
          <p:cNvSpPr>
            <a:spLocks noGrp="1"/>
          </p:cNvSpPr>
          <p:nvPr>
            <p:ph type="ftr" sz="quarter" idx="11"/>
          </p:nvPr>
        </p:nvSpPr>
        <p:spPr/>
        <p:txBody>
          <a:bodyPr/>
          <a:lstStyle/>
          <a:p>
            <a:r>
              <a:rPr lang="en-US"/>
              <a:t>Lecture by Defaru K.(MSc.)</a:t>
            </a:r>
          </a:p>
        </p:txBody>
      </p:sp>
      <p:sp>
        <p:nvSpPr>
          <p:cNvPr id="9" name="Slide Number Placeholder 8"/>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203076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CE1436-72D6-4AEE-874B-0D3B6AE30F3A}" type="datetime1">
              <a:rPr lang="en-US" smtClean="0"/>
              <a:t>4/22/2020</a:t>
            </a:fld>
            <a:endParaRPr lang="en-US"/>
          </a:p>
        </p:txBody>
      </p:sp>
      <p:sp>
        <p:nvSpPr>
          <p:cNvPr id="4" name="Footer Placeholder 3"/>
          <p:cNvSpPr>
            <a:spLocks noGrp="1"/>
          </p:cNvSpPr>
          <p:nvPr>
            <p:ph type="ftr" sz="quarter" idx="11"/>
          </p:nvPr>
        </p:nvSpPr>
        <p:spPr/>
        <p:txBody>
          <a:bodyPr/>
          <a:lstStyle/>
          <a:p>
            <a:r>
              <a:rPr lang="en-US"/>
              <a:t>Lecture by Defaru K.(MSc.)</a:t>
            </a:r>
          </a:p>
        </p:txBody>
      </p:sp>
      <p:sp>
        <p:nvSpPr>
          <p:cNvPr id="5" name="Slide Number Placeholder 4"/>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180795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FBA2B-5BAF-4B0D-907E-488FAFF8158E}" type="datetime1">
              <a:rPr lang="en-US" smtClean="0"/>
              <a:t>4/22/2020</a:t>
            </a:fld>
            <a:endParaRPr lang="en-US"/>
          </a:p>
        </p:txBody>
      </p:sp>
      <p:sp>
        <p:nvSpPr>
          <p:cNvPr id="3" name="Footer Placeholder 2"/>
          <p:cNvSpPr>
            <a:spLocks noGrp="1"/>
          </p:cNvSpPr>
          <p:nvPr>
            <p:ph type="ftr" sz="quarter" idx="11"/>
          </p:nvPr>
        </p:nvSpPr>
        <p:spPr/>
        <p:txBody>
          <a:bodyPr/>
          <a:lstStyle/>
          <a:p>
            <a:r>
              <a:rPr lang="en-US"/>
              <a:t>Lecture by Defaru K.(MSc.)</a:t>
            </a:r>
          </a:p>
        </p:txBody>
      </p:sp>
      <p:sp>
        <p:nvSpPr>
          <p:cNvPr id="4" name="Slide Number Placeholder 3"/>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632059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B48DDB-8306-4E51-B47B-1806745ABBBC}" type="datetime1">
              <a:rPr lang="en-US" smtClean="0"/>
              <a:t>4/22/2020</a:t>
            </a:fld>
            <a:endParaRPr lang="en-US"/>
          </a:p>
        </p:txBody>
      </p:sp>
      <p:sp>
        <p:nvSpPr>
          <p:cNvPr id="6" name="Footer Placeholder 5"/>
          <p:cNvSpPr>
            <a:spLocks noGrp="1"/>
          </p:cNvSpPr>
          <p:nvPr>
            <p:ph type="ftr" sz="quarter" idx="11"/>
          </p:nvPr>
        </p:nvSpPr>
        <p:spPr/>
        <p:txBody>
          <a:bodyPr/>
          <a:lstStyle/>
          <a:p>
            <a:r>
              <a:rPr lang="en-US"/>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394539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CCA964-774F-41BA-BF79-8A0C83FE8E0C}" type="datetime1">
              <a:rPr lang="en-US" smtClean="0"/>
              <a:t>4/22/2020</a:t>
            </a:fld>
            <a:endParaRPr lang="en-US"/>
          </a:p>
        </p:txBody>
      </p:sp>
      <p:sp>
        <p:nvSpPr>
          <p:cNvPr id="6" name="Footer Placeholder 5"/>
          <p:cNvSpPr>
            <a:spLocks noGrp="1"/>
          </p:cNvSpPr>
          <p:nvPr>
            <p:ph type="ftr" sz="quarter" idx="11"/>
          </p:nvPr>
        </p:nvSpPr>
        <p:spPr/>
        <p:txBody>
          <a:bodyPr/>
          <a:lstStyle/>
          <a:p>
            <a:r>
              <a:rPr lang="en-US"/>
              <a:t>Lecture by Defaru K.(MSc.)</a:t>
            </a:r>
          </a:p>
        </p:txBody>
      </p:sp>
      <p:sp>
        <p:nvSpPr>
          <p:cNvPr id="7" name="Slide Number Placeholder 6"/>
          <p:cNvSpPr>
            <a:spLocks noGrp="1"/>
          </p:cNvSpPr>
          <p:nvPr>
            <p:ph type="sldNum" sz="quarter" idx="12"/>
          </p:nvPr>
        </p:nvSpPr>
        <p:spPr/>
        <p:txBody>
          <a:bodyPr/>
          <a:lstStyle/>
          <a:p>
            <a:fld id="{AE1075AE-E397-4817-923A-EC4437C88326}" type="slidenum">
              <a:rPr lang="en-US" smtClean="0"/>
              <a:t>‹#›</a:t>
            </a:fld>
            <a:endParaRPr lang="en-US"/>
          </a:p>
        </p:txBody>
      </p:sp>
    </p:spTree>
    <p:extLst>
      <p:ext uri="{BB962C8B-B14F-4D97-AF65-F5344CB8AC3E}">
        <p14:creationId xmlns:p14="http://schemas.microsoft.com/office/powerpoint/2010/main" val="196783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gGrid">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85479-003F-449D-BD93-B229D0976118}" type="datetime1">
              <a:rPr lang="en-US" smtClean="0"/>
              <a:t>4/22/2020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Lecture by Defaru K.(MSc.)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75AE-E397-4817-923A-EC4437C88326}" type="slidenum">
              <a:rPr lang="en-US" smtClean="0"/>
              <a:t>‹#›</a:t>
            </a:fld>
            <a:endParaRPr lang="en-US"/>
          </a:p>
        </p:txBody>
      </p:sp>
    </p:spTree>
    <p:extLst>
      <p:ext uri="{BB962C8B-B14F-4D97-AF65-F5344CB8AC3E}">
        <p14:creationId xmlns:p14="http://schemas.microsoft.com/office/powerpoint/2010/main" val="1811568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lgGrid">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F28334B0-0009-49CB-8782-4705EFBA657C}" type="datetime1">
              <a:rPr kumimoji="1" lang="en-US" altLang="ja-JP" smtClean="0">
                <a:solidFill>
                  <a:srgbClr val="000000"/>
                </a:solidFill>
              </a:rPr>
              <a:t>4/22/2020</a:t>
            </a:fld>
            <a:endParaRPr kumimoji="1"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r>
              <a:rPr kumimoji="1" lang="en-US" altLang="ja-JP">
                <a:solidFill>
                  <a:srgbClr val="000000"/>
                </a:solidFill>
              </a:rPr>
              <a:t>Lecture by Defaru K.(MSc.)</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344B2C1-768C-4189-93CC-B7E118FF0D70}" type="slidenum">
              <a:rPr kumimoji="1" lang="en-US" altLang="ja-JP">
                <a:solidFill>
                  <a:srgbClr val="000000"/>
                </a:solidFill>
              </a:rPr>
              <a:pPr fontAlgn="base">
                <a:spcBef>
                  <a:spcPct val="0"/>
                </a:spcBef>
                <a:spcAft>
                  <a:spcPct val="0"/>
                </a:spcAft>
              </a:pPr>
              <a:t>‹#›</a:t>
            </a:fld>
            <a:endParaRPr kumimoji="1" lang="en-US" altLang="ja-JP">
              <a:solidFill>
                <a:srgbClr val="000000"/>
              </a:solidFill>
            </a:endParaRPr>
          </a:p>
        </p:txBody>
      </p:sp>
    </p:spTree>
    <p:extLst>
      <p:ext uri="{BB962C8B-B14F-4D97-AF65-F5344CB8AC3E}">
        <p14:creationId xmlns:p14="http://schemas.microsoft.com/office/powerpoint/2010/main" val="3723395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newsflash/>
  </p:transition>
  <p:hf hd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itchFamily="34" charset="0"/>
          <a:ea typeface="MS PGothic" pitchFamily="34" charset="-128"/>
        </a:defRPr>
      </a:lvl2pPr>
      <a:lvl3pPr algn="ctr" rtl="0" fontAlgn="base">
        <a:spcBef>
          <a:spcPct val="0"/>
        </a:spcBef>
        <a:spcAft>
          <a:spcPct val="0"/>
        </a:spcAft>
        <a:defRPr kumimoji="1" sz="4400">
          <a:solidFill>
            <a:schemeClr val="tx2"/>
          </a:solidFill>
          <a:latin typeface="Arial" pitchFamily="34" charset="0"/>
          <a:ea typeface="MS PGothic" pitchFamily="34" charset="-128"/>
        </a:defRPr>
      </a:lvl3pPr>
      <a:lvl4pPr algn="ctr" rtl="0" fontAlgn="base">
        <a:spcBef>
          <a:spcPct val="0"/>
        </a:spcBef>
        <a:spcAft>
          <a:spcPct val="0"/>
        </a:spcAft>
        <a:defRPr kumimoji="1" sz="4400">
          <a:solidFill>
            <a:schemeClr val="tx2"/>
          </a:solidFill>
          <a:latin typeface="Arial" pitchFamily="34" charset="0"/>
          <a:ea typeface="MS PGothic" pitchFamily="34" charset="-128"/>
        </a:defRPr>
      </a:lvl4pPr>
      <a:lvl5pPr algn="ctr" rtl="0" fontAlgn="base">
        <a:spcBef>
          <a:spcPct val="0"/>
        </a:spcBef>
        <a:spcAft>
          <a:spcPct val="0"/>
        </a:spcAft>
        <a:defRPr kumimoji="1" sz="4400">
          <a:solidFill>
            <a:schemeClr val="tx2"/>
          </a:solidFill>
          <a:latin typeface="Arial" pitchFamily="34" charset="0"/>
          <a:ea typeface="MS PGothic" pitchFamily="34" charset="-128"/>
        </a:defRPr>
      </a:lvl5pPr>
      <a:lvl6pPr marL="457200" algn="ctr" rtl="0" fontAlgn="base">
        <a:spcBef>
          <a:spcPct val="0"/>
        </a:spcBef>
        <a:spcAft>
          <a:spcPct val="0"/>
        </a:spcAft>
        <a:defRPr kumimoji="1" sz="4400">
          <a:solidFill>
            <a:schemeClr val="tx2"/>
          </a:solidFill>
          <a:latin typeface="Arial" pitchFamily="34" charset="0"/>
          <a:ea typeface="MS PGothic" pitchFamily="34" charset="-128"/>
        </a:defRPr>
      </a:lvl6pPr>
      <a:lvl7pPr marL="914400" algn="ctr" rtl="0" fontAlgn="base">
        <a:spcBef>
          <a:spcPct val="0"/>
        </a:spcBef>
        <a:spcAft>
          <a:spcPct val="0"/>
        </a:spcAft>
        <a:defRPr kumimoji="1" sz="4400">
          <a:solidFill>
            <a:schemeClr val="tx2"/>
          </a:solidFill>
          <a:latin typeface="Arial" pitchFamily="34" charset="0"/>
          <a:ea typeface="MS PGothic" pitchFamily="34" charset="-128"/>
        </a:defRPr>
      </a:lvl7pPr>
      <a:lvl8pPr marL="1371600" algn="ctr" rtl="0" fontAlgn="base">
        <a:spcBef>
          <a:spcPct val="0"/>
        </a:spcBef>
        <a:spcAft>
          <a:spcPct val="0"/>
        </a:spcAft>
        <a:defRPr kumimoji="1" sz="4400">
          <a:solidFill>
            <a:schemeClr val="tx2"/>
          </a:solidFill>
          <a:latin typeface="Arial" pitchFamily="34" charset="0"/>
          <a:ea typeface="MS PGothic" pitchFamily="34" charset="-128"/>
        </a:defRPr>
      </a:lvl8pPr>
      <a:lvl9pPr marL="1828800" algn="ctr" rtl="0" fontAlgn="base">
        <a:spcBef>
          <a:spcPct val="0"/>
        </a:spcBef>
        <a:spcAft>
          <a:spcPct val="0"/>
        </a:spcAft>
        <a:defRPr kumimoji="1" sz="4400">
          <a:solidFill>
            <a:schemeClr val="tx2"/>
          </a:solidFill>
          <a:latin typeface="Arial" pitchFamily="34" charset="0"/>
          <a:ea typeface="MS PGothic" pitchFamily="34"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gGrid">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85479-003F-449D-BD93-B229D0976118}"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Lecture by Defaru K.(MSc.)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963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lgGrid">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85479-003F-449D-BD93-B229D0976118}" type="datetime1">
              <a:rPr lang="en-US">
                <a:solidFill>
                  <a:prstClr val="black">
                    <a:tint val="75000"/>
                  </a:prstClr>
                </a:solidFill>
              </a:rPr>
              <a:pPr/>
              <a:t>4/22/2020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Lecture by Defaru K.(MSc.)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75AE-E397-4817-923A-EC4437C88326}"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3876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wmf"/><Relationship Id="rId5" Type="http://schemas.openxmlformats.org/officeDocument/2006/relationships/oleObject" Target="../embeddings/oleObject7.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10.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8.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wmf"/><Relationship Id="rId5" Type="http://schemas.openxmlformats.org/officeDocument/2006/relationships/oleObject" Target="../embeddings/oleObject22.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26.bin"/><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28.bin"/><Relationship Id="rId4" Type="http://schemas.openxmlformats.org/officeDocument/2006/relationships/image" Target="../media/image41.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5.wmf"/><Relationship Id="rId5" Type="http://schemas.openxmlformats.org/officeDocument/2006/relationships/oleObject" Target="../embeddings/oleObject30.bin"/><Relationship Id="rId4" Type="http://schemas.openxmlformats.org/officeDocument/2006/relationships/image" Target="../media/image4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8.wmf"/><Relationship Id="rId5" Type="http://schemas.openxmlformats.org/officeDocument/2006/relationships/oleObject" Target="../embeddings/oleObject33.bin"/><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1.wmf"/><Relationship Id="rId5" Type="http://schemas.openxmlformats.org/officeDocument/2006/relationships/oleObject" Target="../embeddings/oleObject36.bin"/><Relationship Id="rId4" Type="http://schemas.openxmlformats.org/officeDocument/2006/relationships/image" Target="../media/image50.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3.wmf"/><Relationship Id="rId5" Type="http://schemas.openxmlformats.org/officeDocument/2006/relationships/oleObject" Target="../embeddings/oleObject38.bin"/><Relationship Id="rId4" Type="http://schemas.openxmlformats.org/officeDocument/2006/relationships/image" Target="../media/image52.wmf"/></Relationships>
</file>

<file path=ppt/slides/_rels/slide42.x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oleObject" Target="../embeddings/oleObject44.bin"/><Relationship Id="rId3" Type="http://schemas.openxmlformats.org/officeDocument/2006/relationships/oleObject" Target="../embeddings/oleObject39.bin"/><Relationship Id="rId7" Type="http://schemas.openxmlformats.org/officeDocument/2006/relationships/oleObject" Target="../embeddings/oleObject41.bin"/><Relationship Id="rId12" Type="http://schemas.openxmlformats.org/officeDocument/2006/relationships/image" Target="../media/image58.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5.wmf"/><Relationship Id="rId11" Type="http://schemas.openxmlformats.org/officeDocument/2006/relationships/oleObject" Target="../embeddings/oleObject43.bin"/><Relationship Id="rId5" Type="http://schemas.openxmlformats.org/officeDocument/2006/relationships/oleObject" Target="../embeddings/oleObject40.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42.bin"/><Relationship Id="rId14" Type="http://schemas.openxmlformats.org/officeDocument/2006/relationships/image" Target="../media/image5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49.bin"/><Relationship Id="rId18" Type="http://schemas.openxmlformats.org/officeDocument/2006/relationships/image" Target="../media/image66.wmf"/><Relationship Id="rId3" Type="http://schemas.openxmlformats.org/officeDocument/2006/relationships/notesSlide" Target="../notesSlides/notesSlide1.xml"/><Relationship Id="rId7" Type="http://schemas.openxmlformats.org/officeDocument/2006/relationships/oleObject" Target="../embeddings/oleObject46.bin"/><Relationship Id="rId12" Type="http://schemas.openxmlformats.org/officeDocument/2006/relationships/image" Target="../media/image63.emf"/><Relationship Id="rId17" Type="http://schemas.openxmlformats.org/officeDocument/2006/relationships/oleObject" Target="../embeddings/oleObject51.bin"/><Relationship Id="rId2" Type="http://schemas.openxmlformats.org/officeDocument/2006/relationships/slideLayout" Target="../slideLayouts/slideLayout18.xml"/><Relationship Id="rId16" Type="http://schemas.openxmlformats.org/officeDocument/2006/relationships/image" Target="../media/image65.wmf"/><Relationship Id="rId20" Type="http://schemas.openxmlformats.org/officeDocument/2006/relationships/image" Target="../media/image67.wmf"/><Relationship Id="rId1" Type="http://schemas.openxmlformats.org/officeDocument/2006/relationships/vmlDrawing" Target="../drawings/vmlDrawing16.vml"/><Relationship Id="rId6" Type="http://schemas.openxmlformats.org/officeDocument/2006/relationships/image" Target="../media/image60.wmf"/><Relationship Id="rId11" Type="http://schemas.openxmlformats.org/officeDocument/2006/relationships/oleObject" Target="../embeddings/oleObject48.bin"/><Relationship Id="rId5" Type="http://schemas.openxmlformats.org/officeDocument/2006/relationships/oleObject" Target="../embeddings/oleObject45.bin"/><Relationship Id="rId15" Type="http://schemas.openxmlformats.org/officeDocument/2006/relationships/oleObject" Target="../embeddings/oleObject50.bin"/><Relationship Id="rId10" Type="http://schemas.openxmlformats.org/officeDocument/2006/relationships/image" Target="../media/image62.wmf"/><Relationship Id="rId19" Type="http://schemas.openxmlformats.org/officeDocument/2006/relationships/oleObject" Target="../embeddings/oleObject52.bin"/><Relationship Id="rId4" Type="http://schemas.openxmlformats.org/officeDocument/2006/relationships/image" Target="../media/image68.png"/><Relationship Id="rId9" Type="http://schemas.openxmlformats.org/officeDocument/2006/relationships/oleObject" Target="../embeddings/oleObject47.bin"/><Relationship Id="rId14" Type="http://schemas.openxmlformats.org/officeDocument/2006/relationships/image" Target="../media/image64.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notesSlide" Target="../notesSlides/notesSlide2.xml"/><Relationship Id="rId7" Type="http://schemas.openxmlformats.org/officeDocument/2006/relationships/image" Target="../media/image70.emf"/><Relationship Id="rId2" Type="http://schemas.openxmlformats.org/officeDocument/2006/relationships/slideLayout" Target="../slideLayouts/slideLayout18.xml"/><Relationship Id="rId1" Type="http://schemas.openxmlformats.org/officeDocument/2006/relationships/vmlDrawing" Target="../drawings/vmlDrawing17.vml"/><Relationship Id="rId6" Type="http://schemas.openxmlformats.org/officeDocument/2006/relationships/oleObject" Target="../embeddings/oleObject54.bin"/><Relationship Id="rId11" Type="http://schemas.openxmlformats.org/officeDocument/2006/relationships/image" Target="../media/image72.wmf"/><Relationship Id="rId5" Type="http://schemas.openxmlformats.org/officeDocument/2006/relationships/image" Target="../media/image69.emf"/><Relationship Id="rId10" Type="http://schemas.openxmlformats.org/officeDocument/2006/relationships/oleObject" Target="../embeddings/oleObject56.bin"/><Relationship Id="rId4" Type="http://schemas.openxmlformats.org/officeDocument/2006/relationships/oleObject" Target="../embeddings/oleObject53.bin"/><Relationship Id="rId9" Type="http://schemas.openxmlformats.org/officeDocument/2006/relationships/image" Target="../media/image71.emf"/></Relationships>
</file>

<file path=ppt/slides/_rels/slide46.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notesSlide" Target="../notesSlides/notesSlide3.xml"/><Relationship Id="rId7" Type="http://schemas.openxmlformats.org/officeDocument/2006/relationships/oleObject" Target="../embeddings/oleObject58.bin"/><Relationship Id="rId2" Type="http://schemas.openxmlformats.org/officeDocument/2006/relationships/slideLayout" Target="../slideLayouts/slideLayout18.xml"/><Relationship Id="rId1" Type="http://schemas.openxmlformats.org/officeDocument/2006/relationships/vmlDrawing" Target="../drawings/vmlDrawing18.vml"/><Relationship Id="rId6" Type="http://schemas.openxmlformats.org/officeDocument/2006/relationships/image" Target="../media/image73.wmf"/><Relationship Id="rId11" Type="http://schemas.openxmlformats.org/officeDocument/2006/relationships/oleObject" Target="../embeddings/oleObject61.bin"/><Relationship Id="rId5" Type="http://schemas.openxmlformats.org/officeDocument/2006/relationships/oleObject" Target="../embeddings/oleObject57.bin"/><Relationship Id="rId10" Type="http://schemas.openxmlformats.org/officeDocument/2006/relationships/oleObject" Target="../embeddings/oleObject60.bin"/><Relationship Id="rId4" Type="http://schemas.openxmlformats.org/officeDocument/2006/relationships/image" Target="../media/image75.png"/><Relationship Id="rId9" Type="http://schemas.openxmlformats.org/officeDocument/2006/relationships/oleObject" Target="../embeddings/oleObject59.bin"/></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4.xml"/><Relationship Id="rId7" Type="http://schemas.openxmlformats.org/officeDocument/2006/relationships/image" Target="../media/image77.wmf"/><Relationship Id="rId2" Type="http://schemas.openxmlformats.org/officeDocument/2006/relationships/slideLayout" Target="../slideLayouts/slideLayout18.xml"/><Relationship Id="rId1" Type="http://schemas.openxmlformats.org/officeDocument/2006/relationships/vmlDrawing" Target="../drawings/vmlDrawing19.vml"/><Relationship Id="rId6" Type="http://schemas.openxmlformats.org/officeDocument/2006/relationships/oleObject" Target="../embeddings/oleObject63.bin"/><Relationship Id="rId5" Type="http://schemas.openxmlformats.org/officeDocument/2006/relationships/image" Target="../media/image76.wmf"/><Relationship Id="rId4" Type="http://schemas.openxmlformats.org/officeDocument/2006/relationships/oleObject" Target="../embeddings/oleObject62.bin"/><Relationship Id="rId9" Type="http://schemas.openxmlformats.org/officeDocument/2006/relationships/image" Target="../media/image78.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3.wmf"/><Relationship Id="rId18" Type="http://schemas.openxmlformats.org/officeDocument/2006/relationships/image" Target="../media/image85.wmf"/><Relationship Id="rId26" Type="http://schemas.openxmlformats.org/officeDocument/2006/relationships/image" Target="../media/image89.wmf"/><Relationship Id="rId3" Type="http://schemas.openxmlformats.org/officeDocument/2006/relationships/notesSlide" Target="../notesSlides/notesSlide5.xml"/><Relationship Id="rId21" Type="http://schemas.openxmlformats.org/officeDocument/2006/relationships/oleObject" Target="../embeddings/oleObject73.bin"/><Relationship Id="rId34" Type="http://schemas.openxmlformats.org/officeDocument/2006/relationships/image" Target="../media/image93.wmf"/><Relationship Id="rId7" Type="http://schemas.openxmlformats.org/officeDocument/2006/relationships/image" Target="../media/image80.wmf"/><Relationship Id="rId12" Type="http://schemas.openxmlformats.org/officeDocument/2006/relationships/oleObject" Target="../embeddings/oleObject69.bin"/><Relationship Id="rId17" Type="http://schemas.openxmlformats.org/officeDocument/2006/relationships/oleObject" Target="../embeddings/oleObject71.bin"/><Relationship Id="rId25" Type="http://schemas.openxmlformats.org/officeDocument/2006/relationships/oleObject" Target="../embeddings/oleObject75.bin"/><Relationship Id="rId33" Type="http://schemas.openxmlformats.org/officeDocument/2006/relationships/oleObject" Target="../embeddings/oleObject79.bin"/><Relationship Id="rId2" Type="http://schemas.openxmlformats.org/officeDocument/2006/relationships/slideLayout" Target="../slideLayouts/slideLayout18.xml"/><Relationship Id="rId16" Type="http://schemas.openxmlformats.org/officeDocument/2006/relationships/image" Target="../media/image84.wmf"/><Relationship Id="rId20" Type="http://schemas.openxmlformats.org/officeDocument/2006/relationships/image" Target="../media/image86.wmf"/><Relationship Id="rId29" Type="http://schemas.openxmlformats.org/officeDocument/2006/relationships/oleObject" Target="../embeddings/oleObject77.bin"/><Relationship Id="rId1" Type="http://schemas.openxmlformats.org/officeDocument/2006/relationships/vmlDrawing" Target="../drawings/vmlDrawing20.vml"/><Relationship Id="rId6" Type="http://schemas.openxmlformats.org/officeDocument/2006/relationships/oleObject" Target="../embeddings/oleObject66.bin"/><Relationship Id="rId11" Type="http://schemas.openxmlformats.org/officeDocument/2006/relationships/image" Target="../media/image82.wmf"/><Relationship Id="rId24" Type="http://schemas.openxmlformats.org/officeDocument/2006/relationships/image" Target="../media/image88.wmf"/><Relationship Id="rId32" Type="http://schemas.openxmlformats.org/officeDocument/2006/relationships/image" Target="../media/image92.wmf"/><Relationship Id="rId5" Type="http://schemas.openxmlformats.org/officeDocument/2006/relationships/image" Target="../media/image79.wmf"/><Relationship Id="rId15" Type="http://schemas.openxmlformats.org/officeDocument/2006/relationships/oleObject" Target="../embeddings/oleObject70.bin"/><Relationship Id="rId23" Type="http://schemas.openxmlformats.org/officeDocument/2006/relationships/oleObject" Target="../embeddings/oleObject74.bin"/><Relationship Id="rId28" Type="http://schemas.openxmlformats.org/officeDocument/2006/relationships/image" Target="../media/image90.wmf"/><Relationship Id="rId10" Type="http://schemas.openxmlformats.org/officeDocument/2006/relationships/oleObject" Target="../embeddings/oleObject68.bin"/><Relationship Id="rId19" Type="http://schemas.openxmlformats.org/officeDocument/2006/relationships/oleObject" Target="../embeddings/oleObject72.bin"/><Relationship Id="rId31" Type="http://schemas.openxmlformats.org/officeDocument/2006/relationships/oleObject" Target="../embeddings/oleObject78.bin"/><Relationship Id="rId4" Type="http://schemas.openxmlformats.org/officeDocument/2006/relationships/oleObject" Target="../embeddings/oleObject65.bin"/><Relationship Id="rId9" Type="http://schemas.openxmlformats.org/officeDocument/2006/relationships/image" Target="../media/image81.wmf"/><Relationship Id="rId14" Type="http://schemas.openxmlformats.org/officeDocument/2006/relationships/image" Target="../media/image94.png"/><Relationship Id="rId22" Type="http://schemas.openxmlformats.org/officeDocument/2006/relationships/image" Target="../media/image87.wmf"/><Relationship Id="rId27" Type="http://schemas.openxmlformats.org/officeDocument/2006/relationships/oleObject" Target="../embeddings/oleObject76.bin"/><Relationship Id="rId30" Type="http://schemas.openxmlformats.org/officeDocument/2006/relationships/image" Target="../media/image91.wmf"/></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99.wmf"/><Relationship Id="rId3" Type="http://schemas.openxmlformats.org/officeDocument/2006/relationships/notesSlide" Target="../notesSlides/notesSlide6.xml"/><Relationship Id="rId7" Type="http://schemas.openxmlformats.org/officeDocument/2006/relationships/image" Target="../media/image96.wmf"/><Relationship Id="rId12" Type="http://schemas.openxmlformats.org/officeDocument/2006/relationships/oleObject" Target="../embeddings/oleObject84.bin"/><Relationship Id="rId17" Type="http://schemas.openxmlformats.org/officeDocument/2006/relationships/image" Target="../media/image101.wmf"/><Relationship Id="rId2" Type="http://schemas.openxmlformats.org/officeDocument/2006/relationships/slideLayout" Target="../slideLayouts/slideLayout18.xml"/><Relationship Id="rId16" Type="http://schemas.openxmlformats.org/officeDocument/2006/relationships/oleObject" Target="../embeddings/oleObject86.bin"/><Relationship Id="rId1" Type="http://schemas.openxmlformats.org/officeDocument/2006/relationships/vmlDrawing" Target="../drawings/vmlDrawing21.vml"/><Relationship Id="rId6" Type="http://schemas.openxmlformats.org/officeDocument/2006/relationships/oleObject" Target="../embeddings/oleObject81.bin"/><Relationship Id="rId11" Type="http://schemas.openxmlformats.org/officeDocument/2006/relationships/image" Target="../media/image98.wmf"/><Relationship Id="rId5" Type="http://schemas.openxmlformats.org/officeDocument/2006/relationships/image" Target="../media/image95.wmf"/><Relationship Id="rId15" Type="http://schemas.openxmlformats.org/officeDocument/2006/relationships/image" Target="../media/image100.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97.wmf"/><Relationship Id="rId14" Type="http://schemas.openxmlformats.org/officeDocument/2006/relationships/oleObject" Target="../embeddings/oleObject85.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notesSlide" Target="../notesSlides/notesSlide7.xml"/><Relationship Id="rId7" Type="http://schemas.openxmlformats.org/officeDocument/2006/relationships/image" Target="../media/image103.wmf"/><Relationship Id="rId2" Type="http://schemas.openxmlformats.org/officeDocument/2006/relationships/slideLayout" Target="../slideLayouts/slideLayout18.xml"/><Relationship Id="rId1" Type="http://schemas.openxmlformats.org/officeDocument/2006/relationships/vmlDrawing" Target="../drawings/vmlDrawing22.vml"/><Relationship Id="rId6" Type="http://schemas.openxmlformats.org/officeDocument/2006/relationships/oleObject" Target="../embeddings/oleObject88.bin"/><Relationship Id="rId11" Type="http://schemas.openxmlformats.org/officeDocument/2006/relationships/image" Target="../media/image104.wmf"/><Relationship Id="rId5" Type="http://schemas.openxmlformats.org/officeDocument/2006/relationships/image" Target="../media/image102.w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53.w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image" Target="../media/image109.wmf"/><Relationship Id="rId18" Type="http://schemas.openxmlformats.org/officeDocument/2006/relationships/oleObject" Target="../embeddings/oleObject98.bin"/><Relationship Id="rId26" Type="http://schemas.openxmlformats.org/officeDocument/2006/relationships/oleObject" Target="../embeddings/oleObject102.bin"/><Relationship Id="rId3" Type="http://schemas.openxmlformats.org/officeDocument/2006/relationships/notesSlide" Target="../notesSlides/notesSlide8.xml"/><Relationship Id="rId21" Type="http://schemas.openxmlformats.org/officeDocument/2006/relationships/image" Target="../media/image113.wmf"/><Relationship Id="rId7" Type="http://schemas.openxmlformats.org/officeDocument/2006/relationships/image" Target="../media/image106.wmf"/><Relationship Id="rId12" Type="http://schemas.openxmlformats.org/officeDocument/2006/relationships/oleObject" Target="../embeddings/oleObject95.bin"/><Relationship Id="rId17" Type="http://schemas.openxmlformats.org/officeDocument/2006/relationships/image" Target="../media/image111.wmf"/><Relationship Id="rId25" Type="http://schemas.openxmlformats.org/officeDocument/2006/relationships/image" Target="../media/image115.wmf"/><Relationship Id="rId2" Type="http://schemas.openxmlformats.org/officeDocument/2006/relationships/slideLayout" Target="../slideLayouts/slideLayout18.xml"/><Relationship Id="rId16" Type="http://schemas.openxmlformats.org/officeDocument/2006/relationships/oleObject" Target="../embeddings/oleObject97.bin"/><Relationship Id="rId20" Type="http://schemas.openxmlformats.org/officeDocument/2006/relationships/oleObject" Target="../embeddings/oleObject99.bin"/><Relationship Id="rId1" Type="http://schemas.openxmlformats.org/officeDocument/2006/relationships/vmlDrawing" Target="../drawings/vmlDrawing23.vml"/><Relationship Id="rId6" Type="http://schemas.openxmlformats.org/officeDocument/2006/relationships/oleObject" Target="../embeddings/oleObject92.bin"/><Relationship Id="rId11" Type="http://schemas.openxmlformats.org/officeDocument/2006/relationships/image" Target="../media/image108.wmf"/><Relationship Id="rId24" Type="http://schemas.openxmlformats.org/officeDocument/2006/relationships/oleObject" Target="../embeddings/oleObject101.bin"/><Relationship Id="rId5" Type="http://schemas.openxmlformats.org/officeDocument/2006/relationships/image" Target="../media/image105.wmf"/><Relationship Id="rId15" Type="http://schemas.openxmlformats.org/officeDocument/2006/relationships/image" Target="../media/image110.wmf"/><Relationship Id="rId23" Type="http://schemas.openxmlformats.org/officeDocument/2006/relationships/image" Target="../media/image114.wmf"/><Relationship Id="rId10" Type="http://schemas.openxmlformats.org/officeDocument/2006/relationships/oleObject" Target="../embeddings/oleObject94.bin"/><Relationship Id="rId19" Type="http://schemas.openxmlformats.org/officeDocument/2006/relationships/image" Target="../media/image112.wmf"/><Relationship Id="rId4" Type="http://schemas.openxmlformats.org/officeDocument/2006/relationships/oleObject" Target="../embeddings/oleObject91.bin"/><Relationship Id="rId9" Type="http://schemas.openxmlformats.org/officeDocument/2006/relationships/image" Target="../media/image107.wmf"/><Relationship Id="rId14" Type="http://schemas.openxmlformats.org/officeDocument/2006/relationships/oleObject" Target="../embeddings/oleObject96.bin"/><Relationship Id="rId22" Type="http://schemas.openxmlformats.org/officeDocument/2006/relationships/oleObject" Target="../embeddings/oleObject100.bin"/><Relationship Id="rId27" Type="http://schemas.openxmlformats.org/officeDocument/2006/relationships/image" Target="../media/image116.emf"/></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18.wmf"/><Relationship Id="rId2" Type="http://schemas.openxmlformats.org/officeDocument/2006/relationships/slideLayout" Target="../slideLayouts/slideLayout18.xml"/><Relationship Id="rId1" Type="http://schemas.openxmlformats.org/officeDocument/2006/relationships/vmlDrawing" Target="../drawings/vmlDrawing24.vml"/><Relationship Id="rId6" Type="http://schemas.openxmlformats.org/officeDocument/2006/relationships/oleObject" Target="../embeddings/oleObject104.bin"/><Relationship Id="rId5" Type="http://schemas.openxmlformats.org/officeDocument/2006/relationships/image" Target="../media/image117.emf"/><Relationship Id="rId4" Type="http://schemas.openxmlformats.org/officeDocument/2006/relationships/oleObject" Target="../embeddings/oleObject103.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07.bin"/><Relationship Id="rId3" Type="http://schemas.openxmlformats.org/officeDocument/2006/relationships/notesSlide" Target="../notesSlides/notesSlide10.xml"/><Relationship Id="rId7" Type="http://schemas.openxmlformats.org/officeDocument/2006/relationships/oleObject" Target="../embeddings/oleObject106.bin"/><Relationship Id="rId2" Type="http://schemas.openxmlformats.org/officeDocument/2006/relationships/slideLayout" Target="../slideLayouts/slideLayout18.xml"/><Relationship Id="rId1" Type="http://schemas.openxmlformats.org/officeDocument/2006/relationships/vmlDrawing" Target="../drawings/vmlDrawing25.vml"/><Relationship Id="rId6" Type="http://schemas.openxmlformats.org/officeDocument/2006/relationships/image" Target="../media/image119.wmf"/><Relationship Id="rId5" Type="http://schemas.openxmlformats.org/officeDocument/2006/relationships/oleObject" Target="../embeddings/oleObject105.bin"/><Relationship Id="rId10" Type="http://schemas.openxmlformats.org/officeDocument/2006/relationships/image" Target="../media/image120.wmf"/><Relationship Id="rId4" Type="http://schemas.openxmlformats.org/officeDocument/2006/relationships/image" Target="../media/image121.png"/><Relationship Id="rId9" Type="http://schemas.openxmlformats.org/officeDocument/2006/relationships/oleObject" Target="../embeddings/oleObject108.bin"/></Relationships>
</file>

<file path=ppt/slides/_rels/slide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24.png"/><Relationship Id="rId4" Type="http://schemas.openxmlformats.org/officeDocument/2006/relationships/image" Target="../media/image1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4.xml"/><Relationship Id="rId1" Type="http://schemas.openxmlformats.org/officeDocument/2006/relationships/vmlDrawing" Target="../drawings/vmlDrawing26.vml"/><Relationship Id="rId4" Type="http://schemas.openxmlformats.org/officeDocument/2006/relationships/image" Target="../media/image125.wmf"/></Relationships>
</file>

<file path=ppt/slides/_rels/slide57.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10.bin"/><Relationship Id="rId7" Type="http://schemas.openxmlformats.org/officeDocument/2006/relationships/oleObject" Target="../embeddings/oleObject112.bin"/><Relationship Id="rId2" Type="http://schemas.openxmlformats.org/officeDocument/2006/relationships/slideLayout" Target="../slideLayouts/slideLayout24.xml"/><Relationship Id="rId1" Type="http://schemas.openxmlformats.org/officeDocument/2006/relationships/vmlDrawing" Target="../drawings/vmlDrawing27.vml"/><Relationship Id="rId6" Type="http://schemas.openxmlformats.org/officeDocument/2006/relationships/image" Target="../media/image127.wmf"/><Relationship Id="rId5" Type="http://schemas.openxmlformats.org/officeDocument/2006/relationships/oleObject" Target="../embeddings/oleObject111.bin"/><Relationship Id="rId10" Type="http://schemas.openxmlformats.org/officeDocument/2006/relationships/image" Target="../media/image118.wmf"/><Relationship Id="rId4" Type="http://schemas.openxmlformats.org/officeDocument/2006/relationships/image" Target="../media/image126.wmf"/><Relationship Id="rId9" Type="http://schemas.openxmlformats.org/officeDocument/2006/relationships/oleObject" Target="../embeddings/oleObject113.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jpeg"/><Relationship Id="rId1" Type="http://schemas.openxmlformats.org/officeDocument/2006/relationships/slideLayout" Target="../slideLayouts/slideLayout35.xml"/><Relationship Id="rId4" Type="http://schemas.openxmlformats.org/officeDocument/2006/relationships/image" Target="../media/image1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9.jpe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35.png"/></Relationships>
</file>

<file path=ppt/slides/_rels/slide6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136.png"/><Relationship Id="rId5" Type="http://schemas.openxmlformats.org/officeDocument/2006/relationships/image" Target="../media/image134.png"/><Relationship Id="rId4" Type="http://schemas.openxmlformats.org/officeDocument/2006/relationships/image" Target="../media/image131.png"/></Relationships>
</file>

<file path=ppt/slides/_rels/slide64.xml.rels><?xml version="1.0" encoding="UTF-8" standalone="yes"?>
<Relationships xmlns="http://schemas.openxmlformats.org/package/2006/relationships"><Relationship Id="rId2" Type="http://schemas.openxmlformats.org/officeDocument/2006/relationships/image" Target="../media/image13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9.jpeg"/><Relationship Id="rId1" Type="http://schemas.openxmlformats.org/officeDocument/2006/relationships/slideLayout" Target="../slideLayouts/slideLayout2.xml"/><Relationship Id="rId4" Type="http://schemas.openxmlformats.org/officeDocument/2006/relationships/image" Target="../media/image141.png"/></Relationships>
</file>

<file path=ppt/slides/_rels/slide67.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34.png"/><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6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45.png"/><Relationship Id="rId1" Type="http://schemas.openxmlformats.org/officeDocument/2006/relationships/slideLayout" Target="../slideLayouts/slideLayout2.xml"/><Relationship Id="rId5" Type="http://schemas.openxmlformats.org/officeDocument/2006/relationships/image" Target="../media/image146.png"/><Relationship Id="rId4" Type="http://schemas.openxmlformats.org/officeDocument/2006/relationships/image" Target="../media/image13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7011"/>
            <a:ext cx="9296400" cy="1323439"/>
          </a:xfrm>
          <a:prstGeom prst="rect">
            <a:avLst/>
          </a:prstGeom>
          <a:noFill/>
        </p:spPr>
        <p:txBody>
          <a:bodyPr wrap="square" rtlCol="0">
            <a:spAutoFit/>
          </a:bodyPr>
          <a:lstStyle/>
          <a:p>
            <a:pPr algn="ctr">
              <a:lnSpc>
                <a:spcPct val="200000"/>
              </a:lnSpc>
            </a:pPr>
            <a:r>
              <a:rPr lang="en-US" sz="4000" b="1" dirty="0" smtClean="0">
                <a:solidFill>
                  <a:srgbClr val="7030A0"/>
                </a:solidFill>
                <a:latin typeface="Comic Sans MS" pitchFamily="66" charset="0"/>
              </a:rPr>
              <a:t>SOIL MECHANICS-II(CENG 2082)</a:t>
            </a:r>
            <a:endParaRPr lang="en-US" sz="4000" b="1" dirty="0">
              <a:solidFill>
                <a:srgbClr val="7030A0"/>
              </a:solidFill>
              <a:latin typeface="Comic Sans MS" pitchFamily="66" charset="0"/>
            </a:endParaRPr>
          </a:p>
        </p:txBody>
      </p:sp>
      <p:sp>
        <p:nvSpPr>
          <p:cNvPr id="5" name="TextBox 4"/>
          <p:cNvSpPr txBox="1"/>
          <p:nvPr/>
        </p:nvSpPr>
        <p:spPr>
          <a:xfrm>
            <a:off x="-609600" y="3657599"/>
            <a:ext cx="6929486" cy="461665"/>
          </a:xfrm>
          <a:prstGeom prst="rect">
            <a:avLst/>
          </a:prstGeom>
          <a:noFill/>
        </p:spPr>
        <p:txBody>
          <a:bodyPr wrap="square" rtlCol="0">
            <a:spAutoFit/>
          </a:bodyPr>
          <a:lstStyle/>
          <a:p>
            <a:pPr algn="ctr"/>
            <a:r>
              <a:rPr lang="en-US" sz="2400" b="1" dirty="0">
                <a:latin typeface="Comic Sans MS" pitchFamily="66" charset="0"/>
              </a:rPr>
              <a:t>Lecture by: Yonas B.(MSc.)</a:t>
            </a:r>
            <a:endParaRPr lang="en-MY" sz="2400" b="1" dirty="0">
              <a:latin typeface="Comic Sans MS" pitchFamily="66" charset="0"/>
            </a:endParaRPr>
          </a:p>
        </p:txBody>
      </p:sp>
      <p:sp>
        <p:nvSpPr>
          <p:cNvPr id="2" name="Rectangle 1"/>
          <p:cNvSpPr/>
          <p:nvPr/>
        </p:nvSpPr>
        <p:spPr>
          <a:xfrm>
            <a:off x="1538898" y="1308484"/>
            <a:ext cx="5913798" cy="738664"/>
          </a:xfrm>
          <a:prstGeom prst="rect">
            <a:avLst/>
          </a:prstGeom>
        </p:spPr>
        <p:txBody>
          <a:bodyPr wrap="none">
            <a:spAutoFit/>
          </a:bodyPr>
          <a:lstStyle/>
          <a:p>
            <a:pPr algn="just">
              <a:lnSpc>
                <a:spcPct val="150000"/>
              </a:lnSpc>
            </a:pPr>
            <a:r>
              <a:rPr lang="en-US" sz="2800" b="1" i="1" dirty="0" smtClean="0">
                <a:solidFill>
                  <a:srgbClr val="0000FF"/>
                </a:solidFill>
                <a:latin typeface="Comic Sans MS" pitchFamily="66" charset="0"/>
              </a:rPr>
              <a:t>Lecture 04: SLOPE STABILITY</a:t>
            </a:r>
            <a:r>
              <a:rPr lang="en-US" sz="2800" b="1" dirty="0" smtClean="0">
                <a:solidFill>
                  <a:srgbClr val="0000FF"/>
                </a:solidFill>
                <a:latin typeface="Comic Sans MS" pitchFamily="66" charset="0"/>
              </a:rPr>
              <a:t> </a:t>
            </a:r>
            <a:endParaRPr lang="en-US" sz="2800" b="1" dirty="0">
              <a:solidFill>
                <a:srgbClr val="0000FF"/>
              </a:solidFill>
              <a:latin typeface="Comic Sans MS" pitchFamily="66" charset="0"/>
            </a:endParaRPr>
          </a:p>
        </p:txBody>
      </p:sp>
      <p:sp>
        <p:nvSpPr>
          <p:cNvPr id="6" name="Rectangle 5"/>
          <p:cNvSpPr/>
          <p:nvPr/>
        </p:nvSpPr>
        <p:spPr>
          <a:xfrm>
            <a:off x="152400" y="2362200"/>
            <a:ext cx="9144000" cy="430887"/>
          </a:xfrm>
          <a:prstGeom prst="rect">
            <a:avLst/>
          </a:prstGeom>
        </p:spPr>
        <p:txBody>
          <a:bodyPr wrap="square">
            <a:spAutoFit/>
          </a:bodyPr>
          <a:lstStyle/>
          <a:p>
            <a:r>
              <a:rPr lang="en-US" sz="2200" dirty="0" smtClean="0">
                <a:solidFill>
                  <a:srgbClr val="002060"/>
                </a:solidFill>
                <a:latin typeface="Comic Sans MS" pitchFamily="66" charset="0"/>
                <a:cs typeface="Times New Roman" panose="02020603050405020304" pitchFamily="18" charset="0"/>
              </a:rPr>
              <a:t>Programme: </a:t>
            </a:r>
            <a:r>
              <a:rPr lang="en-US" sz="2200" b="1" dirty="0" smtClean="0">
                <a:solidFill>
                  <a:srgbClr val="002060"/>
                </a:solidFill>
                <a:latin typeface="Comic Sans MS" pitchFamily="66" charset="0"/>
                <a:cs typeface="Times New Roman" panose="02020603050405020304" pitchFamily="18" charset="0"/>
              </a:rPr>
              <a:t>BSc in </a:t>
            </a:r>
            <a:r>
              <a:rPr lang="en-US" sz="2200" b="1" i="1" dirty="0">
                <a:solidFill>
                  <a:srgbClr val="002060"/>
                </a:solidFill>
                <a:latin typeface="Comic Sans MS" pitchFamily="66" charset="0"/>
                <a:cs typeface="Calibri" panose="020F0502020204030204" pitchFamily="34" charset="0"/>
              </a:rPr>
              <a:t>Hydraulic and Water Resources Engineering</a:t>
            </a:r>
            <a:r>
              <a:rPr lang="en-US" sz="2200" b="1" dirty="0" smtClean="0">
                <a:solidFill>
                  <a:srgbClr val="002060"/>
                </a:solidFill>
                <a:latin typeface="Comic Sans MS" pitchFamily="66" charset="0"/>
                <a:cs typeface="Times New Roman" panose="02020603050405020304" pitchFamily="18" charset="0"/>
              </a:rPr>
              <a:t> </a:t>
            </a:r>
            <a:endParaRPr lang="en-US" sz="2200" b="1" dirty="0">
              <a:solidFill>
                <a:srgbClr val="002060"/>
              </a:solidFill>
              <a:latin typeface="Comic Sans MS" pitchFamily="66" charset="0"/>
            </a:endParaRPr>
          </a:p>
        </p:txBody>
      </p:sp>
      <p:sp>
        <p:nvSpPr>
          <p:cNvPr id="3" name="Rectangle 2"/>
          <p:cNvSpPr/>
          <p:nvPr/>
        </p:nvSpPr>
        <p:spPr>
          <a:xfrm>
            <a:off x="557551" y="4119264"/>
            <a:ext cx="8780215" cy="1200329"/>
          </a:xfrm>
          <a:prstGeom prst="rect">
            <a:avLst/>
          </a:prstGeom>
        </p:spPr>
        <p:txBody>
          <a:bodyPr wrap="square">
            <a:spAutoFit/>
          </a:bodyPr>
          <a:lstStyle/>
          <a:p>
            <a:r>
              <a:rPr lang="en-US" sz="2400" b="1" i="1" dirty="0">
                <a:latin typeface="Comic Sans MS" pitchFamily="66" charset="0"/>
                <a:cs typeface="Calibri" panose="020F0502020204030204" pitchFamily="34" charset="0"/>
              </a:rPr>
              <a:t>Faculty of Hydraulic and Water Resources Engineering</a:t>
            </a:r>
            <a:br>
              <a:rPr lang="en-US" sz="2400" b="1" i="1" dirty="0">
                <a:latin typeface="Comic Sans MS" pitchFamily="66" charset="0"/>
                <a:cs typeface="Calibri" panose="020F0502020204030204" pitchFamily="34" charset="0"/>
              </a:rPr>
            </a:br>
            <a:r>
              <a:rPr lang="en-US" sz="2400" b="1" i="1" dirty="0" err="1">
                <a:latin typeface="Comic Sans MS" pitchFamily="66" charset="0"/>
                <a:cs typeface="Calibri" panose="020F0502020204030204" pitchFamily="34" charset="0"/>
              </a:rPr>
              <a:t>Arba</a:t>
            </a:r>
            <a:r>
              <a:rPr lang="en-US" sz="2400" b="1" i="1" dirty="0">
                <a:latin typeface="Comic Sans MS" pitchFamily="66" charset="0"/>
                <a:cs typeface="Calibri" panose="020F0502020204030204" pitchFamily="34" charset="0"/>
              </a:rPr>
              <a:t> Minch Water Technology Institute</a:t>
            </a:r>
            <a:r>
              <a:rPr lang="en-US" sz="2400" b="1" dirty="0">
                <a:latin typeface="Comic Sans MS" pitchFamily="66" charset="0"/>
                <a:cs typeface="Calibri" panose="020F0502020204030204" pitchFamily="34" charset="0"/>
              </a:rPr>
              <a:t/>
            </a:r>
            <a:br>
              <a:rPr lang="en-US" sz="2400" b="1" dirty="0">
                <a:latin typeface="Comic Sans MS" pitchFamily="66" charset="0"/>
                <a:cs typeface="Calibri" panose="020F0502020204030204" pitchFamily="34" charset="0"/>
              </a:rPr>
            </a:br>
            <a:endParaRPr lang="en-US" sz="2400" dirty="0">
              <a:latin typeface="Comic Sans MS" pitchFamily="66" charset="0"/>
            </a:endParaRPr>
          </a:p>
        </p:txBody>
      </p:sp>
      <p:pic>
        <p:nvPicPr>
          <p:cNvPr id="7" name="Picture 6"/>
          <p:cNvPicPr>
            <a:picLocks noChangeAspect="1"/>
          </p:cNvPicPr>
          <p:nvPr/>
        </p:nvPicPr>
        <p:blipFill>
          <a:blip r:embed="rId2"/>
          <a:stretch>
            <a:fillRect/>
          </a:stretch>
        </p:blipFill>
        <p:spPr>
          <a:xfrm>
            <a:off x="228600" y="5181600"/>
            <a:ext cx="1409700" cy="1409700"/>
          </a:xfrm>
          <a:prstGeom prst="rect">
            <a:avLst/>
          </a:prstGeom>
        </p:spPr>
      </p:pic>
      <p:pic>
        <p:nvPicPr>
          <p:cNvPr id="8" name="Picture 7"/>
          <p:cNvPicPr>
            <a:picLocks noChangeAspect="1"/>
          </p:cNvPicPr>
          <p:nvPr/>
        </p:nvPicPr>
        <p:blipFill>
          <a:blip r:embed="rId3"/>
          <a:stretch>
            <a:fillRect/>
          </a:stretch>
        </p:blipFill>
        <p:spPr>
          <a:xfrm>
            <a:off x="6934200" y="5038725"/>
            <a:ext cx="1972591" cy="1695450"/>
          </a:xfrm>
          <a:prstGeom prst="rect">
            <a:avLst/>
          </a:prstGeom>
        </p:spPr>
      </p:pic>
    </p:spTree>
    <p:extLst>
      <p:ext uri="{BB962C8B-B14F-4D97-AF65-F5344CB8AC3E}">
        <p14:creationId xmlns:p14="http://schemas.microsoft.com/office/powerpoint/2010/main" val="1814960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b="1" dirty="0">
                <a:latin typeface="Comic Sans MS" pitchFamily="66" charset="0"/>
              </a:rPr>
              <a:t>4.2 Types of Slope Failure</a:t>
            </a:r>
            <a:endParaRPr lang="en-US" sz="3200" dirty="0">
              <a:latin typeface="Arial Black" pitchFamily="34" charset="0"/>
              <a:cs typeface="Arial" pitchFamily="34" charset="0"/>
            </a:endParaRPr>
          </a:p>
        </p:txBody>
      </p:sp>
      <p:pic>
        <p:nvPicPr>
          <p:cNvPr id="135170" name="Picture 2"/>
          <p:cNvPicPr>
            <a:picLocks noChangeAspect="1" noChangeArrowheads="1"/>
          </p:cNvPicPr>
          <p:nvPr/>
        </p:nvPicPr>
        <p:blipFill>
          <a:blip r:embed="rId2"/>
          <a:srcRect/>
          <a:stretch>
            <a:fillRect/>
          </a:stretch>
        </p:blipFill>
        <p:spPr bwMode="auto">
          <a:xfrm>
            <a:off x="4196909" y="838199"/>
            <a:ext cx="4730312" cy="5591175"/>
          </a:xfrm>
          <a:prstGeom prst="rect">
            <a:avLst/>
          </a:prstGeom>
          <a:noFill/>
          <a:ln w="9525">
            <a:noFill/>
            <a:miter lim="800000"/>
            <a:headEnd/>
            <a:tailEnd/>
          </a:ln>
        </p:spPr>
      </p:pic>
      <p:sp>
        <p:nvSpPr>
          <p:cNvPr id="10" name="Content Placeholder 2"/>
          <p:cNvSpPr txBox="1">
            <a:spLocks/>
          </p:cNvSpPr>
          <p:nvPr/>
        </p:nvSpPr>
        <p:spPr>
          <a:xfrm>
            <a:off x="211669" y="1295400"/>
            <a:ext cx="4575622" cy="41603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ts val="0"/>
              </a:spcBef>
              <a:spcAft>
                <a:spcPts val="1800"/>
              </a:spcAft>
              <a:buClrTx/>
              <a:buSzTx/>
              <a:tabLst/>
              <a:defRPr/>
            </a:pPr>
            <a:r>
              <a:rPr kumimoji="0" lang="en-US" b="1" i="0" u="none" strike="noStrike" kern="1200" cap="none" spc="0" normalizeH="0" baseline="0" noProof="0" dirty="0">
                <a:ln>
                  <a:noFill/>
                </a:ln>
                <a:solidFill>
                  <a:schemeClr val="tx1"/>
                </a:solidFill>
                <a:effectLst/>
                <a:uLnTx/>
                <a:uFillTx/>
                <a:latin typeface="Comic Sans MS" pitchFamily="66" charset="0"/>
                <a:cs typeface="Arial" pitchFamily="34" charset="0"/>
              </a:rPr>
              <a:t>1) Translational slide</a:t>
            </a:r>
            <a:r>
              <a:rPr kumimoji="0" lang="en-US" b="1" i="0" u="none" strike="noStrike" kern="1200" cap="none" spc="0" normalizeH="0" noProof="0" dirty="0">
                <a:ln>
                  <a:noFill/>
                </a:ln>
                <a:solidFill>
                  <a:schemeClr val="tx1"/>
                </a:solidFill>
                <a:effectLst/>
                <a:uLnTx/>
                <a:uFillTx/>
                <a:latin typeface="Comic Sans MS" pitchFamily="66" charset="0"/>
                <a:cs typeface="Arial" pitchFamily="34" charset="0"/>
              </a:rPr>
              <a:t> (weak layer)</a:t>
            </a:r>
            <a:endParaRPr kumimoji="0" lang="en-US" b="1" i="0" u="none" strike="noStrike" kern="1200" cap="none" spc="0" normalizeH="0" baseline="0" noProof="0" dirty="0">
              <a:ln>
                <a:noFill/>
              </a:ln>
              <a:solidFill>
                <a:schemeClr val="tx1"/>
              </a:solidFill>
              <a:effectLst/>
              <a:uLnTx/>
              <a:uFillTx/>
              <a:latin typeface="Comic Sans MS" pitchFamily="66" charset="0"/>
              <a:cs typeface="Arial" pitchFamily="34" charset="0"/>
            </a:endParaRPr>
          </a:p>
        </p:txBody>
      </p:sp>
      <p:sp>
        <p:nvSpPr>
          <p:cNvPr id="12" name="Content Placeholder 2"/>
          <p:cNvSpPr txBox="1">
            <a:spLocks/>
          </p:cNvSpPr>
          <p:nvPr/>
        </p:nvSpPr>
        <p:spPr>
          <a:xfrm>
            <a:off x="162508" y="1905000"/>
            <a:ext cx="4575622"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b="1" i="0" u="none" strike="noStrike" cap="none" spc="0" normalizeH="0" baseline="0">
                <a:ln>
                  <a:noFill/>
                </a:ln>
                <a:effectLst/>
                <a:uLnTx/>
                <a:uFillTx/>
                <a:latin typeface="Comic Sans MS" pitchFamily="66" charset="0"/>
                <a:cs typeface="Arial" pitchFamily="34" charset="0"/>
              </a:defRPr>
            </a:lvl1pPr>
          </a:lstStyle>
          <a:p>
            <a:r>
              <a:rPr lang="en-US" dirty="0"/>
              <a:t>2) Rotational slide (base failure)</a:t>
            </a:r>
          </a:p>
        </p:txBody>
      </p:sp>
      <p:sp>
        <p:nvSpPr>
          <p:cNvPr id="13" name="Content Placeholder 2"/>
          <p:cNvSpPr txBox="1">
            <a:spLocks/>
          </p:cNvSpPr>
          <p:nvPr/>
        </p:nvSpPr>
        <p:spPr>
          <a:xfrm>
            <a:off x="162508" y="2509004"/>
            <a:ext cx="4575622"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b="1" i="0" u="none" strike="noStrike" cap="none" spc="0" normalizeH="0" baseline="0">
                <a:ln>
                  <a:noFill/>
                </a:ln>
                <a:effectLst/>
                <a:uLnTx/>
                <a:uFillTx/>
                <a:latin typeface="Comic Sans MS" pitchFamily="66" charset="0"/>
                <a:cs typeface="Arial" pitchFamily="34" charset="0"/>
              </a:defRPr>
            </a:lvl1pPr>
          </a:lstStyle>
          <a:p>
            <a:r>
              <a:rPr lang="en-US" dirty="0"/>
              <a:t>3) Rotational slide (“toe slide”)</a:t>
            </a:r>
          </a:p>
        </p:txBody>
      </p:sp>
      <p:sp>
        <p:nvSpPr>
          <p:cNvPr id="14" name="Content Placeholder 2"/>
          <p:cNvSpPr txBox="1">
            <a:spLocks/>
          </p:cNvSpPr>
          <p:nvPr/>
        </p:nvSpPr>
        <p:spPr>
          <a:xfrm>
            <a:off x="211669" y="3133053"/>
            <a:ext cx="4575622"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b="1" i="0" u="none" strike="noStrike" cap="none" spc="0" normalizeH="0" baseline="0">
                <a:ln>
                  <a:noFill/>
                </a:ln>
                <a:effectLst/>
                <a:uLnTx/>
                <a:uFillTx/>
                <a:latin typeface="Comic Sans MS" pitchFamily="66" charset="0"/>
                <a:cs typeface="Arial" pitchFamily="34" charset="0"/>
              </a:defRPr>
            </a:lvl1pPr>
          </a:lstStyle>
          <a:p>
            <a:r>
              <a:rPr lang="en-US" dirty="0"/>
              <a:t>4) Rotational slide (“slope slide”)</a:t>
            </a:r>
          </a:p>
        </p:txBody>
      </p:sp>
      <p:sp>
        <p:nvSpPr>
          <p:cNvPr id="15" name="Content Placeholder 2"/>
          <p:cNvSpPr txBox="1">
            <a:spLocks/>
          </p:cNvSpPr>
          <p:nvPr/>
        </p:nvSpPr>
        <p:spPr>
          <a:xfrm>
            <a:off x="174798" y="3757103"/>
            <a:ext cx="4575622"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b="1" i="0" u="none" strike="noStrike" cap="none" spc="0" normalizeH="0" baseline="0">
                <a:ln>
                  <a:noFill/>
                </a:ln>
                <a:effectLst/>
                <a:uLnTx/>
                <a:uFillTx/>
                <a:latin typeface="Comic Sans MS" pitchFamily="66" charset="0"/>
                <a:cs typeface="Arial" pitchFamily="34" charset="0"/>
              </a:defRPr>
            </a:lvl1pPr>
          </a:lstStyle>
          <a:p>
            <a:r>
              <a:rPr lang="en-US" dirty="0"/>
              <a:t>5) Flow slide (viscous fluid behavior)</a:t>
            </a:r>
          </a:p>
        </p:txBody>
      </p:sp>
      <p:sp>
        <p:nvSpPr>
          <p:cNvPr id="16" name="Content Placeholder 2"/>
          <p:cNvSpPr txBox="1">
            <a:spLocks/>
          </p:cNvSpPr>
          <p:nvPr/>
        </p:nvSpPr>
        <p:spPr>
          <a:xfrm>
            <a:off x="211669" y="4381152"/>
            <a:ext cx="4575622"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b="1" i="0" u="none" strike="noStrike" cap="none" spc="0" normalizeH="0" baseline="0">
                <a:ln>
                  <a:noFill/>
                </a:ln>
                <a:effectLst/>
                <a:uLnTx/>
                <a:uFillTx/>
                <a:latin typeface="Comic Sans MS" pitchFamily="66" charset="0"/>
                <a:cs typeface="Arial" pitchFamily="34" charset="0"/>
              </a:defRPr>
            </a:lvl1pPr>
          </a:lstStyle>
          <a:p>
            <a:r>
              <a:rPr lang="en-US" dirty="0"/>
              <a:t>6) Block slide</a:t>
            </a:r>
          </a:p>
        </p:txBody>
      </p:sp>
      <p:sp>
        <p:nvSpPr>
          <p:cNvPr id="3" name="Rectangle 2"/>
          <p:cNvSpPr/>
          <p:nvPr/>
        </p:nvSpPr>
        <p:spPr>
          <a:xfrm>
            <a:off x="292686" y="6210906"/>
            <a:ext cx="4762842" cy="369332"/>
          </a:xfrm>
          <a:prstGeom prst="rect">
            <a:avLst/>
          </a:prstGeom>
        </p:spPr>
        <p:txBody>
          <a:bodyPr wrap="none">
            <a:spAutoFit/>
          </a:bodyPr>
          <a:lstStyle/>
          <a:p>
            <a:r>
              <a:rPr lang="en-GB" b="1" dirty="0">
                <a:solidFill>
                  <a:srgbClr val="3333FF"/>
                </a:solidFill>
                <a:latin typeface="Comic Sans MS" pitchFamily="66" charset="0"/>
              </a:rPr>
              <a:t>Figure 4.1: Some types of slope failure </a:t>
            </a:r>
            <a:endParaRPr lang="en-US" b="1" dirty="0">
              <a:solidFill>
                <a:srgbClr val="3333FF"/>
              </a:solidFill>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10</a:t>
            </a:fld>
            <a:endParaRPr lang="en-US"/>
          </a:p>
        </p:txBody>
      </p:sp>
    </p:spTree>
    <p:extLst>
      <p:ext uri="{BB962C8B-B14F-4D97-AF65-F5344CB8AC3E}">
        <p14:creationId xmlns:p14="http://schemas.microsoft.com/office/powerpoint/2010/main" val="64951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fontScale="90000"/>
          </a:bodyPr>
          <a:lstStyle/>
          <a:p>
            <a:r>
              <a:rPr lang="en-US" b="1" dirty="0" err="1">
                <a:solidFill>
                  <a:srgbClr val="3333FF"/>
                </a:solidFill>
              </a:rPr>
              <a:t>Cont</a:t>
            </a:r>
            <a:r>
              <a:rPr lang="en-US" b="1" dirty="0">
                <a:solidFill>
                  <a:srgbClr val="3333FF"/>
                </a:solidFill>
              </a:rPr>
              <a:t>…</a:t>
            </a:r>
          </a:p>
        </p:txBody>
      </p:sp>
      <p:sp>
        <p:nvSpPr>
          <p:cNvPr id="3" name="Content Placeholder 2"/>
          <p:cNvSpPr>
            <a:spLocks noGrp="1"/>
          </p:cNvSpPr>
          <p:nvPr>
            <p:ph idx="1"/>
          </p:nvPr>
        </p:nvSpPr>
        <p:spPr>
          <a:xfrm>
            <a:off x="228600" y="914400"/>
            <a:ext cx="8686800" cy="5867400"/>
          </a:xfrm>
        </p:spPr>
        <p:txBody>
          <a:bodyPr>
            <a:normAutofit fontScale="62500" lnSpcReduction="20000"/>
          </a:bodyPr>
          <a:lstStyle/>
          <a:p>
            <a:pPr algn="just">
              <a:lnSpc>
                <a:spcPct val="160000"/>
              </a:lnSpc>
              <a:buFont typeface="Wingdings" pitchFamily="2" charset="2"/>
              <a:buChar char="ü"/>
            </a:pPr>
            <a:r>
              <a:rPr lang="en-GB" dirty="0">
                <a:latin typeface="Comic Sans MS" pitchFamily="66" charset="0"/>
              </a:rPr>
              <a:t>A common type of failure in </a:t>
            </a:r>
            <a:r>
              <a:rPr lang="en-GB" b="1" dirty="0">
                <a:solidFill>
                  <a:srgbClr val="3333FF"/>
                </a:solidFill>
                <a:latin typeface="Comic Sans MS" pitchFamily="66" charset="0"/>
              </a:rPr>
              <a:t>homogeneous fine-grained soils </a:t>
            </a:r>
            <a:r>
              <a:rPr lang="en-GB" dirty="0">
                <a:latin typeface="Comic Sans MS" pitchFamily="66" charset="0"/>
              </a:rPr>
              <a:t>is a </a:t>
            </a:r>
            <a:r>
              <a:rPr lang="en-GB" b="1" i="1" dirty="0">
                <a:latin typeface="Comic Sans MS" pitchFamily="66" charset="0"/>
              </a:rPr>
              <a:t>rotational slide</a:t>
            </a:r>
            <a:r>
              <a:rPr lang="en-GB" dirty="0">
                <a:latin typeface="Comic Sans MS" pitchFamily="66" charset="0"/>
              </a:rPr>
              <a:t>. Three types of rotational slides often occur. </a:t>
            </a:r>
          </a:p>
          <a:p>
            <a:pPr marL="571500" indent="-571500" algn="just">
              <a:lnSpc>
                <a:spcPct val="160000"/>
              </a:lnSpc>
              <a:buFont typeface="+mj-lt"/>
              <a:buAutoNum type="romanLcPeriod"/>
            </a:pPr>
            <a:r>
              <a:rPr lang="en-GB" b="1" i="1" dirty="0">
                <a:latin typeface="Comic Sans MS" pitchFamily="66" charset="0"/>
              </a:rPr>
              <a:t>Base slide:</a:t>
            </a:r>
            <a:r>
              <a:rPr lang="en-GB" b="1" dirty="0">
                <a:latin typeface="Comic Sans MS" pitchFamily="66" charset="0"/>
              </a:rPr>
              <a:t> </a:t>
            </a:r>
            <a:r>
              <a:rPr lang="en-GB" dirty="0">
                <a:latin typeface="Comic Sans MS" pitchFamily="66" charset="0"/>
              </a:rPr>
              <a:t>occurs by an arc enclosing the whole slope. A soft soil layer resting on a stiff layer of soil is prone to base failure (Fig. 4.1 b). </a:t>
            </a:r>
          </a:p>
          <a:p>
            <a:pPr marL="571500" indent="-571500" algn="just">
              <a:lnSpc>
                <a:spcPct val="160000"/>
              </a:lnSpc>
              <a:buFont typeface="+mj-lt"/>
              <a:buAutoNum type="romanLcPeriod"/>
            </a:pPr>
            <a:r>
              <a:rPr lang="en-GB" dirty="0">
                <a:latin typeface="Comic Sans MS" pitchFamily="66" charset="0"/>
              </a:rPr>
              <a:t>The </a:t>
            </a:r>
            <a:r>
              <a:rPr lang="en-GB" b="1" i="1" dirty="0">
                <a:latin typeface="Comic Sans MS" pitchFamily="66" charset="0"/>
              </a:rPr>
              <a:t>toe slide</a:t>
            </a:r>
            <a:r>
              <a:rPr lang="en-GB" dirty="0">
                <a:latin typeface="Comic Sans MS" pitchFamily="66" charset="0"/>
              </a:rPr>
              <a:t>, whereby the failure surface passes through the toe of the slope (Fig. 4.1 c). </a:t>
            </a:r>
          </a:p>
          <a:p>
            <a:pPr marL="571500" indent="-571500" algn="just">
              <a:lnSpc>
                <a:spcPct val="160000"/>
              </a:lnSpc>
              <a:buFont typeface="+mj-lt"/>
              <a:buAutoNum type="romanLcPeriod"/>
            </a:pPr>
            <a:r>
              <a:rPr lang="en-GB" dirty="0">
                <a:latin typeface="Comic Sans MS" pitchFamily="66" charset="0"/>
              </a:rPr>
              <a:t>The </a:t>
            </a:r>
            <a:r>
              <a:rPr lang="en-GB" b="1" i="1" dirty="0">
                <a:latin typeface="Comic Sans MS" pitchFamily="66" charset="0"/>
              </a:rPr>
              <a:t>slope slide</a:t>
            </a:r>
            <a:r>
              <a:rPr lang="en-GB" dirty="0">
                <a:latin typeface="Comic Sans MS" pitchFamily="66" charset="0"/>
              </a:rPr>
              <a:t>, whereby the failure surface passes through the slope (Fig. 4.1 d). </a:t>
            </a:r>
          </a:p>
          <a:p>
            <a:pPr marL="571500" indent="-571500" algn="just">
              <a:lnSpc>
                <a:spcPct val="160000"/>
              </a:lnSpc>
              <a:buFont typeface="+mj-lt"/>
              <a:buAutoNum type="romanLcPeriod"/>
            </a:pPr>
            <a:r>
              <a:rPr lang="en-GB" b="1" i="1" dirty="0">
                <a:latin typeface="Comic Sans MS" pitchFamily="66" charset="0"/>
              </a:rPr>
              <a:t>A flow slide</a:t>
            </a:r>
            <a:r>
              <a:rPr lang="en-GB" dirty="0">
                <a:latin typeface="Comic Sans MS" pitchFamily="66" charset="0"/>
              </a:rPr>
              <a:t> occurs when internal and external conditions force a soil to behave like a viscous fluid and flow down even shallow slopes, spreading out in several directions (Fig. 4.1 e). </a:t>
            </a:r>
            <a:endParaRPr lang="en-US" dirty="0">
              <a:latin typeface="Comic Sans MS" pitchFamily="66" charset="0"/>
            </a:endParaRPr>
          </a:p>
          <a:p>
            <a:pPr algn="just">
              <a:lnSpc>
                <a:spcPct val="160000"/>
              </a:lnSpc>
              <a:buFont typeface="Wingdings" pitchFamily="2" charset="2"/>
              <a:buChar char="ü"/>
            </a:pPr>
            <a:endParaRPr lang="en-US"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11</a:t>
            </a:fld>
            <a:endParaRPr lang="en-US"/>
          </a:p>
        </p:txBody>
      </p:sp>
    </p:spTree>
    <p:extLst>
      <p:ext uri="{BB962C8B-B14F-4D97-AF65-F5344CB8AC3E}">
        <p14:creationId xmlns:p14="http://schemas.microsoft.com/office/powerpoint/2010/main" val="421836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60658" cy="685800"/>
          </a:xfrm>
        </p:spPr>
        <p:txBody>
          <a:bodyPr>
            <a:normAutofit fontScale="90000"/>
          </a:bodyPr>
          <a:lstStyle/>
          <a:p>
            <a:r>
              <a:rPr lang="en-GB" sz="3200" b="1" dirty="0">
                <a:solidFill>
                  <a:srgbClr val="3333FF"/>
                </a:solidFill>
                <a:latin typeface="Comic Sans MS" pitchFamily="66" charset="0"/>
              </a:rPr>
              <a:t>Causes of slope failures/</a:t>
            </a:r>
            <a:r>
              <a:rPr lang="en-US" sz="2200" dirty="0">
                <a:latin typeface="Arial Black" pitchFamily="34" charset="0"/>
                <a:cs typeface="Arial" pitchFamily="34" charset="0"/>
              </a:rPr>
              <a:t>Triggering Mechanisms</a:t>
            </a:r>
          </a:p>
        </p:txBody>
      </p:sp>
      <p:sp>
        <p:nvSpPr>
          <p:cNvPr id="10" name="Content Placeholder 2"/>
          <p:cNvSpPr txBox="1">
            <a:spLocks/>
          </p:cNvSpPr>
          <p:nvPr/>
        </p:nvSpPr>
        <p:spPr>
          <a:xfrm>
            <a:off x="145300" y="3512197"/>
            <a:ext cx="6917378" cy="41603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ts val="0"/>
              </a:spcBef>
              <a:spcAft>
                <a:spcPts val="1800"/>
              </a:spcAft>
              <a:buClrTx/>
              <a:buSzTx/>
              <a:tabLst/>
              <a:defRPr/>
            </a:pPr>
            <a:r>
              <a:rPr kumimoji="0" lang="en-US" sz="2400" b="0" i="0" u="none" strike="noStrike" kern="1200" cap="none" spc="0" normalizeH="0" baseline="0" noProof="0" dirty="0">
                <a:ln>
                  <a:noFill/>
                </a:ln>
                <a:solidFill>
                  <a:schemeClr val="tx1"/>
                </a:solidFill>
                <a:effectLst/>
                <a:uLnTx/>
                <a:uFillTx/>
                <a:latin typeface="Comic Sans MS" pitchFamily="66" charset="0"/>
                <a:cs typeface="Arial" pitchFamily="34" charset="0"/>
              </a:rPr>
              <a:t>1) </a:t>
            </a:r>
            <a:r>
              <a:rPr kumimoji="0" lang="en-US" sz="2400" b="1" i="0" u="none" strike="noStrike" kern="1200" cap="none" spc="0" normalizeH="0" baseline="0" noProof="0" dirty="0">
                <a:ln>
                  <a:noFill/>
                </a:ln>
                <a:solidFill>
                  <a:srgbClr val="FF0000"/>
                </a:solidFill>
                <a:effectLst/>
                <a:uLnTx/>
                <a:uFillTx/>
                <a:latin typeface="Comic Sans MS" pitchFamily="66" charset="0"/>
                <a:cs typeface="Arial" pitchFamily="34" charset="0"/>
              </a:rPr>
              <a:t>Intense</a:t>
            </a:r>
            <a:r>
              <a:rPr lang="en-US" sz="2400" b="1" dirty="0">
                <a:solidFill>
                  <a:srgbClr val="FF0000"/>
                </a:solidFill>
                <a:latin typeface="Comic Sans MS" pitchFamily="66" charset="0"/>
                <a:cs typeface="Arial" pitchFamily="34" charset="0"/>
              </a:rPr>
              <a:t> rainfall </a:t>
            </a:r>
            <a:r>
              <a:rPr lang="en-US" sz="2400" dirty="0">
                <a:latin typeface="Comic Sans MS" pitchFamily="66" charset="0"/>
                <a:cs typeface="Arial" pitchFamily="34" charset="0"/>
              </a:rPr>
              <a:t>(role of pore pressure)</a:t>
            </a:r>
            <a:endParaRPr kumimoji="0" lang="en-US" sz="2400" b="0" i="0" u="none" strike="noStrike" kern="1200" cap="none" spc="0" normalizeH="0" baseline="0" noProof="0" dirty="0">
              <a:ln>
                <a:noFill/>
              </a:ln>
              <a:solidFill>
                <a:schemeClr val="tx1"/>
              </a:solidFill>
              <a:effectLst/>
              <a:uLnTx/>
              <a:uFillTx/>
              <a:latin typeface="Comic Sans MS" pitchFamily="66" charset="0"/>
              <a:cs typeface="Arial" pitchFamily="34" charset="0"/>
            </a:endParaRPr>
          </a:p>
        </p:txBody>
      </p:sp>
      <p:sp>
        <p:nvSpPr>
          <p:cNvPr id="12" name="Content Placeholder 2"/>
          <p:cNvSpPr txBox="1">
            <a:spLocks/>
          </p:cNvSpPr>
          <p:nvPr/>
        </p:nvSpPr>
        <p:spPr>
          <a:xfrm>
            <a:off x="145300" y="3928230"/>
            <a:ext cx="5865788"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sz="2400" b="0" i="0" u="none" strike="noStrike" cap="none" spc="0" normalizeH="0" baseline="0">
                <a:ln>
                  <a:noFill/>
                </a:ln>
                <a:effectLst/>
                <a:uLnTx/>
                <a:uFillTx/>
                <a:latin typeface="Comic Sans MS" pitchFamily="66" charset="0"/>
                <a:cs typeface="Arial" pitchFamily="34" charset="0"/>
              </a:defRPr>
            </a:lvl1pPr>
          </a:lstStyle>
          <a:p>
            <a:r>
              <a:rPr lang="en-US" dirty="0"/>
              <a:t>2) </a:t>
            </a:r>
            <a:r>
              <a:rPr lang="en-US" b="1" dirty="0">
                <a:solidFill>
                  <a:srgbClr val="FF0000"/>
                </a:solidFill>
              </a:rPr>
              <a:t>Erosion</a:t>
            </a:r>
            <a:r>
              <a:rPr lang="en-US" dirty="0"/>
              <a:t> (removal of toe support, increased slope angle) </a:t>
            </a:r>
          </a:p>
        </p:txBody>
      </p:sp>
      <p:sp>
        <p:nvSpPr>
          <p:cNvPr id="13" name="Content Placeholder 2"/>
          <p:cNvSpPr txBox="1">
            <a:spLocks/>
          </p:cNvSpPr>
          <p:nvPr/>
        </p:nvSpPr>
        <p:spPr>
          <a:xfrm>
            <a:off x="111584" y="4705837"/>
            <a:ext cx="8043651"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sz="2400" b="0" i="0" u="none" strike="noStrike" cap="none" spc="0" normalizeH="0" baseline="0">
                <a:ln>
                  <a:noFill/>
                </a:ln>
                <a:effectLst/>
                <a:uLnTx/>
                <a:uFillTx/>
                <a:latin typeface="Comic Sans MS" pitchFamily="66" charset="0"/>
                <a:cs typeface="Arial" pitchFamily="34" charset="0"/>
              </a:defRPr>
            </a:lvl1pPr>
          </a:lstStyle>
          <a:p>
            <a:r>
              <a:rPr lang="en-US" dirty="0"/>
              <a:t>3) </a:t>
            </a:r>
            <a:r>
              <a:rPr lang="en-US" b="1" dirty="0">
                <a:solidFill>
                  <a:srgbClr val="FF0000"/>
                </a:solidFill>
              </a:rPr>
              <a:t>Earthquake loading </a:t>
            </a:r>
            <a:r>
              <a:rPr lang="en-US" dirty="0"/>
              <a:t>(dynamic forces, liquefaction)</a:t>
            </a:r>
          </a:p>
        </p:txBody>
      </p:sp>
      <p:sp>
        <p:nvSpPr>
          <p:cNvPr id="15" name="Content Placeholder 2"/>
          <p:cNvSpPr txBox="1">
            <a:spLocks/>
          </p:cNvSpPr>
          <p:nvPr/>
        </p:nvSpPr>
        <p:spPr>
          <a:xfrm>
            <a:off x="196920" y="5537903"/>
            <a:ext cx="6917378"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sz="2400" b="0" i="0" u="none" strike="noStrike" cap="none" spc="0" normalizeH="0" baseline="0">
                <a:ln>
                  <a:noFill/>
                </a:ln>
                <a:effectLst/>
                <a:uLnTx/>
                <a:uFillTx/>
                <a:latin typeface="Comic Sans MS" pitchFamily="66" charset="0"/>
                <a:cs typeface="Arial" pitchFamily="34" charset="0"/>
              </a:defRPr>
            </a:lvl1pPr>
          </a:lstStyle>
          <a:p>
            <a:r>
              <a:rPr lang="en-US" dirty="0"/>
              <a:t>5) </a:t>
            </a:r>
            <a:r>
              <a:rPr lang="en-US" b="1" dirty="0">
                <a:solidFill>
                  <a:srgbClr val="FF0000"/>
                </a:solidFill>
              </a:rPr>
              <a:t>Surcharge loading</a:t>
            </a:r>
          </a:p>
        </p:txBody>
      </p:sp>
      <p:grpSp>
        <p:nvGrpSpPr>
          <p:cNvPr id="18" name="Group 17"/>
          <p:cNvGrpSpPr/>
          <p:nvPr/>
        </p:nvGrpSpPr>
        <p:grpSpPr>
          <a:xfrm>
            <a:off x="130552" y="3340910"/>
            <a:ext cx="8333224" cy="2196993"/>
            <a:chOff x="130552" y="3340910"/>
            <a:chExt cx="8333224" cy="2196993"/>
          </a:xfrm>
        </p:grpSpPr>
        <p:sp>
          <p:nvSpPr>
            <p:cNvPr id="14" name="Content Placeholder 2"/>
            <p:cNvSpPr txBox="1">
              <a:spLocks/>
            </p:cNvSpPr>
            <p:nvPr/>
          </p:nvSpPr>
          <p:spPr>
            <a:xfrm>
              <a:off x="130552" y="5121870"/>
              <a:ext cx="6917378"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sz="2400" b="0" i="0" u="none" strike="noStrike" cap="none" spc="0" normalizeH="0" baseline="0">
                  <a:ln>
                    <a:noFill/>
                  </a:ln>
                  <a:effectLst/>
                  <a:uLnTx/>
                  <a:uFillTx/>
                  <a:latin typeface="Comic Sans MS" pitchFamily="66" charset="0"/>
                  <a:cs typeface="Arial" pitchFamily="34" charset="0"/>
                </a:defRPr>
              </a:lvl1pPr>
            </a:lstStyle>
            <a:p>
              <a:r>
                <a:rPr lang="en-US" dirty="0"/>
                <a:t>4) </a:t>
              </a:r>
              <a:r>
                <a:rPr lang="en-US" b="1" dirty="0">
                  <a:solidFill>
                    <a:srgbClr val="FF0000"/>
                  </a:solidFill>
                </a:rPr>
                <a:t>Construction activities </a:t>
              </a:r>
              <a:r>
                <a:rPr lang="en-US" dirty="0"/>
                <a:t>(toe excavation)</a:t>
              </a:r>
            </a:p>
          </p:txBody>
        </p:sp>
        <p:pic>
          <p:nvPicPr>
            <p:cNvPr id="136194" name="Picture 2"/>
            <p:cNvPicPr>
              <a:picLocks noChangeAspect="1" noChangeArrowheads="1"/>
            </p:cNvPicPr>
            <p:nvPr/>
          </p:nvPicPr>
          <p:blipFill>
            <a:blip r:embed="rId2"/>
            <a:srcRect/>
            <a:stretch>
              <a:fillRect/>
            </a:stretch>
          </p:blipFill>
          <p:spPr bwMode="auto">
            <a:xfrm>
              <a:off x="6101576" y="3340910"/>
              <a:ext cx="2362200" cy="1590675"/>
            </a:xfrm>
            <a:prstGeom prst="rect">
              <a:avLst/>
            </a:prstGeom>
            <a:noFill/>
            <a:ln w="9525">
              <a:noFill/>
              <a:miter lim="800000"/>
              <a:headEnd/>
              <a:tailEnd/>
            </a:ln>
          </p:spPr>
        </p:pic>
      </p:grpSp>
      <p:grpSp>
        <p:nvGrpSpPr>
          <p:cNvPr id="17" name="Group 16"/>
          <p:cNvGrpSpPr/>
          <p:nvPr/>
        </p:nvGrpSpPr>
        <p:grpSpPr>
          <a:xfrm>
            <a:off x="174798" y="5121870"/>
            <a:ext cx="8379465" cy="1447800"/>
            <a:chOff x="174798" y="5121870"/>
            <a:chExt cx="8379465" cy="1447800"/>
          </a:xfrm>
        </p:grpSpPr>
        <p:sp>
          <p:nvSpPr>
            <p:cNvPr id="16" name="Content Placeholder 2"/>
            <p:cNvSpPr txBox="1">
              <a:spLocks/>
            </p:cNvSpPr>
            <p:nvPr/>
          </p:nvSpPr>
          <p:spPr>
            <a:xfrm>
              <a:off x="174798" y="6032810"/>
              <a:ext cx="6917378" cy="416033"/>
            </a:xfrm>
            <a:prstGeom prst="rect">
              <a:avLst/>
            </a:prstGeom>
          </p:spPr>
          <p:txBody>
            <a:bodyPr vert="horz" lIns="91440" tIns="45720" rIns="91440" bIns="45720" rtlCol="0">
              <a:noAutofit/>
            </a:bodyPr>
            <a:lstStyle>
              <a:defPPr>
                <a:defRPr lang="en-US"/>
              </a:defPPr>
              <a:lvl1pPr marL="342900" marR="0" lvl="0" indent="-342900" defTabSz="457200" fontAlgn="auto">
                <a:lnSpc>
                  <a:spcPct val="100000"/>
                </a:lnSpc>
                <a:spcBef>
                  <a:spcPts val="0"/>
                </a:spcBef>
                <a:spcAft>
                  <a:spcPts val="1800"/>
                </a:spcAft>
                <a:buClrTx/>
                <a:buSzTx/>
                <a:tabLst/>
                <a:defRPr kumimoji="0" sz="2400" b="0" i="0" u="none" strike="noStrike" cap="none" spc="0" normalizeH="0" baseline="0">
                  <a:ln>
                    <a:noFill/>
                  </a:ln>
                  <a:effectLst/>
                  <a:uLnTx/>
                  <a:uFillTx/>
                  <a:latin typeface="Comic Sans MS" pitchFamily="66" charset="0"/>
                  <a:cs typeface="Arial" pitchFamily="34" charset="0"/>
                </a:defRPr>
              </a:lvl1pPr>
            </a:lstStyle>
            <a:p>
              <a:r>
                <a:rPr lang="en-US" dirty="0"/>
                <a:t>6) </a:t>
              </a:r>
              <a:r>
                <a:rPr lang="en-US" b="1" dirty="0">
                  <a:solidFill>
                    <a:srgbClr val="FF0000"/>
                  </a:solidFill>
                </a:rPr>
                <a:t>Rapid drawdown</a:t>
              </a:r>
            </a:p>
          </p:txBody>
        </p:sp>
        <p:pic>
          <p:nvPicPr>
            <p:cNvPr id="136195" name="Picture 3"/>
            <p:cNvPicPr>
              <a:picLocks noChangeAspect="1" noChangeArrowheads="1"/>
            </p:cNvPicPr>
            <p:nvPr/>
          </p:nvPicPr>
          <p:blipFill>
            <a:blip r:embed="rId3"/>
            <a:srcRect/>
            <a:stretch>
              <a:fillRect/>
            </a:stretch>
          </p:blipFill>
          <p:spPr bwMode="auto">
            <a:xfrm>
              <a:off x="6011088" y="5121870"/>
              <a:ext cx="2543175" cy="1447800"/>
            </a:xfrm>
            <a:prstGeom prst="rect">
              <a:avLst/>
            </a:prstGeom>
            <a:noFill/>
            <a:ln w="9525">
              <a:noFill/>
              <a:miter lim="800000"/>
              <a:headEnd/>
              <a:tailEnd/>
            </a:ln>
          </p:spPr>
        </p:pic>
      </p:grpSp>
      <p:sp>
        <p:nvSpPr>
          <p:cNvPr id="3" name="Rectangle 2"/>
          <p:cNvSpPr/>
          <p:nvPr/>
        </p:nvSpPr>
        <p:spPr>
          <a:xfrm>
            <a:off x="199378" y="837725"/>
            <a:ext cx="8718480" cy="2495811"/>
          </a:xfrm>
          <a:prstGeom prst="rect">
            <a:avLst/>
          </a:prstGeom>
        </p:spPr>
        <p:txBody>
          <a:bodyPr wrap="square">
            <a:spAutoFit/>
          </a:bodyPr>
          <a:lstStyle/>
          <a:p>
            <a:pPr algn="just">
              <a:lnSpc>
                <a:spcPct val="160000"/>
              </a:lnSpc>
              <a:buFont typeface="Wingdings" pitchFamily="2" charset="2"/>
              <a:buChar char="ü"/>
            </a:pPr>
            <a:r>
              <a:rPr lang="en-US" sz="2000" dirty="0">
                <a:latin typeface="Comic Sans MS" pitchFamily="66" charset="0"/>
              </a:rPr>
              <a:t>Slope failures are caused in general by natural forces, human mismanagement and activities. </a:t>
            </a:r>
            <a:endParaRPr lang="en-GB" sz="2000" dirty="0">
              <a:latin typeface="Comic Sans MS" pitchFamily="66" charset="0"/>
            </a:endParaRPr>
          </a:p>
          <a:p>
            <a:pPr algn="just">
              <a:lnSpc>
                <a:spcPct val="160000"/>
              </a:lnSpc>
              <a:buFont typeface="Wingdings" pitchFamily="2" charset="2"/>
              <a:buChar char="ü"/>
            </a:pPr>
            <a:r>
              <a:rPr lang="en-GB" sz="2000" dirty="0">
                <a:latin typeface="Comic Sans MS" pitchFamily="66" charset="0"/>
              </a:rPr>
              <a:t>The most common causes of slope failures are </a:t>
            </a:r>
            <a:r>
              <a:rPr lang="en-GB" sz="2000" b="1" dirty="0">
                <a:latin typeface="Comic Sans MS" pitchFamily="66" charset="0"/>
              </a:rPr>
              <a:t>erosion</a:t>
            </a:r>
            <a:r>
              <a:rPr lang="en-GB" sz="2000" dirty="0">
                <a:latin typeface="Comic Sans MS" pitchFamily="66" charset="0"/>
              </a:rPr>
              <a:t>, </a:t>
            </a:r>
            <a:r>
              <a:rPr lang="en-GB" sz="2000" b="1" dirty="0">
                <a:latin typeface="Comic Sans MS" pitchFamily="66" charset="0"/>
              </a:rPr>
              <a:t>rainfall</a:t>
            </a:r>
            <a:r>
              <a:rPr lang="en-GB" sz="2000" dirty="0">
                <a:latin typeface="Comic Sans MS" pitchFamily="66" charset="0"/>
              </a:rPr>
              <a:t>, </a:t>
            </a:r>
            <a:r>
              <a:rPr lang="en-GB" sz="2000" b="1" dirty="0">
                <a:latin typeface="Comic Sans MS" pitchFamily="66" charset="0"/>
              </a:rPr>
              <a:t>earthquake</a:t>
            </a:r>
            <a:r>
              <a:rPr lang="en-GB" sz="2000" dirty="0">
                <a:latin typeface="Comic Sans MS" pitchFamily="66" charset="0"/>
              </a:rPr>
              <a:t>, </a:t>
            </a:r>
            <a:r>
              <a:rPr lang="en-GB" sz="2000" b="1" dirty="0">
                <a:latin typeface="Comic Sans MS" pitchFamily="66" charset="0"/>
              </a:rPr>
              <a:t>geological features</a:t>
            </a:r>
            <a:r>
              <a:rPr lang="en-GB" sz="2000" dirty="0">
                <a:latin typeface="Comic Sans MS" pitchFamily="66" charset="0"/>
              </a:rPr>
              <a:t>, </a:t>
            </a:r>
            <a:r>
              <a:rPr lang="en-GB" sz="2000" b="1" dirty="0">
                <a:latin typeface="Comic Sans MS" pitchFamily="66" charset="0"/>
              </a:rPr>
              <a:t>external loading</a:t>
            </a:r>
            <a:r>
              <a:rPr lang="en-GB" sz="2000" dirty="0">
                <a:latin typeface="Comic Sans MS" pitchFamily="66" charset="0"/>
              </a:rPr>
              <a:t>, </a:t>
            </a:r>
            <a:r>
              <a:rPr lang="en-GB" sz="2000" b="1" dirty="0">
                <a:solidFill>
                  <a:srgbClr val="3333FF"/>
                </a:solidFill>
                <a:latin typeface="Comic Sans MS" pitchFamily="66" charset="0"/>
              </a:rPr>
              <a:t>construction activities </a:t>
            </a:r>
            <a:r>
              <a:rPr lang="en-GB" sz="2000" dirty="0">
                <a:latin typeface="Comic Sans MS" pitchFamily="66" charset="0"/>
              </a:rPr>
              <a:t>(ex. excavation &amp; fill), and </a:t>
            </a:r>
            <a:r>
              <a:rPr lang="en-GB" sz="2000" b="1" dirty="0">
                <a:latin typeface="Comic Sans MS" pitchFamily="66" charset="0"/>
              </a:rPr>
              <a:t>reservoir rapid drawdown.</a:t>
            </a:r>
            <a:endParaRPr lang="en-US" sz="2000" b="1"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12</a:t>
            </a:fld>
            <a:endParaRPr lang="en-US"/>
          </a:p>
        </p:txBody>
      </p:sp>
    </p:spTree>
    <p:extLst>
      <p:ext uri="{BB962C8B-B14F-4D97-AF65-F5344CB8AC3E}">
        <p14:creationId xmlns:p14="http://schemas.microsoft.com/office/powerpoint/2010/main" val="407487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atin typeface="Comic Sans MS" pitchFamily="66" charset="0"/>
              </a:rPr>
              <a:t>4.3 Two-Dimensional Slope Stability Analysis</a:t>
            </a:r>
            <a:endParaRPr lang="en-US" sz="3200" dirty="0"/>
          </a:p>
        </p:txBody>
      </p:sp>
      <p:sp>
        <p:nvSpPr>
          <p:cNvPr id="3" name="Content Placeholder 2"/>
          <p:cNvSpPr>
            <a:spLocks noGrp="1"/>
          </p:cNvSpPr>
          <p:nvPr>
            <p:ph idx="1"/>
          </p:nvPr>
        </p:nvSpPr>
        <p:spPr>
          <a:xfrm>
            <a:off x="228600" y="1447800"/>
            <a:ext cx="8686800" cy="5181600"/>
          </a:xfrm>
        </p:spPr>
        <p:txBody>
          <a:bodyPr>
            <a:normAutofit/>
          </a:bodyPr>
          <a:lstStyle/>
          <a:p>
            <a:pPr algn="just">
              <a:lnSpc>
                <a:spcPct val="160000"/>
              </a:lnSpc>
              <a:buFont typeface="Wingdings" pitchFamily="2" charset="2"/>
              <a:buChar char="ü"/>
            </a:pPr>
            <a:r>
              <a:rPr lang="en-US" sz="2800" dirty="0">
                <a:latin typeface="Comic Sans MS" pitchFamily="66" charset="0"/>
              </a:rPr>
              <a:t>Slope stability can be analyzed using one or more of the following: </a:t>
            </a:r>
            <a:r>
              <a:rPr lang="en-US" sz="2800" b="1" dirty="0">
                <a:solidFill>
                  <a:srgbClr val="3333FF"/>
                </a:solidFill>
                <a:latin typeface="Comic Sans MS" pitchFamily="66" charset="0"/>
              </a:rPr>
              <a:t>the limit equilibrium method</a:t>
            </a:r>
            <a:r>
              <a:rPr lang="en-US" sz="2800" dirty="0">
                <a:latin typeface="Comic Sans MS" pitchFamily="66" charset="0"/>
              </a:rPr>
              <a:t>, </a:t>
            </a:r>
            <a:r>
              <a:rPr lang="en-US" sz="2800" b="1" dirty="0">
                <a:solidFill>
                  <a:srgbClr val="3333FF"/>
                </a:solidFill>
                <a:latin typeface="Comic Sans MS" pitchFamily="66" charset="0"/>
              </a:rPr>
              <a:t>finite difference method</a:t>
            </a:r>
            <a:r>
              <a:rPr lang="en-US" sz="2800" dirty="0">
                <a:latin typeface="Comic Sans MS" pitchFamily="66" charset="0"/>
              </a:rPr>
              <a:t>, and </a:t>
            </a:r>
            <a:r>
              <a:rPr lang="en-US" sz="2800" b="1" dirty="0">
                <a:latin typeface="Comic Sans MS" pitchFamily="66" charset="0"/>
              </a:rPr>
              <a:t>finite element method</a:t>
            </a:r>
            <a:r>
              <a:rPr lang="en-US" sz="2800" dirty="0">
                <a:latin typeface="Comic Sans MS" pitchFamily="66" charset="0"/>
              </a:rPr>
              <a:t>. </a:t>
            </a:r>
          </a:p>
          <a:p>
            <a:pPr algn="just">
              <a:lnSpc>
                <a:spcPct val="160000"/>
              </a:lnSpc>
              <a:buFont typeface="Wingdings" pitchFamily="2" charset="2"/>
              <a:buChar char="ü"/>
            </a:pPr>
            <a:r>
              <a:rPr lang="en-US" sz="2800" dirty="0">
                <a:latin typeface="Comic Sans MS" pitchFamily="66" charset="0"/>
              </a:rPr>
              <a:t>Limit equilibrium is the most widely used method for stability analysis. </a:t>
            </a:r>
          </a:p>
        </p:txBody>
      </p:sp>
      <p:sp>
        <p:nvSpPr>
          <p:cNvPr id="5" name="Slide Number Placeholder 4"/>
          <p:cNvSpPr>
            <a:spLocks noGrp="1"/>
          </p:cNvSpPr>
          <p:nvPr>
            <p:ph type="sldNum" sz="quarter" idx="12"/>
          </p:nvPr>
        </p:nvSpPr>
        <p:spPr/>
        <p:txBody>
          <a:bodyPr/>
          <a:lstStyle/>
          <a:p>
            <a:fld id="{AE1075AE-E397-4817-923A-EC4437C88326}" type="slidenum">
              <a:rPr lang="en-US" smtClean="0"/>
              <a:t>13</a:t>
            </a:fld>
            <a:endParaRPr lang="en-US"/>
          </a:p>
        </p:txBody>
      </p:sp>
    </p:spTree>
    <p:extLst>
      <p:ext uri="{BB962C8B-B14F-4D97-AF65-F5344CB8AC3E}">
        <p14:creationId xmlns:p14="http://schemas.microsoft.com/office/powerpoint/2010/main" val="109210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b="1" dirty="0">
                <a:latin typeface="Comic Sans MS" pitchFamily="66" charset="0"/>
              </a:rPr>
              <a:t>4.4 Stability Analysis of Infinite Slopes.</a:t>
            </a:r>
            <a:endParaRPr lang="en-US" sz="2800" dirty="0"/>
          </a:p>
        </p:txBody>
      </p:sp>
      <p:sp>
        <p:nvSpPr>
          <p:cNvPr id="3" name="Content Placeholder 2"/>
          <p:cNvSpPr>
            <a:spLocks noGrp="1"/>
          </p:cNvSpPr>
          <p:nvPr>
            <p:ph idx="1"/>
          </p:nvPr>
        </p:nvSpPr>
        <p:spPr>
          <a:xfrm>
            <a:off x="228600" y="990600"/>
            <a:ext cx="8686800" cy="5486400"/>
          </a:xfrm>
        </p:spPr>
        <p:txBody>
          <a:bodyPr>
            <a:normAutofit fontScale="70000" lnSpcReduction="20000"/>
          </a:bodyPr>
          <a:lstStyle/>
          <a:p>
            <a:pPr algn="just">
              <a:lnSpc>
                <a:spcPct val="160000"/>
              </a:lnSpc>
              <a:buFont typeface="Wingdings" pitchFamily="2" charset="2"/>
              <a:buChar char="ü"/>
            </a:pPr>
            <a:r>
              <a:rPr lang="en-US" b="1" dirty="0">
                <a:solidFill>
                  <a:srgbClr val="3333FF"/>
                </a:solidFill>
                <a:latin typeface="Comic Sans MS" pitchFamily="66" charset="0"/>
              </a:rPr>
              <a:t>Infinite slopes </a:t>
            </a:r>
            <a:r>
              <a:rPr lang="en-US" dirty="0">
                <a:latin typeface="Comic Sans MS" pitchFamily="66" charset="0"/>
              </a:rPr>
              <a:t>have dimensions that extend over great distances. In practice, the infinite slope mechanism is applied to the case when a soft material of very long length with constant slope may slide on a hard material (e.g. rock) having the same slope. Let’s consider a clean, homogeneous soil of infinite slope </a:t>
            </a:r>
            <a:r>
              <a:rPr lang="el-GR" sz="4000" b="1" dirty="0">
                <a:solidFill>
                  <a:srgbClr val="FF0000"/>
                </a:solidFill>
                <a:latin typeface="MS PGothic"/>
                <a:ea typeface="MS PGothic"/>
              </a:rPr>
              <a:t>α</a:t>
            </a:r>
            <a:r>
              <a:rPr lang="en-US" dirty="0">
                <a:solidFill>
                  <a:srgbClr val="FF0000"/>
                </a:solidFill>
                <a:latin typeface="MS PGothic"/>
                <a:ea typeface="MS PGothic"/>
              </a:rPr>
              <a:t>s</a:t>
            </a:r>
            <a:r>
              <a:rPr lang="en-US" dirty="0">
                <a:latin typeface="Comic Sans MS" pitchFamily="66" charset="0"/>
              </a:rPr>
              <a:t>  as shown in Figure 4.3. </a:t>
            </a:r>
          </a:p>
          <a:p>
            <a:pPr algn="just">
              <a:lnSpc>
                <a:spcPct val="160000"/>
              </a:lnSpc>
              <a:buFont typeface="Wingdings" pitchFamily="2" charset="2"/>
              <a:buChar char="ü"/>
            </a:pPr>
            <a:r>
              <a:rPr lang="en-US" b="1" dirty="0">
                <a:solidFill>
                  <a:srgbClr val="3333FF"/>
                </a:solidFill>
                <a:latin typeface="Comic Sans MS" pitchFamily="66" charset="0"/>
              </a:rPr>
              <a:t>To use limit equilibrium method</a:t>
            </a:r>
            <a:r>
              <a:rPr lang="en-US" dirty="0">
                <a:latin typeface="Comic Sans MS" pitchFamily="66" charset="0"/>
              </a:rPr>
              <a:t>, we must first speculate on a failure of slip mechanism. We will assume the slip would occur on a plane parallel to the slope. If we consider a slice of soil between the surface of the soil and the slip plane, we can draw a free-body diagram of the slice as shown in Figure 4.3</a:t>
            </a:r>
          </a:p>
        </p:txBody>
      </p:sp>
      <p:sp>
        <p:nvSpPr>
          <p:cNvPr id="5" name="Slide Number Placeholder 4"/>
          <p:cNvSpPr>
            <a:spLocks noGrp="1"/>
          </p:cNvSpPr>
          <p:nvPr>
            <p:ph type="sldNum" sz="quarter" idx="12"/>
          </p:nvPr>
        </p:nvSpPr>
        <p:spPr/>
        <p:txBody>
          <a:bodyPr/>
          <a:lstStyle/>
          <a:p>
            <a:fld id="{AE1075AE-E397-4817-923A-EC4437C88326}" type="slidenum">
              <a:rPr lang="en-US" smtClean="0"/>
              <a:t>14</a:t>
            </a:fld>
            <a:endParaRPr lang="en-US"/>
          </a:p>
        </p:txBody>
      </p:sp>
    </p:spTree>
    <p:extLst>
      <p:ext uri="{BB962C8B-B14F-4D97-AF65-F5344CB8AC3E}">
        <p14:creationId xmlns:p14="http://schemas.microsoft.com/office/powerpoint/2010/main" val="1545275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US" b="1" dirty="0">
                <a:solidFill>
                  <a:srgbClr val="3333FF"/>
                </a:solidFill>
                <a:latin typeface="Comic Sans MS" pitchFamily="66" charset="0"/>
              </a:rPr>
              <a:t>Infinite Slopes…</a:t>
            </a:r>
            <a:endParaRPr lang="en-US" dirty="0">
              <a:solidFill>
                <a:srgbClr val="3333FF"/>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6781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5562600"/>
            <a:ext cx="8534400" cy="400110"/>
          </a:xfrm>
          <a:prstGeom prst="rect">
            <a:avLst/>
          </a:prstGeom>
        </p:spPr>
        <p:txBody>
          <a:bodyPr wrap="square">
            <a:spAutoFit/>
          </a:bodyPr>
          <a:lstStyle/>
          <a:p>
            <a:r>
              <a:rPr lang="en-GB" sz="2000" b="1" dirty="0">
                <a:solidFill>
                  <a:srgbClr val="FF0000"/>
                </a:solidFill>
                <a:latin typeface="Comic Sans MS" pitchFamily="66" charset="0"/>
              </a:rPr>
              <a:t>Figure 4.3: Forces on a slice of soil in an infinite slope.</a:t>
            </a:r>
            <a:endParaRPr lang="en-US" sz="2000" b="1" dirty="0">
              <a:solidFill>
                <a:srgbClr val="FF0000"/>
              </a:solidFill>
              <a:latin typeface="Comic Sans MS" pitchFamily="66" charset="0"/>
            </a:endParaRPr>
          </a:p>
        </p:txBody>
      </p:sp>
      <p:sp>
        <p:nvSpPr>
          <p:cNvPr id="7" name="Slide Number Placeholder 6"/>
          <p:cNvSpPr>
            <a:spLocks noGrp="1"/>
          </p:cNvSpPr>
          <p:nvPr>
            <p:ph type="sldNum" sz="quarter" idx="12"/>
          </p:nvPr>
        </p:nvSpPr>
        <p:spPr/>
        <p:txBody>
          <a:bodyPr/>
          <a:lstStyle/>
          <a:p>
            <a:fld id="{AE1075AE-E397-4817-923A-EC4437C88326}" type="slidenum">
              <a:rPr lang="en-US" smtClean="0"/>
              <a:t>15</a:t>
            </a:fld>
            <a:endParaRPr lang="en-US"/>
          </a:p>
        </p:txBody>
      </p:sp>
    </p:spTree>
    <p:extLst>
      <p:ext uri="{BB962C8B-B14F-4D97-AF65-F5344CB8AC3E}">
        <p14:creationId xmlns:p14="http://schemas.microsoft.com/office/powerpoint/2010/main" val="388962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553200"/>
          </a:xfrm>
        </p:spPr>
        <p:txBody>
          <a:bodyPr>
            <a:normAutofit fontScale="55000" lnSpcReduction="20000"/>
          </a:bodyPr>
          <a:lstStyle/>
          <a:p>
            <a:pPr algn="just">
              <a:lnSpc>
                <a:spcPct val="170000"/>
              </a:lnSpc>
              <a:buFont typeface="Wingdings" pitchFamily="2" charset="2"/>
              <a:buChar char="ü"/>
            </a:pPr>
            <a:r>
              <a:rPr lang="en-GB" dirty="0">
                <a:latin typeface="Comic Sans MS" pitchFamily="66" charset="0"/>
              </a:rPr>
              <a:t>The forces acting on the slice per unit thickness are the weight </a:t>
            </a:r>
            <a:r>
              <a:rPr lang="en-GB" b="1" dirty="0">
                <a:solidFill>
                  <a:srgbClr val="FF0000"/>
                </a:solidFill>
                <a:latin typeface="Comic Sans MS" pitchFamily="66" charset="0"/>
              </a:rPr>
              <a:t>W=</a:t>
            </a:r>
            <a:r>
              <a:rPr lang="el-GR" b="1" dirty="0">
                <a:solidFill>
                  <a:srgbClr val="FF0000"/>
                </a:solidFill>
                <a:latin typeface="MS PGothic"/>
                <a:ea typeface="MS PGothic"/>
              </a:rPr>
              <a:t>γ</a:t>
            </a:r>
            <a:r>
              <a:rPr lang="en-GB" b="1" dirty="0" err="1">
                <a:solidFill>
                  <a:srgbClr val="FF0000"/>
                </a:solidFill>
                <a:latin typeface="Comic Sans MS" pitchFamily="66" charset="0"/>
              </a:rPr>
              <a:t>bz</a:t>
            </a:r>
            <a:r>
              <a:rPr lang="en-GB" b="1" dirty="0">
                <a:solidFill>
                  <a:srgbClr val="FF0000"/>
                </a:solidFill>
                <a:latin typeface="Comic Sans MS" pitchFamily="66" charset="0"/>
              </a:rPr>
              <a:t> </a:t>
            </a:r>
            <a:r>
              <a:rPr lang="en-GB" dirty="0">
                <a:latin typeface="Comic Sans MS" pitchFamily="66" charset="0"/>
              </a:rPr>
              <a:t>, the shear forces </a:t>
            </a:r>
            <a:r>
              <a:rPr lang="en-GB" dirty="0" err="1">
                <a:latin typeface="Comic Sans MS" pitchFamily="66" charset="0"/>
              </a:rPr>
              <a:t>Xj</a:t>
            </a:r>
            <a:r>
              <a:rPr lang="en-GB" dirty="0">
                <a:latin typeface="Comic Sans MS" pitchFamily="66" charset="0"/>
              </a:rPr>
              <a:t> and Xj+1 on the sides, the normal forces </a:t>
            </a:r>
            <a:r>
              <a:rPr lang="en-GB" dirty="0" err="1">
                <a:latin typeface="Comic Sans MS" pitchFamily="66" charset="0"/>
              </a:rPr>
              <a:t>Ej</a:t>
            </a:r>
            <a:r>
              <a:rPr lang="en-GB" dirty="0">
                <a:latin typeface="Comic Sans MS" pitchFamily="66" charset="0"/>
              </a:rPr>
              <a:t> and Ej+1  on the sides, the normal force N on the slip plane and the mobilized shear resistance of the soil, T, on the slip plane. We will assume that forces that provoke failure are positive. If seepage is present, a seepage force </a:t>
            </a:r>
            <a:r>
              <a:rPr lang="en-GB" dirty="0" err="1">
                <a:latin typeface="Comic Sans MS" pitchFamily="66" charset="0"/>
              </a:rPr>
              <a:t>Js</a:t>
            </a:r>
            <a:r>
              <a:rPr lang="en-GB" dirty="0">
                <a:latin typeface="Comic Sans MS" pitchFamily="66" charset="0"/>
              </a:rPr>
              <a:t>=i*</a:t>
            </a:r>
            <a:r>
              <a:rPr lang="el-GR" sz="3800" b="1" dirty="0">
                <a:latin typeface="MS PGothic"/>
                <a:ea typeface="MS PGothic"/>
              </a:rPr>
              <a:t>γ</a:t>
            </a:r>
            <a:r>
              <a:rPr lang="en-US" sz="3800" b="1" dirty="0">
                <a:latin typeface="MS PGothic"/>
                <a:ea typeface="MS PGothic"/>
              </a:rPr>
              <a:t>w*b*z</a:t>
            </a:r>
            <a:r>
              <a:rPr lang="en-GB" sz="3800" b="1" dirty="0">
                <a:latin typeface="Comic Sans MS" pitchFamily="66" charset="0"/>
              </a:rPr>
              <a:t> </a:t>
            </a:r>
            <a:r>
              <a:rPr lang="en-GB" dirty="0">
                <a:latin typeface="Comic Sans MS" pitchFamily="66" charset="0"/>
              </a:rPr>
              <a:t>develops, where </a:t>
            </a:r>
            <a:r>
              <a:rPr lang="en-GB" dirty="0">
                <a:solidFill>
                  <a:srgbClr val="FF0000"/>
                </a:solidFill>
                <a:latin typeface="Comic Sans MS" pitchFamily="66" charset="0"/>
              </a:rPr>
              <a:t>i is the hydraulic gradient</a:t>
            </a:r>
            <a:r>
              <a:rPr lang="en-GB" dirty="0">
                <a:latin typeface="Comic Sans MS" pitchFamily="66" charset="0"/>
              </a:rPr>
              <a:t>. </a:t>
            </a:r>
          </a:p>
          <a:p>
            <a:pPr algn="just">
              <a:lnSpc>
                <a:spcPct val="170000"/>
              </a:lnSpc>
              <a:buFont typeface="Wingdings" pitchFamily="2" charset="2"/>
              <a:buChar char="ü"/>
            </a:pPr>
            <a:r>
              <a:rPr lang="en-GB" dirty="0">
                <a:latin typeface="Comic Sans MS" pitchFamily="66" charset="0"/>
              </a:rPr>
              <a:t>For a uniform slope of infinite extent, </a:t>
            </a:r>
            <a:r>
              <a:rPr lang="en-GB" b="1" dirty="0" err="1">
                <a:latin typeface="Comic Sans MS" pitchFamily="66" charset="0"/>
              </a:rPr>
              <a:t>Xj</a:t>
            </a:r>
            <a:r>
              <a:rPr lang="en-GB" b="1" dirty="0">
                <a:latin typeface="Comic Sans MS" pitchFamily="66" charset="0"/>
              </a:rPr>
              <a:t>=Xj+1 and </a:t>
            </a:r>
            <a:r>
              <a:rPr lang="en-GB" b="1" dirty="0" err="1">
                <a:latin typeface="Comic Sans MS" pitchFamily="66" charset="0"/>
              </a:rPr>
              <a:t>Ej</a:t>
            </a:r>
            <a:r>
              <a:rPr lang="en-GB" b="1" dirty="0">
                <a:latin typeface="Comic Sans MS" pitchFamily="66" charset="0"/>
              </a:rPr>
              <a:t>=Ej+1</a:t>
            </a:r>
            <a:r>
              <a:rPr lang="en-GB" dirty="0">
                <a:latin typeface="Comic Sans MS" pitchFamily="66" charset="0"/>
              </a:rPr>
              <a:t>. To continue with the limit equilibrium method, we must now use the equilibrium equations to solve the problem. </a:t>
            </a:r>
          </a:p>
          <a:p>
            <a:pPr algn="just">
              <a:lnSpc>
                <a:spcPct val="170000"/>
              </a:lnSpc>
              <a:buFont typeface="Wingdings" pitchFamily="2" charset="2"/>
              <a:buChar char="ü"/>
            </a:pPr>
            <a:r>
              <a:rPr lang="en-GB" dirty="0">
                <a:latin typeface="Comic Sans MS" pitchFamily="66" charset="0"/>
              </a:rPr>
              <a:t>But before that we will define the factor of safety (</a:t>
            </a:r>
            <a:r>
              <a:rPr lang="en-GB" b="1" i="1" dirty="0">
                <a:latin typeface="Comic Sans MS" pitchFamily="66" charset="0"/>
              </a:rPr>
              <a:t>FS</a:t>
            </a:r>
            <a:r>
              <a:rPr lang="en-GB" dirty="0">
                <a:latin typeface="Comic Sans MS" pitchFamily="66" charset="0"/>
              </a:rPr>
              <a:t>) of a slope in the following subsection. The general objective of infinite slope stability analysis is to determine either the </a:t>
            </a:r>
            <a:r>
              <a:rPr lang="en-GB" b="1" i="1" dirty="0">
                <a:latin typeface="Comic Sans MS" pitchFamily="66" charset="0"/>
              </a:rPr>
              <a:t>critical slope</a:t>
            </a:r>
            <a:r>
              <a:rPr lang="en-GB" dirty="0">
                <a:latin typeface="Comic Sans MS" pitchFamily="66" charset="0"/>
              </a:rPr>
              <a:t> or </a:t>
            </a:r>
            <a:r>
              <a:rPr lang="en-GB" b="1" i="1" dirty="0">
                <a:latin typeface="Comic Sans MS" pitchFamily="66" charset="0"/>
              </a:rPr>
              <a:t>critical height</a:t>
            </a:r>
            <a:r>
              <a:rPr lang="en-GB" dirty="0">
                <a:latin typeface="Comic Sans MS" pitchFamily="66" charset="0"/>
              </a:rPr>
              <a:t>, or alternatively, the</a:t>
            </a:r>
            <a:r>
              <a:rPr lang="en-GB" b="1" i="1" dirty="0">
                <a:latin typeface="Comic Sans MS" pitchFamily="66" charset="0"/>
              </a:rPr>
              <a:t> factor of safety</a:t>
            </a:r>
            <a:r>
              <a:rPr lang="en-GB" dirty="0">
                <a:latin typeface="Comic Sans MS" pitchFamily="66" charset="0"/>
              </a:rPr>
              <a:t> of the slope.</a:t>
            </a:r>
            <a:endParaRPr lang="en-US" dirty="0">
              <a:latin typeface="Comic Sans MS" pitchFamily="66" charset="0"/>
            </a:endParaRPr>
          </a:p>
          <a:p>
            <a:pPr algn="just">
              <a:lnSpc>
                <a:spcPct val="170000"/>
              </a:lnSpc>
              <a:buFont typeface="Wingdings" pitchFamily="2" charset="2"/>
              <a:buChar char="ü"/>
            </a:pPr>
            <a:endParaRPr lang="en-US"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16</a:t>
            </a:fld>
            <a:endParaRPr lang="en-US"/>
          </a:p>
        </p:txBody>
      </p:sp>
    </p:spTree>
    <p:extLst>
      <p:ext uri="{BB962C8B-B14F-4D97-AF65-F5344CB8AC3E}">
        <p14:creationId xmlns:p14="http://schemas.microsoft.com/office/powerpoint/2010/main" val="548309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5463381"/>
          </a:xfrm>
        </p:spPr>
        <p:txBody>
          <a:bodyPr>
            <a:normAutofit/>
          </a:bodyPr>
          <a:lstStyle/>
          <a:p>
            <a:pPr algn="just">
              <a:lnSpc>
                <a:spcPct val="150000"/>
              </a:lnSpc>
              <a:buFont typeface="Wingdings" pitchFamily="2" charset="2"/>
              <a:buChar char="ü"/>
            </a:pPr>
            <a:r>
              <a:rPr lang="en-GB" sz="2800" b="1" dirty="0">
                <a:latin typeface="Comic Sans MS" pitchFamily="66" charset="0"/>
              </a:rPr>
              <a:t>The factor of safety </a:t>
            </a:r>
            <a:r>
              <a:rPr lang="en-GB" sz="2800" dirty="0">
                <a:latin typeface="Comic Sans MS" pitchFamily="66" charset="0"/>
              </a:rPr>
              <a:t>of a slope is defined as the ratio of the available shear strength, </a:t>
            </a:r>
            <a:r>
              <a:rPr lang="en-GB" sz="3600" b="1" dirty="0">
                <a:solidFill>
                  <a:srgbClr val="FF0000"/>
                </a:solidFill>
                <a:latin typeface="Comic Sans MS" pitchFamily="66" charset="0"/>
                <a:sym typeface="Symbol"/>
              </a:rPr>
              <a:t></a:t>
            </a:r>
            <a:r>
              <a:rPr lang="en-GB" sz="1800" b="1" dirty="0">
                <a:solidFill>
                  <a:srgbClr val="FF0000"/>
                </a:solidFill>
                <a:latin typeface="Comic Sans MS" pitchFamily="66" charset="0"/>
                <a:sym typeface="Symbol"/>
              </a:rPr>
              <a:t>f</a:t>
            </a:r>
            <a:r>
              <a:rPr lang="en-GB" sz="3600" b="1" dirty="0">
                <a:solidFill>
                  <a:srgbClr val="FF0000"/>
                </a:solidFill>
                <a:latin typeface="Comic Sans MS" pitchFamily="66" charset="0"/>
              </a:rPr>
              <a:t>, </a:t>
            </a:r>
            <a:r>
              <a:rPr lang="en-GB" sz="2800" dirty="0">
                <a:latin typeface="Comic Sans MS" pitchFamily="66" charset="0"/>
              </a:rPr>
              <a:t>to the minimum shear strength required to maintain stability (which is equal to the mobilized shear stress on the failure surface),</a:t>
            </a:r>
            <a:r>
              <a:rPr lang="en-GB" sz="4000" b="1" dirty="0">
                <a:solidFill>
                  <a:srgbClr val="FF0000"/>
                </a:solidFill>
                <a:latin typeface="Comic Sans MS" pitchFamily="66" charset="0"/>
                <a:sym typeface="Symbol"/>
              </a:rPr>
              <a:t></a:t>
            </a:r>
            <a:r>
              <a:rPr lang="en-GB" sz="2800" b="1" dirty="0">
                <a:solidFill>
                  <a:srgbClr val="FF0000"/>
                </a:solidFill>
                <a:latin typeface="Comic Sans MS" pitchFamily="66" charset="0"/>
                <a:sym typeface="Symbol"/>
              </a:rPr>
              <a:t>m</a:t>
            </a:r>
            <a:r>
              <a:rPr lang="en-GB" sz="4000" b="1" dirty="0">
                <a:solidFill>
                  <a:srgbClr val="FF0000"/>
                </a:solidFill>
                <a:latin typeface="Comic Sans MS" pitchFamily="66" charset="0"/>
              </a:rPr>
              <a:t> </a:t>
            </a:r>
            <a:r>
              <a:rPr lang="en-GB" sz="2800" dirty="0">
                <a:latin typeface="Comic Sans MS" pitchFamily="66" charset="0"/>
              </a:rPr>
              <a:t>, that is:</a:t>
            </a:r>
            <a:endParaRPr lang="en-US" sz="2800" dirty="0">
              <a:latin typeface="Comic Sans MS" pitchFamily="66" charset="0"/>
            </a:endParaRPr>
          </a:p>
          <a:p>
            <a:pPr algn="just">
              <a:lnSpc>
                <a:spcPct val="150000"/>
              </a:lnSpc>
              <a:buFont typeface="Wingdings" pitchFamily="2" charset="2"/>
              <a:buChar char="ü"/>
            </a:pPr>
            <a:endParaRPr lang="en-US" sz="4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97095602"/>
              </p:ext>
            </p:extLst>
          </p:nvPr>
        </p:nvGraphicFramePr>
        <p:xfrm>
          <a:off x="1143000" y="5173280"/>
          <a:ext cx="2286000" cy="1010453"/>
        </p:xfrm>
        <a:graphic>
          <a:graphicData uri="http://schemas.openxmlformats.org/presentationml/2006/ole">
            <mc:AlternateContent xmlns:mc="http://schemas.openxmlformats.org/markup-compatibility/2006">
              <mc:Choice xmlns:v="urn:schemas-microsoft-com:vml" Requires="v">
                <p:oleObj spid="_x0000_s3156" name="Equation" r:id="rId3" imgW="558800" imgH="419100" progId="Equation.3">
                  <p:embed/>
                </p:oleObj>
              </mc:Choice>
              <mc:Fallback>
                <p:oleObj name="Equation" r:id="rId3" imgW="5588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173280"/>
                        <a:ext cx="2286000" cy="1010453"/>
                      </a:xfrm>
                      <a:prstGeom prst="rect">
                        <a:avLst/>
                      </a:prstGeom>
                      <a:solidFill>
                        <a:srgbClr val="FFFF00"/>
                      </a:solidFill>
                    </p:spPr>
                  </p:pic>
                </p:oleObj>
              </mc:Fallback>
            </mc:AlternateContent>
          </a:graphicData>
        </a:graphic>
      </p:graphicFrame>
      <p:sp>
        <p:nvSpPr>
          <p:cNvPr id="6" name="Rectangle 5"/>
          <p:cNvSpPr/>
          <p:nvPr/>
        </p:nvSpPr>
        <p:spPr>
          <a:xfrm>
            <a:off x="400665" y="4038600"/>
            <a:ext cx="8382000" cy="954107"/>
          </a:xfrm>
          <a:prstGeom prst="rect">
            <a:avLst/>
          </a:prstGeom>
        </p:spPr>
        <p:txBody>
          <a:bodyPr wrap="square">
            <a:spAutoFit/>
          </a:bodyPr>
          <a:lstStyle/>
          <a:p>
            <a:pPr marL="457200" indent="-457200" algn="just">
              <a:buFont typeface="Wingdings" pitchFamily="2" charset="2"/>
              <a:buChar char="ü"/>
            </a:pPr>
            <a:r>
              <a:rPr lang="en-GB" sz="2800" dirty="0">
                <a:latin typeface="Comic Sans MS" pitchFamily="66" charset="0"/>
              </a:rPr>
              <a:t>The shear strength of the soil is governed by the Mohr-Coulomb failure criterion </a:t>
            </a:r>
            <a:endParaRPr lang="en-US" sz="2800" dirty="0">
              <a:latin typeface="Comic Sans MS" pitchFamily="66" charset="0"/>
            </a:endParaRP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5206464"/>
            <a:ext cx="3276600" cy="93425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559106" y="5249521"/>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(4.1)</a:t>
            </a:r>
            <a:endParaRPr lang="en-US" sz="2400" b="1" dirty="0">
              <a:latin typeface="Comic Sans MS" pitchFamily="66" charset="0"/>
            </a:endParaRPr>
          </a:p>
        </p:txBody>
      </p:sp>
      <p:sp>
        <p:nvSpPr>
          <p:cNvPr id="9" name="Slide Number Placeholder 8"/>
          <p:cNvSpPr>
            <a:spLocks noGrp="1"/>
          </p:cNvSpPr>
          <p:nvPr>
            <p:ph type="sldNum" sz="quarter" idx="12"/>
          </p:nvPr>
        </p:nvSpPr>
        <p:spPr/>
        <p:txBody>
          <a:bodyPr/>
          <a:lstStyle/>
          <a:p>
            <a:fld id="{AE1075AE-E397-4817-923A-EC4437C88326}" type="slidenum">
              <a:rPr lang="en-US" smtClean="0"/>
              <a:t>17</a:t>
            </a:fld>
            <a:endParaRPr lang="en-US"/>
          </a:p>
        </p:txBody>
      </p:sp>
    </p:spTree>
    <p:extLst>
      <p:ext uri="{BB962C8B-B14F-4D97-AF65-F5344CB8AC3E}">
        <p14:creationId xmlns:p14="http://schemas.microsoft.com/office/powerpoint/2010/main" val="4137192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lvl="2" algn="ctr" rtl="0">
              <a:spcBef>
                <a:spcPct val="0"/>
              </a:spcBef>
            </a:pPr>
            <a:r>
              <a:rPr lang="en-GB" sz="3200" b="1" dirty="0">
                <a:latin typeface="Comic Sans MS" pitchFamily="66" charset="0"/>
              </a:rPr>
              <a:t>4.4.1 Stability of Infinite Slopes in </a:t>
            </a:r>
            <a:r>
              <a:rPr lang="el-GR" sz="3200" b="1" dirty="0">
                <a:latin typeface="Comic Sans MS" pitchFamily="66" charset="0"/>
                <a:ea typeface="MS PGothic"/>
              </a:rPr>
              <a:t>φ</a:t>
            </a:r>
            <a:r>
              <a:rPr lang="en-GB" sz="3200" b="1" dirty="0">
                <a:latin typeface="Comic Sans MS" pitchFamily="66" charset="0"/>
              </a:rPr>
              <a:t>=0, </a:t>
            </a:r>
            <a:r>
              <a:rPr lang="en-GB" sz="3200" b="1" i="1" dirty="0">
                <a:latin typeface="Comic Sans MS" pitchFamily="66" charset="0"/>
              </a:rPr>
              <a:t>c</a:t>
            </a:r>
            <a:r>
              <a:rPr lang="en-GB" sz="3200" b="1" baseline="-25000" dirty="0">
                <a:latin typeface="Comic Sans MS" pitchFamily="66" charset="0"/>
              </a:rPr>
              <a:t>u</a:t>
            </a:r>
            <a:r>
              <a:rPr lang="en-GB" sz="3200" b="1" dirty="0">
                <a:latin typeface="Comic Sans MS" pitchFamily="66" charset="0"/>
              </a:rPr>
              <a:t> soil.</a:t>
            </a:r>
            <a:r>
              <a:rPr lang="en-US" sz="2000" b="1" dirty="0"/>
              <a:t/>
            </a:r>
            <a:br>
              <a:rPr lang="en-US" sz="2000" b="1" dirty="0"/>
            </a:b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246874918"/>
              </p:ext>
            </p:extLst>
          </p:nvPr>
        </p:nvGraphicFramePr>
        <p:xfrm>
          <a:off x="2590800" y="1909802"/>
          <a:ext cx="1443037" cy="965200"/>
        </p:xfrm>
        <a:graphic>
          <a:graphicData uri="http://schemas.openxmlformats.org/presentationml/2006/ole">
            <mc:AlternateContent xmlns:mc="http://schemas.openxmlformats.org/markup-compatibility/2006">
              <mc:Choice xmlns:v="urn:schemas-microsoft-com:vml" Requires="v">
                <p:oleObj spid="_x0000_s4416" name="Equation" r:id="rId3" imgW="457200" imgH="241200" progId="Equation.3">
                  <p:embed/>
                </p:oleObj>
              </mc:Choice>
              <mc:Fallback>
                <p:oleObj name="Equation" r:id="rId3" imgW="457200" imgH="241200" progId="Equation.3">
                  <p:embed/>
                  <p:pic>
                    <p:nvPicPr>
                      <p:cNvPr id="0" name="Object 1"/>
                      <p:cNvPicPr>
                        <a:picLocks noChangeAspect="1" noChangeArrowheads="1"/>
                      </p:cNvPicPr>
                      <p:nvPr/>
                    </p:nvPicPr>
                    <p:blipFill>
                      <a:blip r:embed="rId4"/>
                      <a:srcRect/>
                      <a:stretch>
                        <a:fillRect/>
                      </a:stretch>
                    </p:blipFill>
                    <p:spPr bwMode="auto">
                      <a:xfrm>
                        <a:off x="2590800" y="1909802"/>
                        <a:ext cx="1443037" cy="965200"/>
                      </a:xfrm>
                      <a:prstGeom prst="rect">
                        <a:avLst/>
                      </a:prstGeom>
                      <a:solidFill>
                        <a:srgbClr val="FFFF00"/>
                      </a:solidFill>
                    </p:spPr>
                  </p:pic>
                </p:oleObj>
              </mc:Fallback>
            </mc:AlternateContent>
          </a:graphicData>
        </a:graphic>
      </p:graphicFrame>
      <p:sp>
        <p:nvSpPr>
          <p:cNvPr id="9" name="Rectangle 8"/>
          <p:cNvSpPr/>
          <p:nvPr/>
        </p:nvSpPr>
        <p:spPr>
          <a:xfrm>
            <a:off x="304800" y="1447800"/>
            <a:ext cx="8686800" cy="707886"/>
          </a:xfrm>
          <a:prstGeom prst="rect">
            <a:avLst/>
          </a:prstGeom>
        </p:spPr>
        <p:txBody>
          <a:bodyPr wrap="square">
            <a:spAutoFit/>
          </a:bodyPr>
          <a:lstStyle/>
          <a:p>
            <a:pPr marL="342900" indent="-342900">
              <a:buFont typeface="Wingdings" pitchFamily="2" charset="2"/>
              <a:buChar char="ü"/>
            </a:pPr>
            <a:r>
              <a:rPr lang="en-US" sz="2000" b="1" dirty="0">
                <a:latin typeface="Comic Sans MS" pitchFamily="66" charset="0"/>
              </a:rPr>
              <a:t>For the  </a:t>
            </a:r>
            <a:r>
              <a:rPr lang="el-GR" sz="2000" b="1" dirty="0">
                <a:latin typeface="Comic Sans MS" pitchFamily="66" charset="0"/>
              </a:rPr>
              <a:t>φ</a:t>
            </a:r>
            <a:r>
              <a:rPr lang="en-US" sz="2000" b="1" dirty="0">
                <a:latin typeface="Comic Sans MS" pitchFamily="66" charset="0"/>
              </a:rPr>
              <a:t>=0, Cu soil, the Mohr-Coulomb shear strength is given by:</a:t>
            </a:r>
          </a:p>
        </p:txBody>
      </p:sp>
      <p:sp>
        <p:nvSpPr>
          <p:cNvPr id="10" name="Rectangle 9"/>
          <p:cNvSpPr/>
          <p:nvPr/>
        </p:nvSpPr>
        <p:spPr>
          <a:xfrm>
            <a:off x="152400" y="2875002"/>
            <a:ext cx="5920152" cy="400110"/>
          </a:xfrm>
          <a:prstGeom prst="rect">
            <a:avLst/>
          </a:prstGeom>
        </p:spPr>
        <p:txBody>
          <a:bodyPr wrap="square">
            <a:spAutoFit/>
          </a:bodyPr>
          <a:lstStyle/>
          <a:p>
            <a:pPr marL="342900" indent="-342900">
              <a:buFont typeface="Wingdings" pitchFamily="2" charset="2"/>
              <a:buChar char="ü"/>
            </a:pPr>
            <a:r>
              <a:rPr lang="en-US" sz="2000" b="1" dirty="0">
                <a:latin typeface="Comic Sans MS" pitchFamily="66" charset="0"/>
              </a:rPr>
              <a:t>From statics and using Figure 4.3,</a:t>
            </a:r>
          </a:p>
        </p:txBody>
      </p:sp>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588639219"/>
              </p:ext>
            </p:extLst>
          </p:nvPr>
        </p:nvGraphicFramePr>
        <p:xfrm>
          <a:off x="685800" y="3429000"/>
          <a:ext cx="3200400" cy="838200"/>
        </p:xfrm>
        <a:graphic>
          <a:graphicData uri="http://schemas.openxmlformats.org/presentationml/2006/ole">
            <mc:AlternateContent xmlns:mc="http://schemas.openxmlformats.org/markup-compatibility/2006">
              <mc:Choice xmlns:v="urn:schemas-microsoft-com:vml" Requires="v">
                <p:oleObj spid="_x0000_s4417" name="Equation" r:id="rId5" imgW="850531" imgH="215806" progId="Equation.3">
                  <p:embed/>
                </p:oleObj>
              </mc:Choice>
              <mc:Fallback>
                <p:oleObj name="Equation" r:id="rId5" imgW="850531" imgH="21580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429000"/>
                        <a:ext cx="3200400" cy="838200"/>
                      </a:xfrm>
                      <a:prstGeom prst="rect">
                        <a:avLst/>
                      </a:prstGeom>
                      <a:solidFill>
                        <a:srgbClr val="FFFF00"/>
                      </a:solidFill>
                    </p:spPr>
                  </p:pic>
                </p:oleObj>
              </mc:Fallback>
            </mc:AlternateContent>
          </a:graphicData>
        </a:graphic>
      </p:graphicFrame>
      <p:sp>
        <p:nvSpPr>
          <p:cNvPr id="13"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2276723533"/>
              </p:ext>
            </p:extLst>
          </p:nvPr>
        </p:nvGraphicFramePr>
        <p:xfrm>
          <a:off x="4967652" y="3393132"/>
          <a:ext cx="2209800" cy="685800"/>
        </p:xfrm>
        <a:graphic>
          <a:graphicData uri="http://schemas.openxmlformats.org/presentationml/2006/ole">
            <mc:AlternateContent xmlns:mc="http://schemas.openxmlformats.org/markup-compatibility/2006">
              <mc:Choice xmlns:v="urn:schemas-microsoft-com:vml" Requires="v">
                <p:oleObj spid="_x0000_s4418" name="Equation" r:id="rId7" imgW="799753" imgH="215806" progId="Equation.3">
                  <p:embed/>
                </p:oleObj>
              </mc:Choice>
              <mc:Fallback>
                <p:oleObj name="Equation" r:id="rId7" imgW="799753" imgH="215806"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7652" y="3393132"/>
                        <a:ext cx="2209800" cy="685800"/>
                      </a:xfrm>
                      <a:prstGeom prst="rect">
                        <a:avLst/>
                      </a:prstGeom>
                      <a:solidFill>
                        <a:srgbClr val="FFFF00"/>
                      </a:solidFill>
                    </p:spPr>
                  </p:pic>
                </p:oleObj>
              </mc:Fallback>
            </mc:AlternateContent>
          </a:graphicData>
        </a:graphic>
      </p:graphicFrame>
      <p:sp>
        <p:nvSpPr>
          <p:cNvPr id="15" name="Rectangle 14"/>
          <p:cNvSpPr/>
          <p:nvPr/>
        </p:nvSpPr>
        <p:spPr>
          <a:xfrm>
            <a:off x="142568" y="4343400"/>
            <a:ext cx="8603226" cy="1015663"/>
          </a:xfrm>
          <a:prstGeom prst="rect">
            <a:avLst/>
          </a:prstGeom>
        </p:spPr>
        <p:txBody>
          <a:bodyPr wrap="square">
            <a:spAutoFit/>
          </a:bodyPr>
          <a:lstStyle/>
          <a:p>
            <a:pPr marL="342900" indent="-342900">
              <a:lnSpc>
                <a:spcPct val="150000"/>
              </a:lnSpc>
              <a:buFont typeface="Wingdings" pitchFamily="2" charset="2"/>
              <a:buChar char="ü"/>
            </a:pPr>
            <a:r>
              <a:rPr lang="en-GB" sz="2000" b="1" dirty="0">
                <a:latin typeface="Comic Sans MS" pitchFamily="66" charset="0"/>
              </a:rPr>
              <a:t>The shear stress per unit length </a:t>
            </a:r>
            <a:r>
              <a:rPr lang="en-GB" sz="2000" b="1" dirty="0">
                <a:solidFill>
                  <a:srgbClr val="FF0000"/>
                </a:solidFill>
                <a:latin typeface="Comic Sans MS" pitchFamily="66" charset="0"/>
              </a:rPr>
              <a:t>(A=L*1) </a:t>
            </a:r>
            <a:r>
              <a:rPr lang="en-GB" sz="2000" b="1" dirty="0">
                <a:latin typeface="Comic Sans MS" pitchFamily="66" charset="0"/>
              </a:rPr>
              <a:t>on the slip plane</a:t>
            </a:r>
            <a:r>
              <a:rPr lang="en-US" sz="2000" b="1" dirty="0">
                <a:latin typeface="Comic Sans MS" pitchFamily="66" charset="0"/>
              </a:rPr>
              <a:t> is given by</a:t>
            </a:r>
            <a:r>
              <a:rPr lang="en-GB" sz="2000" b="1" dirty="0">
                <a:solidFill>
                  <a:srgbClr val="FF0000"/>
                </a:solidFill>
                <a:latin typeface="Comic Sans MS" pitchFamily="66" charset="0"/>
              </a:rPr>
              <a:t>: (shear stress =</a:t>
            </a:r>
            <a:r>
              <a:rPr lang="en-GB" sz="2000" b="1" dirty="0" err="1">
                <a:solidFill>
                  <a:srgbClr val="FF0000"/>
                </a:solidFill>
                <a:latin typeface="Comic Sans MS" pitchFamily="66" charset="0"/>
              </a:rPr>
              <a:t>s.forece</a:t>
            </a:r>
            <a:r>
              <a:rPr lang="en-GB" sz="2000" b="1" dirty="0">
                <a:solidFill>
                  <a:srgbClr val="FF0000"/>
                </a:solidFill>
                <a:latin typeface="Comic Sans MS" pitchFamily="66" charset="0"/>
              </a:rPr>
              <a:t>/area thus:)</a:t>
            </a:r>
            <a:endParaRPr lang="en-US" sz="2000" b="1" dirty="0">
              <a:solidFill>
                <a:srgbClr val="FF0000"/>
              </a:solidFill>
              <a:latin typeface="Comic Sans MS" pitchFamily="66" charset="0"/>
            </a:endParaRPr>
          </a:p>
        </p:txBody>
      </p:sp>
      <p:sp>
        <p:nvSpPr>
          <p:cNvPr id="16"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087305405"/>
              </p:ext>
            </p:extLst>
          </p:nvPr>
        </p:nvGraphicFramePr>
        <p:xfrm>
          <a:off x="189271" y="5410200"/>
          <a:ext cx="8573729" cy="914400"/>
        </p:xfrm>
        <a:graphic>
          <a:graphicData uri="http://schemas.openxmlformats.org/presentationml/2006/ole">
            <mc:AlternateContent xmlns:mc="http://schemas.openxmlformats.org/markup-compatibility/2006">
              <mc:Choice xmlns:v="urn:schemas-microsoft-com:vml" Requires="v">
                <p:oleObj spid="_x0000_s4419" name="Equation" r:id="rId9" imgW="3835400" imgH="393700" progId="Equation.3">
                  <p:embed/>
                </p:oleObj>
              </mc:Choice>
              <mc:Fallback>
                <p:oleObj name="Equation" r:id="rId9" imgW="3835400" imgH="3937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271" y="5410200"/>
                        <a:ext cx="8573729" cy="914400"/>
                      </a:xfrm>
                      <a:prstGeom prst="rect">
                        <a:avLst/>
                      </a:prstGeom>
                      <a:solidFill>
                        <a:srgbClr val="FFFF00"/>
                      </a:solidFill>
                    </p:spPr>
                  </p:pic>
                </p:oleObj>
              </mc:Fallback>
            </mc:AlternateContent>
          </a:graphicData>
        </a:graphic>
      </p:graphicFrame>
      <p:sp>
        <p:nvSpPr>
          <p:cNvPr id="18" name="Rectangle 17"/>
          <p:cNvSpPr/>
          <p:nvPr/>
        </p:nvSpPr>
        <p:spPr>
          <a:xfrm>
            <a:off x="5029200" y="2155686"/>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(4.2)</a:t>
            </a:r>
            <a:endParaRPr lang="en-US" sz="2400" b="1" dirty="0">
              <a:latin typeface="Comic Sans MS" pitchFamily="66" charset="0"/>
            </a:endParaRPr>
          </a:p>
        </p:txBody>
      </p:sp>
      <p:sp>
        <p:nvSpPr>
          <p:cNvPr id="19" name="Rectangle 18"/>
          <p:cNvSpPr/>
          <p:nvPr/>
        </p:nvSpPr>
        <p:spPr>
          <a:xfrm>
            <a:off x="7721701" y="3505200"/>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(4.3)</a:t>
            </a:r>
            <a:endParaRPr lang="en-US" sz="2400" b="1" dirty="0">
              <a:latin typeface="Comic Sans MS" pitchFamily="66" charset="0"/>
            </a:endParaRPr>
          </a:p>
        </p:txBody>
      </p:sp>
      <p:sp>
        <p:nvSpPr>
          <p:cNvPr id="20" name="Rectangle 19"/>
          <p:cNvSpPr/>
          <p:nvPr/>
        </p:nvSpPr>
        <p:spPr>
          <a:xfrm>
            <a:off x="6299099" y="6248400"/>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(4.4)</a:t>
            </a:r>
            <a:endParaRPr lang="en-US" sz="2400" b="1" dirty="0">
              <a:latin typeface="Comic Sans MS" pitchFamily="66" charset="0"/>
            </a:endParaRPr>
          </a:p>
        </p:txBody>
      </p:sp>
      <p:sp>
        <p:nvSpPr>
          <p:cNvPr id="22" name="Slide Number Placeholder 21"/>
          <p:cNvSpPr>
            <a:spLocks noGrp="1"/>
          </p:cNvSpPr>
          <p:nvPr>
            <p:ph type="sldNum" sz="quarter" idx="12"/>
          </p:nvPr>
        </p:nvSpPr>
        <p:spPr/>
        <p:txBody>
          <a:bodyPr/>
          <a:lstStyle/>
          <a:p>
            <a:fld id="{AE1075AE-E397-4817-923A-EC4437C88326}" type="slidenum">
              <a:rPr lang="en-US" smtClean="0"/>
              <a:t>18</a:t>
            </a:fld>
            <a:endParaRPr lang="en-US" dirty="0"/>
          </a:p>
        </p:txBody>
      </p:sp>
    </p:spTree>
    <p:extLst>
      <p:ext uri="{BB962C8B-B14F-4D97-AF65-F5344CB8AC3E}">
        <p14:creationId xmlns:p14="http://schemas.microsoft.com/office/powerpoint/2010/main" val="1120047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709" y="484793"/>
            <a:ext cx="4253087" cy="400110"/>
          </a:xfrm>
          <a:prstGeom prst="rect">
            <a:avLst/>
          </a:prstGeom>
        </p:spPr>
        <p:txBody>
          <a:bodyPr wrap="square">
            <a:spAutoFit/>
          </a:bodyPr>
          <a:lstStyle/>
          <a:p>
            <a:pPr marL="342900" indent="-342900">
              <a:buFont typeface="Wingdings" pitchFamily="2" charset="2"/>
              <a:buChar char="ü"/>
            </a:pPr>
            <a:r>
              <a:rPr lang="en-GB" sz="2000" b="1" dirty="0">
                <a:latin typeface="Comic Sans MS" pitchFamily="66" charset="0"/>
              </a:rPr>
              <a:t>The factor of safety is then,</a:t>
            </a:r>
            <a:endParaRPr lang="en-US" sz="2000" b="1" dirty="0">
              <a:latin typeface="Comic Sans MS" pitchFamily="66"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267369279"/>
              </p:ext>
            </p:extLst>
          </p:nvPr>
        </p:nvGraphicFramePr>
        <p:xfrm>
          <a:off x="1447800" y="892277"/>
          <a:ext cx="6705600" cy="1088923"/>
        </p:xfrm>
        <a:graphic>
          <a:graphicData uri="http://schemas.openxmlformats.org/presentationml/2006/ole">
            <mc:AlternateContent xmlns:mc="http://schemas.openxmlformats.org/markup-compatibility/2006">
              <mc:Choice xmlns:v="urn:schemas-microsoft-com:vml" Requires="v">
                <p:oleObj spid="_x0000_s5352" name="Equation" r:id="rId3" imgW="2171700" imgH="419100" progId="Equation.3">
                  <p:embed/>
                </p:oleObj>
              </mc:Choice>
              <mc:Fallback>
                <p:oleObj name="Equation" r:id="rId3" imgW="21717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892277"/>
                        <a:ext cx="6705600" cy="1088923"/>
                      </a:xfrm>
                      <a:prstGeom prst="rect">
                        <a:avLst/>
                      </a:prstGeom>
                      <a:solidFill>
                        <a:srgbClr val="FFFF00"/>
                      </a:solidFill>
                    </p:spPr>
                  </p:pic>
                </p:oleObj>
              </mc:Fallback>
            </mc:AlternateContent>
          </a:graphicData>
        </a:graphic>
      </p:graphicFrame>
      <p:sp>
        <p:nvSpPr>
          <p:cNvPr id="7" name="Rectangle 6"/>
          <p:cNvSpPr/>
          <p:nvPr/>
        </p:nvSpPr>
        <p:spPr>
          <a:xfrm>
            <a:off x="349044" y="2133600"/>
            <a:ext cx="8413955" cy="769441"/>
          </a:xfrm>
          <a:prstGeom prst="rect">
            <a:avLst/>
          </a:prstGeom>
        </p:spPr>
        <p:txBody>
          <a:bodyPr wrap="square">
            <a:spAutoFit/>
          </a:bodyPr>
          <a:lstStyle/>
          <a:p>
            <a:pPr marL="342900" indent="-342900">
              <a:buFont typeface="Wingdings" pitchFamily="2" charset="2"/>
              <a:buChar char="ü"/>
            </a:pPr>
            <a:r>
              <a:rPr lang="en-GB" sz="2000" b="1" dirty="0">
                <a:latin typeface="Comic Sans MS" pitchFamily="66" charset="0"/>
              </a:rPr>
              <a:t>At limit equilibrium, FS = 1. Therefore, the critical slope is(</a:t>
            </a:r>
            <a:r>
              <a:rPr lang="el-GR" sz="2400" b="1" dirty="0">
                <a:latin typeface="MS PGothic"/>
                <a:ea typeface="MS PGothic"/>
              </a:rPr>
              <a:t>α</a:t>
            </a:r>
            <a:r>
              <a:rPr lang="en-US" sz="2400" b="1" dirty="0">
                <a:latin typeface="MS PGothic"/>
                <a:ea typeface="MS PGothic"/>
              </a:rPr>
              <a:t>s=</a:t>
            </a:r>
            <a:r>
              <a:rPr lang="el-GR" sz="2400" b="1" dirty="0">
                <a:latin typeface="MS PGothic"/>
                <a:ea typeface="MS PGothic"/>
              </a:rPr>
              <a:t>α</a:t>
            </a:r>
            <a:r>
              <a:rPr lang="en-US" sz="2400" b="1" dirty="0">
                <a:latin typeface="MS PGothic"/>
                <a:ea typeface="MS PGothic"/>
              </a:rPr>
              <a:t>c)</a:t>
            </a:r>
            <a:endParaRPr lang="en-US" sz="2400" b="1" dirty="0">
              <a:latin typeface="Comic Sans MS" pitchFamily="66" charset="0"/>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552792656"/>
              </p:ext>
            </p:extLst>
          </p:nvPr>
        </p:nvGraphicFramePr>
        <p:xfrm>
          <a:off x="3048000" y="2667000"/>
          <a:ext cx="4114800" cy="990600"/>
        </p:xfrm>
        <a:graphic>
          <a:graphicData uri="http://schemas.openxmlformats.org/presentationml/2006/ole">
            <mc:AlternateContent xmlns:mc="http://schemas.openxmlformats.org/markup-compatibility/2006">
              <mc:Choice xmlns:v="urn:schemas-microsoft-com:vml" Requires="v">
                <p:oleObj spid="_x0000_s5353" name="Equation" r:id="rId5" imgW="1231366" imgH="355446" progId="Equation.3">
                  <p:embed/>
                </p:oleObj>
              </mc:Choice>
              <mc:Fallback>
                <p:oleObj name="Equation" r:id="rId5" imgW="1231366" imgH="35544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2667000"/>
                        <a:ext cx="4114800" cy="990600"/>
                      </a:xfrm>
                      <a:prstGeom prst="rect">
                        <a:avLst/>
                      </a:prstGeom>
                      <a:solidFill>
                        <a:srgbClr val="FFFF00"/>
                      </a:solidFill>
                    </p:spPr>
                  </p:pic>
                </p:oleObj>
              </mc:Fallback>
            </mc:AlternateContent>
          </a:graphicData>
        </a:graphic>
      </p:graphicFrame>
      <p:sp>
        <p:nvSpPr>
          <p:cNvPr id="10" name="Rectangle 9"/>
          <p:cNvSpPr/>
          <p:nvPr/>
        </p:nvSpPr>
        <p:spPr>
          <a:xfrm>
            <a:off x="368709" y="3733800"/>
            <a:ext cx="3793026" cy="400110"/>
          </a:xfrm>
          <a:prstGeom prst="rect">
            <a:avLst/>
          </a:prstGeom>
        </p:spPr>
        <p:txBody>
          <a:bodyPr wrap="square">
            <a:spAutoFit/>
          </a:bodyPr>
          <a:lstStyle/>
          <a:p>
            <a:pPr marL="342900" indent="-342900">
              <a:buFont typeface="Wingdings" pitchFamily="2" charset="2"/>
              <a:buChar char="ü"/>
            </a:pPr>
            <a:r>
              <a:rPr lang="en-GB" sz="2000" b="1" dirty="0">
                <a:latin typeface="Comic Sans MS" pitchFamily="66" charset="0"/>
              </a:rPr>
              <a:t>And the critical depth is: </a:t>
            </a:r>
            <a:endParaRPr lang="en-US" sz="2000" b="1" dirty="0">
              <a:latin typeface="Comic Sans MS" pitchFamily="66" charset="0"/>
            </a:endParaRP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215453022"/>
              </p:ext>
            </p:extLst>
          </p:nvPr>
        </p:nvGraphicFramePr>
        <p:xfrm>
          <a:off x="4038600" y="3958436"/>
          <a:ext cx="2941076" cy="914400"/>
        </p:xfrm>
        <a:graphic>
          <a:graphicData uri="http://schemas.openxmlformats.org/presentationml/2006/ole">
            <mc:AlternateContent xmlns:mc="http://schemas.openxmlformats.org/markup-compatibility/2006">
              <mc:Choice xmlns:v="urn:schemas-microsoft-com:vml" Requires="v">
                <p:oleObj spid="_x0000_s5354" name="Equation" r:id="rId7" imgW="990600" imgH="419100" progId="Equation.3">
                  <p:embed/>
                </p:oleObj>
              </mc:Choice>
              <mc:Fallback>
                <p:oleObj name="Equation" r:id="rId7" imgW="990600" imgH="4191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958436"/>
                        <a:ext cx="2941076" cy="914400"/>
                      </a:xfrm>
                      <a:prstGeom prst="rect">
                        <a:avLst/>
                      </a:prstGeom>
                      <a:solidFill>
                        <a:srgbClr val="FFFF00"/>
                      </a:solidFill>
                    </p:spPr>
                  </p:pic>
                </p:oleObj>
              </mc:Fallback>
            </mc:AlternateContent>
          </a:graphicData>
        </a:graphic>
      </p:graphicFrame>
      <p:sp>
        <p:nvSpPr>
          <p:cNvPr id="13" name="Rectangle 12"/>
          <p:cNvSpPr/>
          <p:nvPr/>
        </p:nvSpPr>
        <p:spPr>
          <a:xfrm>
            <a:off x="7391400" y="454015"/>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(4.5)</a:t>
            </a:r>
            <a:endParaRPr lang="en-US" sz="2400" b="1" dirty="0">
              <a:latin typeface="Comic Sans MS" pitchFamily="66" charset="0"/>
            </a:endParaRPr>
          </a:p>
        </p:txBody>
      </p:sp>
      <p:sp>
        <p:nvSpPr>
          <p:cNvPr id="14" name="Rectangle 13"/>
          <p:cNvSpPr/>
          <p:nvPr/>
        </p:nvSpPr>
        <p:spPr>
          <a:xfrm>
            <a:off x="7391400" y="2923986"/>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(4.6)</a:t>
            </a:r>
            <a:endParaRPr lang="en-US" sz="2400" b="1" dirty="0">
              <a:latin typeface="Comic Sans MS" pitchFamily="66" charset="0"/>
            </a:endParaRPr>
          </a:p>
        </p:txBody>
      </p:sp>
      <p:sp>
        <p:nvSpPr>
          <p:cNvPr id="15" name="Rectangle 14"/>
          <p:cNvSpPr/>
          <p:nvPr/>
        </p:nvSpPr>
        <p:spPr>
          <a:xfrm>
            <a:off x="7384026" y="4133910"/>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(4.7)</a:t>
            </a:r>
            <a:endParaRPr lang="en-US" sz="2400" b="1" dirty="0">
              <a:latin typeface="Comic Sans MS" pitchFamily="66" charset="0"/>
            </a:endParaRPr>
          </a:p>
        </p:txBody>
      </p:sp>
      <p:sp>
        <p:nvSpPr>
          <p:cNvPr id="17" name="Slide Number Placeholder 16"/>
          <p:cNvSpPr>
            <a:spLocks noGrp="1"/>
          </p:cNvSpPr>
          <p:nvPr>
            <p:ph type="sldNum" sz="quarter" idx="12"/>
          </p:nvPr>
        </p:nvSpPr>
        <p:spPr/>
        <p:txBody>
          <a:bodyPr/>
          <a:lstStyle/>
          <a:p>
            <a:fld id="{AE1075AE-E397-4817-923A-EC4437C88326}" type="slidenum">
              <a:rPr lang="en-US" smtClean="0"/>
              <a:t>19</a:t>
            </a:fld>
            <a:endParaRPr lang="en-US"/>
          </a:p>
        </p:txBody>
      </p:sp>
    </p:spTree>
    <p:extLst>
      <p:ext uri="{BB962C8B-B14F-4D97-AF65-F5344CB8AC3E}">
        <p14:creationId xmlns:p14="http://schemas.microsoft.com/office/powerpoint/2010/main" val="260134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1075AE-E397-4817-923A-EC4437C88326}" type="slidenum">
              <a:rPr lang="en-US" smtClean="0"/>
              <a:t>2</a:t>
            </a:fld>
            <a:endParaRPr lang="en-US"/>
          </a:p>
        </p:txBody>
      </p:sp>
      <p:sp>
        <p:nvSpPr>
          <p:cNvPr id="4" name="Rectangle 3"/>
          <p:cNvSpPr/>
          <p:nvPr/>
        </p:nvSpPr>
        <p:spPr>
          <a:xfrm>
            <a:off x="152400" y="381000"/>
            <a:ext cx="8763000" cy="2308324"/>
          </a:xfrm>
          <a:prstGeom prst="rect">
            <a:avLst/>
          </a:prstGeom>
        </p:spPr>
        <p:txBody>
          <a:bodyPr wrap="square">
            <a:spAutoFit/>
          </a:bodyPr>
          <a:lstStyle/>
          <a:p>
            <a:pPr>
              <a:lnSpc>
                <a:spcPct val="150000"/>
              </a:lnSpc>
            </a:pPr>
            <a:r>
              <a:rPr lang="en-GB" sz="2400" dirty="0" smtClean="0">
                <a:solidFill>
                  <a:srgbClr val="7030A0"/>
                </a:solidFill>
                <a:latin typeface="Comic Sans MS" pitchFamily="66" charset="0"/>
              </a:rPr>
              <a:t>Objective</a:t>
            </a:r>
          </a:p>
          <a:p>
            <a:pPr marL="342900" indent="-342900">
              <a:lnSpc>
                <a:spcPct val="150000"/>
              </a:lnSpc>
              <a:buFont typeface="Wingdings" pitchFamily="2" charset="2"/>
              <a:buChar char="§"/>
            </a:pPr>
            <a:r>
              <a:rPr lang="en-US" sz="2400" dirty="0" smtClean="0">
                <a:latin typeface="Comic Sans MS" pitchFamily="66" charset="0"/>
              </a:rPr>
              <a:t>Understand </a:t>
            </a:r>
            <a:r>
              <a:rPr lang="en-US" sz="2400" dirty="0">
                <a:latin typeface="Comic Sans MS" pitchFamily="66" charset="0"/>
              </a:rPr>
              <a:t>the causes and types of slope failure.</a:t>
            </a:r>
          </a:p>
          <a:p>
            <a:pPr marL="342900" lvl="0" indent="-342900">
              <a:lnSpc>
                <a:spcPct val="150000"/>
              </a:lnSpc>
              <a:buFont typeface="Wingdings" pitchFamily="2" charset="2"/>
              <a:buChar char="§"/>
            </a:pPr>
            <a:r>
              <a:rPr lang="en-US" sz="2400" dirty="0">
                <a:latin typeface="Comic Sans MS" pitchFamily="66" charset="0"/>
              </a:rPr>
              <a:t>Estimate the stability of slopes using limit equilibrium methods.</a:t>
            </a:r>
          </a:p>
        </p:txBody>
      </p:sp>
    </p:spTree>
    <p:extLst>
      <p:ext uri="{BB962C8B-B14F-4D97-AF65-F5344CB8AC3E}">
        <p14:creationId xmlns:p14="http://schemas.microsoft.com/office/powerpoint/2010/main" val="249177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020762"/>
          </a:xfrm>
        </p:spPr>
        <p:txBody>
          <a:bodyPr vert="horz" lIns="91440" tIns="45720" rIns="91440" bIns="45720" rtlCol="0" anchor="ctr">
            <a:normAutofit/>
          </a:bodyPr>
          <a:lstStyle/>
          <a:p>
            <a:pPr lvl="2" algn="ctr" rtl="0">
              <a:spcBef>
                <a:spcPct val="0"/>
              </a:spcBef>
            </a:pPr>
            <a:r>
              <a:rPr lang="en-GB" sz="2800" b="1" dirty="0">
                <a:latin typeface="Comic Sans MS" pitchFamily="66" charset="0"/>
              </a:rPr>
              <a:t>4.4.2 Stability of Infinite Slopes in c’, </a:t>
            </a:r>
            <a:r>
              <a:rPr lang="el-GR" sz="2800" b="1" dirty="0">
                <a:latin typeface="MS PGothic"/>
                <a:ea typeface="MS PGothic"/>
              </a:rPr>
              <a:t>φ</a:t>
            </a:r>
            <a:r>
              <a:rPr lang="en-GB" sz="2800" b="1" dirty="0">
                <a:latin typeface="Comic Sans MS" pitchFamily="66" charset="0"/>
              </a:rPr>
              <a:t> soil – without seepage.</a:t>
            </a:r>
            <a:endParaRPr lang="en-US" sz="2800" b="1" dirty="0">
              <a:latin typeface="Comic Sans MS" pitchFamily="66" charset="0"/>
            </a:endParaRPr>
          </a:p>
        </p:txBody>
      </p:sp>
      <p:sp>
        <p:nvSpPr>
          <p:cNvPr id="4" name="Rectangle 3"/>
          <p:cNvSpPr/>
          <p:nvPr/>
        </p:nvSpPr>
        <p:spPr>
          <a:xfrm>
            <a:off x="228600" y="1371600"/>
            <a:ext cx="8686800" cy="400110"/>
          </a:xfrm>
          <a:prstGeom prst="rect">
            <a:avLst/>
          </a:prstGeom>
        </p:spPr>
        <p:txBody>
          <a:bodyPr wrap="square">
            <a:spAutoFit/>
          </a:bodyPr>
          <a:lstStyle/>
          <a:p>
            <a:pPr marL="342900" indent="-342900">
              <a:buFont typeface="Wingdings" pitchFamily="2" charset="2"/>
              <a:buChar char="ü"/>
            </a:pPr>
            <a:r>
              <a:rPr lang="en-US" sz="2000" b="1" dirty="0">
                <a:latin typeface="Comic Sans MS" pitchFamily="66" charset="0"/>
              </a:rPr>
              <a:t>For a c’,</a:t>
            </a:r>
            <a:r>
              <a:rPr lang="el-GR" sz="2000" b="1" dirty="0">
                <a:latin typeface="MS PGothic"/>
                <a:ea typeface="MS PGothic"/>
              </a:rPr>
              <a:t>φ</a:t>
            </a:r>
            <a:r>
              <a:rPr lang="en-US" sz="2000" b="1" dirty="0">
                <a:latin typeface="Comic Sans MS" pitchFamily="66" charset="0"/>
              </a:rPr>
              <a:t>  soil, the Mohr-Coulomb shear strength is given by:</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79839850"/>
              </p:ext>
            </p:extLst>
          </p:nvPr>
        </p:nvGraphicFramePr>
        <p:xfrm>
          <a:off x="1371600" y="1905000"/>
          <a:ext cx="4724400" cy="990600"/>
        </p:xfrm>
        <a:graphic>
          <a:graphicData uri="http://schemas.openxmlformats.org/presentationml/2006/ole">
            <mc:AlternateContent xmlns:mc="http://schemas.openxmlformats.org/markup-compatibility/2006">
              <mc:Choice xmlns:v="urn:schemas-microsoft-com:vml" Requires="v">
                <p:oleObj spid="_x0000_s6453" name="Equation" r:id="rId3" imgW="1155700" imgH="241300" progId="Equation.3">
                  <p:embed/>
                </p:oleObj>
              </mc:Choice>
              <mc:Fallback>
                <p:oleObj name="Equation" r:id="rId3" imgW="11557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05000"/>
                        <a:ext cx="4724400" cy="990600"/>
                      </a:xfrm>
                      <a:prstGeom prst="rect">
                        <a:avLst/>
                      </a:prstGeom>
                      <a:solidFill>
                        <a:srgbClr val="FFFF00"/>
                      </a:solidFill>
                    </p:spPr>
                  </p:pic>
                </p:oleObj>
              </mc:Fallback>
            </mc:AlternateContent>
          </a:graphicData>
        </a:graphic>
      </p:graphicFrame>
      <p:sp>
        <p:nvSpPr>
          <p:cNvPr id="7" name="Rectangle 6"/>
          <p:cNvSpPr/>
          <p:nvPr/>
        </p:nvSpPr>
        <p:spPr>
          <a:xfrm>
            <a:off x="533400" y="3244334"/>
            <a:ext cx="5540421" cy="400110"/>
          </a:xfrm>
          <a:prstGeom prst="rect">
            <a:avLst/>
          </a:prstGeom>
        </p:spPr>
        <p:txBody>
          <a:bodyPr wrap="square">
            <a:spAutoFit/>
          </a:bodyPr>
          <a:lstStyle/>
          <a:p>
            <a:pPr marL="342900" indent="-342900">
              <a:buFont typeface="Wingdings" pitchFamily="2" charset="2"/>
              <a:buChar char="ü"/>
            </a:pPr>
            <a:r>
              <a:rPr lang="en-GB" sz="2000" b="1" dirty="0">
                <a:latin typeface="Comic Sans MS" pitchFamily="66" charset="0"/>
              </a:rPr>
              <a:t>The factor of safety FS is then:</a:t>
            </a:r>
            <a:endParaRPr lang="en-US" sz="2000" b="1" dirty="0">
              <a:latin typeface="Comic Sans MS" pitchFamily="66" charset="0"/>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957403210"/>
              </p:ext>
            </p:extLst>
          </p:nvPr>
        </p:nvGraphicFramePr>
        <p:xfrm>
          <a:off x="1371600" y="3733800"/>
          <a:ext cx="4419600" cy="904875"/>
        </p:xfrm>
        <a:graphic>
          <a:graphicData uri="http://schemas.openxmlformats.org/presentationml/2006/ole">
            <mc:AlternateContent xmlns:mc="http://schemas.openxmlformats.org/markup-compatibility/2006">
              <mc:Choice xmlns:v="urn:schemas-microsoft-com:vml" Requires="v">
                <p:oleObj spid="_x0000_s6454" name="Equation" r:id="rId5" imgW="2247900" imgH="444500" progId="Equation.3">
                  <p:embed/>
                </p:oleObj>
              </mc:Choice>
              <mc:Fallback>
                <p:oleObj name="Equation" r:id="rId5" imgW="2247900" imgH="444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3733800"/>
                        <a:ext cx="4419600" cy="904875"/>
                      </a:xfrm>
                      <a:prstGeom prst="rect">
                        <a:avLst/>
                      </a:prstGeom>
                      <a:solidFill>
                        <a:srgbClr val="FFFF00"/>
                      </a:solidFill>
                    </p:spPr>
                  </p:pic>
                </p:oleObj>
              </mc:Fallback>
            </mc:AlternateContent>
          </a:graphicData>
        </a:graphic>
      </p:graphicFrame>
      <p:sp>
        <p:nvSpPr>
          <p:cNvPr id="10" name="Rectangle 9"/>
          <p:cNvSpPr/>
          <p:nvPr/>
        </p:nvSpPr>
        <p:spPr>
          <a:xfrm>
            <a:off x="304800" y="4648200"/>
            <a:ext cx="8534400" cy="707886"/>
          </a:xfrm>
          <a:prstGeom prst="rect">
            <a:avLst/>
          </a:prstGeom>
        </p:spPr>
        <p:txBody>
          <a:bodyPr wrap="square">
            <a:spAutoFit/>
          </a:bodyPr>
          <a:lstStyle/>
          <a:p>
            <a:pPr marL="342900" indent="-342900" algn="just">
              <a:buFont typeface="Wingdings" pitchFamily="2" charset="2"/>
              <a:buChar char="ü"/>
            </a:pPr>
            <a:r>
              <a:rPr lang="en-GB" sz="2000" b="1" dirty="0">
                <a:latin typeface="Comic Sans MS" pitchFamily="66" charset="0"/>
              </a:rPr>
              <a:t>The normal and shear stresses per unit length at the failure plane in reference to figure 4.3 are given by:</a:t>
            </a:r>
            <a:endParaRPr lang="en-US" sz="2000" b="1" dirty="0">
              <a:latin typeface="Comic Sans MS" pitchFamily="66" charset="0"/>
            </a:endParaRP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785070150"/>
              </p:ext>
            </p:extLst>
          </p:nvPr>
        </p:nvGraphicFramePr>
        <p:xfrm>
          <a:off x="533400" y="5715000"/>
          <a:ext cx="1676400" cy="838200"/>
        </p:xfrm>
        <a:graphic>
          <a:graphicData uri="http://schemas.openxmlformats.org/presentationml/2006/ole">
            <mc:AlternateContent xmlns:mc="http://schemas.openxmlformats.org/markup-compatibility/2006">
              <mc:Choice xmlns:v="urn:schemas-microsoft-com:vml" Requires="v">
                <p:oleObj spid="_x0000_s6455" name="Equation" r:id="rId7" imgW="545863" imgH="393529" progId="Equation.3">
                  <p:embed/>
                </p:oleObj>
              </mc:Choice>
              <mc:Fallback>
                <p:oleObj name="Equation" r:id="rId7" imgW="545863" imgH="393529"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5715000"/>
                        <a:ext cx="1676400" cy="838200"/>
                      </a:xfrm>
                      <a:prstGeom prst="rect">
                        <a:avLst/>
                      </a:prstGeom>
                      <a:solidFill>
                        <a:srgbClr val="FFFF00"/>
                      </a:solidFill>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470972873"/>
              </p:ext>
            </p:extLst>
          </p:nvPr>
        </p:nvGraphicFramePr>
        <p:xfrm>
          <a:off x="4554794" y="5715000"/>
          <a:ext cx="1749471" cy="847725"/>
        </p:xfrm>
        <a:graphic>
          <a:graphicData uri="http://schemas.openxmlformats.org/presentationml/2006/ole">
            <mc:AlternateContent xmlns:mc="http://schemas.openxmlformats.org/markup-compatibility/2006">
              <mc:Choice xmlns:v="urn:schemas-microsoft-com:vml" Requires="v">
                <p:oleObj spid="_x0000_s6456" name="Equation" r:id="rId9" imgW="495085" imgH="393529" progId="Equation.3">
                  <p:embed/>
                </p:oleObj>
              </mc:Choice>
              <mc:Fallback>
                <p:oleObj name="Equation" r:id="rId9" imgW="495085" imgH="393529"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54794" y="5715000"/>
                        <a:ext cx="1749471" cy="847725"/>
                      </a:xfrm>
                      <a:prstGeom prst="rect">
                        <a:avLst/>
                      </a:prstGeom>
                      <a:solidFill>
                        <a:srgbClr val="FFFF00"/>
                      </a:solidFill>
                    </p:spPr>
                  </p:pic>
                </p:oleObj>
              </mc:Fallback>
            </mc:AlternateContent>
          </a:graphicData>
        </a:graphic>
      </p:graphicFrame>
      <p:sp>
        <p:nvSpPr>
          <p:cNvPr id="15" name="Rectangle 14"/>
          <p:cNvSpPr/>
          <p:nvPr/>
        </p:nvSpPr>
        <p:spPr>
          <a:xfrm>
            <a:off x="7010400" y="2209800"/>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(4.8)</a:t>
            </a:r>
            <a:endParaRPr lang="en-US" sz="2400" b="1" dirty="0">
              <a:latin typeface="Comic Sans MS" pitchFamily="66" charset="0"/>
            </a:endParaRPr>
          </a:p>
        </p:txBody>
      </p:sp>
      <p:sp>
        <p:nvSpPr>
          <p:cNvPr id="16" name="Rectangle 15"/>
          <p:cNvSpPr/>
          <p:nvPr/>
        </p:nvSpPr>
        <p:spPr>
          <a:xfrm>
            <a:off x="6756450" y="3886200"/>
            <a:ext cx="1269899"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(4.9)</a:t>
            </a:r>
            <a:endParaRPr lang="en-US" sz="2400" b="1" dirty="0">
              <a:latin typeface="Comic Sans MS" pitchFamily="66" charset="0"/>
            </a:endParaRPr>
          </a:p>
        </p:txBody>
      </p:sp>
      <p:sp>
        <p:nvSpPr>
          <p:cNvPr id="17" name="Rectangle 16"/>
          <p:cNvSpPr/>
          <p:nvPr/>
        </p:nvSpPr>
        <p:spPr>
          <a:xfrm>
            <a:off x="6893582" y="5791200"/>
            <a:ext cx="1457450"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(4.10)</a:t>
            </a:r>
            <a:endParaRPr lang="en-US" sz="2400" b="1" dirty="0">
              <a:latin typeface="Comic Sans MS" pitchFamily="66" charset="0"/>
            </a:endParaRPr>
          </a:p>
        </p:txBody>
      </p:sp>
      <p:sp>
        <p:nvSpPr>
          <p:cNvPr id="19" name="Slide Number Placeholder 18"/>
          <p:cNvSpPr>
            <a:spLocks noGrp="1"/>
          </p:cNvSpPr>
          <p:nvPr>
            <p:ph type="sldNum" sz="quarter" idx="12"/>
          </p:nvPr>
        </p:nvSpPr>
        <p:spPr/>
        <p:txBody>
          <a:bodyPr/>
          <a:lstStyle/>
          <a:p>
            <a:fld id="{AE1075AE-E397-4817-923A-EC4437C88326}" type="slidenum">
              <a:rPr lang="en-US" smtClean="0"/>
              <a:t>20</a:t>
            </a:fld>
            <a:endParaRPr lang="en-US"/>
          </a:p>
        </p:txBody>
      </p:sp>
    </p:spTree>
    <p:extLst>
      <p:ext uri="{BB962C8B-B14F-4D97-AF65-F5344CB8AC3E}">
        <p14:creationId xmlns:p14="http://schemas.microsoft.com/office/powerpoint/2010/main" val="21064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81000"/>
            <a:ext cx="8534400" cy="707886"/>
          </a:xfrm>
          <a:prstGeom prst="rect">
            <a:avLst/>
          </a:prstGeom>
        </p:spPr>
        <p:txBody>
          <a:bodyPr wrap="square">
            <a:spAutoFit/>
          </a:bodyPr>
          <a:lstStyle/>
          <a:p>
            <a:pPr marL="342900" indent="-342900">
              <a:buFont typeface="Wingdings" pitchFamily="2" charset="2"/>
              <a:buChar char="ü"/>
            </a:pPr>
            <a:r>
              <a:rPr lang="en-GB" sz="2000" b="1" dirty="0">
                <a:latin typeface="Comic Sans MS" pitchFamily="66" charset="0"/>
              </a:rPr>
              <a:t>For a slope without seepage, </a:t>
            </a:r>
            <a:r>
              <a:rPr lang="en-GB" sz="2000" b="1" dirty="0" err="1">
                <a:latin typeface="Comic Sans MS" pitchFamily="66" charset="0"/>
              </a:rPr>
              <a:t>Js</a:t>
            </a:r>
            <a:r>
              <a:rPr lang="en-GB" sz="2000" b="1" dirty="0">
                <a:latin typeface="Comic Sans MS" pitchFamily="66" charset="0"/>
              </a:rPr>
              <a:t>=0. From Eqns. (4.4, 4.9 and 4.10) we get:</a:t>
            </a:r>
            <a:endParaRPr lang="en-US" sz="2000" b="1" dirty="0">
              <a:latin typeface="Comic Sans MS" pitchFamily="66"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37642791"/>
              </p:ext>
            </p:extLst>
          </p:nvPr>
        </p:nvGraphicFramePr>
        <p:xfrm>
          <a:off x="409575" y="1125756"/>
          <a:ext cx="8277225" cy="855443"/>
        </p:xfrm>
        <a:graphic>
          <a:graphicData uri="http://schemas.openxmlformats.org/presentationml/2006/ole">
            <mc:AlternateContent xmlns:mc="http://schemas.openxmlformats.org/markup-compatibility/2006">
              <mc:Choice xmlns:v="urn:schemas-microsoft-com:vml" Requires="v">
                <p:oleObj spid="_x0000_s7481" name="Equation" r:id="rId3" imgW="4013200" imgH="419100" progId="Equation.3">
                  <p:embed/>
                </p:oleObj>
              </mc:Choice>
              <mc:Fallback>
                <p:oleObj name="Equation" r:id="rId3" imgW="40132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1125756"/>
                        <a:ext cx="8277225" cy="855443"/>
                      </a:xfrm>
                      <a:prstGeom prst="rect">
                        <a:avLst/>
                      </a:prstGeom>
                      <a:solidFill>
                        <a:srgbClr val="FFFF00"/>
                      </a:solidFill>
                    </p:spPr>
                  </p:pic>
                </p:oleObj>
              </mc:Fallback>
            </mc:AlternateContent>
          </a:graphicData>
        </a:graphic>
      </p:graphicFrame>
      <p:sp>
        <p:nvSpPr>
          <p:cNvPr id="7" name="Rectangle 6"/>
          <p:cNvSpPr/>
          <p:nvPr/>
        </p:nvSpPr>
        <p:spPr>
          <a:xfrm>
            <a:off x="266700" y="2133600"/>
            <a:ext cx="8610600" cy="707886"/>
          </a:xfrm>
          <a:prstGeom prst="rect">
            <a:avLst/>
          </a:prstGeom>
        </p:spPr>
        <p:txBody>
          <a:bodyPr wrap="square">
            <a:spAutoFit/>
          </a:bodyPr>
          <a:lstStyle/>
          <a:p>
            <a:pPr marL="342900" indent="-342900">
              <a:buFont typeface="Wingdings" pitchFamily="2" charset="2"/>
              <a:buChar char="ü"/>
            </a:pPr>
            <a:r>
              <a:rPr lang="en-GB" sz="2000" b="1" dirty="0">
                <a:latin typeface="Comic Sans MS" pitchFamily="66" charset="0"/>
              </a:rPr>
              <a:t>At limit equilibrium FS = 1. Therefore, the critical depth </a:t>
            </a:r>
            <a:r>
              <a:rPr lang="en-GB" sz="2000" b="1" dirty="0" err="1">
                <a:latin typeface="Comic Sans MS" pitchFamily="66" charset="0"/>
              </a:rPr>
              <a:t>zc</a:t>
            </a:r>
            <a:r>
              <a:rPr lang="en-GB" sz="2000" b="1" dirty="0">
                <a:latin typeface="Comic Sans MS" pitchFamily="66" charset="0"/>
              </a:rPr>
              <a:t> is given by</a:t>
            </a:r>
            <a:endParaRPr lang="en-US" sz="2000" b="1" dirty="0">
              <a:latin typeface="Comic Sans MS" pitchFamily="66" charset="0"/>
            </a:endParaRP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19800217"/>
              </p:ext>
            </p:extLst>
          </p:nvPr>
        </p:nvGraphicFramePr>
        <p:xfrm>
          <a:off x="2171700" y="2590800"/>
          <a:ext cx="4800600" cy="1034704"/>
        </p:xfrm>
        <a:graphic>
          <a:graphicData uri="http://schemas.openxmlformats.org/presentationml/2006/ole">
            <mc:AlternateContent xmlns:mc="http://schemas.openxmlformats.org/markup-compatibility/2006">
              <mc:Choice xmlns:v="urn:schemas-microsoft-com:vml" Requires="v">
                <p:oleObj spid="_x0000_s7482" name="Equation" r:id="rId5" imgW="1447172" imgH="482391" progId="Equation.3">
                  <p:embed/>
                </p:oleObj>
              </mc:Choice>
              <mc:Fallback>
                <p:oleObj name="Equation" r:id="rId5" imgW="1447172" imgH="482391"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1700" y="2590800"/>
                        <a:ext cx="4800600" cy="1034704"/>
                      </a:xfrm>
                      <a:prstGeom prst="rect">
                        <a:avLst/>
                      </a:prstGeom>
                      <a:solidFill>
                        <a:srgbClr val="FFFF00"/>
                      </a:solidFill>
                    </p:spPr>
                  </p:pic>
                </p:oleObj>
              </mc:Fallback>
            </mc:AlternateContent>
          </a:graphicData>
        </a:graphic>
      </p:graphicFrame>
      <p:sp>
        <p:nvSpPr>
          <p:cNvPr id="15" name="Rectangle 14"/>
          <p:cNvSpPr/>
          <p:nvPr/>
        </p:nvSpPr>
        <p:spPr>
          <a:xfrm>
            <a:off x="115529" y="3657600"/>
            <a:ext cx="8839200" cy="2349618"/>
          </a:xfrm>
          <a:prstGeom prst="rect">
            <a:avLst/>
          </a:prstGeom>
        </p:spPr>
        <p:txBody>
          <a:bodyPr wrap="square">
            <a:spAutoFit/>
          </a:bodyPr>
          <a:lstStyle/>
          <a:p>
            <a:pPr marL="342900" indent="-342900" algn="just">
              <a:lnSpc>
                <a:spcPct val="150000"/>
              </a:lnSpc>
              <a:buFont typeface="Wingdings" pitchFamily="2" charset="2"/>
              <a:buChar char="ü"/>
            </a:pPr>
            <a:r>
              <a:rPr lang="en-US" sz="2000" b="1" dirty="0">
                <a:latin typeface="Comic Sans MS" pitchFamily="66" charset="0"/>
              </a:rPr>
              <a:t>For the case where </a:t>
            </a:r>
            <a:r>
              <a:rPr lang="el-GR" sz="2000" b="1" dirty="0">
                <a:latin typeface="MS PGothic"/>
                <a:ea typeface="MS PGothic"/>
              </a:rPr>
              <a:t>α</a:t>
            </a:r>
            <a:r>
              <a:rPr lang="en-US" sz="2000" b="1" dirty="0">
                <a:latin typeface="MS PGothic"/>
                <a:ea typeface="MS PGothic"/>
              </a:rPr>
              <a:t>s&lt;</a:t>
            </a:r>
            <a:r>
              <a:rPr lang="el-GR" sz="2000" b="1" dirty="0">
                <a:latin typeface="MS PGothic"/>
                <a:ea typeface="MS PGothic"/>
              </a:rPr>
              <a:t>φ</a:t>
            </a:r>
            <a:r>
              <a:rPr lang="en-US" sz="2000" b="1" dirty="0">
                <a:latin typeface="MS PGothic"/>
                <a:ea typeface="MS PGothic"/>
              </a:rPr>
              <a:t>’</a:t>
            </a:r>
            <a:r>
              <a:rPr lang="en-US" sz="2000" b="1" dirty="0">
                <a:latin typeface="Comic Sans MS" pitchFamily="66" charset="0"/>
              </a:rPr>
              <a:t> , the factor of safety is always greater than 1 and is computed from Eqn. (4.6). This means that there is no limiting value for the depth z, and at an infinite depth, the factor of safety approaches to </a:t>
            </a:r>
            <a:r>
              <a:rPr lang="en-US" sz="2000" b="1" dirty="0">
                <a:solidFill>
                  <a:srgbClr val="FF0000"/>
                </a:solidFill>
                <a:latin typeface="Comic Sans MS" pitchFamily="66" charset="0"/>
              </a:rPr>
              <a:t>tan</a:t>
            </a:r>
            <a:r>
              <a:rPr lang="el-GR" sz="2000" b="1" dirty="0">
                <a:solidFill>
                  <a:srgbClr val="FF0000"/>
                </a:solidFill>
                <a:latin typeface="MS PGothic"/>
                <a:ea typeface="MS PGothic"/>
              </a:rPr>
              <a:t>φ</a:t>
            </a:r>
            <a:r>
              <a:rPr lang="en-US" sz="2000" b="1" dirty="0">
                <a:solidFill>
                  <a:srgbClr val="FF0000"/>
                </a:solidFill>
                <a:latin typeface="Comic Sans MS" pitchFamily="66" charset="0"/>
              </a:rPr>
              <a:t>/tan</a:t>
            </a:r>
            <a:r>
              <a:rPr lang="el-GR" sz="2000" b="1" dirty="0">
                <a:solidFill>
                  <a:srgbClr val="FF0000"/>
                </a:solidFill>
                <a:latin typeface="MS PGothic"/>
                <a:ea typeface="MS PGothic"/>
              </a:rPr>
              <a:t>α</a:t>
            </a:r>
            <a:r>
              <a:rPr lang="en-US" sz="2000" b="1" dirty="0">
                <a:solidFill>
                  <a:srgbClr val="FF0000"/>
                </a:solidFill>
                <a:latin typeface="MS PGothic"/>
                <a:ea typeface="MS PGothic"/>
              </a:rPr>
              <a:t>s</a:t>
            </a:r>
            <a:r>
              <a:rPr lang="en-US" sz="2000" b="1" dirty="0">
                <a:solidFill>
                  <a:srgbClr val="FF0000"/>
                </a:solidFill>
                <a:latin typeface="Comic Sans MS" pitchFamily="66" charset="0"/>
              </a:rPr>
              <a:t> </a:t>
            </a:r>
            <a:r>
              <a:rPr lang="en-US" sz="2000" b="1" dirty="0">
                <a:latin typeface="Comic Sans MS" pitchFamily="66" charset="0"/>
              </a:rPr>
              <a:t>. For a coarse-grained soil with c’ = 0, Eqn. (4.6) becomes:</a:t>
            </a:r>
          </a:p>
        </p:txBody>
      </p:sp>
      <p:sp>
        <p:nvSpPr>
          <p:cNvPr id="16"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3525343101"/>
              </p:ext>
            </p:extLst>
          </p:nvPr>
        </p:nvGraphicFramePr>
        <p:xfrm>
          <a:off x="7240229" y="5634967"/>
          <a:ext cx="1714500" cy="744502"/>
        </p:xfrm>
        <a:graphic>
          <a:graphicData uri="http://schemas.openxmlformats.org/presentationml/2006/ole">
            <mc:AlternateContent xmlns:mc="http://schemas.openxmlformats.org/markup-compatibility/2006">
              <mc:Choice xmlns:v="urn:schemas-microsoft-com:vml" Requires="v">
                <p:oleObj spid="_x0000_s7483" name="Equation" r:id="rId7" imgW="800100" imgH="419100" progId="Equation.3">
                  <p:embed/>
                </p:oleObj>
              </mc:Choice>
              <mc:Fallback>
                <p:oleObj name="Equation" r:id="rId7" imgW="800100" imgH="419100" progId="Equation.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0229" y="5634967"/>
                        <a:ext cx="1714500" cy="744502"/>
                      </a:xfrm>
                      <a:prstGeom prst="rect">
                        <a:avLst/>
                      </a:prstGeom>
                      <a:solidFill>
                        <a:srgbClr val="FFFF00"/>
                      </a:solidFill>
                    </p:spPr>
                  </p:pic>
                </p:oleObj>
              </mc:Fallback>
            </mc:AlternateContent>
          </a:graphicData>
        </a:graphic>
      </p:graphicFrame>
      <p:sp>
        <p:nvSpPr>
          <p:cNvPr id="18" name="Rectangle 17"/>
          <p:cNvSpPr/>
          <p:nvPr/>
        </p:nvSpPr>
        <p:spPr>
          <a:xfrm>
            <a:off x="266700" y="5993338"/>
            <a:ext cx="6810068" cy="707886"/>
          </a:xfrm>
          <a:prstGeom prst="rect">
            <a:avLst/>
          </a:prstGeom>
        </p:spPr>
        <p:txBody>
          <a:bodyPr wrap="square">
            <a:spAutoFit/>
          </a:bodyPr>
          <a:lstStyle/>
          <a:p>
            <a:pPr marL="342900" indent="-342900">
              <a:buFont typeface="Wingdings" pitchFamily="2" charset="2"/>
              <a:buChar char="ü"/>
            </a:pPr>
            <a:r>
              <a:rPr lang="en-GB" sz="2000" b="1" dirty="0">
                <a:latin typeface="Comic Sans MS" pitchFamily="66" charset="0"/>
              </a:rPr>
              <a:t>At limit equilibrium FS = 1. Therefore, the </a:t>
            </a:r>
            <a:r>
              <a:rPr lang="en-GB" sz="2000" dirty="0">
                <a:latin typeface="Comic Sans MS" pitchFamily="66" charset="0"/>
              </a:rPr>
              <a:t>critical slope </a:t>
            </a:r>
            <a:r>
              <a:rPr lang="en-GB" sz="2000" b="1" dirty="0">
                <a:latin typeface="Comic Sans MS" pitchFamily="66" charset="0"/>
              </a:rPr>
              <a:t>angle is:</a:t>
            </a:r>
            <a:endParaRPr lang="en-US" sz="2000" b="1" dirty="0">
              <a:latin typeface="Comic Sans MS" pitchFamily="66" charset="0"/>
            </a:endParaRPr>
          </a:p>
        </p:txBody>
      </p:sp>
      <p:sp>
        <p:nvSpPr>
          <p:cNvPr id="1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1998856017"/>
              </p:ext>
            </p:extLst>
          </p:nvPr>
        </p:nvGraphicFramePr>
        <p:xfrm>
          <a:off x="4000500" y="6398035"/>
          <a:ext cx="838200" cy="322938"/>
        </p:xfrm>
        <a:graphic>
          <a:graphicData uri="http://schemas.openxmlformats.org/presentationml/2006/ole">
            <mc:AlternateContent xmlns:mc="http://schemas.openxmlformats.org/markup-compatibility/2006">
              <mc:Choice xmlns:v="urn:schemas-microsoft-com:vml" Requires="v">
                <p:oleObj spid="_x0000_s7484" name="Equation" r:id="rId9" imgW="469696" imgH="215806" progId="Equation.3">
                  <p:embed/>
                </p:oleObj>
              </mc:Choice>
              <mc:Fallback>
                <p:oleObj name="Equation" r:id="rId9" imgW="469696" imgH="215806"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00500" y="6398035"/>
                        <a:ext cx="838200" cy="322938"/>
                      </a:xfrm>
                      <a:prstGeom prst="rect">
                        <a:avLst/>
                      </a:prstGeom>
                      <a:solidFill>
                        <a:srgbClr val="FFC000"/>
                      </a:solidFill>
                    </p:spPr>
                  </p:pic>
                </p:oleObj>
              </mc:Fallback>
            </mc:AlternateContent>
          </a:graphicData>
        </a:graphic>
      </p:graphicFrame>
      <p:sp>
        <p:nvSpPr>
          <p:cNvPr id="21" name="Rectangle 20"/>
          <p:cNvSpPr/>
          <p:nvPr/>
        </p:nvSpPr>
        <p:spPr>
          <a:xfrm>
            <a:off x="7735641" y="853636"/>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(4.11)</a:t>
            </a:r>
            <a:endParaRPr lang="en-US" b="1" dirty="0">
              <a:latin typeface="Comic Sans MS" pitchFamily="66" charset="0"/>
            </a:endParaRPr>
          </a:p>
        </p:txBody>
      </p:sp>
      <p:sp>
        <p:nvSpPr>
          <p:cNvPr id="22" name="Rectangle 21"/>
          <p:cNvSpPr/>
          <p:nvPr/>
        </p:nvSpPr>
        <p:spPr>
          <a:xfrm>
            <a:off x="7145225" y="2842766"/>
            <a:ext cx="1457450" cy="461665"/>
          </a:xfrm>
          <a:prstGeom prst="rect">
            <a:avLst/>
          </a:prstGeom>
        </p:spPr>
        <p:txBody>
          <a:bodyPr wrap="none">
            <a:spAutoFit/>
          </a:bodyPr>
          <a:lstStyle/>
          <a:p>
            <a:pPr algn="just"/>
            <a:r>
              <a:rPr lang="en-GB" sz="2400" b="1" dirty="0" err="1">
                <a:latin typeface="Comic Sans MS" pitchFamily="66" charset="0"/>
              </a:rPr>
              <a:t>Eq</a:t>
            </a:r>
            <a:r>
              <a:rPr lang="en-GB" sz="2400" b="1" dirty="0">
                <a:latin typeface="Comic Sans MS" pitchFamily="66" charset="0"/>
              </a:rPr>
              <a:t>(4.12)</a:t>
            </a:r>
            <a:endParaRPr lang="en-US" sz="2400" b="1" dirty="0">
              <a:latin typeface="Comic Sans MS" pitchFamily="66" charset="0"/>
            </a:endParaRPr>
          </a:p>
        </p:txBody>
      </p:sp>
      <p:sp>
        <p:nvSpPr>
          <p:cNvPr id="23" name="Rectangle 22"/>
          <p:cNvSpPr/>
          <p:nvPr/>
        </p:nvSpPr>
        <p:spPr>
          <a:xfrm>
            <a:off x="7670141" y="6259307"/>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(4.13)</a:t>
            </a:r>
            <a:endParaRPr lang="en-US" b="1" dirty="0">
              <a:latin typeface="Comic Sans MS" pitchFamily="66" charset="0"/>
            </a:endParaRPr>
          </a:p>
        </p:txBody>
      </p:sp>
      <p:sp>
        <p:nvSpPr>
          <p:cNvPr id="24" name="Rectangle 23"/>
          <p:cNvSpPr/>
          <p:nvPr/>
        </p:nvSpPr>
        <p:spPr>
          <a:xfrm>
            <a:off x="5540689" y="6396335"/>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(4.14)</a:t>
            </a:r>
            <a:endParaRPr lang="en-US" b="1" dirty="0">
              <a:latin typeface="Comic Sans MS" pitchFamily="66" charset="0"/>
            </a:endParaRPr>
          </a:p>
        </p:txBody>
      </p:sp>
      <p:sp>
        <p:nvSpPr>
          <p:cNvPr id="26" name="Slide Number Placeholder 25"/>
          <p:cNvSpPr>
            <a:spLocks noGrp="1"/>
          </p:cNvSpPr>
          <p:nvPr>
            <p:ph type="sldNum" sz="quarter" idx="12"/>
          </p:nvPr>
        </p:nvSpPr>
        <p:spPr/>
        <p:txBody>
          <a:bodyPr/>
          <a:lstStyle/>
          <a:p>
            <a:r>
              <a:rPr lang="en-US" dirty="0"/>
              <a:t>4</a:t>
            </a:r>
            <a:fld id="{AE1075AE-E397-4817-923A-EC4437C88326}" type="slidenum">
              <a:rPr lang="en-US" smtClean="0"/>
              <a:t>21</a:t>
            </a:fld>
            <a:endParaRPr lang="en-US" dirty="0"/>
          </a:p>
        </p:txBody>
      </p:sp>
    </p:spTree>
    <p:extLst>
      <p:ext uri="{BB962C8B-B14F-4D97-AF65-F5344CB8AC3E}">
        <p14:creationId xmlns:p14="http://schemas.microsoft.com/office/powerpoint/2010/main" val="1280735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pPr algn="l"/>
            <a:r>
              <a:rPr lang="en-US" b="1" dirty="0">
                <a:solidFill>
                  <a:srgbClr val="3333FF"/>
                </a:solidFill>
              </a:rPr>
              <a:t>Example 4.1</a:t>
            </a:r>
          </a:p>
        </p:txBody>
      </p:sp>
      <p:sp>
        <p:nvSpPr>
          <p:cNvPr id="3" name="Content Placeholder 2"/>
          <p:cNvSpPr>
            <a:spLocks noGrp="1"/>
          </p:cNvSpPr>
          <p:nvPr>
            <p:ph idx="1"/>
          </p:nvPr>
        </p:nvSpPr>
        <p:spPr>
          <a:xfrm>
            <a:off x="228600" y="838200"/>
            <a:ext cx="8534400" cy="5638800"/>
          </a:xfrm>
        </p:spPr>
        <p:txBody>
          <a:bodyPr>
            <a:normAutofit fontScale="92500" lnSpcReduction="10000"/>
          </a:bodyPr>
          <a:lstStyle/>
          <a:p>
            <a:pPr algn="just">
              <a:lnSpc>
                <a:spcPct val="150000"/>
              </a:lnSpc>
              <a:buFont typeface="Wingdings" pitchFamily="2" charset="2"/>
              <a:buChar char="Ø"/>
            </a:pPr>
            <a:r>
              <a:rPr lang="en-US" dirty="0">
                <a:latin typeface="Comic Sans MS" pitchFamily="66" charset="0"/>
              </a:rPr>
              <a:t>An </a:t>
            </a:r>
            <a:r>
              <a:rPr lang="en-US" b="1" dirty="0">
                <a:solidFill>
                  <a:srgbClr val="3333FF"/>
                </a:solidFill>
                <a:latin typeface="Comic Sans MS" pitchFamily="66" charset="0"/>
              </a:rPr>
              <a:t>infinitely long slope </a:t>
            </a:r>
            <a:r>
              <a:rPr lang="en-US" dirty="0">
                <a:latin typeface="Comic Sans MS" pitchFamily="66" charset="0"/>
              </a:rPr>
              <a:t>is resting on a rock formation with the same inclination. The height of the slope is </a:t>
            </a:r>
            <a:r>
              <a:rPr lang="en-US" b="1" dirty="0">
                <a:solidFill>
                  <a:srgbClr val="3333FF"/>
                </a:solidFill>
                <a:latin typeface="Comic Sans MS" pitchFamily="66" charset="0"/>
              </a:rPr>
              <a:t>3.2 m</a:t>
            </a:r>
            <a:r>
              <a:rPr lang="en-US" dirty="0">
                <a:latin typeface="Comic Sans MS" pitchFamily="66" charset="0"/>
              </a:rPr>
              <a:t>. Determine </a:t>
            </a:r>
          </a:p>
          <a:p>
            <a:pPr marL="514350" indent="-514350" algn="just">
              <a:lnSpc>
                <a:spcPct val="150000"/>
              </a:lnSpc>
              <a:buFont typeface="+mj-lt"/>
              <a:buAutoNum type="alphaLcParenR"/>
            </a:pPr>
            <a:r>
              <a:rPr lang="en-US" dirty="0">
                <a:latin typeface="Comic Sans MS" pitchFamily="66" charset="0"/>
              </a:rPr>
              <a:t>the factor of safety, </a:t>
            </a:r>
          </a:p>
          <a:p>
            <a:pPr marL="514350" indent="-514350" algn="just">
              <a:lnSpc>
                <a:spcPct val="150000"/>
              </a:lnSpc>
              <a:buFont typeface="+mj-lt"/>
              <a:buAutoNum type="alphaLcParenR"/>
            </a:pPr>
            <a:r>
              <a:rPr lang="en-US" dirty="0">
                <a:latin typeface="Comic Sans MS" pitchFamily="66" charset="0"/>
              </a:rPr>
              <a:t>the shear stress developed on the sliding surface, and </a:t>
            </a:r>
          </a:p>
          <a:p>
            <a:pPr marL="514350" indent="-514350" algn="just">
              <a:lnSpc>
                <a:spcPct val="150000"/>
              </a:lnSpc>
              <a:buFont typeface="+mj-lt"/>
              <a:buAutoNum type="alphaLcParenR"/>
            </a:pPr>
            <a:r>
              <a:rPr lang="en-US" dirty="0">
                <a:latin typeface="Comic Sans MS" pitchFamily="66" charset="0"/>
              </a:rPr>
              <a:t>c) the critical height.  </a:t>
            </a:r>
            <a:r>
              <a:rPr lang="el-GR" dirty="0">
                <a:latin typeface="MS PGothic"/>
                <a:ea typeface="MS PGothic"/>
              </a:rPr>
              <a:t>α</a:t>
            </a:r>
            <a:r>
              <a:rPr lang="en-US" dirty="0">
                <a:latin typeface="MS PGothic"/>
                <a:ea typeface="MS PGothic"/>
              </a:rPr>
              <a:t>s</a:t>
            </a:r>
            <a:r>
              <a:rPr lang="en-US" dirty="0">
                <a:latin typeface="Comic Sans MS" pitchFamily="66" charset="0"/>
              </a:rPr>
              <a:t>=25,  </a:t>
            </a:r>
            <a:r>
              <a:rPr lang="el-GR" dirty="0">
                <a:latin typeface="MS PGothic"/>
                <a:ea typeface="MS PGothic"/>
              </a:rPr>
              <a:t>γ</a:t>
            </a:r>
            <a:r>
              <a:rPr lang="en-US" dirty="0">
                <a:latin typeface="MS PGothic"/>
                <a:ea typeface="MS PGothic"/>
              </a:rPr>
              <a:t>=</a:t>
            </a:r>
            <a:r>
              <a:rPr lang="en-US" dirty="0">
                <a:latin typeface="Comic Sans MS" pitchFamily="66" charset="0"/>
              </a:rPr>
              <a:t>17.5 </a:t>
            </a:r>
            <a:r>
              <a:rPr lang="en-US" dirty="0" err="1">
                <a:latin typeface="Comic Sans MS" pitchFamily="66" charset="0"/>
              </a:rPr>
              <a:t>kN</a:t>
            </a:r>
            <a:r>
              <a:rPr lang="en-US" dirty="0">
                <a:latin typeface="Comic Sans MS" pitchFamily="66" charset="0"/>
              </a:rPr>
              <a:t>/m3, c’ = 12 </a:t>
            </a:r>
            <a:r>
              <a:rPr lang="en-US" dirty="0" err="1">
                <a:latin typeface="Comic Sans MS" pitchFamily="66" charset="0"/>
              </a:rPr>
              <a:t>kPa</a:t>
            </a:r>
            <a:r>
              <a:rPr lang="en-US" dirty="0">
                <a:latin typeface="Comic Sans MS" pitchFamily="66" charset="0"/>
              </a:rPr>
              <a:t> and  </a:t>
            </a:r>
            <a:r>
              <a:rPr lang="el-GR" dirty="0">
                <a:latin typeface="MS PGothic"/>
                <a:ea typeface="MS PGothic"/>
              </a:rPr>
              <a:t>φ</a:t>
            </a:r>
            <a:r>
              <a:rPr lang="en-US" dirty="0">
                <a:latin typeface="MS PGothic"/>
                <a:ea typeface="MS PGothic"/>
              </a:rPr>
              <a:t>’=</a:t>
            </a:r>
            <a:r>
              <a:rPr lang="en-US" dirty="0">
                <a:latin typeface="Comic Sans MS" pitchFamily="66" charset="0"/>
              </a:rPr>
              <a:t>20.</a:t>
            </a:r>
          </a:p>
          <a:p>
            <a:pPr algn="just">
              <a:lnSpc>
                <a:spcPct val="150000"/>
              </a:lnSpc>
              <a:buFont typeface="Wingdings" pitchFamily="2" charset="2"/>
              <a:buChar char="Ø"/>
            </a:pPr>
            <a:endParaRPr lang="en-US"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22</a:t>
            </a:fld>
            <a:endParaRPr lang="en-US"/>
          </a:p>
        </p:txBody>
      </p:sp>
    </p:spTree>
    <p:extLst>
      <p:ext uri="{BB962C8B-B14F-4D97-AF65-F5344CB8AC3E}">
        <p14:creationId xmlns:p14="http://schemas.microsoft.com/office/powerpoint/2010/main" val="3173261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lvl="2" algn="ctr" rtl="0">
              <a:spcBef>
                <a:spcPct val="0"/>
              </a:spcBef>
            </a:pPr>
            <a:r>
              <a:rPr lang="en-GB" sz="2800" b="1" dirty="0">
                <a:latin typeface="Comic Sans MS" pitchFamily="66" charset="0"/>
              </a:rPr>
              <a:t>4.4.3 Stability of Infinite Slopes in c’,  soil – steady state seepage.</a:t>
            </a:r>
            <a:endParaRPr lang="en-US" sz="2800" dirty="0">
              <a:latin typeface="Comic Sans MS" pitchFamily="66" charset="0"/>
            </a:endParaRPr>
          </a:p>
        </p:txBody>
      </p:sp>
      <p:sp>
        <p:nvSpPr>
          <p:cNvPr id="4" name="Rectangle 3"/>
          <p:cNvSpPr/>
          <p:nvPr/>
        </p:nvSpPr>
        <p:spPr>
          <a:xfrm>
            <a:off x="228600" y="1371600"/>
            <a:ext cx="8610600" cy="1426288"/>
          </a:xfrm>
          <a:prstGeom prst="rect">
            <a:avLst/>
          </a:prstGeom>
        </p:spPr>
        <p:txBody>
          <a:bodyPr wrap="square">
            <a:spAutoFit/>
          </a:bodyPr>
          <a:lstStyle/>
          <a:p>
            <a:pPr marL="342900" indent="-342900" algn="just">
              <a:lnSpc>
                <a:spcPct val="150000"/>
              </a:lnSpc>
              <a:buFont typeface="Wingdings" pitchFamily="2" charset="2"/>
              <a:buChar char="ü"/>
            </a:pPr>
            <a:r>
              <a:rPr lang="en-GB" sz="2000" b="1" dirty="0">
                <a:latin typeface="Comic Sans MS" pitchFamily="66" charset="0"/>
              </a:rPr>
              <a:t>We will now consider groundwater at the ground surface and assume that seepage is parallel to the slope. The seepage force is:</a:t>
            </a:r>
            <a:endParaRPr lang="en-US" sz="2000" b="1" dirty="0">
              <a:latin typeface="Comic Sans MS" pitchFamily="66"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984473673"/>
              </p:ext>
            </p:extLst>
          </p:nvPr>
        </p:nvGraphicFramePr>
        <p:xfrm>
          <a:off x="1524000" y="2568981"/>
          <a:ext cx="2286000" cy="783819"/>
        </p:xfrm>
        <a:graphic>
          <a:graphicData uri="http://schemas.openxmlformats.org/presentationml/2006/ole">
            <mc:AlternateContent xmlns:mc="http://schemas.openxmlformats.org/markup-compatibility/2006">
              <mc:Choice xmlns:v="urn:schemas-microsoft-com:vml" Requires="v">
                <p:oleObj spid="_x0000_s10529" name="Equation" r:id="rId3" imgW="698197" imgH="215806" progId="Equation.3">
                  <p:embed/>
                </p:oleObj>
              </mc:Choice>
              <mc:Fallback>
                <p:oleObj name="Equation" r:id="rId3" imgW="698197" imgH="21580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68981"/>
                        <a:ext cx="2286000" cy="783819"/>
                      </a:xfrm>
                      <a:prstGeom prst="rect">
                        <a:avLst/>
                      </a:prstGeom>
                      <a:solidFill>
                        <a:srgbClr val="FFFF00"/>
                      </a:solidFill>
                    </p:spPr>
                  </p:pic>
                </p:oleObj>
              </mc:Fallback>
            </mc:AlternateContent>
          </a:graphicData>
        </a:graphic>
      </p:graphicFrame>
      <p:sp>
        <p:nvSpPr>
          <p:cNvPr id="7" name="Rectangle 6"/>
          <p:cNvSpPr/>
          <p:nvPr/>
        </p:nvSpPr>
        <p:spPr>
          <a:xfrm>
            <a:off x="228600" y="3355570"/>
            <a:ext cx="8534400" cy="553998"/>
          </a:xfrm>
          <a:prstGeom prst="rect">
            <a:avLst/>
          </a:prstGeom>
        </p:spPr>
        <p:txBody>
          <a:bodyPr wrap="square">
            <a:spAutoFit/>
          </a:bodyPr>
          <a:lstStyle/>
          <a:p>
            <a:pPr marL="342900" indent="-342900" algn="just">
              <a:lnSpc>
                <a:spcPct val="150000"/>
              </a:lnSpc>
              <a:buFont typeface="Wingdings" pitchFamily="2" charset="2"/>
              <a:buChar char="ü"/>
            </a:pPr>
            <a:r>
              <a:rPr lang="en-US" sz="2000" b="1" dirty="0">
                <a:latin typeface="Comic Sans MS" pitchFamily="66" charset="0"/>
              </a:rPr>
              <a:t>Since seepage is parallel to the slope,            . From statics,</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670349154"/>
              </p:ext>
            </p:extLst>
          </p:nvPr>
        </p:nvGraphicFramePr>
        <p:xfrm>
          <a:off x="5486400" y="3355570"/>
          <a:ext cx="1143000" cy="430945"/>
        </p:xfrm>
        <a:graphic>
          <a:graphicData uri="http://schemas.openxmlformats.org/presentationml/2006/ole">
            <mc:AlternateContent xmlns:mc="http://schemas.openxmlformats.org/markup-compatibility/2006">
              <mc:Choice xmlns:v="urn:schemas-microsoft-com:vml" Requires="v">
                <p:oleObj spid="_x0000_s10530" name="Equation" r:id="rId5" imgW="558558" imgH="177723" progId="Equation.3">
                  <p:embed/>
                </p:oleObj>
              </mc:Choice>
              <mc:Fallback>
                <p:oleObj name="Equation" r:id="rId5" imgW="558558" imgH="17772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3355570"/>
                        <a:ext cx="1143000" cy="430945"/>
                      </a:xfrm>
                      <a:prstGeom prst="rect">
                        <a:avLst/>
                      </a:prstGeom>
                      <a:solidFill>
                        <a:srgbClr val="FFFF00"/>
                      </a:solidFill>
                    </p:spPr>
                  </p:pic>
                </p:oleObj>
              </mc:Fallback>
            </mc:AlternateContent>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527721349"/>
              </p:ext>
            </p:extLst>
          </p:nvPr>
        </p:nvGraphicFramePr>
        <p:xfrm>
          <a:off x="1919748" y="3924316"/>
          <a:ext cx="6934200" cy="838200"/>
        </p:xfrm>
        <a:graphic>
          <a:graphicData uri="http://schemas.openxmlformats.org/presentationml/2006/ole">
            <mc:AlternateContent xmlns:mc="http://schemas.openxmlformats.org/markup-compatibility/2006">
              <mc:Choice xmlns:v="urn:schemas-microsoft-com:vml" Requires="v">
                <p:oleObj spid="_x0000_s10531" name="Equation" r:id="rId7" imgW="1713756" imgH="215806" progId="Equation.3">
                  <p:embed/>
                </p:oleObj>
              </mc:Choice>
              <mc:Fallback>
                <p:oleObj name="Equation" r:id="rId7" imgW="1713756" imgH="215806"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9748" y="3924316"/>
                        <a:ext cx="6934200" cy="838200"/>
                      </a:xfrm>
                      <a:prstGeom prst="rect">
                        <a:avLst/>
                      </a:prstGeom>
                      <a:solidFill>
                        <a:srgbClr val="FFFF00"/>
                      </a:solidFill>
                    </p:spPr>
                  </p:pic>
                </p:oleObj>
              </mc:Fallback>
            </mc:AlternateContent>
          </a:graphicData>
        </a:graphic>
      </p:graphicFrame>
      <p:sp>
        <p:nvSpPr>
          <p:cNvPr id="12"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233745373"/>
              </p:ext>
            </p:extLst>
          </p:nvPr>
        </p:nvGraphicFramePr>
        <p:xfrm>
          <a:off x="381000" y="5181600"/>
          <a:ext cx="7848600" cy="1371600"/>
        </p:xfrm>
        <a:graphic>
          <a:graphicData uri="http://schemas.openxmlformats.org/presentationml/2006/ole">
            <mc:AlternateContent xmlns:mc="http://schemas.openxmlformats.org/markup-compatibility/2006">
              <mc:Choice xmlns:v="urn:schemas-microsoft-com:vml" Requires="v">
                <p:oleObj spid="_x0000_s10532" name="Equation" r:id="rId9" imgW="3162300" imgH="520700" progId="Equation.3">
                  <p:embed/>
                </p:oleObj>
              </mc:Choice>
              <mc:Fallback>
                <p:oleObj name="Equation" r:id="rId9" imgW="3162300" imgH="520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 y="5181600"/>
                        <a:ext cx="7848600" cy="1371600"/>
                      </a:xfrm>
                      <a:prstGeom prst="rect">
                        <a:avLst/>
                      </a:prstGeom>
                      <a:solidFill>
                        <a:srgbClr val="FFFF00"/>
                      </a:solidFill>
                    </p:spPr>
                  </p:pic>
                </p:oleObj>
              </mc:Fallback>
            </mc:AlternateContent>
          </a:graphicData>
        </a:graphic>
      </p:graphicFrame>
      <p:sp>
        <p:nvSpPr>
          <p:cNvPr id="14" name="Rectangle 13"/>
          <p:cNvSpPr/>
          <p:nvPr/>
        </p:nvSpPr>
        <p:spPr>
          <a:xfrm>
            <a:off x="4379365" y="2613222"/>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(4.15)</a:t>
            </a:r>
            <a:endParaRPr lang="en-US" b="1" dirty="0">
              <a:latin typeface="Comic Sans MS" pitchFamily="66" charset="0"/>
            </a:endParaRPr>
          </a:p>
        </p:txBody>
      </p:sp>
      <p:sp>
        <p:nvSpPr>
          <p:cNvPr id="15" name="Rectangle 14"/>
          <p:cNvSpPr/>
          <p:nvPr/>
        </p:nvSpPr>
        <p:spPr>
          <a:xfrm>
            <a:off x="7467600" y="4724400"/>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(4.16)</a:t>
            </a:r>
            <a:endParaRPr lang="en-US" b="1" dirty="0">
              <a:latin typeface="Comic Sans MS" pitchFamily="66" charset="0"/>
            </a:endParaRPr>
          </a:p>
        </p:txBody>
      </p:sp>
      <p:sp>
        <p:nvSpPr>
          <p:cNvPr id="16" name="Rectangle 15"/>
          <p:cNvSpPr/>
          <p:nvPr/>
        </p:nvSpPr>
        <p:spPr>
          <a:xfrm>
            <a:off x="7987593" y="6211669"/>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(4.17)</a:t>
            </a:r>
            <a:endParaRPr lang="en-US" b="1" dirty="0">
              <a:latin typeface="Comic Sans MS" pitchFamily="66" charset="0"/>
            </a:endParaRPr>
          </a:p>
        </p:txBody>
      </p:sp>
      <p:sp>
        <p:nvSpPr>
          <p:cNvPr id="17" name="Rectangle 16"/>
          <p:cNvSpPr/>
          <p:nvPr/>
        </p:nvSpPr>
        <p:spPr>
          <a:xfrm>
            <a:off x="673605" y="4719935"/>
            <a:ext cx="708848" cy="369332"/>
          </a:xfrm>
          <a:prstGeom prst="rect">
            <a:avLst/>
          </a:prstGeom>
        </p:spPr>
        <p:txBody>
          <a:bodyPr wrap="none">
            <a:spAutoFit/>
          </a:bodyPr>
          <a:lstStyle/>
          <a:p>
            <a:pPr algn="just"/>
            <a:r>
              <a:rPr lang="en-GB" b="1" dirty="0">
                <a:latin typeface="Comic Sans MS" pitchFamily="66" charset="0"/>
              </a:rPr>
              <a:t>And </a:t>
            </a:r>
            <a:endParaRPr lang="en-US" b="1" dirty="0">
              <a:latin typeface="Comic Sans MS" pitchFamily="66" charset="0"/>
            </a:endParaRPr>
          </a:p>
        </p:txBody>
      </p:sp>
      <p:sp>
        <p:nvSpPr>
          <p:cNvPr id="19" name="Slide Number Placeholder 18"/>
          <p:cNvSpPr>
            <a:spLocks noGrp="1"/>
          </p:cNvSpPr>
          <p:nvPr>
            <p:ph type="sldNum" sz="quarter" idx="12"/>
          </p:nvPr>
        </p:nvSpPr>
        <p:spPr/>
        <p:txBody>
          <a:bodyPr/>
          <a:lstStyle/>
          <a:p>
            <a:fld id="{AE1075AE-E397-4817-923A-EC4437C88326}" type="slidenum">
              <a:rPr lang="en-US" smtClean="0"/>
              <a:t>23</a:t>
            </a:fld>
            <a:endParaRPr lang="en-US" dirty="0"/>
          </a:p>
        </p:txBody>
      </p:sp>
    </p:spTree>
    <p:extLst>
      <p:ext uri="{BB962C8B-B14F-4D97-AF65-F5344CB8AC3E}">
        <p14:creationId xmlns:p14="http://schemas.microsoft.com/office/powerpoint/2010/main" val="1599542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6659195" cy="502958"/>
          </a:xfrm>
          <a:prstGeom prst="rect">
            <a:avLst/>
          </a:prstGeom>
        </p:spPr>
        <p:txBody>
          <a:bodyPr wrap="square">
            <a:spAutoFit/>
          </a:bodyPr>
          <a:lstStyle/>
          <a:p>
            <a:pPr marL="342900" indent="-342900" algn="just">
              <a:lnSpc>
                <a:spcPct val="150000"/>
              </a:lnSpc>
              <a:buFont typeface="Wingdings" pitchFamily="2" charset="2"/>
              <a:buChar char="ü"/>
            </a:pPr>
            <a:r>
              <a:rPr lang="en-GB" sz="2000" b="1" dirty="0">
                <a:latin typeface="Comic Sans MS" pitchFamily="66" charset="0"/>
              </a:rPr>
              <a:t>Therefore, the shear stress at the slip plane is:</a:t>
            </a:r>
            <a:endParaRPr lang="en-US" sz="2000" b="1" dirty="0">
              <a:latin typeface="Comic Sans MS" pitchFamily="66"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20814925"/>
              </p:ext>
            </p:extLst>
          </p:nvPr>
        </p:nvGraphicFramePr>
        <p:xfrm>
          <a:off x="1600200" y="731558"/>
          <a:ext cx="7166488" cy="914400"/>
        </p:xfrm>
        <a:graphic>
          <a:graphicData uri="http://schemas.openxmlformats.org/presentationml/2006/ole">
            <mc:AlternateContent xmlns:mc="http://schemas.openxmlformats.org/markup-compatibility/2006">
              <mc:Choice xmlns:v="urn:schemas-microsoft-com:vml" Requires="v">
                <p:oleObj spid="_x0000_s11546" name="Equation" r:id="rId3" imgW="3009900" imgH="393700" progId="Equation.3">
                  <p:embed/>
                </p:oleObj>
              </mc:Choice>
              <mc:Fallback>
                <p:oleObj name="Equation" r:id="rId3" imgW="3009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731558"/>
                        <a:ext cx="7166488" cy="914400"/>
                      </a:xfrm>
                      <a:prstGeom prst="rect">
                        <a:avLst/>
                      </a:prstGeom>
                      <a:solidFill>
                        <a:srgbClr val="FFFF00"/>
                      </a:solidFill>
                    </p:spPr>
                  </p:pic>
                </p:oleObj>
              </mc:Fallback>
            </mc:AlternateContent>
          </a:graphicData>
        </a:graphic>
      </p:graphicFrame>
      <p:sp>
        <p:nvSpPr>
          <p:cNvPr id="7" name="Rectangle 6"/>
          <p:cNvSpPr/>
          <p:nvPr/>
        </p:nvSpPr>
        <p:spPr>
          <a:xfrm>
            <a:off x="381000" y="1676400"/>
            <a:ext cx="8305800" cy="502958"/>
          </a:xfrm>
          <a:prstGeom prst="rect">
            <a:avLst/>
          </a:prstGeom>
        </p:spPr>
        <p:txBody>
          <a:bodyPr wrap="square">
            <a:spAutoFit/>
          </a:bodyPr>
          <a:lstStyle/>
          <a:p>
            <a:pPr marL="342900" indent="-342900" algn="just">
              <a:lnSpc>
                <a:spcPct val="150000"/>
              </a:lnSpc>
              <a:buFont typeface="Wingdings" pitchFamily="2" charset="2"/>
              <a:buChar char="ü"/>
            </a:pPr>
            <a:r>
              <a:rPr lang="en-GB" sz="2000" b="1" dirty="0">
                <a:latin typeface="Comic Sans MS" pitchFamily="66" charset="0"/>
              </a:rPr>
              <a:t>From the definition of factor of safety (Eqn. 4.3), we get:</a:t>
            </a:r>
            <a:endParaRPr lang="en-US" sz="2000" b="1" dirty="0">
              <a:latin typeface="Comic Sans MS" pitchFamily="66" charset="0"/>
            </a:endParaRP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532602844"/>
              </p:ext>
            </p:extLst>
          </p:nvPr>
        </p:nvGraphicFramePr>
        <p:xfrm>
          <a:off x="533400" y="2230398"/>
          <a:ext cx="7162800" cy="2265402"/>
        </p:xfrm>
        <a:graphic>
          <a:graphicData uri="http://schemas.openxmlformats.org/presentationml/2006/ole">
            <mc:AlternateContent xmlns:mc="http://schemas.openxmlformats.org/markup-compatibility/2006">
              <mc:Choice xmlns:v="urn:schemas-microsoft-com:vml" Requires="v">
                <p:oleObj spid="_x0000_s11547" name="Equation" r:id="rId5" imgW="2781300" imgH="939800" progId="Equation.3">
                  <p:embed/>
                </p:oleObj>
              </mc:Choice>
              <mc:Fallback>
                <p:oleObj name="Equation" r:id="rId5" imgW="2781300" imgH="9398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230398"/>
                        <a:ext cx="7162800" cy="2265402"/>
                      </a:xfrm>
                      <a:prstGeom prst="rect">
                        <a:avLst/>
                      </a:prstGeom>
                      <a:solidFill>
                        <a:srgbClr val="FFFF00"/>
                      </a:solidFill>
                    </p:spPr>
                  </p:pic>
                </p:oleObj>
              </mc:Fallback>
            </mc:AlternateContent>
          </a:graphicData>
        </a:graphic>
      </p:graphicFrame>
      <p:sp>
        <p:nvSpPr>
          <p:cNvPr id="10" name="Rectangle 9"/>
          <p:cNvSpPr/>
          <p:nvPr/>
        </p:nvSpPr>
        <p:spPr>
          <a:xfrm>
            <a:off x="201561" y="4647267"/>
            <a:ext cx="8458200" cy="553998"/>
          </a:xfrm>
          <a:prstGeom prst="rect">
            <a:avLst/>
          </a:prstGeom>
        </p:spPr>
        <p:txBody>
          <a:bodyPr wrap="square">
            <a:spAutoFit/>
          </a:bodyPr>
          <a:lstStyle/>
          <a:p>
            <a:pPr marL="342900" indent="-342900" algn="just">
              <a:lnSpc>
                <a:spcPct val="150000"/>
              </a:lnSpc>
              <a:buFont typeface="Wingdings" pitchFamily="2" charset="2"/>
              <a:buChar char="ü"/>
            </a:pPr>
            <a:r>
              <a:rPr lang="en-GB" sz="2000" b="1" dirty="0">
                <a:latin typeface="Comic Sans MS" pitchFamily="66" charset="0"/>
              </a:rPr>
              <a:t>At limit equilibrium, FS=1. Therefore, the critical height is:</a:t>
            </a:r>
            <a:endParaRPr lang="en-US" sz="2000" b="1" dirty="0">
              <a:latin typeface="Comic Sans MS" pitchFamily="66" charset="0"/>
            </a:endParaRPr>
          </a:p>
        </p:txBody>
      </p:sp>
      <p:sp>
        <p:nvSpPr>
          <p:cNvPr id="11"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219895319"/>
              </p:ext>
            </p:extLst>
          </p:nvPr>
        </p:nvGraphicFramePr>
        <p:xfrm>
          <a:off x="218767" y="5201265"/>
          <a:ext cx="2590800" cy="914400"/>
        </p:xfrm>
        <a:graphic>
          <a:graphicData uri="http://schemas.openxmlformats.org/presentationml/2006/ole">
            <mc:AlternateContent xmlns:mc="http://schemas.openxmlformats.org/markup-compatibility/2006">
              <mc:Choice xmlns:v="urn:schemas-microsoft-com:vml" Requires="v">
                <p:oleObj spid="_x0000_s11548" name="Equation" r:id="rId7" imgW="1397000" imgH="457200" progId="Equation.3">
                  <p:embed/>
                </p:oleObj>
              </mc:Choice>
              <mc:Fallback>
                <p:oleObj name="Equation" r:id="rId7" imgW="139700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67" y="5201265"/>
                        <a:ext cx="2590800" cy="914400"/>
                      </a:xfrm>
                      <a:prstGeom prst="rect">
                        <a:avLst/>
                      </a:prstGeom>
                      <a:solidFill>
                        <a:srgbClr val="FFFF00"/>
                      </a:solidFill>
                    </p:spPr>
                  </p:pic>
                </p:oleObj>
              </mc:Fallback>
            </mc:AlternateContent>
          </a:graphicData>
        </a:graphic>
      </p:graphicFrame>
      <p:sp>
        <p:nvSpPr>
          <p:cNvPr id="13" name="Rectangle 12"/>
          <p:cNvSpPr/>
          <p:nvPr/>
        </p:nvSpPr>
        <p:spPr>
          <a:xfrm>
            <a:off x="3124201" y="5219093"/>
            <a:ext cx="5577348" cy="1015663"/>
          </a:xfrm>
          <a:prstGeom prst="rect">
            <a:avLst/>
          </a:prstGeom>
        </p:spPr>
        <p:txBody>
          <a:bodyPr wrap="square">
            <a:spAutoFit/>
          </a:bodyPr>
          <a:lstStyle/>
          <a:p>
            <a:pPr marL="342900" indent="-342900" algn="just">
              <a:lnSpc>
                <a:spcPct val="150000"/>
              </a:lnSpc>
              <a:buFont typeface="Wingdings" pitchFamily="2" charset="2"/>
              <a:buChar char="ü"/>
            </a:pPr>
            <a:r>
              <a:rPr lang="en-GB" sz="2000" b="1" dirty="0">
                <a:latin typeface="Comic Sans MS" pitchFamily="66" charset="0"/>
              </a:rPr>
              <a:t>At infinite depth the factor of safety in Eqn. (4.17) becomes:</a:t>
            </a:r>
            <a:endParaRPr lang="en-US" sz="2000" b="1" dirty="0">
              <a:latin typeface="Comic Sans MS" pitchFamily="66" charset="0"/>
            </a:endParaRPr>
          </a:p>
        </p:txBody>
      </p:sp>
      <p:sp>
        <p:nvSpPr>
          <p:cNvPr id="14"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454729021"/>
              </p:ext>
            </p:extLst>
          </p:nvPr>
        </p:nvGraphicFramePr>
        <p:xfrm>
          <a:off x="6781800" y="5815656"/>
          <a:ext cx="1919749" cy="813744"/>
        </p:xfrm>
        <a:graphic>
          <a:graphicData uri="http://schemas.openxmlformats.org/presentationml/2006/ole">
            <mc:AlternateContent xmlns:mc="http://schemas.openxmlformats.org/markup-compatibility/2006">
              <mc:Choice xmlns:v="urn:schemas-microsoft-com:vml" Requires="v">
                <p:oleObj spid="_x0000_s11549" name="Equation" r:id="rId9" imgW="1117600" imgH="419100" progId="Equation.3">
                  <p:embed/>
                </p:oleObj>
              </mc:Choice>
              <mc:Fallback>
                <p:oleObj name="Equation" r:id="rId9" imgW="1117600" imgH="419100"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815656"/>
                        <a:ext cx="1919749" cy="813744"/>
                      </a:xfrm>
                      <a:prstGeom prst="rect">
                        <a:avLst/>
                      </a:prstGeom>
                      <a:solidFill>
                        <a:srgbClr val="FFFF00"/>
                      </a:solidFill>
                    </p:spPr>
                  </p:pic>
                </p:oleObj>
              </mc:Fallback>
            </mc:AlternateContent>
          </a:graphicData>
        </a:graphic>
      </p:graphicFrame>
      <p:sp>
        <p:nvSpPr>
          <p:cNvPr id="16" name="Rectangle 15"/>
          <p:cNvSpPr/>
          <p:nvPr/>
        </p:nvSpPr>
        <p:spPr>
          <a:xfrm>
            <a:off x="7924800" y="1491734"/>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(4.17)</a:t>
            </a:r>
            <a:endParaRPr lang="en-US" b="1" dirty="0">
              <a:latin typeface="Comic Sans MS" pitchFamily="66" charset="0"/>
            </a:endParaRPr>
          </a:p>
        </p:txBody>
      </p:sp>
      <p:sp>
        <p:nvSpPr>
          <p:cNvPr id="17" name="Rectangle 16"/>
          <p:cNvSpPr/>
          <p:nvPr/>
        </p:nvSpPr>
        <p:spPr>
          <a:xfrm>
            <a:off x="7772400" y="2971800"/>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(4.18)</a:t>
            </a:r>
            <a:endParaRPr lang="en-US" b="1" dirty="0">
              <a:latin typeface="Comic Sans MS" pitchFamily="66" charset="0"/>
            </a:endParaRPr>
          </a:p>
        </p:txBody>
      </p:sp>
      <p:sp>
        <p:nvSpPr>
          <p:cNvPr id="18" name="Rectangle 17"/>
          <p:cNvSpPr/>
          <p:nvPr/>
        </p:nvSpPr>
        <p:spPr>
          <a:xfrm>
            <a:off x="5562600" y="6234756"/>
            <a:ext cx="1141659" cy="369332"/>
          </a:xfrm>
          <a:prstGeom prst="rect">
            <a:avLst/>
          </a:prstGeom>
        </p:spPr>
        <p:txBody>
          <a:bodyPr wrap="none">
            <a:spAutoFit/>
          </a:bodyPr>
          <a:lstStyle/>
          <a:p>
            <a:pPr algn="just"/>
            <a:r>
              <a:rPr lang="en-GB" b="1" dirty="0" err="1">
                <a:latin typeface="Comic Sans MS" pitchFamily="66" charset="0"/>
              </a:rPr>
              <a:t>Eq</a:t>
            </a:r>
            <a:r>
              <a:rPr lang="en-GB" b="1" dirty="0">
                <a:latin typeface="Comic Sans MS" pitchFamily="66" charset="0"/>
              </a:rPr>
              <a:t>(4.19)</a:t>
            </a:r>
            <a:endParaRPr lang="en-US" b="1" dirty="0">
              <a:latin typeface="Comic Sans MS" pitchFamily="66" charset="0"/>
            </a:endParaRPr>
          </a:p>
        </p:txBody>
      </p:sp>
      <p:sp>
        <p:nvSpPr>
          <p:cNvPr id="20" name="Slide Number Placeholder 19"/>
          <p:cNvSpPr>
            <a:spLocks noGrp="1"/>
          </p:cNvSpPr>
          <p:nvPr>
            <p:ph type="sldNum" sz="quarter" idx="12"/>
          </p:nvPr>
        </p:nvSpPr>
        <p:spPr/>
        <p:txBody>
          <a:bodyPr/>
          <a:lstStyle/>
          <a:p>
            <a:fld id="{AE1075AE-E397-4817-923A-EC4437C88326}" type="slidenum">
              <a:rPr lang="en-US" smtClean="0"/>
              <a:t>24</a:t>
            </a:fld>
            <a:endParaRPr lang="en-US"/>
          </a:p>
        </p:txBody>
      </p:sp>
    </p:spTree>
    <p:extLst>
      <p:ext uri="{BB962C8B-B14F-4D97-AF65-F5344CB8AC3E}">
        <p14:creationId xmlns:p14="http://schemas.microsoft.com/office/powerpoint/2010/main" val="3987994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110" y="304800"/>
            <a:ext cx="8763000" cy="1938992"/>
          </a:xfrm>
          <a:prstGeom prst="rect">
            <a:avLst/>
          </a:prstGeom>
        </p:spPr>
        <p:txBody>
          <a:bodyPr wrap="square">
            <a:spAutoFit/>
          </a:bodyPr>
          <a:lstStyle/>
          <a:p>
            <a:pPr marL="342900" indent="-342900" algn="just">
              <a:lnSpc>
                <a:spcPct val="150000"/>
              </a:lnSpc>
              <a:buFont typeface="Wingdings" pitchFamily="2" charset="2"/>
              <a:buChar char="ü"/>
            </a:pPr>
            <a:r>
              <a:rPr lang="en-GB" sz="2000" b="1" dirty="0">
                <a:latin typeface="Comic Sans MS" pitchFamily="66" charset="0"/>
              </a:rPr>
              <a:t>Eqn. (4.19) can also be used for calculating the factor of safety for a coarse-grained soil with c’ = 0. At limit equilibrium FS = 1, and hence, the critical slope for a coarse-grained soil with c’ = 0 is given by:</a:t>
            </a:r>
            <a:endParaRPr lang="en-US" sz="2000" b="1" dirty="0">
              <a:latin typeface="Comic Sans MS" pitchFamily="66"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781885648"/>
              </p:ext>
            </p:extLst>
          </p:nvPr>
        </p:nvGraphicFramePr>
        <p:xfrm>
          <a:off x="2438400" y="1736913"/>
          <a:ext cx="2971800" cy="1013758"/>
        </p:xfrm>
        <a:graphic>
          <a:graphicData uri="http://schemas.openxmlformats.org/presentationml/2006/ole">
            <mc:AlternateContent xmlns:mc="http://schemas.openxmlformats.org/markup-compatibility/2006">
              <mc:Choice xmlns:v="urn:schemas-microsoft-com:vml" Requires="v">
                <p:oleObj spid="_x0000_s12425" name="Equation" r:id="rId3" imgW="1168400" imgH="419100" progId="Equation.3">
                  <p:embed/>
                </p:oleObj>
              </mc:Choice>
              <mc:Fallback>
                <p:oleObj name="Equation" r:id="rId3" imgW="11684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36913"/>
                        <a:ext cx="2971800" cy="1013758"/>
                      </a:xfrm>
                      <a:prstGeom prst="rect">
                        <a:avLst/>
                      </a:prstGeom>
                      <a:solidFill>
                        <a:srgbClr val="FFFF00"/>
                      </a:solidFill>
                    </p:spPr>
                  </p:pic>
                </p:oleObj>
              </mc:Fallback>
            </mc:AlternateContent>
          </a:graphicData>
        </a:graphic>
      </p:graphicFrame>
      <p:sp>
        <p:nvSpPr>
          <p:cNvPr id="7" name="Rectangle 6"/>
          <p:cNvSpPr/>
          <p:nvPr/>
        </p:nvSpPr>
        <p:spPr>
          <a:xfrm>
            <a:off x="304800" y="2819400"/>
            <a:ext cx="8598310" cy="2400657"/>
          </a:xfrm>
          <a:prstGeom prst="rect">
            <a:avLst/>
          </a:prstGeom>
        </p:spPr>
        <p:txBody>
          <a:bodyPr wrap="square">
            <a:spAutoFit/>
          </a:bodyPr>
          <a:lstStyle/>
          <a:p>
            <a:pPr marL="342900" indent="-342900" algn="just">
              <a:lnSpc>
                <a:spcPct val="150000"/>
              </a:lnSpc>
              <a:buFont typeface="Wingdings" pitchFamily="2" charset="2"/>
              <a:buChar char="ü"/>
            </a:pPr>
            <a:r>
              <a:rPr lang="en-US" sz="2000" b="1" dirty="0">
                <a:latin typeface="Comic Sans MS" pitchFamily="66" charset="0"/>
              </a:rPr>
              <a:t>For most soils,          . Thus, seepage parallel to the slope reduces the limiting slope of a clean, </a:t>
            </a:r>
            <a:r>
              <a:rPr lang="en-US" sz="2000" b="1" dirty="0">
                <a:solidFill>
                  <a:srgbClr val="FF0000"/>
                </a:solidFill>
                <a:latin typeface="Comic Sans MS" pitchFamily="66" charset="0"/>
              </a:rPr>
              <a:t>coarse-grained soil </a:t>
            </a:r>
            <a:r>
              <a:rPr lang="en-US" sz="2000" b="1" dirty="0">
                <a:latin typeface="Comic Sans MS" pitchFamily="66" charset="0"/>
              </a:rPr>
              <a:t>by about one-half.</a:t>
            </a:r>
          </a:p>
          <a:p>
            <a:pPr marL="342900" indent="-342900" algn="just">
              <a:lnSpc>
                <a:spcPct val="150000"/>
              </a:lnSpc>
              <a:buFont typeface="Wingdings" pitchFamily="2" charset="2"/>
              <a:buChar char="ü"/>
            </a:pPr>
            <a:r>
              <a:rPr lang="en-US" sz="2000" b="1" dirty="0">
                <a:latin typeface="Comic Sans MS" pitchFamily="66" charset="0"/>
              </a:rPr>
              <a:t>If the groundwater level is not at the ground surface, weighted average unit weights have to be used in Eqns. (4.17 and 4.18).</a:t>
            </a:r>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748062298"/>
              </p:ext>
            </p:extLst>
          </p:nvPr>
        </p:nvGraphicFramePr>
        <p:xfrm>
          <a:off x="2743200" y="2819400"/>
          <a:ext cx="1295400" cy="533400"/>
        </p:xfrm>
        <a:graphic>
          <a:graphicData uri="http://schemas.openxmlformats.org/presentationml/2006/ole">
            <mc:AlternateContent xmlns:mc="http://schemas.openxmlformats.org/markup-compatibility/2006">
              <mc:Choice xmlns:v="urn:schemas-microsoft-com:vml" Requires="v">
                <p:oleObj spid="_x0000_s12426" name="Equation" r:id="rId5" imgW="698500" imgH="228600" progId="Equation.3">
                  <p:embed/>
                </p:oleObj>
              </mc:Choice>
              <mc:Fallback>
                <p:oleObj name="Equation" r:id="rId5" imgW="6985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819400"/>
                        <a:ext cx="1295400" cy="533400"/>
                      </a:xfrm>
                      <a:prstGeom prst="rect">
                        <a:avLst/>
                      </a:prstGeom>
                      <a:solidFill>
                        <a:srgbClr val="FFFF00"/>
                      </a:solidFill>
                    </p:spPr>
                  </p:pic>
                </p:oleObj>
              </mc:Fallback>
            </mc:AlternateContent>
          </a:graphicData>
        </a:graphic>
      </p:graphicFrame>
      <p:sp>
        <p:nvSpPr>
          <p:cNvPr id="11" name="Slide Number Placeholder 10"/>
          <p:cNvSpPr>
            <a:spLocks noGrp="1"/>
          </p:cNvSpPr>
          <p:nvPr>
            <p:ph type="sldNum" sz="quarter" idx="12"/>
          </p:nvPr>
        </p:nvSpPr>
        <p:spPr/>
        <p:txBody>
          <a:bodyPr/>
          <a:lstStyle/>
          <a:p>
            <a:fld id="{AE1075AE-E397-4817-923A-EC4437C88326}" type="slidenum">
              <a:rPr lang="en-US" smtClean="0"/>
              <a:t>25</a:t>
            </a:fld>
            <a:endParaRPr lang="en-US"/>
          </a:p>
        </p:txBody>
      </p:sp>
    </p:spTree>
    <p:extLst>
      <p:ext uri="{BB962C8B-B14F-4D97-AF65-F5344CB8AC3E}">
        <p14:creationId xmlns:p14="http://schemas.microsoft.com/office/powerpoint/2010/main" val="541955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b="1" dirty="0"/>
              <a:t>Example 4.2</a:t>
            </a:r>
            <a:endParaRPr lang="en-US" dirty="0"/>
          </a:p>
        </p:txBody>
      </p:sp>
      <p:sp>
        <p:nvSpPr>
          <p:cNvPr id="3" name="Content Placeholder 2"/>
          <p:cNvSpPr>
            <a:spLocks noGrp="1"/>
          </p:cNvSpPr>
          <p:nvPr>
            <p:ph idx="1"/>
          </p:nvPr>
        </p:nvSpPr>
        <p:spPr>
          <a:xfrm>
            <a:off x="228600" y="990600"/>
            <a:ext cx="8686800" cy="5135563"/>
          </a:xfrm>
        </p:spPr>
        <p:txBody>
          <a:bodyPr>
            <a:normAutofit fontScale="77500" lnSpcReduction="20000"/>
          </a:bodyPr>
          <a:lstStyle/>
          <a:p>
            <a:pPr algn="just">
              <a:lnSpc>
                <a:spcPct val="150000"/>
              </a:lnSpc>
              <a:buFont typeface="Wingdings" pitchFamily="2" charset="2"/>
              <a:buChar char="ü"/>
            </a:pPr>
            <a:r>
              <a:rPr lang="en-GB" dirty="0">
                <a:latin typeface="Comic Sans MS" pitchFamily="66" charset="0"/>
              </a:rPr>
              <a:t>A long slope of 5.5 m deep is to be constructed of material having the following properties: </a:t>
            </a:r>
            <a:r>
              <a:rPr lang="el-GR" b="1" dirty="0">
                <a:latin typeface="MS PGothic"/>
                <a:ea typeface="MS PGothic"/>
              </a:rPr>
              <a:t>γ</a:t>
            </a:r>
            <a:r>
              <a:rPr lang="en-US" b="1" dirty="0">
                <a:latin typeface="MS PGothic"/>
                <a:ea typeface="MS PGothic"/>
              </a:rPr>
              <a:t>sat</a:t>
            </a:r>
            <a:r>
              <a:rPr lang="en-GB" dirty="0">
                <a:latin typeface="Comic Sans MS" pitchFamily="66" charset="0"/>
              </a:rPr>
              <a:t>=20 </a:t>
            </a:r>
            <a:r>
              <a:rPr lang="en-GB" dirty="0" err="1">
                <a:latin typeface="Comic Sans MS" pitchFamily="66" charset="0"/>
              </a:rPr>
              <a:t>kN</a:t>
            </a:r>
            <a:r>
              <a:rPr lang="en-GB" dirty="0">
                <a:latin typeface="Comic Sans MS" pitchFamily="66" charset="0"/>
              </a:rPr>
              <a:t>/m</a:t>
            </a:r>
            <a:r>
              <a:rPr lang="en-GB" baseline="30000" dirty="0">
                <a:latin typeface="Comic Sans MS" pitchFamily="66" charset="0"/>
              </a:rPr>
              <a:t>3</a:t>
            </a:r>
            <a:r>
              <a:rPr lang="en-GB" dirty="0">
                <a:latin typeface="Comic Sans MS" pitchFamily="66" charset="0"/>
              </a:rPr>
              <a:t>, </a:t>
            </a:r>
            <a:r>
              <a:rPr lang="el-GR" b="1" dirty="0">
                <a:latin typeface="MS PGothic"/>
                <a:ea typeface="MS PGothic"/>
              </a:rPr>
              <a:t>γ</a:t>
            </a:r>
            <a:r>
              <a:rPr lang="en-GB" dirty="0">
                <a:latin typeface="Comic Sans MS" pitchFamily="66" charset="0"/>
              </a:rPr>
              <a:t>=17.5 </a:t>
            </a:r>
            <a:r>
              <a:rPr lang="en-GB" dirty="0" err="1">
                <a:latin typeface="Comic Sans MS" pitchFamily="66" charset="0"/>
              </a:rPr>
              <a:t>kN</a:t>
            </a:r>
            <a:r>
              <a:rPr lang="en-GB" dirty="0">
                <a:latin typeface="Comic Sans MS" pitchFamily="66" charset="0"/>
              </a:rPr>
              <a:t>/m</a:t>
            </a:r>
            <a:r>
              <a:rPr lang="en-GB" baseline="30000" dirty="0">
                <a:latin typeface="Comic Sans MS" pitchFamily="66" charset="0"/>
              </a:rPr>
              <a:t>3</a:t>
            </a:r>
            <a:r>
              <a:rPr lang="en-GB" dirty="0">
                <a:latin typeface="Comic Sans MS" pitchFamily="66" charset="0"/>
              </a:rPr>
              <a:t>, </a:t>
            </a:r>
            <a:r>
              <a:rPr lang="en-GB" i="1" dirty="0">
                <a:latin typeface="Comic Sans MS" pitchFamily="66" charset="0"/>
              </a:rPr>
              <a:t>c</a:t>
            </a:r>
            <a:r>
              <a:rPr lang="en-GB" dirty="0">
                <a:latin typeface="Comic Sans MS" pitchFamily="66" charset="0"/>
              </a:rPr>
              <a:t>’=10 </a:t>
            </a:r>
            <a:r>
              <a:rPr lang="en-GB" dirty="0" err="1">
                <a:latin typeface="Comic Sans MS" pitchFamily="66" charset="0"/>
              </a:rPr>
              <a:t>kPa</a:t>
            </a:r>
            <a:r>
              <a:rPr lang="en-GB" dirty="0">
                <a:latin typeface="Comic Sans MS" pitchFamily="66" charset="0"/>
              </a:rPr>
              <a:t>, and =32</a:t>
            </a:r>
            <a:r>
              <a:rPr lang="en-GB" baseline="30000" dirty="0">
                <a:latin typeface="Comic Sans MS" pitchFamily="66" charset="0"/>
              </a:rPr>
              <a:t>0</a:t>
            </a:r>
            <a:r>
              <a:rPr lang="en-GB" dirty="0">
                <a:latin typeface="Comic Sans MS" pitchFamily="66" charset="0"/>
              </a:rPr>
              <a:t>. Determine the factor of safety </a:t>
            </a:r>
          </a:p>
          <a:p>
            <a:pPr marL="514350" indent="-514350" algn="just">
              <a:lnSpc>
                <a:spcPct val="150000"/>
              </a:lnSpc>
              <a:buFont typeface="+mj-lt"/>
              <a:buAutoNum type="alphaLcParenR"/>
            </a:pPr>
            <a:r>
              <a:rPr lang="en-GB" dirty="0">
                <a:latin typeface="Comic Sans MS" pitchFamily="66" charset="0"/>
              </a:rPr>
              <a:t>when the slope is dry, </a:t>
            </a:r>
          </a:p>
          <a:p>
            <a:pPr marL="514350" indent="-514350" algn="just">
              <a:lnSpc>
                <a:spcPct val="150000"/>
              </a:lnSpc>
              <a:buFont typeface="+mj-lt"/>
              <a:buAutoNum type="alphaLcParenR"/>
            </a:pPr>
            <a:r>
              <a:rPr lang="en-GB" dirty="0">
                <a:latin typeface="Comic Sans MS" pitchFamily="66" charset="0"/>
              </a:rPr>
              <a:t>there is a steady state seepage parallel to the surface with the water level 2 m above the base and </a:t>
            </a:r>
          </a:p>
          <a:p>
            <a:pPr marL="514350" indent="-514350" algn="just">
              <a:lnSpc>
                <a:spcPct val="150000"/>
              </a:lnSpc>
              <a:buFont typeface="+mj-lt"/>
              <a:buAutoNum type="alphaLcParenR"/>
            </a:pPr>
            <a:r>
              <a:rPr lang="en-GB" dirty="0">
                <a:latin typeface="Comic Sans MS" pitchFamily="66" charset="0"/>
              </a:rPr>
              <a:t>the water level is at the ground surface.</a:t>
            </a:r>
            <a:endParaRPr lang="en-US" dirty="0">
              <a:latin typeface="Comic Sans MS" pitchFamily="66" charset="0"/>
            </a:endParaRPr>
          </a:p>
          <a:p>
            <a:pPr algn="just">
              <a:lnSpc>
                <a:spcPct val="150000"/>
              </a:lnSpc>
              <a:buFont typeface="Wingdings" pitchFamily="2" charset="2"/>
              <a:buChar char="ü"/>
            </a:pPr>
            <a:endParaRPr lang="en-US"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26</a:t>
            </a:fld>
            <a:endParaRPr lang="en-US"/>
          </a:p>
        </p:txBody>
      </p:sp>
    </p:spTree>
    <p:extLst>
      <p:ext uri="{BB962C8B-B14F-4D97-AF65-F5344CB8AC3E}">
        <p14:creationId xmlns:p14="http://schemas.microsoft.com/office/powerpoint/2010/main" val="318550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763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E1075AE-E397-4817-923A-EC4437C88326}" type="slidenum">
              <a:rPr lang="en-US" smtClean="0"/>
              <a:t>27</a:t>
            </a:fld>
            <a:endParaRPr lang="en-US"/>
          </a:p>
        </p:txBody>
      </p:sp>
    </p:spTree>
    <p:extLst>
      <p:ext uri="{BB962C8B-B14F-4D97-AF65-F5344CB8AC3E}">
        <p14:creationId xmlns:p14="http://schemas.microsoft.com/office/powerpoint/2010/main" val="2633502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E1075AE-E397-4817-923A-EC4437C88326}" type="slidenum">
              <a:rPr lang="en-US" smtClean="0"/>
              <a:t>28</a:t>
            </a:fld>
            <a:endParaRPr lang="en-US"/>
          </a:p>
        </p:txBody>
      </p:sp>
    </p:spTree>
    <p:extLst>
      <p:ext uri="{BB962C8B-B14F-4D97-AF65-F5344CB8AC3E}">
        <p14:creationId xmlns:p14="http://schemas.microsoft.com/office/powerpoint/2010/main" val="414896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2" algn="ctr" rtl="0">
              <a:spcBef>
                <a:spcPct val="0"/>
              </a:spcBef>
            </a:pPr>
            <a:r>
              <a:rPr lang="en-US" sz="3600" b="1" dirty="0">
                <a:latin typeface="Comic Sans MS" pitchFamily="66" charset="0"/>
              </a:rPr>
              <a:t>4.5 Rotational Slope Failure. </a:t>
            </a:r>
            <a:endParaRPr lang="en-US" sz="3600" dirty="0"/>
          </a:p>
        </p:txBody>
      </p:sp>
      <p:sp>
        <p:nvSpPr>
          <p:cNvPr id="3" name="Content Placeholder 2"/>
          <p:cNvSpPr>
            <a:spLocks noGrp="1"/>
          </p:cNvSpPr>
          <p:nvPr>
            <p:ph idx="1"/>
          </p:nvPr>
        </p:nvSpPr>
        <p:spPr>
          <a:xfrm>
            <a:off x="228600" y="1371600"/>
            <a:ext cx="8686800" cy="4754563"/>
          </a:xfrm>
        </p:spPr>
        <p:txBody>
          <a:bodyPr>
            <a:noAutofit/>
          </a:bodyPr>
          <a:lstStyle/>
          <a:p>
            <a:pPr lvl="2">
              <a:lnSpc>
                <a:spcPct val="150000"/>
              </a:lnSpc>
              <a:buFont typeface="Wingdings" pitchFamily="2" charset="2"/>
              <a:buChar char="ü"/>
            </a:pPr>
            <a:r>
              <a:rPr lang="en-US" sz="2800" b="1" dirty="0">
                <a:latin typeface="Comic Sans MS" pitchFamily="66" charset="0"/>
              </a:rPr>
              <a:t> </a:t>
            </a:r>
            <a:r>
              <a:rPr lang="en-US" sz="2800" b="1" dirty="0">
                <a:solidFill>
                  <a:srgbClr val="FF0000"/>
                </a:solidFill>
                <a:latin typeface="Comic Sans MS" pitchFamily="66" charset="0"/>
              </a:rPr>
              <a:t>4.5.1</a:t>
            </a:r>
            <a:r>
              <a:rPr lang="en-US" sz="2800" b="1" dirty="0">
                <a:latin typeface="Comic Sans MS" pitchFamily="66" charset="0"/>
              </a:rPr>
              <a:t> Stability of Slopes in cu, </a:t>
            </a:r>
            <a:r>
              <a:rPr lang="en-US" sz="2800" b="1" i="1" dirty="0">
                <a:latin typeface="Comic Sans MS" pitchFamily="66" charset="0"/>
                <a:sym typeface="Symbol"/>
              </a:rPr>
              <a:t></a:t>
            </a:r>
            <a:r>
              <a:rPr lang="en-US" sz="2800" b="1" i="1" baseline="-25000" dirty="0">
                <a:latin typeface="Comic Sans MS" pitchFamily="66" charset="0"/>
              </a:rPr>
              <a:t>u </a:t>
            </a:r>
            <a:r>
              <a:rPr lang="en-US" sz="2800" b="1" i="1" dirty="0">
                <a:latin typeface="Comic Sans MS" pitchFamily="66" charset="0"/>
              </a:rPr>
              <a:t>= 0</a:t>
            </a:r>
            <a:r>
              <a:rPr lang="en-US" sz="2800" b="1" dirty="0">
                <a:latin typeface="Comic Sans MS" pitchFamily="66" charset="0"/>
              </a:rPr>
              <a:t> soil – circular failure surface.</a:t>
            </a:r>
          </a:p>
          <a:p>
            <a:pPr lvl="2">
              <a:lnSpc>
                <a:spcPct val="150000"/>
              </a:lnSpc>
              <a:buFont typeface="Wingdings" pitchFamily="2" charset="2"/>
              <a:buChar char="ü"/>
            </a:pPr>
            <a:r>
              <a:rPr lang="en-US" sz="2800" b="1" dirty="0">
                <a:latin typeface="Comic Sans MS" pitchFamily="66" charset="0"/>
              </a:rPr>
              <a:t> </a:t>
            </a:r>
            <a:r>
              <a:rPr lang="en-US" sz="2800" b="1" dirty="0">
                <a:solidFill>
                  <a:srgbClr val="FF0000"/>
                </a:solidFill>
                <a:latin typeface="Comic Sans MS" pitchFamily="66" charset="0"/>
              </a:rPr>
              <a:t>4.5.2</a:t>
            </a:r>
            <a:r>
              <a:rPr lang="en-US" sz="2800" b="1" dirty="0">
                <a:latin typeface="Comic Sans MS" pitchFamily="66" charset="0"/>
              </a:rPr>
              <a:t> Stability of Slopes in </a:t>
            </a:r>
            <a:r>
              <a:rPr lang="en-US" sz="2800" b="1" i="1" dirty="0">
                <a:latin typeface="Comic Sans MS" pitchFamily="66" charset="0"/>
              </a:rPr>
              <a:t>c’- </a:t>
            </a:r>
            <a:r>
              <a:rPr lang="en-US" sz="2800" b="1" i="1" dirty="0">
                <a:latin typeface="Comic Sans MS" pitchFamily="66" charset="0"/>
                <a:sym typeface="Symbol"/>
              </a:rPr>
              <a:t></a:t>
            </a:r>
            <a:r>
              <a:rPr lang="en-US" sz="2800" b="1" dirty="0">
                <a:latin typeface="Comic Sans MS" pitchFamily="66" charset="0"/>
              </a:rPr>
              <a:t>’ soil – Method of Slices.</a:t>
            </a:r>
          </a:p>
          <a:p>
            <a:pPr lvl="2">
              <a:lnSpc>
                <a:spcPct val="150000"/>
              </a:lnSpc>
              <a:buFont typeface="Wingdings" pitchFamily="2" charset="2"/>
              <a:buChar char="ü"/>
            </a:pPr>
            <a:r>
              <a:rPr lang="en-US" sz="2800" b="1" dirty="0">
                <a:latin typeface="Comic Sans MS" pitchFamily="66" charset="0"/>
              </a:rPr>
              <a:t> </a:t>
            </a:r>
            <a:r>
              <a:rPr lang="en-US" sz="2800" b="1" dirty="0">
                <a:solidFill>
                  <a:srgbClr val="FF0000"/>
                </a:solidFill>
                <a:latin typeface="Comic Sans MS" pitchFamily="66" charset="0"/>
              </a:rPr>
              <a:t>4.5.3</a:t>
            </a:r>
            <a:r>
              <a:rPr lang="en-US" sz="2800" b="1" dirty="0">
                <a:latin typeface="Comic Sans MS" pitchFamily="66" charset="0"/>
              </a:rPr>
              <a:t> </a:t>
            </a:r>
            <a:r>
              <a:rPr lang="en-US" sz="2800" b="1" dirty="0" err="1">
                <a:latin typeface="Comic Sans MS" pitchFamily="66" charset="0"/>
              </a:rPr>
              <a:t>Fellenius</a:t>
            </a:r>
            <a:r>
              <a:rPr lang="en-US" sz="2800" b="1" dirty="0">
                <a:latin typeface="Comic Sans MS" pitchFamily="66" charset="0"/>
              </a:rPr>
              <a:t> or Ordinary or Swedish Method</a:t>
            </a:r>
          </a:p>
          <a:p>
            <a:pPr lvl="2">
              <a:lnSpc>
                <a:spcPct val="150000"/>
              </a:lnSpc>
              <a:buFont typeface="Wingdings" pitchFamily="2" charset="2"/>
              <a:buChar char="ü"/>
            </a:pPr>
            <a:r>
              <a:rPr lang="en-US" sz="2800" b="1" dirty="0">
                <a:latin typeface="Comic Sans MS" pitchFamily="66" charset="0"/>
              </a:rPr>
              <a:t> </a:t>
            </a:r>
            <a:r>
              <a:rPr lang="en-US" sz="2800" b="1" dirty="0">
                <a:solidFill>
                  <a:srgbClr val="FF0000"/>
                </a:solidFill>
                <a:latin typeface="Comic Sans MS" pitchFamily="66" charset="0"/>
              </a:rPr>
              <a:t>4.5.4</a:t>
            </a:r>
            <a:r>
              <a:rPr lang="en-US" sz="2800" b="1" dirty="0">
                <a:latin typeface="Comic Sans MS" pitchFamily="66" charset="0"/>
              </a:rPr>
              <a:t> Bishop Simplified Method</a:t>
            </a:r>
            <a:endParaRPr lang="en-US" sz="2800" b="1" u="dbl" dirty="0">
              <a:latin typeface="Comic Sans MS" pitchFamily="66" charset="0"/>
            </a:endParaRPr>
          </a:p>
          <a:p>
            <a:pPr>
              <a:lnSpc>
                <a:spcPct val="150000"/>
              </a:lnSpc>
            </a:pPr>
            <a:endParaRPr lang="en-US" sz="3600" b="1" dirty="0"/>
          </a:p>
        </p:txBody>
      </p:sp>
      <p:sp>
        <p:nvSpPr>
          <p:cNvPr id="5" name="Slide Number Placeholder 4"/>
          <p:cNvSpPr>
            <a:spLocks noGrp="1"/>
          </p:cNvSpPr>
          <p:nvPr>
            <p:ph type="sldNum" sz="quarter" idx="12"/>
          </p:nvPr>
        </p:nvSpPr>
        <p:spPr/>
        <p:txBody>
          <a:bodyPr/>
          <a:lstStyle/>
          <a:p>
            <a:fld id="{AE1075AE-E397-4817-923A-EC4437C88326}" type="slidenum">
              <a:rPr lang="en-US" smtClean="0"/>
              <a:t>29</a:t>
            </a:fld>
            <a:endParaRPr lang="en-US"/>
          </a:p>
        </p:txBody>
      </p:sp>
    </p:spTree>
    <p:extLst>
      <p:ext uri="{BB962C8B-B14F-4D97-AF65-F5344CB8AC3E}">
        <p14:creationId xmlns:p14="http://schemas.microsoft.com/office/powerpoint/2010/main" val="234520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477000"/>
          </a:xfrm>
        </p:spPr>
        <p:txBody>
          <a:bodyPr>
            <a:noAutofit/>
          </a:bodyPr>
          <a:lstStyle/>
          <a:p>
            <a:pPr marL="0" indent="0">
              <a:buNone/>
            </a:pPr>
            <a:r>
              <a:rPr lang="en-US" sz="2400" b="1" u="sng" dirty="0">
                <a:solidFill>
                  <a:srgbClr val="3333FF"/>
                </a:solidFill>
                <a:latin typeface="Comic Sans MS" pitchFamily="66" charset="0"/>
              </a:rPr>
              <a:t>Chapter Four: 4. Slop Stability Analysis </a:t>
            </a:r>
            <a:endParaRPr lang="en-US" sz="2400" u="sng" dirty="0">
              <a:solidFill>
                <a:srgbClr val="3333FF"/>
              </a:solidFill>
              <a:latin typeface="Comic Sans MS" pitchFamily="66" charset="0"/>
            </a:endParaRPr>
          </a:p>
          <a:p>
            <a:pPr marL="0" indent="0">
              <a:buNone/>
            </a:pPr>
            <a:r>
              <a:rPr lang="en-US" sz="2400" b="1" dirty="0">
                <a:latin typeface="Comic Sans MS" pitchFamily="66" charset="0"/>
              </a:rPr>
              <a:t>4.1 Introduction</a:t>
            </a:r>
          </a:p>
          <a:p>
            <a:pPr marL="0" indent="0">
              <a:buNone/>
            </a:pPr>
            <a:r>
              <a:rPr lang="en-US" sz="2400" b="1" dirty="0">
                <a:latin typeface="Comic Sans MS" pitchFamily="66" charset="0"/>
              </a:rPr>
              <a:t>4.2 Types of Slope Failure</a:t>
            </a:r>
          </a:p>
          <a:p>
            <a:pPr marL="0" indent="0">
              <a:buNone/>
            </a:pPr>
            <a:r>
              <a:rPr lang="en-US" sz="2400" b="1" dirty="0">
                <a:latin typeface="Comic Sans MS" pitchFamily="66" charset="0"/>
              </a:rPr>
              <a:t>4.3 Two-Dimensional Slope Stability Analysis</a:t>
            </a:r>
          </a:p>
          <a:p>
            <a:pPr marL="0" indent="0">
              <a:buNone/>
            </a:pPr>
            <a:r>
              <a:rPr lang="en-US" sz="2400" b="1" dirty="0">
                <a:latin typeface="Comic Sans MS" pitchFamily="66" charset="0"/>
              </a:rPr>
              <a:t>4.4 Stability Analysis of Infinite Slopes.</a:t>
            </a:r>
            <a:endParaRPr lang="en-US" sz="2400" b="1" u="dbl" dirty="0">
              <a:latin typeface="Comic Sans MS" pitchFamily="66" charset="0"/>
            </a:endParaRPr>
          </a:p>
          <a:p>
            <a:pPr lvl="2"/>
            <a:r>
              <a:rPr lang="en-US" dirty="0">
                <a:latin typeface="Comic Sans MS" pitchFamily="66" charset="0"/>
              </a:rPr>
              <a:t>Stability of Infinite Slopes in </a:t>
            </a:r>
            <a:r>
              <a:rPr lang="en-US" i="1" dirty="0">
                <a:latin typeface="Comic Sans MS" pitchFamily="66" charset="0"/>
                <a:sym typeface="Symbol"/>
              </a:rPr>
              <a:t></a:t>
            </a:r>
            <a:r>
              <a:rPr lang="en-US" i="1" baseline="-25000" dirty="0">
                <a:latin typeface="Comic Sans MS" pitchFamily="66" charset="0"/>
              </a:rPr>
              <a:t>u </a:t>
            </a:r>
            <a:r>
              <a:rPr lang="en-US" dirty="0">
                <a:latin typeface="Comic Sans MS" pitchFamily="66" charset="0"/>
              </a:rPr>
              <a:t>= 0, cu soil.</a:t>
            </a:r>
            <a:endParaRPr lang="en-US" u="dbl" dirty="0">
              <a:latin typeface="Comic Sans MS" pitchFamily="66" charset="0"/>
            </a:endParaRPr>
          </a:p>
          <a:p>
            <a:pPr lvl="2"/>
            <a:r>
              <a:rPr lang="en-US" dirty="0">
                <a:latin typeface="Comic Sans MS" pitchFamily="66" charset="0"/>
              </a:rPr>
              <a:t>Stability of Infinite Slopes in </a:t>
            </a:r>
            <a:r>
              <a:rPr lang="en-US" i="1" dirty="0">
                <a:latin typeface="Comic Sans MS" pitchFamily="66" charset="0"/>
              </a:rPr>
              <a:t>c’- </a:t>
            </a:r>
            <a:r>
              <a:rPr lang="en-US" i="1" dirty="0">
                <a:latin typeface="Comic Sans MS" pitchFamily="66" charset="0"/>
                <a:sym typeface="Symbol"/>
              </a:rPr>
              <a:t></a:t>
            </a:r>
            <a:r>
              <a:rPr lang="en-US" dirty="0">
                <a:latin typeface="Comic Sans MS" pitchFamily="66" charset="0"/>
              </a:rPr>
              <a:t>’ soil – </a:t>
            </a:r>
            <a:r>
              <a:rPr lang="en-US" b="1" dirty="0">
                <a:solidFill>
                  <a:srgbClr val="FF0000"/>
                </a:solidFill>
                <a:latin typeface="Comic Sans MS" pitchFamily="66" charset="0"/>
              </a:rPr>
              <a:t>with no seepage</a:t>
            </a:r>
            <a:r>
              <a:rPr lang="en-US" dirty="0">
                <a:latin typeface="Comic Sans MS" pitchFamily="66" charset="0"/>
              </a:rPr>
              <a:t> and </a:t>
            </a:r>
            <a:r>
              <a:rPr lang="en-US" b="1" dirty="0">
                <a:solidFill>
                  <a:srgbClr val="FF0000"/>
                </a:solidFill>
                <a:latin typeface="Comic Sans MS" pitchFamily="66" charset="0"/>
              </a:rPr>
              <a:t>with steady state seepage.</a:t>
            </a:r>
            <a:endParaRPr lang="en-US" b="1" u="dbl" dirty="0">
              <a:solidFill>
                <a:srgbClr val="FF0000"/>
              </a:solidFill>
              <a:latin typeface="Comic Sans MS" pitchFamily="66" charset="0"/>
            </a:endParaRPr>
          </a:p>
          <a:p>
            <a:pPr marL="0" lvl="2" indent="0">
              <a:buNone/>
            </a:pPr>
            <a:r>
              <a:rPr lang="en-US" b="1" dirty="0">
                <a:latin typeface="Comic Sans MS" pitchFamily="66" charset="0"/>
              </a:rPr>
              <a:t>4.5 Rotational Slope Failure. </a:t>
            </a:r>
          </a:p>
          <a:p>
            <a:pPr lvl="2"/>
            <a:r>
              <a:rPr lang="en-US" dirty="0">
                <a:latin typeface="Comic Sans MS" pitchFamily="66" charset="0"/>
              </a:rPr>
              <a:t>Stability of Slopes in cu, </a:t>
            </a:r>
            <a:r>
              <a:rPr lang="en-US" i="1" dirty="0">
                <a:latin typeface="Comic Sans MS" pitchFamily="66" charset="0"/>
                <a:sym typeface="Symbol"/>
              </a:rPr>
              <a:t></a:t>
            </a:r>
            <a:r>
              <a:rPr lang="en-US" i="1" baseline="-25000" dirty="0">
                <a:latin typeface="Comic Sans MS" pitchFamily="66" charset="0"/>
              </a:rPr>
              <a:t>u </a:t>
            </a:r>
            <a:r>
              <a:rPr lang="en-US" i="1" dirty="0">
                <a:latin typeface="Comic Sans MS" pitchFamily="66" charset="0"/>
              </a:rPr>
              <a:t>= 0</a:t>
            </a:r>
            <a:r>
              <a:rPr lang="en-US" dirty="0">
                <a:latin typeface="Comic Sans MS" pitchFamily="66" charset="0"/>
              </a:rPr>
              <a:t> soil – circular failure surface.</a:t>
            </a:r>
            <a:endParaRPr lang="en-US" u="dbl" dirty="0">
              <a:latin typeface="Comic Sans MS" pitchFamily="66" charset="0"/>
            </a:endParaRPr>
          </a:p>
          <a:p>
            <a:pPr lvl="2"/>
            <a:r>
              <a:rPr lang="en-US" dirty="0">
                <a:latin typeface="Comic Sans MS" pitchFamily="66" charset="0"/>
              </a:rPr>
              <a:t> Stability of Slopes in </a:t>
            </a:r>
            <a:r>
              <a:rPr lang="en-US" i="1" dirty="0">
                <a:latin typeface="Comic Sans MS" pitchFamily="66" charset="0"/>
              </a:rPr>
              <a:t>c’- </a:t>
            </a:r>
            <a:r>
              <a:rPr lang="en-US" i="1" dirty="0">
                <a:latin typeface="Comic Sans MS" pitchFamily="66" charset="0"/>
                <a:sym typeface="Symbol"/>
              </a:rPr>
              <a:t></a:t>
            </a:r>
            <a:r>
              <a:rPr lang="en-US" dirty="0">
                <a:latin typeface="Comic Sans MS" pitchFamily="66" charset="0"/>
              </a:rPr>
              <a:t>’ soil – Method of Slices.</a:t>
            </a:r>
            <a:endParaRPr lang="en-US" u="dbl" dirty="0">
              <a:latin typeface="Comic Sans MS" pitchFamily="66" charset="0"/>
            </a:endParaRPr>
          </a:p>
          <a:p>
            <a:pPr lvl="2"/>
            <a:r>
              <a:rPr lang="en-US" dirty="0" err="1">
                <a:latin typeface="Comic Sans MS" pitchFamily="66" charset="0"/>
              </a:rPr>
              <a:t>Fellenius</a:t>
            </a:r>
            <a:r>
              <a:rPr lang="en-US" dirty="0">
                <a:latin typeface="Comic Sans MS" pitchFamily="66" charset="0"/>
              </a:rPr>
              <a:t> or Ordinary or Swedish Method</a:t>
            </a:r>
            <a:endParaRPr lang="en-US" u="dbl" dirty="0">
              <a:latin typeface="Comic Sans MS" pitchFamily="66" charset="0"/>
            </a:endParaRPr>
          </a:p>
          <a:p>
            <a:pPr lvl="2"/>
            <a:r>
              <a:rPr lang="en-US" dirty="0">
                <a:latin typeface="Comic Sans MS" pitchFamily="66" charset="0"/>
              </a:rPr>
              <a:t>Bishop Simplified Method</a:t>
            </a:r>
            <a:endParaRPr lang="en-US" u="dbl"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3</a:t>
            </a:fld>
            <a:endParaRPr lang="en-US"/>
          </a:p>
        </p:txBody>
      </p:sp>
    </p:spTree>
    <p:extLst>
      <p:ext uri="{BB962C8B-B14F-4D97-AF65-F5344CB8AC3E}">
        <p14:creationId xmlns:p14="http://schemas.microsoft.com/office/powerpoint/2010/main" val="4021969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lvl="1" algn="ctr" rtl="0">
              <a:spcBef>
                <a:spcPct val="0"/>
              </a:spcBef>
            </a:pPr>
            <a:r>
              <a:rPr lang="en-GB" sz="3600" b="1" dirty="0">
                <a:latin typeface="Comic Sans MS" pitchFamily="66" charset="0"/>
              </a:rPr>
              <a:t>4.5 Rotational/finite Slope Failure</a:t>
            </a:r>
            <a:endParaRPr lang="en-US" sz="3600" dirty="0">
              <a:latin typeface="Comic Sans MS" pitchFamily="66" charset="0"/>
            </a:endParaRPr>
          </a:p>
        </p:txBody>
      </p:sp>
      <p:sp>
        <p:nvSpPr>
          <p:cNvPr id="3" name="Content Placeholder 2"/>
          <p:cNvSpPr>
            <a:spLocks noGrp="1"/>
          </p:cNvSpPr>
          <p:nvPr>
            <p:ph idx="1"/>
          </p:nvPr>
        </p:nvSpPr>
        <p:spPr>
          <a:xfrm>
            <a:off x="228600" y="838200"/>
            <a:ext cx="8686800" cy="5715000"/>
          </a:xfrm>
        </p:spPr>
        <p:txBody>
          <a:bodyPr>
            <a:noAutofit/>
          </a:bodyPr>
          <a:lstStyle/>
          <a:p>
            <a:pPr algn="just">
              <a:lnSpc>
                <a:spcPct val="170000"/>
              </a:lnSpc>
              <a:buFont typeface="Wingdings" pitchFamily="2" charset="2"/>
              <a:buChar char="ü"/>
            </a:pPr>
            <a:r>
              <a:rPr lang="en-GB" sz="2100" b="1" dirty="0">
                <a:solidFill>
                  <a:srgbClr val="FF0000"/>
                </a:solidFill>
                <a:latin typeface="Comic Sans MS" pitchFamily="66" charset="0"/>
              </a:rPr>
              <a:t>The infinite slope failure mechanism </a:t>
            </a:r>
            <a:r>
              <a:rPr lang="en-GB" sz="2100" dirty="0">
                <a:latin typeface="Comic Sans MS" pitchFamily="66" charset="0"/>
              </a:rPr>
              <a:t>is reasonable for infinitely long and homogeneous slopes made of coarse-grained soils, where the failure plane is assumed </a:t>
            </a:r>
            <a:r>
              <a:rPr lang="en-GB" sz="2100" b="1" dirty="0">
                <a:solidFill>
                  <a:srgbClr val="FF0000"/>
                </a:solidFill>
                <a:latin typeface="Comic Sans MS" pitchFamily="66" charset="0"/>
              </a:rPr>
              <a:t>to be parallel to the ground surface</a:t>
            </a:r>
            <a:r>
              <a:rPr lang="en-GB" sz="2100" dirty="0">
                <a:latin typeface="Comic Sans MS" pitchFamily="66" charset="0"/>
              </a:rPr>
              <a:t>. </a:t>
            </a:r>
          </a:p>
          <a:p>
            <a:pPr algn="just">
              <a:lnSpc>
                <a:spcPct val="170000"/>
              </a:lnSpc>
              <a:buFont typeface="Wingdings" pitchFamily="2" charset="2"/>
              <a:buChar char="ü"/>
            </a:pPr>
            <a:r>
              <a:rPr lang="en-GB" sz="2100" dirty="0">
                <a:latin typeface="Comic Sans MS" pitchFamily="66" charset="0"/>
              </a:rPr>
              <a:t>But in many practical problems slopes have been observed to fail through a rotational mechanism of </a:t>
            </a:r>
            <a:r>
              <a:rPr lang="en-GB" sz="2100" b="1" u="sng" dirty="0">
                <a:latin typeface="Comic Sans MS" pitchFamily="66" charset="0"/>
              </a:rPr>
              <a:t>finite extent</a:t>
            </a:r>
            <a:r>
              <a:rPr lang="en-GB" sz="2100" dirty="0">
                <a:latin typeface="Comic Sans MS" pitchFamily="66" charset="0"/>
              </a:rPr>
              <a:t>. As shown in Fig. (4.1), rotational failure mechanism involves the failure of a soil mass on a </a:t>
            </a:r>
            <a:r>
              <a:rPr lang="en-GB" sz="2100" b="1" dirty="0">
                <a:latin typeface="Comic Sans MS" pitchFamily="66" charset="0"/>
              </a:rPr>
              <a:t>circular or non-circular failure surface</a:t>
            </a:r>
            <a:r>
              <a:rPr lang="en-GB" sz="2100" dirty="0">
                <a:latin typeface="Comic Sans MS" pitchFamily="66" charset="0"/>
              </a:rPr>
              <a:t>. </a:t>
            </a:r>
          </a:p>
          <a:p>
            <a:pPr algn="just">
              <a:lnSpc>
                <a:spcPct val="170000"/>
              </a:lnSpc>
              <a:buFont typeface="Wingdings" pitchFamily="2" charset="2"/>
              <a:buChar char="ü"/>
            </a:pPr>
            <a:r>
              <a:rPr lang="en-GB" sz="2100" dirty="0">
                <a:latin typeface="Comic Sans MS" pitchFamily="66" charset="0"/>
              </a:rPr>
              <a:t>Again we will continue to use </a:t>
            </a:r>
            <a:r>
              <a:rPr lang="en-GB" sz="2100" b="1" dirty="0">
                <a:solidFill>
                  <a:srgbClr val="FF0000"/>
                </a:solidFill>
                <a:latin typeface="Comic Sans MS" pitchFamily="66" charset="0"/>
              </a:rPr>
              <a:t>the limit equilibrium method </a:t>
            </a:r>
            <a:r>
              <a:rPr lang="en-GB" sz="2100" dirty="0">
                <a:latin typeface="Comic Sans MS" pitchFamily="66" charset="0"/>
              </a:rPr>
              <a:t>assuming </a:t>
            </a:r>
            <a:r>
              <a:rPr lang="en-GB" sz="2100" b="1" dirty="0">
                <a:solidFill>
                  <a:srgbClr val="3333FF"/>
                </a:solidFill>
                <a:latin typeface="Comic Sans MS" pitchFamily="66" charset="0"/>
              </a:rPr>
              <a:t>a circular slip surface</a:t>
            </a:r>
            <a:r>
              <a:rPr lang="en-GB" sz="2100" dirty="0">
                <a:latin typeface="Comic Sans MS" pitchFamily="66" charset="0"/>
              </a:rPr>
              <a:t>. </a:t>
            </a:r>
            <a:endParaRPr lang="en-US" sz="2100"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30</a:t>
            </a:fld>
            <a:endParaRPr lang="en-US"/>
          </a:p>
        </p:txBody>
      </p:sp>
    </p:spTree>
    <p:extLst>
      <p:ext uri="{BB962C8B-B14F-4D97-AF65-F5344CB8AC3E}">
        <p14:creationId xmlns:p14="http://schemas.microsoft.com/office/powerpoint/2010/main" val="2414802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400" b="1" dirty="0">
                <a:solidFill>
                  <a:srgbClr val="3333FF"/>
                </a:solidFill>
                <a:latin typeface="Comic Sans MS" pitchFamily="66" charset="0"/>
              </a:rPr>
              <a:t>4.5.1	Stability of Slopes in cu, </a:t>
            </a:r>
            <a:r>
              <a:rPr lang="el-GR" sz="2400" b="1" dirty="0">
                <a:solidFill>
                  <a:srgbClr val="3333FF"/>
                </a:solidFill>
                <a:latin typeface="MS PGothic"/>
                <a:ea typeface="MS PGothic"/>
              </a:rPr>
              <a:t>φ</a:t>
            </a:r>
            <a:r>
              <a:rPr lang="en-US" sz="2400" b="1" dirty="0">
                <a:solidFill>
                  <a:srgbClr val="3333FF"/>
                </a:solidFill>
                <a:latin typeface="Comic Sans MS" pitchFamily="66" charset="0"/>
              </a:rPr>
              <a:t>=0 soil – circular failure surface.</a:t>
            </a:r>
          </a:p>
        </p:txBody>
      </p:sp>
      <p:sp>
        <p:nvSpPr>
          <p:cNvPr id="4" name="Rectangle 3"/>
          <p:cNvSpPr/>
          <p:nvPr/>
        </p:nvSpPr>
        <p:spPr>
          <a:xfrm>
            <a:off x="294968" y="1219200"/>
            <a:ext cx="8610600" cy="2862322"/>
          </a:xfrm>
          <a:prstGeom prst="rect">
            <a:avLst/>
          </a:prstGeom>
        </p:spPr>
        <p:txBody>
          <a:bodyPr wrap="square">
            <a:spAutoFit/>
          </a:bodyPr>
          <a:lstStyle/>
          <a:p>
            <a:pPr marL="342900" indent="-342900" algn="just">
              <a:lnSpc>
                <a:spcPct val="150000"/>
              </a:lnSpc>
              <a:buFont typeface="Wingdings" pitchFamily="2" charset="2"/>
              <a:buChar char="ü"/>
            </a:pPr>
            <a:r>
              <a:rPr lang="en-US" sz="2000" b="1" dirty="0">
                <a:latin typeface="Comic Sans MS" pitchFamily="66" charset="0"/>
              </a:rPr>
              <a:t>The simplest circular analysis is based on the assumption that a rigid, cylindrical block will fail by rotation about its center and that the shear strength along the failure surface is defined by the </a:t>
            </a:r>
            <a:r>
              <a:rPr lang="en-US" sz="2000" b="1" dirty="0" err="1">
                <a:latin typeface="Comic Sans MS" pitchFamily="66" charset="0"/>
              </a:rPr>
              <a:t>undrained</a:t>
            </a:r>
            <a:r>
              <a:rPr lang="en-US" sz="2000" b="1" dirty="0">
                <a:latin typeface="Comic Sans MS" pitchFamily="66" charset="0"/>
              </a:rPr>
              <a:t> strength cu. Figure 4.4 shows a slope of height H and angle </a:t>
            </a:r>
            <a:r>
              <a:rPr lang="el-GR" sz="2000" b="1" dirty="0">
                <a:latin typeface="MS PGothic"/>
                <a:ea typeface="MS PGothic"/>
              </a:rPr>
              <a:t>α</a:t>
            </a:r>
            <a:r>
              <a:rPr lang="en-US" sz="2000" b="1" dirty="0">
                <a:latin typeface="MS PGothic"/>
                <a:ea typeface="MS PGothic"/>
              </a:rPr>
              <a:t>s</a:t>
            </a:r>
            <a:r>
              <a:rPr lang="en-US" sz="2000" b="1" dirty="0">
                <a:latin typeface="Comic Sans MS" pitchFamily="66" charset="0"/>
              </a:rPr>
              <a:t>. The trial circular failure surface is defined by its center C, radius R and central angle</a:t>
            </a:r>
            <a:r>
              <a:rPr lang="el-GR" sz="2000" b="1" dirty="0">
                <a:latin typeface="MS PGothic"/>
                <a:ea typeface="MS PGothic"/>
              </a:rPr>
              <a:t>φ</a:t>
            </a:r>
            <a:r>
              <a:rPr lang="en-US" sz="2000" b="1" dirty="0">
                <a:latin typeface="Comic Sans MS" pitchFamily="66" charset="0"/>
              </a:rPr>
              <a:t>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355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088896"/>
            <a:ext cx="3952875" cy="26384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4968" y="5038776"/>
            <a:ext cx="3959482" cy="400110"/>
          </a:xfrm>
          <a:prstGeom prst="rect">
            <a:avLst/>
          </a:prstGeom>
        </p:spPr>
        <p:txBody>
          <a:bodyPr wrap="none">
            <a:spAutoFit/>
          </a:bodyPr>
          <a:lstStyle/>
          <a:p>
            <a:r>
              <a:rPr lang="en-US" sz="2000" b="1" dirty="0">
                <a:solidFill>
                  <a:srgbClr val="3333FF"/>
                </a:solidFill>
              </a:rPr>
              <a:t>Figure 4.4: Slope failure in cu, </a:t>
            </a:r>
            <a:r>
              <a:rPr lang="el-GR" sz="2000" b="1" dirty="0">
                <a:solidFill>
                  <a:srgbClr val="3333FF"/>
                </a:solidFill>
                <a:latin typeface="MS PGothic"/>
                <a:ea typeface="MS PGothic"/>
              </a:rPr>
              <a:t>φ</a:t>
            </a:r>
            <a:r>
              <a:rPr lang="en-US" sz="2000" b="1" dirty="0">
                <a:solidFill>
                  <a:srgbClr val="3333FF"/>
                </a:solidFill>
              </a:rPr>
              <a:t>=0.</a:t>
            </a:r>
          </a:p>
        </p:txBody>
      </p:sp>
      <p:sp>
        <p:nvSpPr>
          <p:cNvPr id="11" name="Slide Number Placeholder 10"/>
          <p:cNvSpPr>
            <a:spLocks noGrp="1"/>
          </p:cNvSpPr>
          <p:nvPr>
            <p:ph type="sldNum" sz="quarter" idx="12"/>
          </p:nvPr>
        </p:nvSpPr>
        <p:spPr/>
        <p:txBody>
          <a:bodyPr/>
          <a:lstStyle/>
          <a:p>
            <a:fld id="{AE1075AE-E397-4817-923A-EC4437C88326}" type="slidenum">
              <a:rPr lang="en-US" smtClean="0"/>
              <a:t>31</a:t>
            </a:fld>
            <a:endParaRPr lang="en-US"/>
          </a:p>
        </p:txBody>
      </p:sp>
    </p:spTree>
    <p:extLst>
      <p:ext uri="{BB962C8B-B14F-4D97-AF65-F5344CB8AC3E}">
        <p14:creationId xmlns:p14="http://schemas.microsoft.com/office/powerpoint/2010/main" val="229355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1075AE-E397-4817-923A-EC4437C88326}" type="slidenum">
              <a:rPr lang="en-US" smtClean="0"/>
              <a:t>32</a:t>
            </a:fld>
            <a:endParaRPr lang="en-US"/>
          </a:p>
        </p:txBody>
      </p:sp>
      <p:sp>
        <p:nvSpPr>
          <p:cNvPr id="6" name="Rectangle 5"/>
          <p:cNvSpPr/>
          <p:nvPr/>
        </p:nvSpPr>
        <p:spPr>
          <a:xfrm>
            <a:off x="405581" y="304800"/>
            <a:ext cx="8534400" cy="1477328"/>
          </a:xfrm>
          <a:prstGeom prst="rect">
            <a:avLst/>
          </a:prstGeom>
        </p:spPr>
        <p:txBody>
          <a:bodyPr wrap="square">
            <a:spAutoFit/>
          </a:bodyPr>
          <a:lstStyle/>
          <a:p>
            <a:pPr marL="342900" indent="-342900" algn="just">
              <a:lnSpc>
                <a:spcPct val="150000"/>
              </a:lnSpc>
              <a:buFont typeface="Wingdings" pitchFamily="2" charset="2"/>
              <a:buChar char="ü"/>
            </a:pPr>
            <a:r>
              <a:rPr lang="en-US" sz="2000" b="1" dirty="0">
                <a:latin typeface="Comic Sans MS" pitchFamily="66" charset="0"/>
              </a:rPr>
              <a:t>The weight of the sliding block acts at a distance d from the center. Taking moments of the forces about the center of the circular arc, we have:</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092019762"/>
              </p:ext>
            </p:extLst>
          </p:nvPr>
        </p:nvGraphicFramePr>
        <p:xfrm>
          <a:off x="3733800" y="1274538"/>
          <a:ext cx="4114800" cy="922972"/>
        </p:xfrm>
        <a:graphic>
          <a:graphicData uri="http://schemas.openxmlformats.org/presentationml/2006/ole">
            <mc:AlternateContent xmlns:mc="http://schemas.openxmlformats.org/markup-compatibility/2006">
              <mc:Choice xmlns:v="urn:schemas-microsoft-com:vml" Requires="v">
                <p:oleObj spid="_x0000_s38007" name="Equation" r:id="rId3" imgW="1828800" imgH="419100" progId="Equation.3">
                  <p:embed/>
                </p:oleObj>
              </mc:Choice>
              <mc:Fallback>
                <p:oleObj name="Equation" r:id="rId3" imgW="18288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274538"/>
                        <a:ext cx="4114800" cy="922972"/>
                      </a:xfrm>
                      <a:prstGeom prst="rect">
                        <a:avLst/>
                      </a:prstGeom>
                      <a:solidFill>
                        <a:srgbClr val="FFFF00"/>
                      </a:solidFill>
                    </p:spPr>
                  </p:pic>
                </p:oleObj>
              </mc:Fallback>
            </mc:AlternateContent>
          </a:graphicData>
        </a:graphic>
      </p:graphicFrame>
      <p:sp>
        <p:nvSpPr>
          <p:cNvPr id="9" name="Rectangle 8"/>
          <p:cNvSpPr/>
          <p:nvPr/>
        </p:nvSpPr>
        <p:spPr>
          <a:xfrm>
            <a:off x="929149" y="2209800"/>
            <a:ext cx="7838768" cy="1938992"/>
          </a:xfrm>
          <a:prstGeom prst="rect">
            <a:avLst/>
          </a:prstGeom>
        </p:spPr>
        <p:txBody>
          <a:bodyPr wrap="square">
            <a:spAutoFit/>
          </a:bodyPr>
          <a:lstStyle/>
          <a:p>
            <a:pPr marL="342900" indent="-342900" algn="just">
              <a:lnSpc>
                <a:spcPct val="150000"/>
              </a:lnSpc>
              <a:buFont typeface="Wingdings" pitchFamily="2" charset="2"/>
              <a:buChar char="ü"/>
            </a:pPr>
            <a:r>
              <a:rPr lang="en-US" sz="2000" b="1" dirty="0">
                <a:latin typeface="Comic Sans MS" pitchFamily="66" charset="0"/>
              </a:rPr>
              <a:t>Where L is the length of the circular arc, W is the weight of the sliding mass and d is the horizontal distance between the circle center, C, and the centroid of the sliding mass. If cu varies along the failure surface then:</a:t>
            </a: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855603020"/>
              </p:ext>
            </p:extLst>
          </p:nvPr>
        </p:nvGraphicFramePr>
        <p:xfrm>
          <a:off x="405581" y="4134044"/>
          <a:ext cx="6233651" cy="971356"/>
        </p:xfrm>
        <a:graphic>
          <a:graphicData uri="http://schemas.openxmlformats.org/presentationml/2006/ole">
            <mc:AlternateContent xmlns:mc="http://schemas.openxmlformats.org/markup-compatibility/2006">
              <mc:Choice xmlns:v="urn:schemas-microsoft-com:vml" Requires="v">
                <p:oleObj spid="_x0000_s38008" name="Equation" r:id="rId5" imgW="2794000" imgH="431800" progId="Equation.3">
                  <p:embed/>
                </p:oleObj>
              </mc:Choice>
              <mc:Fallback>
                <p:oleObj name="Equation" r:id="rId5" imgW="2794000" imgH="431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581" y="4134044"/>
                        <a:ext cx="6233651" cy="971356"/>
                      </a:xfrm>
                      <a:prstGeom prst="rect">
                        <a:avLst/>
                      </a:prstGeom>
                      <a:solidFill>
                        <a:srgbClr val="FFFF00"/>
                      </a:solidFill>
                    </p:spPr>
                  </p:pic>
                </p:oleObj>
              </mc:Fallback>
            </mc:AlternateContent>
          </a:graphicData>
        </a:graphic>
      </p:graphicFrame>
      <p:sp>
        <p:nvSpPr>
          <p:cNvPr id="12" name="Rectangle 11"/>
          <p:cNvSpPr/>
          <p:nvPr/>
        </p:nvSpPr>
        <p:spPr>
          <a:xfrm>
            <a:off x="216309" y="5181600"/>
            <a:ext cx="8711381" cy="1477328"/>
          </a:xfrm>
          <a:prstGeom prst="rect">
            <a:avLst/>
          </a:prstGeom>
        </p:spPr>
        <p:txBody>
          <a:bodyPr wrap="square">
            <a:spAutoFit/>
          </a:bodyPr>
          <a:lstStyle/>
          <a:p>
            <a:pPr marL="342900" indent="-342900" algn="just">
              <a:lnSpc>
                <a:spcPct val="150000"/>
              </a:lnSpc>
              <a:buFont typeface="Wingdings" pitchFamily="2" charset="2"/>
              <a:buChar char="ü"/>
            </a:pPr>
            <a:r>
              <a:rPr lang="en-US" sz="2000" b="1" dirty="0">
                <a:latin typeface="Comic Sans MS" pitchFamily="66" charset="0"/>
              </a:rPr>
              <a:t>The centroid of the sliding mass is obtained using a mathematical procedure based on the geometry or the sub-division of the sliding mass into narrow vertical slices.</a:t>
            </a:r>
          </a:p>
        </p:txBody>
      </p:sp>
      <p:sp>
        <p:nvSpPr>
          <p:cNvPr id="14" name="Rectangle 13"/>
          <p:cNvSpPr/>
          <p:nvPr/>
        </p:nvSpPr>
        <p:spPr>
          <a:xfrm>
            <a:off x="7815528" y="1412796"/>
            <a:ext cx="1141659" cy="369332"/>
          </a:xfrm>
          <a:prstGeom prst="rect">
            <a:avLst/>
          </a:prstGeom>
        </p:spPr>
        <p:txBody>
          <a:bodyPr wrap="none">
            <a:spAutoFit/>
          </a:bodyPr>
          <a:lstStyle/>
          <a:p>
            <a:r>
              <a:rPr lang="en-US" b="1" dirty="0">
                <a:solidFill>
                  <a:srgbClr val="3333FF"/>
                </a:solidFill>
                <a:latin typeface="Comic Sans MS" pitchFamily="66" charset="0"/>
              </a:rPr>
              <a:t>Eq(4.19)</a:t>
            </a:r>
            <a:endParaRPr lang="en-US" dirty="0">
              <a:solidFill>
                <a:srgbClr val="3333FF"/>
              </a:solidFill>
            </a:endParaRPr>
          </a:p>
        </p:txBody>
      </p:sp>
      <p:sp>
        <p:nvSpPr>
          <p:cNvPr id="15" name="Rectangle 14"/>
          <p:cNvSpPr/>
          <p:nvPr/>
        </p:nvSpPr>
        <p:spPr>
          <a:xfrm>
            <a:off x="7086600" y="4419600"/>
            <a:ext cx="1141659" cy="369332"/>
          </a:xfrm>
          <a:prstGeom prst="rect">
            <a:avLst/>
          </a:prstGeom>
        </p:spPr>
        <p:txBody>
          <a:bodyPr wrap="none">
            <a:spAutoFit/>
          </a:bodyPr>
          <a:lstStyle/>
          <a:p>
            <a:r>
              <a:rPr lang="en-US" b="1" dirty="0">
                <a:solidFill>
                  <a:srgbClr val="3333FF"/>
                </a:solidFill>
                <a:latin typeface="Comic Sans MS" pitchFamily="66" charset="0"/>
              </a:rPr>
              <a:t>Eq(4.20)</a:t>
            </a:r>
            <a:endParaRPr lang="en-US" dirty="0">
              <a:solidFill>
                <a:srgbClr val="3333FF"/>
              </a:solidFill>
            </a:endParaRPr>
          </a:p>
        </p:txBody>
      </p:sp>
    </p:spTree>
    <p:extLst>
      <p:ext uri="{BB962C8B-B14F-4D97-AF65-F5344CB8AC3E}">
        <p14:creationId xmlns:p14="http://schemas.microsoft.com/office/powerpoint/2010/main" val="659033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latin typeface="Comic Sans MS" pitchFamily="66" charset="0"/>
              </a:rPr>
              <a:t>Example 4.3</a:t>
            </a:r>
            <a:endParaRPr lang="en-US" dirty="0">
              <a:latin typeface="Comic Sans MS" pitchFamily="66" charset="0"/>
            </a:endParaRPr>
          </a:p>
        </p:txBody>
      </p:sp>
      <p:sp>
        <p:nvSpPr>
          <p:cNvPr id="3" name="Content Placeholder 2"/>
          <p:cNvSpPr>
            <a:spLocks noGrp="1"/>
          </p:cNvSpPr>
          <p:nvPr>
            <p:ph idx="1"/>
          </p:nvPr>
        </p:nvSpPr>
        <p:spPr>
          <a:xfrm>
            <a:off x="304800" y="1143000"/>
            <a:ext cx="8610600" cy="4983163"/>
          </a:xfrm>
        </p:spPr>
        <p:txBody>
          <a:bodyPr/>
          <a:lstStyle/>
          <a:p>
            <a:pPr algn="just">
              <a:lnSpc>
                <a:spcPct val="150000"/>
              </a:lnSpc>
              <a:buFont typeface="Wingdings" pitchFamily="2" charset="2"/>
              <a:buChar char="ü"/>
            </a:pPr>
            <a:r>
              <a:rPr lang="en-US" dirty="0">
                <a:latin typeface="Comic Sans MS" pitchFamily="66" charset="0"/>
              </a:rPr>
              <a:t>Find the factor of safety of a 1V:1.5H slope that is 6 m high. The center of the trial mass is located 2.5 m to the right and 9.15 m above the toe of the slope. </a:t>
            </a:r>
            <a:r>
              <a:rPr lang="en-US" i="1" dirty="0">
                <a:latin typeface="Comic Sans MS" pitchFamily="66" charset="0"/>
              </a:rPr>
              <a:t>c</a:t>
            </a:r>
            <a:r>
              <a:rPr lang="en-US" baseline="-25000" dirty="0">
                <a:latin typeface="Comic Sans MS" pitchFamily="66" charset="0"/>
              </a:rPr>
              <a:t>u</a:t>
            </a:r>
            <a:r>
              <a:rPr lang="en-US" dirty="0">
                <a:latin typeface="Comic Sans MS" pitchFamily="66" charset="0"/>
              </a:rPr>
              <a:t> = 25 </a:t>
            </a:r>
            <a:r>
              <a:rPr lang="en-US" dirty="0" err="1">
                <a:latin typeface="Comic Sans MS" pitchFamily="66" charset="0"/>
              </a:rPr>
              <a:t>kPa</a:t>
            </a:r>
            <a:r>
              <a:rPr lang="en-US" dirty="0">
                <a:latin typeface="Comic Sans MS" pitchFamily="66" charset="0"/>
              </a:rPr>
              <a:t>, and =18 </a:t>
            </a:r>
            <a:r>
              <a:rPr lang="en-US" dirty="0" err="1">
                <a:latin typeface="Comic Sans MS" pitchFamily="66" charset="0"/>
              </a:rPr>
              <a:t>kN</a:t>
            </a:r>
            <a:r>
              <a:rPr lang="en-US" dirty="0">
                <a:latin typeface="Comic Sans MS" pitchFamily="66" charset="0"/>
              </a:rPr>
              <a:t>/m</a:t>
            </a:r>
            <a:r>
              <a:rPr lang="en-US" baseline="30000" dirty="0">
                <a:latin typeface="Comic Sans MS" pitchFamily="66" charset="0"/>
              </a:rPr>
              <a:t>3</a:t>
            </a:r>
            <a:r>
              <a:rPr lang="en-US" dirty="0">
                <a:latin typeface="Comic Sans MS" pitchFamily="66" charset="0"/>
              </a:rPr>
              <a:t>. Take </a:t>
            </a:r>
            <a:r>
              <a:rPr lang="en-US" i="1" dirty="0">
                <a:latin typeface="Comic Sans MS" pitchFamily="66" charset="0"/>
              </a:rPr>
              <a:t>d</a:t>
            </a:r>
            <a:r>
              <a:rPr lang="en-US" dirty="0">
                <a:latin typeface="Comic Sans MS" pitchFamily="66" charset="0"/>
              </a:rPr>
              <a:t> = 3.85 m.</a:t>
            </a:r>
          </a:p>
          <a:p>
            <a:pPr algn="just">
              <a:lnSpc>
                <a:spcPct val="150000"/>
              </a:lnSpc>
              <a:buFont typeface="Wingdings" pitchFamily="2" charset="2"/>
              <a:buChar char="ü"/>
            </a:pPr>
            <a:endParaRPr lang="en-US"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33</a:t>
            </a:fld>
            <a:endParaRPr lang="en-US"/>
          </a:p>
        </p:txBody>
      </p:sp>
    </p:spTree>
    <p:extLst>
      <p:ext uri="{BB962C8B-B14F-4D97-AF65-F5344CB8AC3E}">
        <p14:creationId xmlns:p14="http://schemas.microsoft.com/office/powerpoint/2010/main" val="2977030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lvl="2" algn="ctr" rtl="0">
              <a:spcBef>
                <a:spcPct val="0"/>
              </a:spcBef>
            </a:pPr>
            <a:r>
              <a:rPr lang="en-GB" sz="3600" b="1" dirty="0">
                <a:latin typeface="Comic Sans MS" pitchFamily="66" charset="0"/>
              </a:rPr>
              <a:t>Effect of Tension Cracks</a:t>
            </a:r>
            <a:endParaRPr lang="en-US" sz="3600" dirty="0">
              <a:latin typeface="Comic Sans MS" pitchFamily="66" charset="0"/>
            </a:endParaRPr>
          </a:p>
        </p:txBody>
      </p:sp>
      <p:sp>
        <p:nvSpPr>
          <p:cNvPr id="3" name="Content Placeholder 2"/>
          <p:cNvSpPr>
            <a:spLocks noGrp="1"/>
          </p:cNvSpPr>
          <p:nvPr>
            <p:ph idx="1"/>
          </p:nvPr>
        </p:nvSpPr>
        <p:spPr>
          <a:xfrm>
            <a:off x="228600" y="990600"/>
            <a:ext cx="8686800" cy="5562600"/>
          </a:xfrm>
        </p:spPr>
        <p:txBody>
          <a:bodyPr>
            <a:normAutofit fontScale="62500" lnSpcReduction="20000"/>
          </a:bodyPr>
          <a:lstStyle/>
          <a:p>
            <a:pPr algn="just">
              <a:lnSpc>
                <a:spcPct val="170000"/>
              </a:lnSpc>
              <a:buFont typeface="Wingdings" pitchFamily="2" charset="2"/>
              <a:buChar char="ü"/>
            </a:pPr>
            <a:r>
              <a:rPr lang="en-US" dirty="0">
                <a:latin typeface="Comic Sans MS" pitchFamily="66" charset="0"/>
              </a:rPr>
              <a:t>Tension cracks may develop from the upper ground surface to a depth z</a:t>
            </a:r>
            <a:r>
              <a:rPr lang="en-US" baseline="-25000" dirty="0">
                <a:latin typeface="Comic Sans MS" pitchFamily="66" charset="0"/>
              </a:rPr>
              <a:t>0</a:t>
            </a:r>
            <a:r>
              <a:rPr lang="en-US" dirty="0">
                <a:latin typeface="Comic Sans MS" pitchFamily="66" charset="0"/>
              </a:rPr>
              <a:t> that can be estimated using Eqn. (4.13). The effect of the tension crack can be taken into account by assuming that the trial failure surface terminates at the depth </a:t>
            </a:r>
            <a:r>
              <a:rPr lang="en-US" i="1" dirty="0">
                <a:latin typeface="Comic Sans MS" pitchFamily="66" charset="0"/>
              </a:rPr>
              <a:t>z</a:t>
            </a:r>
            <a:r>
              <a:rPr lang="en-US" baseline="-25000" dirty="0">
                <a:latin typeface="Comic Sans MS" pitchFamily="66" charset="0"/>
              </a:rPr>
              <a:t>0</a:t>
            </a:r>
            <a:r>
              <a:rPr lang="en-US" dirty="0">
                <a:latin typeface="Comic Sans MS" pitchFamily="66" charset="0"/>
              </a:rPr>
              <a:t>, thereby reducing the weight </a:t>
            </a:r>
            <a:r>
              <a:rPr lang="en-US" i="1" dirty="0">
                <a:latin typeface="Comic Sans MS" pitchFamily="66" charset="0"/>
              </a:rPr>
              <a:t>W</a:t>
            </a:r>
            <a:r>
              <a:rPr lang="en-US" dirty="0">
                <a:latin typeface="Comic Sans MS" pitchFamily="66" charset="0"/>
              </a:rPr>
              <a:t> and central angle . Any external water pressure in the crack creates a horizontal force that must be included in equilibrium considerations.</a:t>
            </a:r>
            <a:endParaRPr lang="en-US" sz="2800" dirty="0">
              <a:latin typeface="Comic Sans MS" pitchFamily="66" charset="0"/>
            </a:endParaRPr>
          </a:p>
          <a:p>
            <a:pPr marL="0" indent="0" algn="just">
              <a:lnSpc>
                <a:spcPct val="170000"/>
              </a:lnSpc>
              <a:buNone/>
            </a:pPr>
            <a:r>
              <a:rPr lang="en-US" b="1" dirty="0">
                <a:latin typeface="Comic Sans MS" pitchFamily="66" charset="0"/>
              </a:rPr>
              <a:t>Example 4.4</a:t>
            </a:r>
            <a:endParaRPr lang="en-US" sz="2800" dirty="0">
              <a:latin typeface="Comic Sans MS" pitchFamily="66" charset="0"/>
            </a:endParaRPr>
          </a:p>
          <a:p>
            <a:pPr algn="just">
              <a:lnSpc>
                <a:spcPct val="170000"/>
              </a:lnSpc>
              <a:buFont typeface="Wingdings" pitchFamily="2" charset="2"/>
              <a:buChar char="ü"/>
            </a:pPr>
            <a:r>
              <a:rPr lang="en-US" dirty="0">
                <a:latin typeface="Comic Sans MS" pitchFamily="66" charset="0"/>
              </a:rPr>
              <a:t>Rework Example 4.3 by taking into account tension cracks. Geometric data are: =66.6</a:t>
            </a:r>
            <a:r>
              <a:rPr lang="en-US" baseline="30000" dirty="0">
                <a:latin typeface="Comic Sans MS" pitchFamily="66" charset="0"/>
              </a:rPr>
              <a:t>0</a:t>
            </a:r>
            <a:r>
              <a:rPr lang="en-US" dirty="0">
                <a:latin typeface="Comic Sans MS" pitchFamily="66" charset="0"/>
              </a:rPr>
              <a:t>, area of sliding mass = 27.46 m</a:t>
            </a:r>
            <a:r>
              <a:rPr lang="en-US" baseline="30000" dirty="0">
                <a:latin typeface="Comic Sans MS" pitchFamily="66" charset="0"/>
              </a:rPr>
              <a:t>2</a:t>
            </a:r>
            <a:r>
              <a:rPr lang="en-US" dirty="0">
                <a:latin typeface="Comic Sans MS" pitchFamily="66" charset="0"/>
              </a:rPr>
              <a:t>, and </a:t>
            </a:r>
            <a:r>
              <a:rPr lang="en-US" i="1" dirty="0">
                <a:latin typeface="Comic Sans MS" pitchFamily="66" charset="0"/>
              </a:rPr>
              <a:t>d</a:t>
            </a:r>
            <a:r>
              <a:rPr lang="en-US" dirty="0">
                <a:latin typeface="Comic Sans MS" pitchFamily="66" charset="0"/>
              </a:rPr>
              <a:t> = 3.48 m.</a:t>
            </a:r>
            <a:endParaRPr lang="en-US" sz="2800" dirty="0">
              <a:latin typeface="Comic Sans MS" pitchFamily="66" charset="0"/>
            </a:endParaRPr>
          </a:p>
          <a:p>
            <a:pPr algn="just">
              <a:lnSpc>
                <a:spcPct val="170000"/>
              </a:lnSpc>
              <a:buFont typeface="Wingdings" pitchFamily="2" charset="2"/>
              <a:buChar char="ü"/>
            </a:pPr>
            <a:endParaRPr lang="en-US"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34</a:t>
            </a:fld>
            <a:endParaRPr lang="en-US"/>
          </a:p>
        </p:txBody>
      </p:sp>
    </p:spTree>
    <p:extLst>
      <p:ext uri="{BB962C8B-B14F-4D97-AF65-F5344CB8AC3E}">
        <p14:creationId xmlns:p14="http://schemas.microsoft.com/office/powerpoint/2010/main" val="523621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lvl="2" algn="ctr" rtl="0">
              <a:spcBef>
                <a:spcPct val="0"/>
              </a:spcBef>
            </a:pPr>
            <a:r>
              <a:rPr lang="en-GB" sz="2400" b="1" dirty="0">
                <a:solidFill>
                  <a:srgbClr val="3333FF"/>
                </a:solidFill>
                <a:latin typeface="Comic Sans MS" pitchFamily="66" charset="0"/>
              </a:rPr>
              <a:t>4.5.2 Stability of Slopes in c’,</a:t>
            </a:r>
            <a:r>
              <a:rPr lang="el-GR" sz="2400" b="1" dirty="0">
                <a:solidFill>
                  <a:srgbClr val="3333FF"/>
                </a:solidFill>
                <a:latin typeface="Comic Sans MS" pitchFamily="66" charset="0"/>
                <a:ea typeface="MS PGothic"/>
              </a:rPr>
              <a:t>φ</a:t>
            </a:r>
            <a:r>
              <a:rPr lang="en-GB" sz="2400" b="1" dirty="0">
                <a:solidFill>
                  <a:srgbClr val="3333FF"/>
                </a:solidFill>
                <a:latin typeface="Comic Sans MS" pitchFamily="66" charset="0"/>
              </a:rPr>
              <a:t> soil – Method of Slices.</a:t>
            </a:r>
            <a:endParaRPr lang="en-US" sz="2400" dirty="0">
              <a:solidFill>
                <a:srgbClr val="3333FF"/>
              </a:solidFill>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35</a:t>
            </a:fld>
            <a:endParaRPr lang="en-US"/>
          </a:p>
        </p:txBody>
      </p:sp>
      <p:sp>
        <p:nvSpPr>
          <p:cNvPr id="6" name="Rectangle 5"/>
          <p:cNvSpPr/>
          <p:nvPr/>
        </p:nvSpPr>
        <p:spPr>
          <a:xfrm>
            <a:off x="304800" y="1256553"/>
            <a:ext cx="8534400" cy="1938992"/>
          </a:xfrm>
          <a:prstGeom prst="rect">
            <a:avLst/>
          </a:prstGeom>
        </p:spPr>
        <p:txBody>
          <a:bodyPr wrap="square">
            <a:spAutoFit/>
          </a:bodyPr>
          <a:lstStyle/>
          <a:p>
            <a:pPr marL="342900" indent="-342900" algn="just">
              <a:lnSpc>
                <a:spcPct val="150000"/>
              </a:lnSpc>
              <a:buFont typeface="Wingdings" pitchFamily="2" charset="2"/>
              <a:buChar char="ü"/>
            </a:pPr>
            <a:r>
              <a:rPr lang="en-US" sz="2000" dirty="0">
                <a:latin typeface="Comic Sans MS" pitchFamily="66" charset="0"/>
              </a:rPr>
              <a:t>The stability of a slope in a </a:t>
            </a:r>
            <a:r>
              <a:rPr lang="en-US" sz="2000" b="1" dirty="0">
                <a:latin typeface="Comic Sans MS" pitchFamily="66" charset="0"/>
              </a:rPr>
              <a:t>c’, </a:t>
            </a:r>
            <a:r>
              <a:rPr lang="el-GR" sz="2000" b="1" dirty="0">
                <a:latin typeface="MS PGothic"/>
                <a:ea typeface="MS PGothic"/>
              </a:rPr>
              <a:t>φ</a:t>
            </a:r>
            <a:r>
              <a:rPr lang="en-US" sz="2000" b="1" dirty="0">
                <a:latin typeface="Comic Sans MS" pitchFamily="66" charset="0"/>
              </a:rPr>
              <a:t>  </a:t>
            </a:r>
            <a:r>
              <a:rPr lang="en-US" sz="2000" dirty="0">
                <a:latin typeface="Comic Sans MS" pitchFamily="66" charset="0"/>
              </a:rPr>
              <a:t>soil is usually analyzed by discretizing the mass of the failure slope into smaller slices and treating each individual slice as a unique sliding block (Fig. 4.6). This technique is called the method of slices.</a:t>
            </a:r>
          </a:p>
        </p:txBody>
      </p:sp>
      <p:sp>
        <p:nvSpPr>
          <p:cNvPr id="10" name="Rectangle 9"/>
          <p:cNvSpPr/>
          <p:nvPr/>
        </p:nvSpPr>
        <p:spPr>
          <a:xfrm>
            <a:off x="275303" y="3429000"/>
            <a:ext cx="8610600" cy="2349618"/>
          </a:xfrm>
          <a:prstGeom prst="rect">
            <a:avLst/>
          </a:prstGeom>
        </p:spPr>
        <p:txBody>
          <a:bodyPr wrap="square">
            <a:spAutoFit/>
          </a:bodyPr>
          <a:lstStyle/>
          <a:p>
            <a:pPr marL="342900" indent="-342900" algn="just">
              <a:lnSpc>
                <a:spcPct val="150000"/>
              </a:lnSpc>
              <a:buFont typeface="Wingdings" pitchFamily="2" charset="2"/>
              <a:buChar char="ü"/>
            </a:pPr>
            <a:r>
              <a:rPr lang="en-US" sz="2000" dirty="0">
                <a:latin typeface="Comic Sans MS" pitchFamily="66" charset="0"/>
              </a:rPr>
              <a:t>In the method of slices, the soil mass above a trial failure circle is divided into a series of vertical slices of width b as shown in Fig. 4.6 (a). For each slice, its base is assumed to be a straight line defined by its angle of inclination   with the horizontal whilst its height h is measured along the centerline of the slice.</a:t>
            </a:r>
          </a:p>
        </p:txBody>
      </p:sp>
    </p:spTree>
    <p:extLst>
      <p:ext uri="{BB962C8B-B14F-4D97-AF65-F5344CB8AC3E}">
        <p14:creationId xmlns:p14="http://schemas.microsoft.com/office/powerpoint/2010/main" val="763180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a:solidFill>
                  <a:srgbClr val="3333FF"/>
                </a:solidFill>
                <a:latin typeface="Comic Sans MS" pitchFamily="66" charset="0"/>
              </a:rPr>
              <a:t>Method of slices</a:t>
            </a:r>
            <a:endParaRPr lang="en-US" dirty="0"/>
          </a:p>
        </p:txBody>
      </p:sp>
      <p:sp>
        <p:nvSpPr>
          <p:cNvPr id="5" name="Slide Number Placeholder 4"/>
          <p:cNvSpPr>
            <a:spLocks noGrp="1"/>
          </p:cNvSpPr>
          <p:nvPr>
            <p:ph type="sldNum" sz="quarter" idx="12"/>
          </p:nvPr>
        </p:nvSpPr>
        <p:spPr/>
        <p:txBody>
          <a:bodyPr/>
          <a:lstStyle/>
          <a:p>
            <a:fld id="{AE1075AE-E397-4817-923A-EC4437C88326}" type="slidenum">
              <a:rPr lang="en-US" smtClean="0"/>
              <a:t>36</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924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0" y="5867400"/>
            <a:ext cx="8001000" cy="707886"/>
          </a:xfrm>
          <a:prstGeom prst="rect">
            <a:avLst/>
          </a:prstGeom>
        </p:spPr>
        <p:txBody>
          <a:bodyPr wrap="square">
            <a:spAutoFit/>
          </a:bodyPr>
          <a:lstStyle/>
          <a:p>
            <a:r>
              <a:rPr lang="en-US" sz="2000" b="1" dirty="0">
                <a:solidFill>
                  <a:srgbClr val="3333FF"/>
                </a:solidFill>
                <a:latin typeface="Comic Sans MS" pitchFamily="66" charset="0"/>
              </a:rPr>
              <a:t>Figure 4.6: a) Method of slices in c’,   soil, b) Forces acting on a slice.</a:t>
            </a:r>
          </a:p>
        </p:txBody>
      </p:sp>
    </p:spTree>
    <p:extLst>
      <p:ext uri="{BB962C8B-B14F-4D97-AF65-F5344CB8AC3E}">
        <p14:creationId xmlns:p14="http://schemas.microsoft.com/office/powerpoint/2010/main" val="2581252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1075AE-E397-4817-923A-EC4437C88326}" type="slidenum">
              <a:rPr lang="en-US" smtClean="0"/>
              <a:t>37</a:t>
            </a:fld>
            <a:endParaRPr lang="en-US"/>
          </a:p>
        </p:txBody>
      </p:sp>
      <p:sp>
        <p:nvSpPr>
          <p:cNvPr id="6" name="Rectangle 5"/>
          <p:cNvSpPr/>
          <p:nvPr/>
        </p:nvSpPr>
        <p:spPr>
          <a:xfrm>
            <a:off x="152400" y="228600"/>
            <a:ext cx="8229600" cy="461665"/>
          </a:xfrm>
          <a:prstGeom prst="rect">
            <a:avLst/>
          </a:prstGeom>
        </p:spPr>
        <p:txBody>
          <a:bodyPr wrap="square">
            <a:spAutoFit/>
          </a:bodyPr>
          <a:lstStyle/>
          <a:p>
            <a:pPr marL="285750" indent="-285750">
              <a:buFont typeface="Wingdings" pitchFamily="2" charset="2"/>
              <a:buChar char="ü"/>
            </a:pPr>
            <a:r>
              <a:rPr lang="en-GB" sz="2400" dirty="0">
                <a:latin typeface="Comic Sans MS" pitchFamily="66" charset="0"/>
              </a:rPr>
              <a:t>The forces acting on a slice shown in Fig. 4.6 (b) are:</a:t>
            </a:r>
            <a:endParaRPr lang="en-US" sz="2400" dirty="0">
              <a:latin typeface="Comic Sans MS" pitchFamily="66" charset="0"/>
            </a:endParaRPr>
          </a:p>
        </p:txBody>
      </p:sp>
      <p:sp>
        <p:nvSpPr>
          <p:cNvPr id="10" name="Rectangle 9"/>
          <p:cNvSpPr/>
          <p:nvPr/>
        </p:nvSpPr>
        <p:spPr>
          <a:xfrm>
            <a:off x="351503" y="690265"/>
            <a:ext cx="8534400" cy="1938992"/>
          </a:xfrm>
          <a:prstGeom prst="rect">
            <a:avLst/>
          </a:prstGeom>
        </p:spPr>
        <p:txBody>
          <a:bodyPr wrap="square">
            <a:spAutoFit/>
          </a:bodyPr>
          <a:lstStyle/>
          <a:p>
            <a:pPr marL="285750" indent="-285750" algn="just">
              <a:lnSpc>
                <a:spcPct val="150000"/>
              </a:lnSpc>
              <a:buFont typeface="Wingdings" pitchFamily="2" charset="2"/>
              <a:buChar char="ü"/>
            </a:pPr>
            <a:r>
              <a:rPr lang="en-US" sz="2000" dirty="0">
                <a:latin typeface="Comic Sans MS" pitchFamily="66" charset="0"/>
              </a:rPr>
              <a:t>W = total weight of the slice =  </a:t>
            </a:r>
            <a:r>
              <a:rPr lang="el-GR" sz="2000" b="1" dirty="0">
                <a:latin typeface="MS PGothic"/>
                <a:ea typeface="MS PGothic"/>
              </a:rPr>
              <a:t>γ</a:t>
            </a:r>
            <a:r>
              <a:rPr lang="en-US" sz="2000" dirty="0">
                <a:latin typeface="Comic Sans MS" pitchFamily="66" charset="0"/>
              </a:rPr>
              <a:t>×</a:t>
            </a:r>
            <a:r>
              <a:rPr lang="en-US" sz="2000" dirty="0" err="1">
                <a:latin typeface="Comic Sans MS" pitchFamily="66" charset="0"/>
              </a:rPr>
              <a:t>h×b</a:t>
            </a:r>
            <a:endParaRPr lang="en-US" sz="2000" dirty="0">
              <a:latin typeface="Comic Sans MS" pitchFamily="66" charset="0"/>
            </a:endParaRPr>
          </a:p>
          <a:p>
            <a:pPr marL="285750" indent="-285750" algn="just">
              <a:lnSpc>
                <a:spcPct val="150000"/>
              </a:lnSpc>
              <a:buFont typeface="Wingdings" pitchFamily="2" charset="2"/>
              <a:buChar char="ü"/>
            </a:pPr>
            <a:r>
              <a:rPr lang="en-US" sz="2000" dirty="0">
                <a:latin typeface="Comic Sans MS" pitchFamily="66" charset="0"/>
              </a:rPr>
              <a:t>N = total normal force at the base = N’ + U, where N’ is the effective total normal force and U = </a:t>
            </a:r>
            <a:r>
              <a:rPr lang="en-US" sz="2000" dirty="0" err="1">
                <a:latin typeface="Comic Sans MS" pitchFamily="66" charset="0"/>
              </a:rPr>
              <a:t>ul</a:t>
            </a:r>
            <a:r>
              <a:rPr lang="en-US" sz="2000" dirty="0">
                <a:latin typeface="Comic Sans MS" pitchFamily="66" charset="0"/>
              </a:rPr>
              <a:t> is the force due to the pore water pressure at the midpoint of the base length l</a:t>
            </a:r>
          </a:p>
        </p:txBody>
      </p:sp>
      <p:sp>
        <p:nvSpPr>
          <p:cNvPr id="11" name="Rectangle 10"/>
          <p:cNvSpPr/>
          <p:nvPr/>
        </p:nvSpPr>
        <p:spPr>
          <a:xfrm>
            <a:off x="304800" y="2743200"/>
            <a:ext cx="8534400" cy="2862322"/>
          </a:xfrm>
          <a:prstGeom prst="rect">
            <a:avLst/>
          </a:prstGeom>
        </p:spPr>
        <p:txBody>
          <a:bodyPr wrap="square">
            <a:spAutoFit/>
          </a:bodyPr>
          <a:lstStyle/>
          <a:p>
            <a:pPr marL="285750" indent="-285750" algn="just">
              <a:lnSpc>
                <a:spcPct val="150000"/>
              </a:lnSpc>
              <a:buFont typeface="Wingdings" pitchFamily="2" charset="2"/>
              <a:buChar char="ü"/>
            </a:pPr>
            <a:r>
              <a:rPr lang="en-US" sz="2000" dirty="0">
                <a:latin typeface="Comic Sans MS" pitchFamily="66" charset="0"/>
              </a:rPr>
              <a:t>T = the mobilized shear force at the base =      , where    is the minimum shear stress required to maintain equilibrium and is equal to the shear strength divided by the factor of safety:  . </a:t>
            </a:r>
          </a:p>
          <a:p>
            <a:pPr marL="285750" indent="-285750" algn="just">
              <a:lnSpc>
                <a:spcPct val="150000"/>
              </a:lnSpc>
              <a:buFont typeface="Wingdings" pitchFamily="2" charset="2"/>
              <a:buChar char="ü"/>
            </a:pPr>
            <a:r>
              <a:rPr lang="en-US" sz="2000" dirty="0">
                <a:latin typeface="Comic Sans MS" pitchFamily="66" charset="0"/>
              </a:rPr>
              <a:t>X1, X2 = shear forces on sides of the slice and E1, E2 = normal forces on sides the slice. The sum of the moments of the </a:t>
            </a:r>
            <a:r>
              <a:rPr lang="en-US" sz="2000" dirty="0" err="1">
                <a:latin typeface="Comic Sans MS" pitchFamily="66" charset="0"/>
              </a:rPr>
              <a:t>interslice</a:t>
            </a:r>
            <a:r>
              <a:rPr lang="en-US" sz="2000" dirty="0">
                <a:latin typeface="Comic Sans MS" pitchFamily="66" charset="0"/>
              </a:rPr>
              <a:t> or side forces about the center C is zero. </a:t>
            </a:r>
          </a:p>
        </p:txBody>
      </p:sp>
      <p:sp>
        <p:nvSpPr>
          <p:cNvPr id="1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291699462"/>
              </p:ext>
            </p:extLst>
          </p:nvPr>
        </p:nvGraphicFramePr>
        <p:xfrm>
          <a:off x="7278329" y="3634734"/>
          <a:ext cx="1570703" cy="533400"/>
        </p:xfrm>
        <a:graphic>
          <a:graphicData uri="http://schemas.openxmlformats.org/presentationml/2006/ole">
            <mc:AlternateContent xmlns:mc="http://schemas.openxmlformats.org/markup-compatibility/2006">
              <mc:Choice xmlns:v="urn:schemas-microsoft-com:vml" Requires="v">
                <p:oleObj spid="_x0000_s41123" name="Equation" r:id="rId3" imgW="787400" imgH="228600" progId="Equation.3">
                  <p:embed/>
                </p:oleObj>
              </mc:Choice>
              <mc:Fallback>
                <p:oleObj name="Equation" r:id="rId3" imgW="7874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8329" y="3634734"/>
                        <a:ext cx="1570703" cy="533400"/>
                      </a:xfrm>
                      <a:prstGeom prst="rect">
                        <a:avLst/>
                      </a:prstGeom>
                      <a:solidFill>
                        <a:srgbClr val="FFFF00"/>
                      </a:solidFill>
                    </p:spPr>
                  </p:pic>
                </p:oleObj>
              </mc:Fallback>
            </mc:AlternateContent>
          </a:graphicData>
        </a:graphic>
      </p:graphicFrame>
      <p:sp>
        <p:nvSpPr>
          <p:cNvPr id="1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08041550"/>
              </p:ext>
            </p:extLst>
          </p:nvPr>
        </p:nvGraphicFramePr>
        <p:xfrm>
          <a:off x="6096000" y="2895600"/>
          <a:ext cx="685800" cy="390832"/>
        </p:xfrm>
        <a:graphic>
          <a:graphicData uri="http://schemas.openxmlformats.org/presentationml/2006/ole">
            <mc:AlternateContent xmlns:mc="http://schemas.openxmlformats.org/markup-compatibility/2006">
              <mc:Choice xmlns:v="urn:schemas-microsoft-com:vml" Requires="v">
                <p:oleObj spid="_x0000_s41124" name="Equation" r:id="rId5" imgW="380835" imgH="215806" progId="Equation.3">
                  <p:embed/>
                </p:oleObj>
              </mc:Choice>
              <mc:Fallback>
                <p:oleObj name="Equation" r:id="rId5" imgW="380835" imgH="21580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2895600"/>
                        <a:ext cx="685800" cy="390832"/>
                      </a:xfrm>
                      <a:prstGeom prst="rect">
                        <a:avLst/>
                      </a:prstGeom>
                      <a:solidFill>
                        <a:srgbClr val="FFFF00"/>
                      </a:solidFill>
                    </p:spPr>
                  </p:pic>
                </p:oleObj>
              </mc:Fallback>
            </mc:AlternateContent>
          </a:graphicData>
        </a:graphic>
      </p:graphicFrame>
      <p:sp>
        <p:nvSpPr>
          <p:cNvPr id="16"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p:cNvGraphicFramePr>
            <a:graphicFrameLocks noChangeAspect="1"/>
          </p:cNvGraphicFramePr>
          <p:nvPr>
            <p:extLst>
              <p:ext uri="{D42A27DB-BD31-4B8C-83A1-F6EECF244321}">
                <p14:modId xmlns:p14="http://schemas.microsoft.com/office/powerpoint/2010/main" val="2055275451"/>
              </p:ext>
            </p:extLst>
          </p:nvPr>
        </p:nvGraphicFramePr>
        <p:xfrm>
          <a:off x="7696200" y="2819400"/>
          <a:ext cx="381000" cy="300191"/>
        </p:xfrm>
        <a:graphic>
          <a:graphicData uri="http://schemas.openxmlformats.org/presentationml/2006/ole">
            <mc:AlternateContent xmlns:mc="http://schemas.openxmlformats.org/markup-compatibility/2006">
              <mc:Choice xmlns:v="urn:schemas-microsoft-com:vml" Requires="v">
                <p:oleObj spid="_x0000_s41125" name="Equation" r:id="rId7" imgW="190335" imgH="215713" progId="Equation.3">
                  <p:embed/>
                </p:oleObj>
              </mc:Choice>
              <mc:Fallback>
                <p:oleObj name="Equation" r:id="rId7" imgW="190335" imgH="215713"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2819400"/>
                        <a:ext cx="381000" cy="300191"/>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650663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1075AE-E397-4817-923A-EC4437C88326}" type="slidenum">
              <a:rPr lang="en-US" smtClean="0"/>
              <a:t>38</a:t>
            </a:fld>
            <a:endParaRPr lang="en-US"/>
          </a:p>
        </p:txBody>
      </p:sp>
      <p:sp>
        <p:nvSpPr>
          <p:cNvPr id="6" name="Rectangle 5"/>
          <p:cNvSpPr/>
          <p:nvPr/>
        </p:nvSpPr>
        <p:spPr>
          <a:xfrm>
            <a:off x="228600" y="304800"/>
            <a:ext cx="8686800" cy="1015663"/>
          </a:xfrm>
          <a:prstGeom prst="rect">
            <a:avLst/>
          </a:prstGeom>
        </p:spPr>
        <p:txBody>
          <a:bodyPr wrap="square">
            <a:spAutoFit/>
          </a:bodyPr>
          <a:lstStyle/>
          <a:p>
            <a:pPr marL="285750" indent="-285750" algn="just">
              <a:lnSpc>
                <a:spcPct val="150000"/>
              </a:lnSpc>
              <a:buFont typeface="Wingdings" pitchFamily="2" charset="2"/>
              <a:buChar char="ü"/>
            </a:pPr>
            <a:r>
              <a:rPr lang="en-GB" sz="2000" dirty="0">
                <a:latin typeface="Comic Sans MS" pitchFamily="66" charset="0"/>
              </a:rPr>
              <a:t>Thus, for moment equilibrium about the </a:t>
            </a:r>
            <a:r>
              <a:rPr lang="en-GB" sz="2000" dirty="0" err="1">
                <a:latin typeface="Comic Sans MS" pitchFamily="66" charset="0"/>
              </a:rPr>
              <a:t>center</a:t>
            </a:r>
            <a:r>
              <a:rPr lang="en-GB" sz="2000" dirty="0">
                <a:latin typeface="Comic Sans MS" pitchFamily="66" charset="0"/>
              </a:rPr>
              <a:t> C (note the normal forces pass through the </a:t>
            </a:r>
            <a:r>
              <a:rPr lang="en-GB" sz="2000" dirty="0" err="1">
                <a:latin typeface="Comic Sans MS" pitchFamily="66" charset="0"/>
              </a:rPr>
              <a:t>center</a:t>
            </a:r>
            <a:r>
              <a:rPr lang="en-GB" sz="2000" dirty="0">
                <a:latin typeface="Comic Sans MS" pitchFamily="66" charset="0"/>
              </a:rPr>
              <a:t>):</a:t>
            </a:r>
            <a:endParaRPr lang="en-US" sz="2000" dirty="0">
              <a:latin typeface="Comic Sans MS" pitchFamily="66"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109698575"/>
              </p:ext>
            </p:extLst>
          </p:nvPr>
        </p:nvGraphicFramePr>
        <p:xfrm>
          <a:off x="609600" y="1320463"/>
          <a:ext cx="8153400" cy="990600"/>
        </p:xfrm>
        <a:graphic>
          <a:graphicData uri="http://schemas.openxmlformats.org/presentationml/2006/ole">
            <mc:AlternateContent xmlns:mc="http://schemas.openxmlformats.org/markup-compatibility/2006">
              <mc:Choice xmlns:v="urn:schemas-microsoft-com:vml" Requires="v">
                <p:oleObj spid="_x0000_s42091" name="Equation" r:id="rId3" imgW="3225800" imgH="431800" progId="Equation.3">
                  <p:embed/>
                </p:oleObj>
              </mc:Choice>
              <mc:Fallback>
                <p:oleObj name="Equation" r:id="rId3" imgW="3225800" imgH="4318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20463"/>
                        <a:ext cx="8153400" cy="990600"/>
                      </a:xfrm>
                      <a:prstGeom prst="rect">
                        <a:avLst/>
                      </a:prstGeom>
                      <a:solidFill>
                        <a:srgbClr val="FFFF00"/>
                      </a:solidFill>
                    </p:spPr>
                  </p:pic>
                </p:oleObj>
              </mc:Fallback>
            </mc:AlternateContent>
          </a:graphicData>
        </a:graphic>
      </p:graphicFrame>
      <p:sp>
        <p:nvSpPr>
          <p:cNvPr id="9" name="Rectangle 8"/>
          <p:cNvSpPr/>
          <p:nvPr/>
        </p:nvSpPr>
        <p:spPr>
          <a:xfrm>
            <a:off x="342900" y="2462412"/>
            <a:ext cx="8458200" cy="1015663"/>
          </a:xfrm>
          <a:prstGeom prst="rect">
            <a:avLst/>
          </a:prstGeom>
        </p:spPr>
        <p:txBody>
          <a:bodyPr wrap="square">
            <a:spAutoFit/>
          </a:bodyPr>
          <a:lstStyle/>
          <a:p>
            <a:pPr marL="285750" indent="-285750" algn="just">
              <a:lnSpc>
                <a:spcPct val="150000"/>
              </a:lnSpc>
              <a:buFont typeface="Wingdings" pitchFamily="2" charset="2"/>
              <a:buChar char="ü"/>
            </a:pPr>
            <a:r>
              <a:rPr lang="en-US" sz="2000" dirty="0">
                <a:latin typeface="Comic Sans MS" pitchFamily="66" charset="0"/>
              </a:rPr>
              <a:t>where n is the total number of slices. Replacing   by the Mohr-Coulomb shear strength, we obtain:</a:t>
            </a: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682626848"/>
              </p:ext>
            </p:extLst>
          </p:nvPr>
        </p:nvGraphicFramePr>
        <p:xfrm>
          <a:off x="533400" y="3657600"/>
          <a:ext cx="7391400" cy="1524000"/>
        </p:xfrm>
        <a:graphic>
          <a:graphicData uri="http://schemas.openxmlformats.org/presentationml/2006/ole">
            <mc:AlternateContent xmlns:mc="http://schemas.openxmlformats.org/markup-compatibility/2006">
              <mc:Choice xmlns:v="urn:schemas-microsoft-com:vml" Requires="v">
                <p:oleObj spid="_x0000_s42092" name="Equation" r:id="rId5" imgW="3162300" imgH="838200" progId="Equation.3">
                  <p:embed/>
                </p:oleObj>
              </mc:Choice>
              <mc:Fallback>
                <p:oleObj name="Equation" r:id="rId5" imgW="3162300" imgH="838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657600"/>
                        <a:ext cx="7391400" cy="1524000"/>
                      </a:xfrm>
                      <a:prstGeom prst="rect">
                        <a:avLst/>
                      </a:prstGeom>
                      <a:solidFill>
                        <a:srgbClr val="FFFF00"/>
                      </a:solidFill>
                    </p:spPr>
                  </p:pic>
                </p:oleObj>
              </mc:Fallback>
            </mc:AlternateContent>
          </a:graphicData>
        </a:graphic>
      </p:graphicFrame>
      <p:sp>
        <p:nvSpPr>
          <p:cNvPr id="12" name="Rectangle 11"/>
          <p:cNvSpPr/>
          <p:nvPr/>
        </p:nvSpPr>
        <p:spPr>
          <a:xfrm>
            <a:off x="7659441" y="1043464"/>
            <a:ext cx="1141659" cy="369332"/>
          </a:xfrm>
          <a:prstGeom prst="rect">
            <a:avLst/>
          </a:prstGeom>
        </p:spPr>
        <p:txBody>
          <a:bodyPr wrap="none">
            <a:spAutoFit/>
          </a:bodyPr>
          <a:lstStyle/>
          <a:p>
            <a:r>
              <a:rPr lang="en-US" b="1" dirty="0">
                <a:solidFill>
                  <a:srgbClr val="3333FF"/>
                </a:solidFill>
                <a:latin typeface="Comic Sans MS" pitchFamily="66" charset="0"/>
              </a:rPr>
              <a:t>Eq(4.20)</a:t>
            </a:r>
            <a:endParaRPr lang="en-US" dirty="0">
              <a:solidFill>
                <a:srgbClr val="3333FF"/>
              </a:solidFill>
            </a:endParaRPr>
          </a:p>
        </p:txBody>
      </p:sp>
      <p:sp>
        <p:nvSpPr>
          <p:cNvPr id="13" name="Rectangle 12"/>
          <p:cNvSpPr/>
          <p:nvPr/>
        </p:nvSpPr>
        <p:spPr>
          <a:xfrm>
            <a:off x="7885583" y="3962400"/>
            <a:ext cx="1141659" cy="369332"/>
          </a:xfrm>
          <a:prstGeom prst="rect">
            <a:avLst/>
          </a:prstGeom>
        </p:spPr>
        <p:txBody>
          <a:bodyPr wrap="none">
            <a:spAutoFit/>
          </a:bodyPr>
          <a:lstStyle/>
          <a:p>
            <a:r>
              <a:rPr lang="en-US" b="1" dirty="0">
                <a:solidFill>
                  <a:srgbClr val="3333FF"/>
                </a:solidFill>
                <a:latin typeface="Comic Sans MS" pitchFamily="66" charset="0"/>
              </a:rPr>
              <a:t>Eq(4.21)</a:t>
            </a:r>
            <a:endParaRPr lang="en-US" dirty="0">
              <a:solidFill>
                <a:srgbClr val="3333FF"/>
              </a:solidFill>
            </a:endParaRPr>
          </a:p>
        </p:txBody>
      </p:sp>
    </p:spTree>
    <p:extLst>
      <p:ext uri="{BB962C8B-B14F-4D97-AF65-F5344CB8AC3E}">
        <p14:creationId xmlns:p14="http://schemas.microsoft.com/office/powerpoint/2010/main" val="964216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1075AE-E397-4817-923A-EC4437C88326}" type="slidenum">
              <a:rPr lang="en-US" smtClean="0"/>
              <a:t>39</a:t>
            </a:fld>
            <a:endParaRPr lang="en-US"/>
          </a:p>
        </p:txBody>
      </p:sp>
      <p:sp>
        <p:nvSpPr>
          <p:cNvPr id="6" name="Rectangle 5"/>
          <p:cNvSpPr/>
          <p:nvPr/>
        </p:nvSpPr>
        <p:spPr>
          <a:xfrm>
            <a:off x="228600" y="304800"/>
            <a:ext cx="8610600" cy="6186309"/>
          </a:xfrm>
          <a:prstGeom prst="rect">
            <a:avLst/>
          </a:prstGeom>
        </p:spPr>
        <p:txBody>
          <a:bodyPr wrap="square">
            <a:spAutoFit/>
          </a:bodyPr>
          <a:lstStyle/>
          <a:p>
            <a:pPr marL="342900" indent="-342900" algn="just">
              <a:lnSpc>
                <a:spcPct val="150000"/>
              </a:lnSpc>
              <a:buFont typeface="Wingdings" pitchFamily="2" charset="2"/>
              <a:buChar char="ü"/>
            </a:pPr>
            <a:r>
              <a:rPr lang="en-US" sz="2200" dirty="0">
                <a:latin typeface="Comic Sans MS" pitchFamily="66" charset="0"/>
              </a:rPr>
              <a:t>The term </a:t>
            </a:r>
            <a:r>
              <a:rPr lang="en-US" sz="2200" b="1" dirty="0" err="1">
                <a:solidFill>
                  <a:srgbClr val="3333FF"/>
                </a:solidFill>
                <a:latin typeface="Comic Sans MS" pitchFamily="66" charset="0"/>
              </a:rPr>
              <a:t>c’l</a:t>
            </a:r>
            <a:r>
              <a:rPr lang="en-US" sz="2200" dirty="0">
                <a:latin typeface="Comic Sans MS" pitchFamily="66" charset="0"/>
              </a:rPr>
              <a:t> may be replaced by                  . For uniform c’, the algebraic summation of </a:t>
            </a:r>
            <a:r>
              <a:rPr lang="en-US" sz="2200" dirty="0" err="1">
                <a:latin typeface="Comic Sans MS" pitchFamily="66" charset="0"/>
              </a:rPr>
              <a:t>c’l</a:t>
            </a:r>
            <a:r>
              <a:rPr lang="en-US" sz="2200" dirty="0">
                <a:latin typeface="Comic Sans MS" pitchFamily="66" charset="0"/>
              </a:rPr>
              <a:t> is replaced by </a:t>
            </a:r>
            <a:r>
              <a:rPr lang="en-US" sz="2200" dirty="0" err="1">
                <a:latin typeface="Comic Sans MS" pitchFamily="66" charset="0"/>
              </a:rPr>
              <a:t>c’L</a:t>
            </a:r>
            <a:r>
              <a:rPr lang="en-US" sz="2200" dirty="0">
                <a:latin typeface="Comic Sans MS" pitchFamily="66" charset="0"/>
              </a:rPr>
              <a:t>, where L is the length of the circular arc. </a:t>
            </a:r>
          </a:p>
          <a:p>
            <a:pPr marL="342900" indent="-342900" algn="just">
              <a:lnSpc>
                <a:spcPct val="150000"/>
              </a:lnSpc>
              <a:buFont typeface="Wingdings" pitchFamily="2" charset="2"/>
              <a:buChar char="ü"/>
            </a:pPr>
            <a:r>
              <a:rPr lang="en-US" sz="2200" dirty="0">
                <a:latin typeface="Comic Sans MS" pitchFamily="66" charset="0"/>
              </a:rPr>
              <a:t>The values of N’ must be determined from the force equilibrium equations. However, this problem is statically indeterminate – because we have six unknown variables for each slice but only three equilibrium equations. </a:t>
            </a:r>
          </a:p>
          <a:p>
            <a:pPr marL="342900" indent="-342900" algn="just">
              <a:lnSpc>
                <a:spcPct val="150000"/>
              </a:lnSpc>
              <a:buFont typeface="Wingdings" pitchFamily="2" charset="2"/>
              <a:buChar char="ü"/>
            </a:pPr>
            <a:r>
              <a:rPr lang="en-US" sz="2200" dirty="0">
                <a:latin typeface="Comic Sans MS" pitchFamily="66" charset="0"/>
              </a:rPr>
              <a:t>Therefore some simplifying assumptions have to be made. In this chapter two common methods that apply different simplifying methods will be discussed. </a:t>
            </a:r>
          </a:p>
          <a:p>
            <a:pPr marL="342900" indent="-342900" algn="just">
              <a:lnSpc>
                <a:spcPct val="150000"/>
              </a:lnSpc>
              <a:buFont typeface="Wingdings" pitchFamily="2" charset="2"/>
              <a:buChar char="ü"/>
            </a:pPr>
            <a:r>
              <a:rPr lang="en-US" sz="2200" dirty="0">
                <a:latin typeface="Comic Sans MS" pitchFamily="66" charset="0"/>
              </a:rPr>
              <a:t>These methods are called </a:t>
            </a:r>
            <a:r>
              <a:rPr lang="en-US" sz="2200" b="1" dirty="0">
                <a:solidFill>
                  <a:srgbClr val="3333FF"/>
                </a:solidFill>
                <a:latin typeface="Comic Sans MS" pitchFamily="66" charset="0"/>
              </a:rPr>
              <a:t>the </a:t>
            </a:r>
            <a:r>
              <a:rPr lang="en-US" sz="2200" b="1" dirty="0" err="1">
                <a:solidFill>
                  <a:srgbClr val="3333FF"/>
                </a:solidFill>
                <a:latin typeface="Comic Sans MS" pitchFamily="66" charset="0"/>
              </a:rPr>
              <a:t>Fellenius</a:t>
            </a:r>
            <a:r>
              <a:rPr lang="en-US" sz="2200" b="1" dirty="0">
                <a:solidFill>
                  <a:srgbClr val="3333FF"/>
                </a:solidFill>
                <a:latin typeface="Comic Sans MS" pitchFamily="66" charset="0"/>
              </a:rPr>
              <a:t> method and Bishop simplified method.</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533311884"/>
              </p:ext>
            </p:extLst>
          </p:nvPr>
        </p:nvGraphicFramePr>
        <p:xfrm>
          <a:off x="4953000" y="457200"/>
          <a:ext cx="1600200" cy="457200"/>
        </p:xfrm>
        <a:graphic>
          <a:graphicData uri="http://schemas.openxmlformats.org/presentationml/2006/ole">
            <mc:AlternateContent xmlns:mc="http://schemas.openxmlformats.org/markup-compatibility/2006">
              <mc:Choice xmlns:v="urn:schemas-microsoft-com:vml" Requires="v">
                <p:oleObj spid="_x0000_s43059" name="Equation" r:id="rId3" imgW="634449" imgH="177646" progId="Equation.3">
                  <p:embed/>
                </p:oleObj>
              </mc:Choice>
              <mc:Fallback>
                <p:oleObj name="Equation" r:id="rId3" imgW="634449" imgH="17764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57200"/>
                        <a:ext cx="1600200" cy="4572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272499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latin typeface="Comic Sans MS" pitchFamily="66" charset="0"/>
              </a:rPr>
              <a:t>4.1 Introduction</a:t>
            </a:r>
            <a:endParaRPr lang="en-US" dirty="0"/>
          </a:p>
        </p:txBody>
      </p:sp>
      <p:sp>
        <p:nvSpPr>
          <p:cNvPr id="3" name="Content Placeholder 2"/>
          <p:cNvSpPr>
            <a:spLocks noGrp="1"/>
          </p:cNvSpPr>
          <p:nvPr>
            <p:ph idx="1"/>
          </p:nvPr>
        </p:nvSpPr>
        <p:spPr>
          <a:xfrm>
            <a:off x="152400" y="914400"/>
            <a:ext cx="8763000" cy="5715000"/>
          </a:xfrm>
        </p:spPr>
        <p:txBody>
          <a:bodyPr>
            <a:normAutofit fontScale="62500" lnSpcReduction="20000"/>
          </a:bodyPr>
          <a:lstStyle/>
          <a:p>
            <a:pPr algn="just">
              <a:lnSpc>
                <a:spcPct val="170000"/>
              </a:lnSpc>
              <a:buFont typeface="Wingdings" pitchFamily="2" charset="2"/>
              <a:buChar char="ü"/>
            </a:pPr>
            <a:r>
              <a:rPr lang="en-GB" dirty="0">
                <a:latin typeface="Comic Sans MS" pitchFamily="66" charset="0"/>
              </a:rPr>
              <a:t>The term </a:t>
            </a:r>
            <a:r>
              <a:rPr lang="en-GB" b="1" i="1" dirty="0">
                <a:latin typeface="Comic Sans MS" pitchFamily="66" charset="0"/>
              </a:rPr>
              <a:t>slope</a:t>
            </a:r>
            <a:r>
              <a:rPr lang="en-GB" dirty="0">
                <a:latin typeface="Comic Sans MS" pitchFamily="66" charset="0"/>
              </a:rPr>
              <a:t> as used in here refers to any </a:t>
            </a:r>
            <a:r>
              <a:rPr lang="en-GB" b="1" dirty="0">
                <a:latin typeface="Comic Sans MS" pitchFamily="66" charset="0"/>
              </a:rPr>
              <a:t>natural</a:t>
            </a:r>
            <a:r>
              <a:rPr lang="en-GB" dirty="0">
                <a:latin typeface="Comic Sans MS" pitchFamily="66" charset="0"/>
              </a:rPr>
              <a:t> or </a:t>
            </a:r>
            <a:r>
              <a:rPr lang="en-GB" b="1" dirty="0">
                <a:latin typeface="Comic Sans MS" pitchFamily="66" charset="0"/>
              </a:rPr>
              <a:t>man made earth mass</a:t>
            </a:r>
            <a:r>
              <a:rPr lang="en-GB" dirty="0">
                <a:latin typeface="Comic Sans MS" pitchFamily="66" charset="0"/>
              </a:rPr>
              <a:t>, whose surface forms an </a:t>
            </a:r>
            <a:r>
              <a:rPr lang="en-GB" b="1" dirty="0">
                <a:solidFill>
                  <a:srgbClr val="3333FF"/>
                </a:solidFill>
                <a:latin typeface="Comic Sans MS" pitchFamily="66" charset="0"/>
              </a:rPr>
              <a:t>angle with the horizontal</a:t>
            </a:r>
            <a:r>
              <a:rPr lang="en-GB" dirty="0">
                <a:latin typeface="Comic Sans MS" pitchFamily="66" charset="0"/>
              </a:rPr>
              <a:t>. Hills and mountains, river banks, etc. are common examples of natural slopes. </a:t>
            </a:r>
          </a:p>
          <a:p>
            <a:pPr algn="just">
              <a:lnSpc>
                <a:spcPct val="170000"/>
              </a:lnSpc>
              <a:buFont typeface="Wingdings" pitchFamily="2" charset="2"/>
              <a:buChar char="ü"/>
            </a:pPr>
            <a:r>
              <a:rPr lang="en-GB" dirty="0">
                <a:latin typeface="Comic Sans MS" pitchFamily="66" charset="0"/>
              </a:rPr>
              <a:t>Examples of </a:t>
            </a:r>
            <a:r>
              <a:rPr lang="en-GB" b="1" dirty="0">
                <a:latin typeface="Comic Sans MS" pitchFamily="66" charset="0"/>
              </a:rPr>
              <a:t>man made slopes </a:t>
            </a:r>
            <a:r>
              <a:rPr lang="en-GB" dirty="0">
                <a:latin typeface="Comic Sans MS" pitchFamily="66" charset="0"/>
              </a:rPr>
              <a:t>include </a:t>
            </a:r>
            <a:r>
              <a:rPr lang="en-GB" b="1" i="1" dirty="0">
                <a:latin typeface="Comic Sans MS" pitchFamily="66" charset="0"/>
              </a:rPr>
              <a:t>fills</a:t>
            </a:r>
            <a:r>
              <a:rPr lang="en-GB" dirty="0">
                <a:latin typeface="Comic Sans MS" pitchFamily="66" charset="0"/>
              </a:rPr>
              <a:t>, such as embankments, earth dams, levees; or </a:t>
            </a:r>
            <a:r>
              <a:rPr lang="en-GB" b="1" i="1" dirty="0">
                <a:latin typeface="Comic Sans MS" pitchFamily="66" charset="0"/>
              </a:rPr>
              <a:t>cuts</a:t>
            </a:r>
            <a:r>
              <a:rPr lang="en-GB" dirty="0">
                <a:latin typeface="Comic Sans MS" pitchFamily="66" charset="0"/>
              </a:rPr>
              <a:t>, such as highway and railway cuts, canal banks, foundations excavations and trenches. </a:t>
            </a:r>
          </a:p>
          <a:p>
            <a:pPr algn="just">
              <a:lnSpc>
                <a:spcPct val="170000"/>
              </a:lnSpc>
              <a:buFont typeface="Wingdings" pitchFamily="2" charset="2"/>
              <a:buChar char="ü"/>
            </a:pPr>
            <a:r>
              <a:rPr lang="en-GB" b="1" dirty="0">
                <a:latin typeface="Comic Sans MS" pitchFamily="66" charset="0"/>
              </a:rPr>
              <a:t>Natural forces </a:t>
            </a:r>
            <a:r>
              <a:rPr lang="en-GB" dirty="0">
                <a:latin typeface="Comic Sans MS" pitchFamily="66" charset="0"/>
              </a:rPr>
              <a:t>(wind, rain, earthquake, etc.) change the natural topography often creating unstable slopes. </a:t>
            </a:r>
            <a:r>
              <a:rPr lang="en-GB" b="1" dirty="0">
                <a:solidFill>
                  <a:srgbClr val="FF0000"/>
                </a:solidFill>
                <a:latin typeface="Comic Sans MS" pitchFamily="66" charset="0"/>
              </a:rPr>
              <a:t>Failure of natural slopes </a:t>
            </a:r>
            <a:r>
              <a:rPr lang="en-GB" dirty="0">
                <a:latin typeface="Comic Sans MS" pitchFamily="66" charset="0"/>
              </a:rPr>
              <a:t>(landslides) and man made slopes have resulted in much </a:t>
            </a:r>
            <a:r>
              <a:rPr lang="en-GB" b="1" dirty="0">
                <a:solidFill>
                  <a:srgbClr val="FF0000"/>
                </a:solidFill>
                <a:latin typeface="Comic Sans MS" pitchFamily="66" charset="0"/>
              </a:rPr>
              <a:t>death and destruction.</a:t>
            </a:r>
            <a:endParaRPr lang="en-US" b="1" dirty="0">
              <a:solidFill>
                <a:srgbClr val="FF0000"/>
              </a:solidFill>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4</a:t>
            </a:fld>
            <a:endParaRPr lang="en-US"/>
          </a:p>
        </p:txBody>
      </p:sp>
    </p:spTree>
    <p:extLst>
      <p:ext uri="{BB962C8B-B14F-4D97-AF65-F5344CB8AC3E}">
        <p14:creationId xmlns:p14="http://schemas.microsoft.com/office/powerpoint/2010/main" val="3828491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792162"/>
          </a:xfrm>
        </p:spPr>
        <p:txBody>
          <a:bodyPr>
            <a:normAutofit fontScale="90000"/>
          </a:bodyPr>
          <a:lstStyle/>
          <a:p>
            <a:pPr lvl="3" algn="ctr" rtl="0">
              <a:spcBef>
                <a:spcPct val="0"/>
              </a:spcBef>
            </a:pPr>
            <a:r>
              <a:rPr lang="en-GB" sz="3200" b="1" dirty="0">
                <a:solidFill>
                  <a:srgbClr val="3333FF"/>
                </a:solidFill>
                <a:latin typeface="Comic Sans MS" pitchFamily="66" charset="0"/>
              </a:rPr>
              <a:t>I. </a:t>
            </a:r>
            <a:r>
              <a:rPr lang="en-GB" sz="3200" b="1" dirty="0" err="1">
                <a:solidFill>
                  <a:srgbClr val="3333FF"/>
                </a:solidFill>
                <a:latin typeface="Comic Sans MS" pitchFamily="66" charset="0"/>
              </a:rPr>
              <a:t>Fellenius</a:t>
            </a:r>
            <a:r>
              <a:rPr lang="en-GB" sz="3200" b="1" dirty="0">
                <a:solidFill>
                  <a:srgbClr val="3333FF"/>
                </a:solidFill>
                <a:latin typeface="Comic Sans MS" pitchFamily="66" charset="0"/>
              </a:rPr>
              <a:t> or Ordinary or Swedish Method</a:t>
            </a:r>
            <a:endParaRPr lang="en-US" sz="3200" dirty="0">
              <a:solidFill>
                <a:srgbClr val="3333FF"/>
              </a:solidFill>
              <a:latin typeface="Comic Sans MS" pitchFamily="66" charset="0"/>
            </a:endParaRPr>
          </a:p>
        </p:txBody>
      </p:sp>
      <p:sp>
        <p:nvSpPr>
          <p:cNvPr id="3" name="Content Placeholder 2"/>
          <p:cNvSpPr>
            <a:spLocks noGrp="1"/>
          </p:cNvSpPr>
          <p:nvPr>
            <p:ph idx="1"/>
          </p:nvPr>
        </p:nvSpPr>
        <p:spPr>
          <a:xfrm>
            <a:off x="304800" y="914400"/>
            <a:ext cx="8610600" cy="5211763"/>
          </a:xfrm>
        </p:spPr>
        <p:txBody>
          <a:bodyPr>
            <a:normAutofit/>
          </a:bodyPr>
          <a:lstStyle/>
          <a:p>
            <a:pPr algn="just">
              <a:lnSpc>
                <a:spcPct val="150000"/>
              </a:lnSpc>
              <a:buFont typeface="Wingdings" pitchFamily="2" charset="2"/>
              <a:buChar char="ü"/>
            </a:pPr>
            <a:r>
              <a:rPr lang="en-GB" sz="2400" dirty="0">
                <a:latin typeface="Comic Sans MS" pitchFamily="66" charset="0"/>
              </a:rPr>
              <a:t>The ordinary or Swedish method of slices was introduced by </a:t>
            </a:r>
            <a:r>
              <a:rPr lang="en-GB" sz="2400" dirty="0" err="1">
                <a:latin typeface="Comic Sans MS" pitchFamily="66" charset="0"/>
              </a:rPr>
              <a:t>Fellenius</a:t>
            </a:r>
            <a:r>
              <a:rPr lang="en-GB" sz="2400" dirty="0">
                <a:latin typeface="Comic Sans MS" pitchFamily="66" charset="0"/>
              </a:rPr>
              <a:t> (1936). This method assumes that for each slice, the </a:t>
            </a:r>
            <a:r>
              <a:rPr lang="en-GB" sz="2400" dirty="0" err="1">
                <a:latin typeface="Comic Sans MS" pitchFamily="66" charset="0"/>
              </a:rPr>
              <a:t>interslice</a:t>
            </a:r>
            <a:r>
              <a:rPr lang="en-GB" sz="2400" dirty="0">
                <a:latin typeface="Comic Sans MS" pitchFamily="66" charset="0"/>
              </a:rPr>
              <a:t> forces </a:t>
            </a:r>
            <a:r>
              <a:rPr lang="en-GB" sz="2400" i="1" dirty="0">
                <a:latin typeface="Comic Sans MS" pitchFamily="66" charset="0"/>
              </a:rPr>
              <a:t>X</a:t>
            </a:r>
            <a:r>
              <a:rPr lang="en-GB" sz="2400" baseline="-25000" dirty="0">
                <a:latin typeface="Comic Sans MS" pitchFamily="66" charset="0"/>
              </a:rPr>
              <a:t>1</a:t>
            </a:r>
            <a:r>
              <a:rPr lang="en-GB" sz="2400" dirty="0">
                <a:latin typeface="Comic Sans MS" pitchFamily="66" charset="0"/>
              </a:rPr>
              <a:t>=</a:t>
            </a:r>
            <a:r>
              <a:rPr lang="en-GB" sz="2400" i="1" dirty="0">
                <a:latin typeface="Comic Sans MS" pitchFamily="66" charset="0"/>
              </a:rPr>
              <a:t>X</a:t>
            </a:r>
            <a:r>
              <a:rPr lang="en-GB" sz="2400" baseline="-25000" dirty="0">
                <a:latin typeface="Comic Sans MS" pitchFamily="66" charset="0"/>
              </a:rPr>
              <a:t>2</a:t>
            </a:r>
            <a:r>
              <a:rPr lang="en-GB" sz="2400" dirty="0">
                <a:latin typeface="Comic Sans MS" pitchFamily="66" charset="0"/>
              </a:rPr>
              <a:t> and </a:t>
            </a:r>
            <a:r>
              <a:rPr lang="en-GB" sz="2400" i="1" dirty="0">
                <a:latin typeface="Comic Sans MS" pitchFamily="66" charset="0"/>
              </a:rPr>
              <a:t>E</a:t>
            </a:r>
            <a:r>
              <a:rPr lang="en-GB" sz="2400" baseline="-25000" dirty="0">
                <a:latin typeface="Comic Sans MS" pitchFamily="66" charset="0"/>
              </a:rPr>
              <a:t>1</a:t>
            </a:r>
            <a:r>
              <a:rPr lang="en-GB" sz="2400" dirty="0">
                <a:latin typeface="Comic Sans MS" pitchFamily="66" charset="0"/>
              </a:rPr>
              <a:t>=</a:t>
            </a:r>
            <a:r>
              <a:rPr lang="en-GB" sz="2400" i="1" dirty="0">
                <a:latin typeface="Comic Sans MS" pitchFamily="66" charset="0"/>
              </a:rPr>
              <a:t>E</a:t>
            </a:r>
            <a:r>
              <a:rPr lang="en-GB" sz="2400" baseline="-25000" dirty="0">
                <a:latin typeface="Comic Sans MS" pitchFamily="66" charset="0"/>
              </a:rPr>
              <a:t>2</a:t>
            </a:r>
            <a:r>
              <a:rPr lang="en-GB" sz="2400" dirty="0">
                <a:latin typeface="Comic Sans MS" pitchFamily="66" charset="0"/>
              </a:rPr>
              <a:t>. Based on this assumption and from statics, the forces normal to each slice are given by:</a:t>
            </a:r>
            <a:endParaRPr lang="en-US" sz="2400" dirty="0">
              <a:latin typeface="Comic Sans MS" pitchFamily="66" charset="0"/>
            </a:endParaRPr>
          </a:p>
          <a:p>
            <a:pPr algn="just">
              <a:lnSpc>
                <a:spcPct val="150000"/>
              </a:lnSpc>
              <a:buFont typeface="Wingdings" pitchFamily="2" charset="2"/>
              <a:buChar char="ü"/>
            </a:pPr>
            <a:endParaRPr lang="en-US" sz="2400" dirty="0">
              <a:latin typeface="Comic Sans MS" pitchFamily="66" charset="0"/>
            </a:endParaRPr>
          </a:p>
        </p:txBody>
      </p:sp>
      <p:sp>
        <p:nvSpPr>
          <p:cNvPr id="4" name="Footer Placeholder 3"/>
          <p:cNvSpPr>
            <a:spLocks noGrp="1"/>
          </p:cNvSpPr>
          <p:nvPr>
            <p:ph type="ftr" sz="quarter" idx="11"/>
          </p:nvPr>
        </p:nvSpPr>
        <p:spPr/>
        <p:txBody>
          <a:bodyPr/>
          <a:lstStyle/>
          <a:p>
            <a:r>
              <a:rPr lang="en-US"/>
              <a:t>Lecture by Defaru K.(MSc.)</a:t>
            </a:r>
          </a:p>
        </p:txBody>
      </p:sp>
      <p:sp>
        <p:nvSpPr>
          <p:cNvPr id="5" name="Slide Number Placeholder 4"/>
          <p:cNvSpPr>
            <a:spLocks noGrp="1"/>
          </p:cNvSpPr>
          <p:nvPr>
            <p:ph type="sldNum" sz="quarter" idx="12"/>
          </p:nvPr>
        </p:nvSpPr>
        <p:spPr/>
        <p:txBody>
          <a:bodyPr/>
          <a:lstStyle/>
          <a:p>
            <a:fld id="{AE1075AE-E397-4817-923A-EC4437C88326}" type="slidenum">
              <a:rPr lang="en-US" smtClean="0"/>
              <a:t>40</a:t>
            </a:fld>
            <a:endParaRPr lang="en-US"/>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440657042"/>
              </p:ext>
            </p:extLst>
          </p:nvPr>
        </p:nvGraphicFramePr>
        <p:xfrm>
          <a:off x="838200" y="3886200"/>
          <a:ext cx="7772400" cy="533400"/>
        </p:xfrm>
        <a:graphic>
          <a:graphicData uri="http://schemas.openxmlformats.org/presentationml/2006/ole">
            <mc:AlternateContent xmlns:mc="http://schemas.openxmlformats.org/markup-compatibility/2006">
              <mc:Choice xmlns:v="urn:schemas-microsoft-com:vml" Requires="v">
                <p:oleObj spid="_x0000_s44133" name="Equation" r:id="rId3" imgW="3009900" imgH="203200" progId="Equation.3">
                  <p:embed/>
                </p:oleObj>
              </mc:Choice>
              <mc:Fallback>
                <p:oleObj name="Equation" r:id="rId3" imgW="3009900" imgH="203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86200"/>
                        <a:ext cx="7772400" cy="533400"/>
                      </a:xfrm>
                      <a:prstGeom prst="rect">
                        <a:avLst/>
                      </a:prstGeom>
                      <a:solidFill>
                        <a:srgbClr val="FFFF00"/>
                      </a:solidFill>
                    </p:spPr>
                  </p:pic>
                </p:oleObj>
              </mc:Fallback>
            </mc:AlternateContent>
          </a:graphicData>
        </a:graphic>
      </p:graphicFrame>
      <p:sp>
        <p:nvSpPr>
          <p:cNvPr id="8" name="Rectangle 7"/>
          <p:cNvSpPr/>
          <p:nvPr/>
        </p:nvSpPr>
        <p:spPr>
          <a:xfrm>
            <a:off x="380998" y="4570700"/>
            <a:ext cx="6304931" cy="461665"/>
          </a:xfrm>
          <a:prstGeom prst="rect">
            <a:avLst/>
          </a:prstGeom>
        </p:spPr>
        <p:txBody>
          <a:bodyPr wrap="none">
            <a:spAutoFit/>
          </a:bodyPr>
          <a:lstStyle/>
          <a:p>
            <a:pPr marL="285750" indent="-285750">
              <a:buFont typeface="Wingdings" pitchFamily="2" charset="2"/>
              <a:buChar char="ü"/>
            </a:pPr>
            <a:r>
              <a:rPr lang="en-GB" sz="2400" dirty="0">
                <a:latin typeface="Comic Sans MS" pitchFamily="66" charset="0"/>
              </a:rPr>
              <a:t>Substituting </a:t>
            </a:r>
            <a:r>
              <a:rPr lang="en-GB" sz="2400" i="1" dirty="0">
                <a:latin typeface="Comic Sans MS" pitchFamily="66" charset="0"/>
              </a:rPr>
              <a:t>N</a:t>
            </a:r>
            <a:r>
              <a:rPr lang="en-GB" sz="2400" dirty="0">
                <a:latin typeface="Comic Sans MS" pitchFamily="66" charset="0"/>
              </a:rPr>
              <a:t>’ into Eqn. 4.21, we obtain:</a:t>
            </a:r>
            <a:endParaRPr lang="en-US" sz="2400" dirty="0">
              <a:latin typeface="Comic Sans MS" pitchFamily="66" charset="0"/>
            </a:endParaRPr>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751414778"/>
              </p:ext>
            </p:extLst>
          </p:nvPr>
        </p:nvGraphicFramePr>
        <p:xfrm>
          <a:off x="990600" y="5257800"/>
          <a:ext cx="4876800" cy="1295400"/>
        </p:xfrm>
        <a:graphic>
          <a:graphicData uri="http://schemas.openxmlformats.org/presentationml/2006/ole">
            <mc:AlternateContent xmlns:mc="http://schemas.openxmlformats.org/markup-compatibility/2006">
              <mc:Choice xmlns:v="urn:schemas-microsoft-com:vml" Requires="v">
                <p:oleObj spid="_x0000_s44134" name="Equation" r:id="rId5" imgW="2387600" imgH="838200" progId="Equation.3">
                  <p:embed/>
                </p:oleObj>
              </mc:Choice>
              <mc:Fallback>
                <p:oleObj name="Equation" r:id="rId5" imgW="2387600" imgH="838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5257800"/>
                        <a:ext cx="4876800" cy="1295400"/>
                      </a:xfrm>
                      <a:prstGeom prst="rect">
                        <a:avLst/>
                      </a:prstGeom>
                      <a:solidFill>
                        <a:srgbClr val="FFFF00"/>
                      </a:solidFill>
                    </p:spPr>
                  </p:pic>
                </p:oleObj>
              </mc:Fallback>
            </mc:AlternateContent>
          </a:graphicData>
        </a:graphic>
      </p:graphicFrame>
      <p:sp>
        <p:nvSpPr>
          <p:cNvPr id="11" name="Rectangle 10"/>
          <p:cNvSpPr/>
          <p:nvPr/>
        </p:nvSpPr>
        <p:spPr>
          <a:xfrm>
            <a:off x="7391400" y="4432200"/>
            <a:ext cx="1141659" cy="369332"/>
          </a:xfrm>
          <a:prstGeom prst="rect">
            <a:avLst/>
          </a:prstGeom>
        </p:spPr>
        <p:txBody>
          <a:bodyPr wrap="none">
            <a:spAutoFit/>
          </a:bodyPr>
          <a:lstStyle/>
          <a:p>
            <a:r>
              <a:rPr lang="en-US" b="1" dirty="0">
                <a:solidFill>
                  <a:srgbClr val="3333FF"/>
                </a:solidFill>
                <a:latin typeface="Comic Sans MS" pitchFamily="66" charset="0"/>
              </a:rPr>
              <a:t>Eq(4.22)</a:t>
            </a:r>
            <a:endParaRPr lang="en-US" dirty="0">
              <a:solidFill>
                <a:srgbClr val="3333FF"/>
              </a:solidFill>
            </a:endParaRPr>
          </a:p>
        </p:txBody>
      </p:sp>
      <p:sp>
        <p:nvSpPr>
          <p:cNvPr id="12" name="Rectangle 11"/>
          <p:cNvSpPr/>
          <p:nvPr/>
        </p:nvSpPr>
        <p:spPr>
          <a:xfrm>
            <a:off x="6814313" y="5715000"/>
            <a:ext cx="1141659" cy="369332"/>
          </a:xfrm>
          <a:prstGeom prst="rect">
            <a:avLst/>
          </a:prstGeom>
        </p:spPr>
        <p:txBody>
          <a:bodyPr wrap="none">
            <a:spAutoFit/>
          </a:bodyPr>
          <a:lstStyle/>
          <a:p>
            <a:r>
              <a:rPr lang="en-US" b="1" dirty="0">
                <a:solidFill>
                  <a:srgbClr val="3333FF"/>
                </a:solidFill>
                <a:latin typeface="Comic Sans MS" pitchFamily="66" charset="0"/>
              </a:rPr>
              <a:t>Eq(4.23)</a:t>
            </a:r>
            <a:endParaRPr lang="en-US" dirty="0">
              <a:solidFill>
                <a:srgbClr val="3333FF"/>
              </a:solidFill>
            </a:endParaRPr>
          </a:p>
        </p:txBody>
      </p:sp>
    </p:spTree>
    <p:extLst>
      <p:ext uri="{BB962C8B-B14F-4D97-AF65-F5344CB8AC3E}">
        <p14:creationId xmlns:p14="http://schemas.microsoft.com/office/powerpoint/2010/main" val="1376173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1075AE-E397-4817-923A-EC4437C88326}" type="slidenum">
              <a:rPr lang="en-US" smtClean="0"/>
              <a:t>41</a:t>
            </a:fld>
            <a:endParaRPr lang="en-US"/>
          </a:p>
        </p:txBody>
      </p:sp>
      <p:sp>
        <p:nvSpPr>
          <p:cNvPr id="6" name="Rectangle 5"/>
          <p:cNvSpPr/>
          <p:nvPr/>
        </p:nvSpPr>
        <p:spPr>
          <a:xfrm>
            <a:off x="457200" y="304800"/>
            <a:ext cx="8305800" cy="707886"/>
          </a:xfrm>
          <a:prstGeom prst="rect">
            <a:avLst/>
          </a:prstGeom>
        </p:spPr>
        <p:txBody>
          <a:bodyPr wrap="square">
            <a:spAutoFit/>
          </a:bodyPr>
          <a:lstStyle/>
          <a:p>
            <a:pPr marL="285750" indent="-285750">
              <a:buFont typeface="Wingdings" pitchFamily="2" charset="2"/>
              <a:buChar char="ü"/>
            </a:pPr>
            <a:r>
              <a:rPr lang="en-GB" sz="2000" dirty="0">
                <a:latin typeface="Comic Sans MS" pitchFamily="66" charset="0"/>
              </a:rPr>
              <a:t>For convenience, the force due to pore water is expressed as a function of </a:t>
            </a:r>
            <a:r>
              <a:rPr lang="en-GB" sz="2000" i="1" dirty="0">
                <a:latin typeface="Comic Sans MS" pitchFamily="66" charset="0"/>
              </a:rPr>
              <a:t>W</a:t>
            </a:r>
            <a:r>
              <a:rPr lang="en-GB" sz="2000" dirty="0">
                <a:latin typeface="Comic Sans MS" pitchFamily="66" charset="0"/>
              </a:rPr>
              <a:t>:</a:t>
            </a:r>
            <a:endParaRPr lang="en-US" sz="2000" dirty="0">
              <a:latin typeface="Comic Sans MS" pitchFamily="66"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9915989"/>
              </p:ext>
            </p:extLst>
          </p:nvPr>
        </p:nvGraphicFramePr>
        <p:xfrm>
          <a:off x="3048000" y="1012686"/>
          <a:ext cx="2895600" cy="1273314"/>
        </p:xfrm>
        <a:graphic>
          <a:graphicData uri="http://schemas.openxmlformats.org/presentationml/2006/ole">
            <mc:AlternateContent xmlns:mc="http://schemas.openxmlformats.org/markup-compatibility/2006">
              <mc:Choice xmlns:v="urn:schemas-microsoft-com:vml" Requires="v">
                <p:oleObj spid="_x0000_s49230" name="Equation" r:id="rId3" imgW="609600" imgH="419100" progId="Equation.3">
                  <p:embed/>
                </p:oleObj>
              </mc:Choice>
              <mc:Fallback>
                <p:oleObj name="Equation" r:id="rId3" imgW="6096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012686"/>
                        <a:ext cx="2895600" cy="1273314"/>
                      </a:xfrm>
                      <a:prstGeom prst="rect">
                        <a:avLst/>
                      </a:prstGeom>
                      <a:solidFill>
                        <a:srgbClr val="FFFF00"/>
                      </a:solidFill>
                    </p:spPr>
                  </p:pic>
                </p:oleObj>
              </mc:Fallback>
            </mc:AlternateContent>
          </a:graphicData>
        </a:graphic>
      </p:graphicFrame>
      <p:sp>
        <p:nvSpPr>
          <p:cNvPr id="9" name="Rectangle 8"/>
          <p:cNvSpPr/>
          <p:nvPr/>
        </p:nvSpPr>
        <p:spPr>
          <a:xfrm>
            <a:off x="457200" y="2457991"/>
            <a:ext cx="8382000" cy="707886"/>
          </a:xfrm>
          <a:prstGeom prst="rect">
            <a:avLst/>
          </a:prstGeom>
        </p:spPr>
        <p:txBody>
          <a:bodyPr wrap="square">
            <a:spAutoFit/>
          </a:bodyPr>
          <a:lstStyle/>
          <a:p>
            <a:pPr marL="285750" indent="-285750">
              <a:buFont typeface="Wingdings" pitchFamily="2" charset="2"/>
              <a:buChar char="ü"/>
            </a:pPr>
            <a:r>
              <a:rPr lang="en-GB" sz="2000" dirty="0">
                <a:latin typeface="Comic Sans MS" pitchFamily="66" charset="0"/>
              </a:rPr>
              <a:t>Where </a:t>
            </a:r>
            <a:r>
              <a:rPr lang="en-GB" sz="2000" dirty="0" err="1">
                <a:latin typeface="Comic Sans MS" pitchFamily="66" charset="0"/>
              </a:rPr>
              <a:t>ru</a:t>
            </a:r>
            <a:r>
              <a:rPr lang="en-GB" sz="2000" dirty="0">
                <a:latin typeface="Comic Sans MS" pitchFamily="66" charset="0"/>
              </a:rPr>
              <a:t> is called the pore water pressure ratio. Consequently, we have:</a:t>
            </a:r>
            <a:endParaRPr lang="en-US" sz="2000" dirty="0">
              <a:latin typeface="Comic Sans MS" pitchFamily="66" charset="0"/>
            </a:endParaRPr>
          </a:p>
        </p:txBody>
      </p:sp>
      <p:sp>
        <p:nvSpPr>
          <p:cNvPr id="1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034745923"/>
              </p:ext>
            </p:extLst>
          </p:nvPr>
        </p:nvGraphicFramePr>
        <p:xfrm>
          <a:off x="476865" y="3352800"/>
          <a:ext cx="7467600" cy="2286000"/>
        </p:xfrm>
        <a:graphic>
          <a:graphicData uri="http://schemas.openxmlformats.org/presentationml/2006/ole">
            <mc:AlternateContent xmlns:mc="http://schemas.openxmlformats.org/markup-compatibility/2006">
              <mc:Choice xmlns:v="urn:schemas-microsoft-com:vml" Requires="v">
                <p:oleObj spid="_x0000_s49231" name="Equation" r:id="rId5" imgW="2679700" imgH="838200" progId="Equation.3">
                  <p:embed/>
                </p:oleObj>
              </mc:Choice>
              <mc:Fallback>
                <p:oleObj name="Equation" r:id="rId5" imgW="2679700" imgH="838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865" y="3352800"/>
                        <a:ext cx="7467600" cy="2286000"/>
                      </a:xfrm>
                      <a:prstGeom prst="rect">
                        <a:avLst/>
                      </a:prstGeom>
                      <a:solidFill>
                        <a:srgbClr val="FFFF00"/>
                      </a:solidFill>
                    </p:spPr>
                  </p:pic>
                </p:oleObj>
              </mc:Fallback>
            </mc:AlternateContent>
          </a:graphicData>
        </a:graphic>
      </p:graphicFrame>
      <p:sp>
        <p:nvSpPr>
          <p:cNvPr id="2" name="Rectangle 1"/>
          <p:cNvSpPr/>
          <p:nvPr/>
        </p:nvSpPr>
        <p:spPr>
          <a:xfrm>
            <a:off x="6553200" y="1371600"/>
            <a:ext cx="1141659" cy="369332"/>
          </a:xfrm>
          <a:prstGeom prst="rect">
            <a:avLst/>
          </a:prstGeom>
        </p:spPr>
        <p:txBody>
          <a:bodyPr wrap="none">
            <a:spAutoFit/>
          </a:bodyPr>
          <a:lstStyle/>
          <a:p>
            <a:r>
              <a:rPr lang="en-US" b="1" dirty="0">
                <a:solidFill>
                  <a:srgbClr val="3333FF"/>
                </a:solidFill>
                <a:latin typeface="Comic Sans MS" pitchFamily="66" charset="0"/>
              </a:rPr>
              <a:t>Eq(4.24)</a:t>
            </a:r>
            <a:endParaRPr lang="en-US" dirty="0">
              <a:solidFill>
                <a:srgbClr val="3333FF"/>
              </a:solidFill>
            </a:endParaRPr>
          </a:p>
        </p:txBody>
      </p:sp>
      <p:sp>
        <p:nvSpPr>
          <p:cNvPr id="3" name="Rectangle 2"/>
          <p:cNvSpPr/>
          <p:nvPr/>
        </p:nvSpPr>
        <p:spPr>
          <a:xfrm>
            <a:off x="7992509" y="4800600"/>
            <a:ext cx="1141659" cy="369332"/>
          </a:xfrm>
          <a:prstGeom prst="rect">
            <a:avLst/>
          </a:prstGeom>
        </p:spPr>
        <p:txBody>
          <a:bodyPr wrap="none">
            <a:spAutoFit/>
          </a:bodyPr>
          <a:lstStyle/>
          <a:p>
            <a:r>
              <a:rPr lang="en-US" b="1" dirty="0">
                <a:solidFill>
                  <a:srgbClr val="3333FF"/>
                </a:solidFill>
                <a:latin typeface="Comic Sans MS" pitchFamily="66" charset="0"/>
              </a:rPr>
              <a:t>Eq(4.25)</a:t>
            </a:r>
            <a:endParaRPr lang="en-US" dirty="0">
              <a:solidFill>
                <a:srgbClr val="3333FF"/>
              </a:solidFill>
            </a:endParaRPr>
          </a:p>
        </p:txBody>
      </p:sp>
    </p:spTree>
    <p:extLst>
      <p:ext uri="{BB962C8B-B14F-4D97-AF65-F5344CB8AC3E}">
        <p14:creationId xmlns:p14="http://schemas.microsoft.com/office/powerpoint/2010/main" val="17468750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1075AE-E397-4817-923A-EC4437C88326}" type="slidenum">
              <a:rPr lang="en-US" smtClean="0"/>
              <a:t>42</a:t>
            </a:fld>
            <a:endParaRPr lang="en-US"/>
          </a:p>
        </p:txBody>
      </p:sp>
      <p:sp>
        <p:nvSpPr>
          <p:cNvPr id="6" name="Rectangle 5"/>
          <p:cNvSpPr/>
          <p:nvPr/>
        </p:nvSpPr>
        <p:spPr>
          <a:xfrm>
            <a:off x="194187" y="228600"/>
            <a:ext cx="8763000" cy="2308324"/>
          </a:xfrm>
          <a:prstGeom prst="rect">
            <a:avLst/>
          </a:prstGeom>
        </p:spPr>
        <p:txBody>
          <a:bodyPr wrap="square">
            <a:spAutoFit/>
          </a:bodyPr>
          <a:lstStyle/>
          <a:p>
            <a:pPr marL="285750" indent="-285750" algn="just">
              <a:lnSpc>
                <a:spcPct val="150000"/>
              </a:lnSpc>
              <a:buFont typeface="Wingdings" pitchFamily="2" charset="2"/>
              <a:buChar char="ü"/>
            </a:pPr>
            <a:r>
              <a:rPr lang="en-US" sz="2400" dirty="0">
                <a:latin typeface="Comic Sans MS" pitchFamily="66" charset="0"/>
              </a:rPr>
              <a:t>The term </a:t>
            </a:r>
            <a:r>
              <a:rPr lang="en-US" sz="2400" b="1" dirty="0" err="1">
                <a:solidFill>
                  <a:srgbClr val="3333FF"/>
                </a:solidFill>
                <a:latin typeface="Comic Sans MS" pitchFamily="66" charset="0"/>
              </a:rPr>
              <a:t>ru</a:t>
            </a:r>
            <a:r>
              <a:rPr lang="en-US" sz="2400" dirty="0">
                <a:latin typeface="Comic Sans MS" pitchFamily="66" charset="0"/>
              </a:rPr>
              <a:t> is dimensionless because the term     </a:t>
            </a:r>
          </a:p>
          <a:p>
            <a:pPr algn="just">
              <a:lnSpc>
                <a:spcPct val="150000"/>
              </a:lnSpc>
            </a:pPr>
            <a:r>
              <a:rPr lang="en-US" sz="2400" dirty="0">
                <a:latin typeface="Comic Sans MS" pitchFamily="66" charset="0"/>
              </a:rPr>
              <a:t>represents the weight of water with a volume of   </a:t>
            </a:r>
          </a:p>
          <a:p>
            <a:pPr algn="just">
              <a:lnSpc>
                <a:spcPct val="150000"/>
              </a:lnSpc>
            </a:pPr>
            <a:endParaRPr lang="en-US" sz="2400" dirty="0">
              <a:latin typeface="Comic Sans MS" pitchFamily="66" charset="0"/>
            </a:endParaRPr>
          </a:p>
          <a:p>
            <a:pPr algn="just">
              <a:lnSpc>
                <a:spcPct val="150000"/>
              </a:lnSpc>
            </a:pPr>
            <a:r>
              <a:rPr lang="en-US" sz="2400" dirty="0">
                <a:latin typeface="Comic Sans MS" pitchFamily="66" charset="0"/>
              </a:rPr>
              <a:t>Furthermore, </a:t>
            </a:r>
            <a:r>
              <a:rPr lang="en-US" sz="2400" b="1" dirty="0" err="1">
                <a:solidFill>
                  <a:srgbClr val="3333FF"/>
                </a:solidFill>
                <a:latin typeface="Comic Sans MS" pitchFamily="66" charset="0"/>
              </a:rPr>
              <a:t>ru</a:t>
            </a:r>
            <a:r>
              <a:rPr lang="en-US" sz="2400" dirty="0">
                <a:latin typeface="Comic Sans MS" pitchFamily="66" charset="0"/>
              </a:rPr>
              <a:t> can be simplified as follows:</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951775202"/>
              </p:ext>
            </p:extLst>
          </p:nvPr>
        </p:nvGraphicFramePr>
        <p:xfrm>
          <a:off x="5486400" y="1382762"/>
          <a:ext cx="2667000" cy="598438"/>
        </p:xfrm>
        <a:graphic>
          <a:graphicData uri="http://schemas.openxmlformats.org/presentationml/2006/ole">
            <mc:AlternateContent xmlns:mc="http://schemas.openxmlformats.org/markup-compatibility/2006">
              <mc:Choice xmlns:v="urn:schemas-microsoft-com:vml" Requires="v">
                <p:oleObj spid="_x0000_s45342" name="Equation" r:id="rId3" imgW="1180588" imgH="215806" progId="Equation.3">
                  <p:embed/>
                </p:oleObj>
              </mc:Choice>
              <mc:Fallback>
                <p:oleObj name="Equation" r:id="rId3" imgW="1180588" imgH="21580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382762"/>
                        <a:ext cx="2667000" cy="598438"/>
                      </a:xfrm>
                      <a:prstGeom prst="rect">
                        <a:avLst/>
                      </a:prstGeom>
                      <a:solidFill>
                        <a:srgbClr val="FFFF00"/>
                      </a:solid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830030771"/>
              </p:ext>
            </p:extLst>
          </p:nvPr>
        </p:nvGraphicFramePr>
        <p:xfrm>
          <a:off x="7467600" y="457200"/>
          <a:ext cx="1371600" cy="457200"/>
        </p:xfrm>
        <a:graphic>
          <a:graphicData uri="http://schemas.openxmlformats.org/presentationml/2006/ole">
            <mc:AlternateContent xmlns:mc="http://schemas.openxmlformats.org/markup-compatibility/2006">
              <mc:Choice xmlns:v="urn:schemas-microsoft-com:vml" Requires="v">
                <p:oleObj spid="_x0000_s45343" name="Equation" r:id="rId5" imgW="583693" imgH="215713" progId="Equation.3">
                  <p:embed/>
                </p:oleObj>
              </mc:Choice>
              <mc:Fallback>
                <p:oleObj name="Equation" r:id="rId5" imgW="583693" imgH="21571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457200"/>
                        <a:ext cx="1371600" cy="457200"/>
                      </a:xfrm>
                      <a:prstGeom prst="rect">
                        <a:avLst/>
                      </a:prstGeom>
                      <a:solidFill>
                        <a:srgbClr val="FFFF00"/>
                      </a:solidFill>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64648291"/>
              </p:ext>
            </p:extLst>
          </p:nvPr>
        </p:nvGraphicFramePr>
        <p:xfrm>
          <a:off x="1143000" y="2438400"/>
          <a:ext cx="5486400" cy="1143000"/>
        </p:xfrm>
        <a:graphic>
          <a:graphicData uri="http://schemas.openxmlformats.org/presentationml/2006/ole">
            <mc:AlternateContent xmlns:mc="http://schemas.openxmlformats.org/markup-compatibility/2006">
              <mc:Choice xmlns:v="urn:schemas-microsoft-com:vml" Requires="v">
                <p:oleObj spid="_x0000_s45344" name="Equation" r:id="rId7" imgW="1562100" imgH="419100" progId="Equation.3">
                  <p:embed/>
                </p:oleObj>
              </mc:Choice>
              <mc:Fallback>
                <p:oleObj name="Equation" r:id="rId7" imgW="1562100" imgH="4191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438400"/>
                        <a:ext cx="5486400" cy="1143000"/>
                      </a:xfrm>
                      <a:prstGeom prst="rect">
                        <a:avLst/>
                      </a:prstGeom>
                      <a:solidFill>
                        <a:srgbClr val="FFFF00"/>
                      </a:solidFill>
                    </p:spPr>
                  </p:pic>
                </p:oleObj>
              </mc:Fallback>
            </mc:AlternateContent>
          </a:graphicData>
        </a:graphic>
      </p:graphicFrame>
      <p:sp>
        <p:nvSpPr>
          <p:cNvPr id="22" name="Rectangle 21"/>
          <p:cNvSpPr/>
          <p:nvPr/>
        </p:nvSpPr>
        <p:spPr>
          <a:xfrm>
            <a:off x="209427" y="3581400"/>
            <a:ext cx="8747760" cy="3162404"/>
          </a:xfrm>
          <a:prstGeom prst="rect">
            <a:avLst/>
          </a:prstGeom>
        </p:spPr>
        <p:txBody>
          <a:bodyPr wrap="square">
            <a:spAutoFit/>
          </a:bodyPr>
          <a:lstStyle/>
          <a:p>
            <a:pPr marL="342900" indent="-342900" algn="just">
              <a:lnSpc>
                <a:spcPct val="150000"/>
              </a:lnSpc>
              <a:buFont typeface="Wingdings" pitchFamily="2" charset="2"/>
              <a:buChar char="ü"/>
            </a:pPr>
            <a:r>
              <a:rPr lang="en-US" sz="1900" dirty="0">
                <a:latin typeface="Comic Sans MS" pitchFamily="66" charset="0"/>
              </a:rPr>
              <a:t>If the height of the water and the average height of the slice are equal, the maximum value of </a:t>
            </a:r>
            <a:r>
              <a:rPr lang="en-US" sz="1900" dirty="0" err="1">
                <a:latin typeface="Comic Sans MS" pitchFamily="66" charset="0"/>
              </a:rPr>
              <a:t>ru</a:t>
            </a:r>
            <a:r>
              <a:rPr lang="en-US" sz="1900" dirty="0">
                <a:latin typeface="Comic Sans MS" pitchFamily="66" charset="0"/>
              </a:rPr>
              <a:t> becomes </a:t>
            </a:r>
            <a:r>
              <a:rPr lang="en-US" sz="1900" dirty="0" err="1">
                <a:latin typeface="Comic Sans MS" pitchFamily="66" charset="0"/>
              </a:rPr>
              <a:t>rw</a:t>
            </a:r>
            <a:r>
              <a:rPr lang="en-US" sz="1900" dirty="0">
                <a:latin typeface="Comic Sans MS" pitchFamily="66" charset="0"/>
              </a:rPr>
              <a:t>/r , which for most soils, is approximately 0.5. Note that the effective normal force N’ acting on the base is equal to                  or  . </a:t>
            </a:r>
          </a:p>
          <a:p>
            <a:pPr algn="just">
              <a:lnSpc>
                <a:spcPct val="150000"/>
              </a:lnSpc>
            </a:pPr>
            <a:r>
              <a:rPr lang="en-US" sz="1900" dirty="0">
                <a:latin typeface="Comic Sans MS" pitchFamily="66" charset="0"/>
              </a:rPr>
              <a:t>                                                          or</a:t>
            </a:r>
          </a:p>
          <a:p>
            <a:pPr algn="just">
              <a:lnSpc>
                <a:spcPct val="150000"/>
              </a:lnSpc>
            </a:pPr>
            <a:r>
              <a:rPr lang="en-US" sz="1900" dirty="0">
                <a:latin typeface="Comic Sans MS" pitchFamily="66" charset="0"/>
              </a:rPr>
              <a:t>If the term                      is negative, N’ is set to </a:t>
            </a:r>
            <a:r>
              <a:rPr lang="en-US" sz="1900" b="1" dirty="0">
                <a:solidFill>
                  <a:srgbClr val="3333FF"/>
                </a:solidFill>
                <a:latin typeface="Comic Sans MS" pitchFamily="66" charset="0"/>
              </a:rPr>
              <a:t>zero</a:t>
            </a:r>
            <a:r>
              <a:rPr lang="en-US" sz="1900" dirty="0">
                <a:latin typeface="Comic Sans MS" pitchFamily="66" charset="0"/>
              </a:rPr>
              <a:t> because effective stress can not be less than zero (i.e. soil has no tension strength).</a:t>
            </a:r>
          </a:p>
        </p:txBody>
      </p:sp>
      <p:sp>
        <p:nvSpPr>
          <p:cNvPr id="23"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1726041779"/>
              </p:ext>
            </p:extLst>
          </p:nvPr>
        </p:nvGraphicFramePr>
        <p:xfrm>
          <a:off x="1600200" y="5334000"/>
          <a:ext cx="2819400" cy="449921"/>
        </p:xfrm>
        <a:graphic>
          <a:graphicData uri="http://schemas.openxmlformats.org/presentationml/2006/ole">
            <mc:AlternateContent xmlns:mc="http://schemas.openxmlformats.org/markup-compatibility/2006">
              <mc:Choice xmlns:v="urn:schemas-microsoft-com:vml" Requires="v">
                <p:oleObj spid="_x0000_s45345" name="Equation" r:id="rId9" imgW="1066337" imgH="177723" progId="Equation.3">
                  <p:embed/>
                </p:oleObj>
              </mc:Choice>
              <mc:Fallback>
                <p:oleObj name="Equation" r:id="rId9" imgW="1066337" imgH="177723" progId="Equation.3">
                  <p:embed/>
                  <p:pic>
                    <p:nvPicPr>
                      <p:cNvPr id="0" name="Object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5334000"/>
                        <a:ext cx="2819400" cy="449921"/>
                      </a:xfrm>
                      <a:prstGeom prst="rect">
                        <a:avLst/>
                      </a:prstGeom>
                      <a:solidFill>
                        <a:srgbClr val="FFFF00"/>
                      </a:solidFill>
                    </p:spPr>
                  </p:pic>
                </p:oleObj>
              </mc:Fallback>
            </mc:AlternateContent>
          </a:graphicData>
        </a:graphic>
      </p:graphicFrame>
      <p:sp>
        <p:nvSpPr>
          <p:cNvPr id="25"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809963787"/>
              </p:ext>
            </p:extLst>
          </p:nvPr>
        </p:nvGraphicFramePr>
        <p:xfrm>
          <a:off x="5334000" y="5138364"/>
          <a:ext cx="3124200" cy="465161"/>
        </p:xfrm>
        <a:graphic>
          <a:graphicData uri="http://schemas.openxmlformats.org/presentationml/2006/ole">
            <mc:AlternateContent xmlns:mc="http://schemas.openxmlformats.org/markup-compatibility/2006">
              <mc:Choice xmlns:v="urn:schemas-microsoft-com:vml" Requires="v">
                <p:oleObj spid="_x0000_s45346" name="Equation" r:id="rId11" imgW="1459866" imgH="215806" progId="Equation.3">
                  <p:embed/>
                </p:oleObj>
              </mc:Choice>
              <mc:Fallback>
                <p:oleObj name="Equation" r:id="rId11" imgW="1459866" imgH="215806" progId="Equation.3">
                  <p:embed/>
                  <p:pic>
                    <p:nvPicPr>
                      <p:cNvPr id="0" name="Object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5138364"/>
                        <a:ext cx="3124200" cy="465161"/>
                      </a:xfrm>
                      <a:prstGeom prst="rect">
                        <a:avLst/>
                      </a:prstGeom>
                      <a:solidFill>
                        <a:srgbClr val="FFFF00"/>
                      </a:solidFill>
                    </p:spPr>
                  </p:pic>
                </p:oleObj>
              </mc:Fallback>
            </mc:AlternateContent>
          </a:graphicData>
        </a:graphic>
      </p:graphicFrame>
      <p:sp>
        <p:nvSpPr>
          <p:cNvPr id="27" name="Rectangle 2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1739004076"/>
              </p:ext>
            </p:extLst>
          </p:nvPr>
        </p:nvGraphicFramePr>
        <p:xfrm>
          <a:off x="1676400" y="5867400"/>
          <a:ext cx="1752600" cy="381000"/>
        </p:xfrm>
        <a:graphic>
          <a:graphicData uri="http://schemas.openxmlformats.org/presentationml/2006/ole">
            <mc:AlternateContent xmlns:mc="http://schemas.openxmlformats.org/markup-compatibility/2006">
              <mc:Choice xmlns:v="urn:schemas-microsoft-com:vml" Requires="v">
                <p:oleObj spid="_x0000_s45347" name="Equation" r:id="rId13" imgW="1028254" imgH="215806" progId="Equation.3">
                  <p:embed/>
                </p:oleObj>
              </mc:Choice>
              <mc:Fallback>
                <p:oleObj name="Equation" r:id="rId13" imgW="1028254" imgH="215806" progId="Equation.3">
                  <p:embed/>
                  <p:pic>
                    <p:nvPicPr>
                      <p:cNvPr id="0" name="Object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76400" y="5867400"/>
                        <a:ext cx="1752600" cy="381000"/>
                      </a:xfrm>
                      <a:prstGeom prst="rect">
                        <a:avLst/>
                      </a:prstGeom>
                      <a:solidFill>
                        <a:srgbClr val="FFFF00"/>
                      </a:solidFill>
                    </p:spPr>
                  </p:pic>
                </p:oleObj>
              </mc:Fallback>
            </mc:AlternateContent>
          </a:graphicData>
        </a:graphic>
      </p:graphicFrame>
      <p:sp>
        <p:nvSpPr>
          <p:cNvPr id="29" name="Rectangle 28"/>
          <p:cNvSpPr/>
          <p:nvPr/>
        </p:nvSpPr>
        <p:spPr>
          <a:xfrm>
            <a:off x="6934200" y="2819400"/>
            <a:ext cx="1141659" cy="369332"/>
          </a:xfrm>
          <a:prstGeom prst="rect">
            <a:avLst/>
          </a:prstGeom>
        </p:spPr>
        <p:txBody>
          <a:bodyPr wrap="none">
            <a:spAutoFit/>
          </a:bodyPr>
          <a:lstStyle/>
          <a:p>
            <a:r>
              <a:rPr lang="en-US" b="1" dirty="0">
                <a:solidFill>
                  <a:srgbClr val="3333FF"/>
                </a:solidFill>
                <a:latin typeface="Comic Sans MS" pitchFamily="66" charset="0"/>
              </a:rPr>
              <a:t>Eq(4.26)</a:t>
            </a:r>
            <a:endParaRPr lang="en-US" dirty="0">
              <a:solidFill>
                <a:srgbClr val="3333FF"/>
              </a:solidFill>
            </a:endParaRPr>
          </a:p>
        </p:txBody>
      </p:sp>
    </p:spTree>
    <p:extLst>
      <p:ext uri="{BB962C8B-B14F-4D97-AF65-F5344CB8AC3E}">
        <p14:creationId xmlns:p14="http://schemas.microsoft.com/office/powerpoint/2010/main" val="3211489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sz="3600" b="1" dirty="0">
                <a:latin typeface="Comic Sans MS" pitchFamily="66" charset="0"/>
              </a:rPr>
              <a:t>Remarks on Safety Factor</a:t>
            </a:r>
          </a:p>
        </p:txBody>
      </p:sp>
      <p:sp>
        <p:nvSpPr>
          <p:cNvPr id="3" name="Content Placeholder 2"/>
          <p:cNvSpPr>
            <a:spLocks noGrp="1"/>
          </p:cNvSpPr>
          <p:nvPr>
            <p:ph idx="1"/>
          </p:nvPr>
        </p:nvSpPr>
        <p:spPr>
          <a:xfrm>
            <a:off x="304800" y="685800"/>
            <a:ext cx="8610600" cy="5791200"/>
          </a:xfrm>
        </p:spPr>
        <p:txBody>
          <a:bodyPr>
            <a:normAutofit fontScale="92500" lnSpcReduction="10000"/>
          </a:bodyPr>
          <a:lstStyle/>
          <a:p>
            <a:pPr algn="just">
              <a:lnSpc>
                <a:spcPct val="160000"/>
              </a:lnSpc>
              <a:buFont typeface="Wingdings" pitchFamily="2" charset="2"/>
              <a:buChar char="ü"/>
            </a:pPr>
            <a:r>
              <a:rPr lang="en-US" dirty="0">
                <a:latin typeface="Comic Sans MS" pitchFamily="66" charset="0"/>
              </a:rPr>
              <a:t>Minimum FS = 1.25 using OMS </a:t>
            </a:r>
          </a:p>
          <a:p>
            <a:pPr algn="just">
              <a:lnSpc>
                <a:spcPct val="160000"/>
              </a:lnSpc>
              <a:buFont typeface="Wingdings" pitchFamily="2" charset="2"/>
              <a:buChar char="ü"/>
            </a:pPr>
            <a:r>
              <a:rPr lang="en-US" dirty="0">
                <a:latin typeface="Comic Sans MS" pitchFamily="66" charset="0"/>
              </a:rPr>
              <a:t>Use FS = 1.3 to 1.5 for critical slopes such as end slopes under abutments, slopes containing footings, major retaining structures </a:t>
            </a:r>
          </a:p>
          <a:p>
            <a:pPr algn="just">
              <a:lnSpc>
                <a:spcPct val="160000"/>
              </a:lnSpc>
              <a:buFont typeface="Wingdings" pitchFamily="2" charset="2"/>
              <a:buChar char="ü"/>
            </a:pPr>
            <a:r>
              <a:rPr lang="en-US" dirty="0">
                <a:latin typeface="Comic Sans MS" pitchFamily="66" charset="0"/>
              </a:rPr>
              <a:t>Use FS = 1.5 for cut slopes in fine-grained grained soils which can lose strength with time soils</a:t>
            </a:r>
          </a:p>
        </p:txBody>
      </p:sp>
      <p:sp>
        <p:nvSpPr>
          <p:cNvPr id="5" name="Slide Number Placeholder 4"/>
          <p:cNvSpPr>
            <a:spLocks noGrp="1"/>
          </p:cNvSpPr>
          <p:nvPr>
            <p:ph type="sldNum" sz="quarter" idx="12"/>
          </p:nvPr>
        </p:nvSpPr>
        <p:spPr/>
        <p:txBody>
          <a:bodyPr/>
          <a:lstStyle/>
          <a:p>
            <a:fld id="{AE1075AE-E397-4817-923A-EC4437C88326}" type="slidenum">
              <a:rPr lang="en-US" smtClean="0"/>
              <a:t>43</a:t>
            </a:fld>
            <a:endParaRPr lang="en-US"/>
          </a:p>
        </p:txBody>
      </p:sp>
    </p:spTree>
    <p:extLst>
      <p:ext uri="{BB962C8B-B14F-4D97-AF65-F5344CB8AC3E}">
        <p14:creationId xmlns:p14="http://schemas.microsoft.com/office/powerpoint/2010/main" val="3323104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3376613" y="92075"/>
            <a:ext cx="2635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dirty="0">
                <a:solidFill>
                  <a:srgbClr val="0000CC"/>
                </a:solidFill>
                <a:latin typeface="Verdana" pitchFamily="34" charset="0"/>
              </a:rPr>
              <a:t>EXAMPLE 4.5</a:t>
            </a:r>
          </a:p>
        </p:txBody>
      </p:sp>
      <p:sp>
        <p:nvSpPr>
          <p:cNvPr id="23629" name="Text Box 77"/>
          <p:cNvSpPr txBox="1">
            <a:spLocks noChangeArrowheads="1"/>
          </p:cNvSpPr>
          <p:nvPr/>
        </p:nvSpPr>
        <p:spPr bwMode="auto">
          <a:xfrm>
            <a:off x="8593138" y="1158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b="1" i="1">
                <a:solidFill>
                  <a:srgbClr val="000000"/>
                </a:solidFill>
                <a:latin typeface="Verdana" pitchFamily="34" charset="0"/>
              </a:rPr>
              <a:t>1</a:t>
            </a:r>
          </a:p>
        </p:txBody>
      </p:sp>
      <p:pic>
        <p:nvPicPr>
          <p:cNvPr id="23637" name="Picture 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1857375"/>
            <a:ext cx="2257425" cy="1152525"/>
          </a:xfrm>
          <a:prstGeom prst="rect">
            <a:avLst/>
          </a:prstGeom>
          <a:noFill/>
          <a:extLst>
            <a:ext uri="{909E8E84-426E-40DD-AFC4-6F175D3DCCD1}">
              <a14:hiddenFill xmlns:a14="http://schemas.microsoft.com/office/drawing/2010/main">
                <a:solidFill>
                  <a:srgbClr val="FFFFFF"/>
                </a:solidFill>
              </a14:hiddenFill>
            </a:ext>
          </a:extLst>
        </p:spPr>
      </p:pic>
      <p:sp>
        <p:nvSpPr>
          <p:cNvPr id="23638" name="Line 86"/>
          <p:cNvSpPr>
            <a:spLocks noChangeShapeType="1"/>
          </p:cNvSpPr>
          <p:nvPr/>
        </p:nvSpPr>
        <p:spPr bwMode="auto">
          <a:xfrm>
            <a:off x="539750" y="2903538"/>
            <a:ext cx="504825" cy="0"/>
          </a:xfrm>
          <a:prstGeom prst="line">
            <a:avLst/>
          </a:prstGeom>
          <a:noFill/>
          <a:ln w="222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3641" name="Line 89"/>
          <p:cNvSpPr>
            <a:spLocks noChangeShapeType="1"/>
          </p:cNvSpPr>
          <p:nvPr/>
        </p:nvSpPr>
        <p:spPr bwMode="auto">
          <a:xfrm flipH="1">
            <a:off x="1046163" y="830263"/>
            <a:ext cx="360362" cy="2101850"/>
          </a:xfrm>
          <a:prstGeom prst="line">
            <a:avLst/>
          </a:prstGeom>
          <a:noFill/>
          <a:ln w="158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3642" name="Line 90"/>
          <p:cNvSpPr>
            <a:spLocks noChangeShapeType="1"/>
          </p:cNvSpPr>
          <p:nvPr/>
        </p:nvSpPr>
        <p:spPr bwMode="auto">
          <a:xfrm>
            <a:off x="1425575" y="849313"/>
            <a:ext cx="1582738" cy="1008062"/>
          </a:xfrm>
          <a:prstGeom prst="line">
            <a:avLst/>
          </a:prstGeom>
          <a:noFill/>
          <a:ln w="1587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3644" name="Oval 92"/>
          <p:cNvSpPr>
            <a:spLocks noChangeArrowheads="1"/>
          </p:cNvSpPr>
          <p:nvPr/>
        </p:nvSpPr>
        <p:spPr bwMode="auto">
          <a:xfrm>
            <a:off x="1379538" y="803275"/>
            <a:ext cx="71437" cy="71438"/>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23657" name="Text Box 105"/>
          <p:cNvSpPr txBox="1">
            <a:spLocks noChangeArrowheads="1"/>
          </p:cNvSpPr>
          <p:nvPr/>
        </p:nvSpPr>
        <p:spPr bwMode="auto">
          <a:xfrm>
            <a:off x="2038350" y="966788"/>
            <a:ext cx="382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ja-JP" sz="2000" b="1" i="1">
                <a:solidFill>
                  <a:srgbClr val="000000"/>
                </a:solidFill>
                <a:latin typeface="Verdana" pitchFamily="34" charset="0"/>
              </a:rPr>
              <a:t>R</a:t>
            </a:r>
            <a:endParaRPr kumimoji="1" lang="en-US" altLang="ja-JP" sz="2000" b="1">
              <a:solidFill>
                <a:srgbClr val="000000"/>
              </a:solidFill>
              <a:latin typeface="Verdana" pitchFamily="34" charset="0"/>
            </a:endParaRPr>
          </a:p>
        </p:txBody>
      </p:sp>
      <p:sp>
        <p:nvSpPr>
          <p:cNvPr id="23659" name="Text Box 107"/>
          <p:cNvSpPr txBox="1">
            <a:spLocks noChangeArrowheads="1"/>
          </p:cNvSpPr>
          <p:nvPr/>
        </p:nvSpPr>
        <p:spPr bwMode="auto">
          <a:xfrm>
            <a:off x="4789488" y="10715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kumimoji="1" lang="en-US">
              <a:solidFill>
                <a:srgbClr val="000000"/>
              </a:solidFill>
            </a:endParaRPr>
          </a:p>
        </p:txBody>
      </p:sp>
      <p:sp>
        <p:nvSpPr>
          <p:cNvPr id="23660" name="Text Box 108"/>
          <p:cNvSpPr txBox="1">
            <a:spLocks noChangeArrowheads="1"/>
          </p:cNvSpPr>
          <p:nvPr/>
        </p:nvSpPr>
        <p:spPr bwMode="auto">
          <a:xfrm>
            <a:off x="4573588" y="1169988"/>
            <a:ext cx="414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ja-JP" sz="2000" b="1">
                <a:solidFill>
                  <a:srgbClr val="000000"/>
                </a:solidFill>
                <a:latin typeface="Verdana" pitchFamily="34" charset="0"/>
              </a:rPr>
              <a:t>No. of slices = 8, </a:t>
            </a:r>
            <a:r>
              <a:rPr kumimoji="1" lang="en-US" altLang="ja-JP" sz="2000" b="1" i="1">
                <a:solidFill>
                  <a:srgbClr val="000000"/>
                </a:solidFill>
                <a:latin typeface="Verdana" pitchFamily="34" charset="0"/>
              </a:rPr>
              <a:t>b </a:t>
            </a:r>
            <a:r>
              <a:rPr kumimoji="1" lang="en-US" altLang="ja-JP" sz="2000" b="1">
                <a:solidFill>
                  <a:srgbClr val="000000"/>
                </a:solidFill>
                <a:latin typeface="Verdana" pitchFamily="34" charset="0"/>
              </a:rPr>
              <a:t>= 1.5 m.</a:t>
            </a:r>
          </a:p>
        </p:txBody>
      </p:sp>
      <p:graphicFrame>
        <p:nvGraphicFramePr>
          <p:cNvPr id="23661" name="Object 109"/>
          <p:cNvGraphicFramePr>
            <a:graphicFrameLocks noChangeAspect="1"/>
          </p:cNvGraphicFramePr>
          <p:nvPr/>
        </p:nvGraphicFramePr>
        <p:xfrm>
          <a:off x="4546600" y="1579563"/>
          <a:ext cx="652463" cy="473075"/>
        </p:xfrm>
        <a:graphic>
          <a:graphicData uri="http://schemas.openxmlformats.org/presentationml/2006/ole">
            <mc:AlternateContent xmlns:mc="http://schemas.openxmlformats.org/markup-compatibility/2006">
              <mc:Choice xmlns:v="urn:schemas-microsoft-com:vml" Requires="v">
                <p:oleObj spid="_x0000_s13842" name="Equation" r:id="rId5" imgW="279360" imgH="203040" progId="Equation.3">
                  <p:embed/>
                </p:oleObj>
              </mc:Choice>
              <mc:Fallback>
                <p:oleObj name="Equation" r:id="rId5" imgW="27936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6600" y="1579563"/>
                        <a:ext cx="652463"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62" name="Text Box 110"/>
          <p:cNvSpPr txBox="1">
            <a:spLocks noChangeArrowheads="1"/>
          </p:cNvSpPr>
          <p:nvPr/>
        </p:nvSpPr>
        <p:spPr bwMode="auto">
          <a:xfrm>
            <a:off x="5000625" y="1620838"/>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1600">
                <a:solidFill>
                  <a:srgbClr val="000000"/>
                </a:solidFill>
                <a:latin typeface="Verdana" pitchFamily="34" charset="0"/>
              </a:rPr>
              <a:t>10 kPa</a:t>
            </a:r>
          </a:p>
        </p:txBody>
      </p:sp>
      <p:graphicFrame>
        <p:nvGraphicFramePr>
          <p:cNvPr id="23663" name="Object 111"/>
          <p:cNvGraphicFramePr>
            <a:graphicFrameLocks noChangeAspect="1"/>
          </p:cNvGraphicFramePr>
          <p:nvPr/>
        </p:nvGraphicFramePr>
        <p:xfrm>
          <a:off x="6035675" y="1582738"/>
          <a:ext cx="652463" cy="473075"/>
        </p:xfrm>
        <a:graphic>
          <a:graphicData uri="http://schemas.openxmlformats.org/presentationml/2006/ole">
            <mc:AlternateContent xmlns:mc="http://schemas.openxmlformats.org/markup-compatibility/2006">
              <mc:Choice xmlns:v="urn:schemas-microsoft-com:vml" Requires="v">
                <p:oleObj spid="_x0000_s13843" name="Equation" r:id="rId7" imgW="279360" imgH="203040" progId="Equation.3">
                  <p:embed/>
                </p:oleObj>
              </mc:Choice>
              <mc:Fallback>
                <p:oleObj name="Equation" r:id="rId7" imgW="27936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5675" y="1582738"/>
                        <a:ext cx="652463"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64" name="Text Box 112"/>
          <p:cNvSpPr txBox="1">
            <a:spLocks noChangeArrowheads="1"/>
          </p:cNvSpPr>
          <p:nvPr/>
        </p:nvSpPr>
        <p:spPr bwMode="auto">
          <a:xfrm>
            <a:off x="6527800" y="1624013"/>
            <a:ext cx="6429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1600">
                <a:solidFill>
                  <a:srgbClr val="000000"/>
                </a:solidFill>
                <a:latin typeface="Verdana" pitchFamily="34" charset="0"/>
              </a:rPr>
              <a:t>29</a:t>
            </a:r>
            <a:r>
              <a:rPr kumimoji="1" lang="en-US" altLang="ja-JP" sz="1600" baseline="30000">
                <a:solidFill>
                  <a:srgbClr val="000000"/>
                </a:solidFill>
                <a:latin typeface="Verdana" pitchFamily="34" charset="0"/>
              </a:rPr>
              <a:t>0</a:t>
            </a:r>
            <a:r>
              <a:rPr kumimoji="1" lang="en-US" altLang="ja-JP" sz="1600">
                <a:solidFill>
                  <a:srgbClr val="000000"/>
                </a:solidFill>
                <a:latin typeface="Verdana" pitchFamily="34" charset="0"/>
              </a:rPr>
              <a:t> </a:t>
            </a:r>
          </a:p>
        </p:txBody>
      </p:sp>
      <p:graphicFrame>
        <p:nvGraphicFramePr>
          <p:cNvPr id="23665" name="Object 113"/>
          <p:cNvGraphicFramePr>
            <a:graphicFrameLocks noChangeAspect="1"/>
          </p:cNvGraphicFramePr>
          <p:nvPr/>
        </p:nvGraphicFramePr>
        <p:xfrm>
          <a:off x="7259638" y="1628775"/>
          <a:ext cx="623887" cy="384175"/>
        </p:xfrm>
        <a:graphic>
          <a:graphicData uri="http://schemas.openxmlformats.org/presentationml/2006/ole">
            <mc:AlternateContent xmlns:mc="http://schemas.openxmlformats.org/markup-compatibility/2006">
              <mc:Choice xmlns:v="urn:schemas-microsoft-com:vml" Requires="v">
                <p:oleObj spid="_x0000_s13844" name="Equation" r:id="rId9" imgW="266400" imgH="164880" progId="Equation.3">
                  <p:embed/>
                </p:oleObj>
              </mc:Choice>
              <mc:Fallback>
                <p:oleObj name="Equation" r:id="rId9" imgW="266400" imgH="1648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59638" y="1628775"/>
                        <a:ext cx="623887"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66" name="Text Box 114"/>
          <p:cNvSpPr txBox="1">
            <a:spLocks noChangeArrowheads="1"/>
          </p:cNvSpPr>
          <p:nvPr/>
        </p:nvSpPr>
        <p:spPr bwMode="auto">
          <a:xfrm>
            <a:off x="7659688" y="1600200"/>
            <a:ext cx="1223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1600">
                <a:solidFill>
                  <a:srgbClr val="000000"/>
                </a:solidFill>
                <a:latin typeface="Verdana" pitchFamily="34" charset="0"/>
              </a:rPr>
              <a:t>18 kN/m</a:t>
            </a:r>
            <a:r>
              <a:rPr kumimoji="1" lang="en-US" altLang="ja-JP" sz="1600" baseline="30000">
                <a:solidFill>
                  <a:srgbClr val="000000"/>
                </a:solidFill>
                <a:latin typeface="Verdana" pitchFamily="34" charset="0"/>
              </a:rPr>
              <a:t>3</a:t>
            </a:r>
            <a:endParaRPr kumimoji="1" lang="en-US" altLang="ja-JP" sz="1600">
              <a:solidFill>
                <a:srgbClr val="000000"/>
              </a:solidFill>
              <a:latin typeface="Verdana" pitchFamily="34" charset="0"/>
            </a:endParaRPr>
          </a:p>
        </p:txBody>
      </p:sp>
      <p:sp>
        <p:nvSpPr>
          <p:cNvPr id="23667" name="Text Box 115"/>
          <p:cNvSpPr txBox="1">
            <a:spLocks noChangeArrowheads="1"/>
          </p:cNvSpPr>
          <p:nvPr/>
        </p:nvSpPr>
        <p:spPr bwMode="auto">
          <a:xfrm>
            <a:off x="4284663" y="2159000"/>
            <a:ext cx="4464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i="1">
                <a:solidFill>
                  <a:srgbClr val="FF3300"/>
                </a:solidFill>
                <a:latin typeface="Verdana" pitchFamily="34" charset="0"/>
              </a:rPr>
              <a:t>Required</a:t>
            </a:r>
            <a:r>
              <a:rPr kumimoji="1" lang="en-US" altLang="ja-JP" sz="2000" b="1">
                <a:solidFill>
                  <a:srgbClr val="000000"/>
                </a:solidFill>
                <a:latin typeface="Verdana" pitchFamily="34" charset="0"/>
              </a:rPr>
              <a:t>: FS for </a:t>
            </a:r>
            <a:r>
              <a:rPr kumimoji="1" lang="en-US" altLang="ja-JP" sz="2000" b="1" i="1">
                <a:solidFill>
                  <a:srgbClr val="000000"/>
                </a:solidFill>
                <a:latin typeface="Verdana" pitchFamily="34" charset="0"/>
              </a:rPr>
              <a:t>r</a:t>
            </a:r>
            <a:r>
              <a:rPr kumimoji="1" lang="en-US" altLang="ja-JP" sz="2000" b="1" baseline="-25000">
                <a:solidFill>
                  <a:srgbClr val="000000"/>
                </a:solidFill>
                <a:latin typeface="Verdana" pitchFamily="34" charset="0"/>
              </a:rPr>
              <a:t>u</a:t>
            </a:r>
            <a:r>
              <a:rPr kumimoji="1" lang="en-US" altLang="ja-JP" sz="2000" b="1">
                <a:solidFill>
                  <a:srgbClr val="000000"/>
                </a:solidFill>
                <a:latin typeface="Verdana" pitchFamily="34" charset="0"/>
              </a:rPr>
              <a:t> = 0 &amp; 0.4.</a:t>
            </a:r>
          </a:p>
        </p:txBody>
      </p:sp>
      <p:sp>
        <p:nvSpPr>
          <p:cNvPr id="23668" name="Text Box 116"/>
          <p:cNvSpPr txBox="1">
            <a:spLocks noChangeArrowheads="1"/>
          </p:cNvSpPr>
          <p:nvPr/>
        </p:nvSpPr>
        <p:spPr bwMode="auto">
          <a:xfrm>
            <a:off x="4165600" y="836613"/>
            <a:ext cx="1198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i="1">
                <a:solidFill>
                  <a:srgbClr val="FF3300"/>
                </a:solidFill>
                <a:latin typeface="Verdana" pitchFamily="34" charset="0"/>
              </a:rPr>
              <a:t>Given</a:t>
            </a:r>
            <a:r>
              <a:rPr kumimoji="1" lang="en-US" altLang="ja-JP" sz="2000" b="1">
                <a:solidFill>
                  <a:srgbClr val="FF3300"/>
                </a:solidFill>
                <a:latin typeface="Verdana" pitchFamily="34" charset="0"/>
              </a:rPr>
              <a:t>:</a:t>
            </a:r>
          </a:p>
        </p:txBody>
      </p:sp>
      <p:sp>
        <p:nvSpPr>
          <p:cNvPr id="23669" name="Text Box 117"/>
          <p:cNvSpPr txBox="1">
            <a:spLocks noChangeArrowheads="1"/>
          </p:cNvSpPr>
          <p:nvPr/>
        </p:nvSpPr>
        <p:spPr bwMode="auto">
          <a:xfrm>
            <a:off x="1211263" y="488950"/>
            <a:ext cx="361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ja-JP" sz="2000" i="1">
                <a:solidFill>
                  <a:srgbClr val="000000"/>
                </a:solidFill>
                <a:latin typeface="Verdana" pitchFamily="34" charset="0"/>
              </a:rPr>
              <a:t>C</a:t>
            </a:r>
          </a:p>
        </p:txBody>
      </p:sp>
      <p:sp>
        <p:nvSpPr>
          <p:cNvPr id="23670" name="Text Box 118"/>
          <p:cNvSpPr txBox="1">
            <a:spLocks noChangeArrowheads="1"/>
          </p:cNvSpPr>
          <p:nvPr/>
        </p:nvSpPr>
        <p:spPr bwMode="auto">
          <a:xfrm>
            <a:off x="2905125" y="1574800"/>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ja-JP" i="1">
                <a:solidFill>
                  <a:srgbClr val="000000"/>
                </a:solidFill>
                <a:latin typeface="Verdana" pitchFamily="34" charset="0"/>
              </a:rPr>
              <a:t>D</a:t>
            </a:r>
          </a:p>
        </p:txBody>
      </p:sp>
      <p:sp>
        <p:nvSpPr>
          <p:cNvPr id="23671" name="Text Box 119"/>
          <p:cNvSpPr txBox="1">
            <a:spLocks noChangeArrowheads="1"/>
          </p:cNvSpPr>
          <p:nvPr/>
        </p:nvSpPr>
        <p:spPr bwMode="auto">
          <a:xfrm>
            <a:off x="173038" y="3246438"/>
            <a:ext cx="288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dirty="0">
                <a:solidFill>
                  <a:srgbClr val="0000CC"/>
                </a:solidFill>
                <a:latin typeface="Verdana" pitchFamily="34" charset="0"/>
              </a:rPr>
              <a:t>SOLUTION 4.5</a:t>
            </a:r>
          </a:p>
        </p:txBody>
      </p:sp>
      <p:grpSp>
        <p:nvGrpSpPr>
          <p:cNvPr id="23696" name="Group 144"/>
          <p:cNvGrpSpPr>
            <a:grpSpLocks/>
          </p:cNvGrpSpPr>
          <p:nvPr/>
        </p:nvGrpSpPr>
        <p:grpSpPr bwMode="auto">
          <a:xfrm>
            <a:off x="344488" y="3860800"/>
            <a:ext cx="8404225" cy="1673225"/>
            <a:chOff x="217" y="2432"/>
            <a:chExt cx="5294" cy="1054"/>
          </a:xfrm>
        </p:grpSpPr>
        <p:grpSp>
          <p:nvGrpSpPr>
            <p:cNvPr id="23695" name="Group 143"/>
            <p:cNvGrpSpPr>
              <a:grpSpLocks/>
            </p:cNvGrpSpPr>
            <p:nvPr/>
          </p:nvGrpSpPr>
          <p:grpSpPr bwMode="auto">
            <a:xfrm>
              <a:off x="295" y="2432"/>
              <a:ext cx="5216" cy="659"/>
              <a:chOff x="295" y="2432"/>
              <a:chExt cx="5216" cy="659"/>
            </a:xfrm>
          </p:grpSpPr>
          <p:sp>
            <p:nvSpPr>
              <p:cNvPr id="23672" name="Text Box 120"/>
              <p:cNvSpPr txBox="1">
                <a:spLocks noChangeArrowheads="1"/>
              </p:cNvSpPr>
              <p:nvPr/>
            </p:nvSpPr>
            <p:spPr bwMode="auto">
              <a:xfrm>
                <a:off x="295" y="2432"/>
                <a:ext cx="52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a:solidFill>
                      <a:srgbClr val="000000"/>
                    </a:solidFill>
                    <a:latin typeface="Verdana" pitchFamily="34" charset="0"/>
                  </a:rPr>
                  <a:t>From the calculations in Example 4.3, we have:</a:t>
                </a:r>
              </a:p>
            </p:txBody>
          </p:sp>
          <p:sp>
            <p:nvSpPr>
              <p:cNvPr id="23674" name="Text Box 122"/>
              <p:cNvSpPr txBox="1">
                <a:spLocks noChangeArrowheads="1"/>
              </p:cNvSpPr>
              <p:nvPr/>
            </p:nvSpPr>
            <p:spPr bwMode="auto">
              <a:xfrm>
                <a:off x="970" y="2803"/>
                <a:ext cx="38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i="1">
                    <a:solidFill>
                      <a:srgbClr val="000000"/>
                    </a:solidFill>
                    <a:latin typeface="Verdana" pitchFamily="34" charset="0"/>
                  </a:rPr>
                  <a:t>R</a:t>
                </a:r>
                <a:r>
                  <a:rPr kumimoji="1" lang="en-US" altLang="ja-JP" sz="2400" b="1">
                    <a:solidFill>
                      <a:srgbClr val="000000"/>
                    </a:solidFill>
                    <a:latin typeface="Verdana" pitchFamily="34" charset="0"/>
                  </a:rPr>
                  <a:t> = 9.48 m, </a:t>
                </a:r>
                <a:r>
                  <a:rPr kumimoji="1" lang="en-US" altLang="ja-JP" sz="2400" b="1" i="1">
                    <a:solidFill>
                      <a:srgbClr val="000000"/>
                    </a:solidFill>
                    <a:latin typeface="Verdana" pitchFamily="34" charset="0"/>
                  </a:rPr>
                  <a:t>x</a:t>
                </a:r>
                <a:r>
                  <a:rPr kumimoji="1" lang="en-US" altLang="ja-JP" sz="2400" b="1" baseline="-25000">
                    <a:solidFill>
                      <a:srgbClr val="000000"/>
                    </a:solidFill>
                    <a:latin typeface="Verdana" pitchFamily="34" charset="0"/>
                  </a:rPr>
                  <a:t>D</a:t>
                </a:r>
                <a:r>
                  <a:rPr kumimoji="1" lang="en-US" altLang="ja-JP" sz="2400" b="1">
                    <a:solidFill>
                      <a:srgbClr val="000000"/>
                    </a:solidFill>
                    <a:latin typeface="Verdana" pitchFamily="34" charset="0"/>
                  </a:rPr>
                  <a:t> = 11.44 m, </a:t>
                </a:r>
                <a:r>
                  <a:rPr kumimoji="1" lang="en-US" altLang="ja-JP" sz="2400" b="1">
                    <a:solidFill>
                      <a:srgbClr val="000000"/>
                    </a:solidFill>
                    <a:latin typeface="Symbol" pitchFamily="18" charset="2"/>
                  </a:rPr>
                  <a:t>b</a:t>
                </a:r>
                <a:r>
                  <a:rPr kumimoji="1" lang="en-US" altLang="ja-JP" sz="2400" b="1">
                    <a:solidFill>
                      <a:srgbClr val="000000"/>
                    </a:solidFill>
                    <a:latin typeface="Verdana" pitchFamily="34" charset="0"/>
                  </a:rPr>
                  <a:t>=85.9</a:t>
                </a:r>
                <a:r>
                  <a:rPr kumimoji="1" lang="en-US" altLang="ja-JP" sz="2400" b="1" baseline="30000">
                    <a:solidFill>
                      <a:srgbClr val="000000"/>
                    </a:solidFill>
                    <a:latin typeface="Verdana" pitchFamily="34" charset="0"/>
                  </a:rPr>
                  <a:t>0</a:t>
                </a:r>
                <a:endParaRPr kumimoji="1" lang="en-US" altLang="ja-JP" sz="2400" b="1">
                  <a:solidFill>
                    <a:srgbClr val="000000"/>
                  </a:solidFill>
                  <a:latin typeface="Verdana" pitchFamily="34" charset="0"/>
                </a:endParaRPr>
              </a:p>
            </p:txBody>
          </p:sp>
        </p:grpSp>
        <p:sp>
          <p:nvSpPr>
            <p:cNvPr id="23675" name="Text Box 123"/>
            <p:cNvSpPr txBox="1">
              <a:spLocks noChangeArrowheads="1"/>
            </p:cNvSpPr>
            <p:nvPr/>
          </p:nvSpPr>
          <p:spPr bwMode="auto">
            <a:xfrm>
              <a:off x="217" y="3198"/>
              <a:ext cx="52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a:solidFill>
                    <a:srgbClr val="000000"/>
                  </a:solidFill>
                  <a:latin typeface="Verdana" pitchFamily="34" charset="0"/>
                </a:rPr>
                <a:t>The width of slice 8 = 11.44 – 7×1.5 = 0.94 m </a:t>
              </a:r>
            </a:p>
          </p:txBody>
        </p:sp>
      </p:grpSp>
      <p:grpSp>
        <p:nvGrpSpPr>
          <p:cNvPr id="23680" name="Group 128"/>
          <p:cNvGrpSpPr>
            <a:grpSpLocks/>
          </p:cNvGrpSpPr>
          <p:nvPr/>
        </p:nvGrpSpPr>
        <p:grpSpPr bwMode="auto">
          <a:xfrm>
            <a:off x="357188" y="5661025"/>
            <a:ext cx="7548562" cy="1103313"/>
            <a:chOff x="225" y="3566"/>
            <a:chExt cx="4755" cy="695"/>
          </a:xfrm>
        </p:grpSpPr>
        <p:sp>
          <p:nvSpPr>
            <p:cNvPr id="23676" name="Text Box 124"/>
            <p:cNvSpPr txBox="1">
              <a:spLocks noChangeArrowheads="1"/>
            </p:cNvSpPr>
            <p:nvPr/>
          </p:nvSpPr>
          <p:spPr bwMode="auto">
            <a:xfrm>
              <a:off x="225" y="3566"/>
              <a:ext cx="30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a:solidFill>
                    <a:srgbClr val="000000"/>
                  </a:solidFill>
                  <a:latin typeface="Verdana" pitchFamily="34" charset="0"/>
                </a:rPr>
                <a:t>Equation of the trial circle:</a:t>
              </a:r>
            </a:p>
          </p:txBody>
        </p:sp>
        <p:graphicFrame>
          <p:nvGraphicFramePr>
            <p:cNvPr id="23677" name="Object 125"/>
            <p:cNvGraphicFramePr>
              <a:graphicFrameLocks noChangeAspect="1"/>
            </p:cNvGraphicFramePr>
            <p:nvPr/>
          </p:nvGraphicFramePr>
          <p:xfrm>
            <a:off x="1330" y="3798"/>
            <a:ext cx="3650" cy="463"/>
          </p:xfrm>
          <a:graphic>
            <a:graphicData uri="http://schemas.openxmlformats.org/presentationml/2006/ole">
              <mc:AlternateContent xmlns:mc="http://schemas.openxmlformats.org/markup-compatibility/2006">
                <mc:Choice xmlns:v="urn:schemas-microsoft-com:vml" Requires="v">
                  <p:oleObj spid="_x0000_s13845" name="Equation" r:id="rId11" imgW="1803240" imgH="228600" progId="Equation.3">
                    <p:embed/>
                  </p:oleObj>
                </mc:Choice>
                <mc:Fallback>
                  <p:oleObj name="Equation" r:id="rId11" imgW="180324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30" y="3798"/>
                          <a:ext cx="3650" cy="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3686" name="Text Box 134"/>
          <p:cNvSpPr txBox="1">
            <a:spLocks noChangeArrowheads="1"/>
          </p:cNvSpPr>
          <p:nvPr/>
        </p:nvSpPr>
        <p:spPr bwMode="auto">
          <a:xfrm>
            <a:off x="2378075" y="1608138"/>
            <a:ext cx="341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ja-JP" i="1">
                <a:solidFill>
                  <a:srgbClr val="000000"/>
                </a:solidFill>
                <a:latin typeface="Verdana" pitchFamily="34" charset="0"/>
              </a:rPr>
              <a:t>B</a:t>
            </a:r>
          </a:p>
        </p:txBody>
      </p:sp>
      <p:sp>
        <p:nvSpPr>
          <p:cNvPr id="23687" name="Line 135"/>
          <p:cNvSpPr>
            <a:spLocks noChangeShapeType="1"/>
          </p:cNvSpPr>
          <p:nvPr/>
        </p:nvSpPr>
        <p:spPr bwMode="auto">
          <a:xfrm>
            <a:off x="1042988" y="2911475"/>
            <a:ext cx="2482850" cy="0"/>
          </a:xfrm>
          <a:prstGeom prst="line">
            <a:avLst/>
          </a:prstGeom>
          <a:noFill/>
          <a:ln w="222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3688" name="Line 136"/>
          <p:cNvSpPr>
            <a:spLocks noChangeShapeType="1"/>
          </p:cNvSpPr>
          <p:nvPr/>
        </p:nvSpPr>
        <p:spPr bwMode="auto">
          <a:xfrm flipV="1">
            <a:off x="1042988" y="404813"/>
            <a:ext cx="0" cy="2519362"/>
          </a:xfrm>
          <a:prstGeom prst="line">
            <a:avLst/>
          </a:prstGeom>
          <a:noFill/>
          <a:ln w="222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23689" name="Line 137"/>
          <p:cNvSpPr>
            <a:spLocks noChangeShapeType="1"/>
          </p:cNvSpPr>
          <p:nvPr/>
        </p:nvSpPr>
        <p:spPr bwMode="auto">
          <a:xfrm>
            <a:off x="3132138" y="1870075"/>
            <a:ext cx="0" cy="1042988"/>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23690" name="Object 138"/>
          <p:cNvGraphicFramePr>
            <a:graphicFrameLocks noChangeAspect="1"/>
          </p:cNvGraphicFramePr>
          <p:nvPr/>
        </p:nvGraphicFramePr>
        <p:xfrm>
          <a:off x="3138488" y="2320925"/>
          <a:ext cx="571500" cy="203200"/>
        </p:xfrm>
        <a:graphic>
          <a:graphicData uri="http://schemas.openxmlformats.org/presentationml/2006/ole">
            <mc:AlternateContent xmlns:mc="http://schemas.openxmlformats.org/markup-compatibility/2006">
              <mc:Choice xmlns:v="urn:schemas-microsoft-com:vml" Requires="v">
                <p:oleObj spid="_x0000_s13846" name="Equation" r:id="rId13" imgW="571320" imgH="203040" progId="Equation.3">
                  <p:embed/>
                </p:oleObj>
              </mc:Choice>
              <mc:Fallback>
                <p:oleObj name="Equation" r:id="rId13" imgW="57132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38488" y="2320925"/>
                        <a:ext cx="5715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92" name="Object 140"/>
          <p:cNvGraphicFramePr>
            <a:graphicFrameLocks noChangeAspect="1"/>
          </p:cNvGraphicFramePr>
          <p:nvPr/>
        </p:nvGraphicFramePr>
        <p:xfrm>
          <a:off x="3482975" y="2795588"/>
          <a:ext cx="258763" cy="284162"/>
        </p:xfrm>
        <a:graphic>
          <a:graphicData uri="http://schemas.openxmlformats.org/presentationml/2006/ole">
            <mc:AlternateContent xmlns:mc="http://schemas.openxmlformats.org/markup-compatibility/2006">
              <mc:Choice xmlns:v="urn:schemas-microsoft-com:vml" Requires="v">
                <p:oleObj spid="_x0000_s13847" name="Equation" r:id="rId15" imgW="126720" imgH="139680" progId="Equation.3">
                  <p:embed/>
                </p:oleObj>
              </mc:Choice>
              <mc:Fallback>
                <p:oleObj name="Equation" r:id="rId15" imgW="126720" imgH="1396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82975" y="2795588"/>
                        <a:ext cx="258763"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93" name="Object 141"/>
          <p:cNvGraphicFramePr>
            <a:graphicFrameLocks noChangeAspect="1"/>
          </p:cNvGraphicFramePr>
          <p:nvPr/>
        </p:nvGraphicFramePr>
        <p:xfrm>
          <a:off x="746125" y="282575"/>
          <a:ext cx="284163" cy="334963"/>
        </p:xfrm>
        <a:graphic>
          <a:graphicData uri="http://schemas.openxmlformats.org/presentationml/2006/ole">
            <mc:AlternateContent xmlns:mc="http://schemas.openxmlformats.org/markup-compatibility/2006">
              <mc:Choice xmlns:v="urn:schemas-microsoft-com:vml" Requires="v">
                <p:oleObj spid="_x0000_s13848" name="Equation" r:id="rId17" imgW="139680" imgH="164880" progId="Equation.3">
                  <p:embed/>
                </p:oleObj>
              </mc:Choice>
              <mc:Fallback>
                <p:oleObj name="Equation" r:id="rId17" imgW="1396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6125" y="282575"/>
                        <a:ext cx="284163"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697" name="Object 145"/>
          <p:cNvGraphicFramePr>
            <a:graphicFrameLocks noChangeAspect="1"/>
          </p:cNvGraphicFramePr>
          <p:nvPr/>
        </p:nvGraphicFramePr>
        <p:xfrm>
          <a:off x="1401763" y="1079500"/>
          <a:ext cx="292100" cy="392113"/>
        </p:xfrm>
        <a:graphic>
          <a:graphicData uri="http://schemas.openxmlformats.org/presentationml/2006/ole">
            <mc:AlternateContent xmlns:mc="http://schemas.openxmlformats.org/markup-compatibility/2006">
              <mc:Choice xmlns:v="urn:schemas-microsoft-com:vml" Requires="v">
                <p:oleObj spid="_x0000_s13849" name="Equation" r:id="rId19" imgW="152280" imgH="203040" progId="Equation.3">
                  <p:embed/>
                </p:oleObj>
              </mc:Choice>
              <mc:Fallback>
                <p:oleObj name="Equation" r:id="rId19" imgW="152280" imgH="20304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01763" y="1079500"/>
                        <a:ext cx="292100" cy="392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698" name="Line 146"/>
          <p:cNvSpPr>
            <a:spLocks noChangeShapeType="1"/>
          </p:cNvSpPr>
          <p:nvPr/>
        </p:nvSpPr>
        <p:spPr bwMode="auto">
          <a:xfrm flipV="1">
            <a:off x="1331913" y="981075"/>
            <a:ext cx="360362"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44</a:t>
            </a:fld>
            <a:endParaRPr lang="en-US" altLang="ja-JP">
              <a:solidFill>
                <a:srgbClr val="000000"/>
              </a:solidFill>
            </a:endParaRPr>
          </a:p>
        </p:txBody>
      </p:sp>
    </p:spTree>
    <p:extLst>
      <p:ext uri="{BB962C8B-B14F-4D97-AF65-F5344CB8AC3E}">
        <p14:creationId xmlns:p14="http://schemas.microsoft.com/office/powerpoint/2010/main" val="2842337318"/>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696"/>
                                        </p:tgtEl>
                                        <p:attrNameLst>
                                          <p:attrName>style.visibility</p:attrName>
                                        </p:attrNameLst>
                                      </p:cBhvr>
                                      <p:to>
                                        <p:strVal val="visible"/>
                                      </p:to>
                                    </p:set>
                                    <p:anim calcmode="lin" valueType="num">
                                      <p:cBhvr additive="base">
                                        <p:cTn id="7" dur="500" fill="hold"/>
                                        <p:tgtEl>
                                          <p:spTgt spid="23696"/>
                                        </p:tgtEl>
                                        <p:attrNameLst>
                                          <p:attrName>ppt_x</p:attrName>
                                        </p:attrNameLst>
                                      </p:cBhvr>
                                      <p:tavLst>
                                        <p:tav tm="0">
                                          <p:val>
                                            <p:strVal val="0-#ppt_w/2"/>
                                          </p:val>
                                        </p:tav>
                                        <p:tav tm="100000">
                                          <p:val>
                                            <p:strVal val="#ppt_x"/>
                                          </p:val>
                                        </p:tav>
                                      </p:tavLst>
                                    </p:anim>
                                    <p:anim calcmode="lin" valueType="num">
                                      <p:cBhvr additive="base">
                                        <p:cTn id="8" dur="500" fill="hold"/>
                                        <p:tgtEl>
                                          <p:spTgt spid="2369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3680"/>
                                        </p:tgtEl>
                                        <p:attrNameLst>
                                          <p:attrName>style.visibility</p:attrName>
                                        </p:attrNameLst>
                                      </p:cBhvr>
                                      <p:to>
                                        <p:strVal val="visible"/>
                                      </p:to>
                                    </p:set>
                                    <p:anim calcmode="lin" valueType="num">
                                      <p:cBhvr additive="base">
                                        <p:cTn id="13" dur="500" fill="hold"/>
                                        <p:tgtEl>
                                          <p:spTgt spid="23680"/>
                                        </p:tgtEl>
                                        <p:attrNameLst>
                                          <p:attrName>ppt_x</p:attrName>
                                        </p:attrNameLst>
                                      </p:cBhvr>
                                      <p:tavLst>
                                        <p:tav tm="0">
                                          <p:val>
                                            <p:strVal val="0-#ppt_w/2"/>
                                          </p:val>
                                        </p:tav>
                                        <p:tav tm="100000">
                                          <p:val>
                                            <p:strVal val="#ppt_x"/>
                                          </p:val>
                                        </p:tav>
                                      </p:tavLst>
                                    </p:anim>
                                    <p:anim calcmode="lin" valueType="num">
                                      <p:cBhvr additive="base">
                                        <p:cTn id="14" dur="500" fill="hold"/>
                                        <p:tgtEl>
                                          <p:spTgt spid="236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3"/>
          <p:cNvSpPr txBox="1">
            <a:spLocks noChangeArrowheads="1"/>
          </p:cNvSpPr>
          <p:nvPr/>
        </p:nvSpPr>
        <p:spPr bwMode="auto">
          <a:xfrm>
            <a:off x="8593138" y="1158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b="1" i="1">
                <a:solidFill>
                  <a:srgbClr val="000000"/>
                </a:solidFill>
                <a:latin typeface="Verdana" pitchFamily="34" charset="0"/>
              </a:rPr>
              <a:t>2</a:t>
            </a:r>
          </a:p>
        </p:txBody>
      </p:sp>
      <p:sp>
        <p:nvSpPr>
          <p:cNvPr id="50207" name="Text Box 31"/>
          <p:cNvSpPr txBox="1">
            <a:spLocks noChangeArrowheads="1"/>
          </p:cNvSpPr>
          <p:nvPr/>
        </p:nvSpPr>
        <p:spPr bwMode="auto">
          <a:xfrm>
            <a:off x="179388" y="188913"/>
            <a:ext cx="7632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a:solidFill>
                  <a:srgbClr val="000000"/>
                </a:solidFill>
                <a:latin typeface="Verdana" pitchFamily="34" charset="0"/>
              </a:rPr>
              <a:t>Differentiating the above equation w.r.t. </a:t>
            </a:r>
            <a:r>
              <a:rPr kumimoji="1" lang="en-US" altLang="ja-JP" sz="2400" b="1" i="1">
                <a:solidFill>
                  <a:srgbClr val="000000"/>
                </a:solidFill>
                <a:latin typeface="Verdana" pitchFamily="34" charset="0"/>
              </a:rPr>
              <a:t>x,</a:t>
            </a:r>
            <a:r>
              <a:rPr kumimoji="1" lang="en-US" altLang="ja-JP" sz="2400" b="1">
                <a:solidFill>
                  <a:srgbClr val="000000"/>
                </a:solidFill>
                <a:latin typeface="Verdana" pitchFamily="34" charset="0"/>
              </a:rPr>
              <a:t> gives:</a:t>
            </a:r>
          </a:p>
        </p:txBody>
      </p:sp>
      <p:graphicFrame>
        <p:nvGraphicFramePr>
          <p:cNvPr id="50210" name="Object 34"/>
          <p:cNvGraphicFramePr>
            <a:graphicFrameLocks noChangeAspect="1"/>
          </p:cNvGraphicFramePr>
          <p:nvPr/>
        </p:nvGraphicFramePr>
        <p:xfrm>
          <a:off x="1362075" y="893763"/>
          <a:ext cx="6040438" cy="1266825"/>
        </p:xfrm>
        <a:graphic>
          <a:graphicData uri="http://schemas.openxmlformats.org/presentationml/2006/ole">
            <mc:AlternateContent xmlns:mc="http://schemas.openxmlformats.org/markup-compatibility/2006">
              <mc:Choice xmlns:v="urn:schemas-microsoft-com:vml" Requires="v">
                <p:oleObj spid="_x0000_s14598" name="Equation" r:id="rId4" imgW="1879560" imgH="393480" progId="Equation.3">
                  <p:embed/>
                </p:oleObj>
              </mc:Choice>
              <mc:Fallback>
                <p:oleObj name="Equation" r:id="rId4" imgW="18795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2075" y="893763"/>
                        <a:ext cx="6040438" cy="126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211" name="Object 35"/>
          <p:cNvGraphicFramePr>
            <a:graphicFrameLocks noChangeAspect="1"/>
          </p:cNvGraphicFramePr>
          <p:nvPr/>
        </p:nvGraphicFramePr>
        <p:xfrm>
          <a:off x="1943100" y="2300288"/>
          <a:ext cx="3549650" cy="1349375"/>
        </p:xfrm>
        <a:graphic>
          <a:graphicData uri="http://schemas.openxmlformats.org/presentationml/2006/ole">
            <mc:AlternateContent xmlns:mc="http://schemas.openxmlformats.org/markup-compatibility/2006">
              <mc:Choice xmlns:v="urn:schemas-microsoft-com:vml" Requires="v">
                <p:oleObj spid="_x0000_s14599" name="Equation" r:id="rId6" imgW="1104840" imgH="419040" progId="Equation.3">
                  <p:embed/>
                </p:oleObj>
              </mc:Choice>
              <mc:Fallback>
                <p:oleObj name="Equation" r:id="rId6" imgW="1104840" imgH="419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3100" y="2300288"/>
                        <a:ext cx="3549650" cy="134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0221" name="Group 45"/>
          <p:cNvGrpSpPr>
            <a:grpSpLocks/>
          </p:cNvGrpSpPr>
          <p:nvPr/>
        </p:nvGrpSpPr>
        <p:grpSpPr bwMode="auto">
          <a:xfrm>
            <a:off x="4140200" y="2647950"/>
            <a:ext cx="2879725" cy="3605213"/>
            <a:chOff x="2608" y="1836"/>
            <a:chExt cx="1814" cy="2271"/>
          </a:xfrm>
        </p:grpSpPr>
        <p:graphicFrame>
          <p:nvGraphicFramePr>
            <p:cNvPr id="50212" name="Object 36"/>
            <p:cNvGraphicFramePr>
              <a:graphicFrameLocks noChangeAspect="1"/>
            </p:cNvGraphicFramePr>
            <p:nvPr/>
          </p:nvGraphicFramePr>
          <p:xfrm>
            <a:off x="3497" y="1836"/>
            <a:ext cx="925" cy="412"/>
          </p:xfrm>
          <a:graphic>
            <a:graphicData uri="http://schemas.openxmlformats.org/presentationml/2006/ole">
              <mc:AlternateContent xmlns:mc="http://schemas.openxmlformats.org/markup-compatibility/2006">
                <mc:Choice xmlns:v="urn:schemas-microsoft-com:vml" Requires="v">
                  <p:oleObj spid="_x0000_s14600" name="Equation" r:id="rId8" imgW="457200" imgH="203040" progId="Equation.3">
                    <p:embed/>
                  </p:oleObj>
                </mc:Choice>
                <mc:Fallback>
                  <p:oleObj name="Equation" r:id="rId8" imgW="45720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7" y="1836"/>
                          <a:ext cx="925" cy="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0220" name="Group 44"/>
            <p:cNvGrpSpPr>
              <a:grpSpLocks/>
            </p:cNvGrpSpPr>
            <p:nvPr/>
          </p:nvGrpSpPr>
          <p:grpSpPr bwMode="auto">
            <a:xfrm>
              <a:off x="2608" y="2704"/>
              <a:ext cx="998" cy="1403"/>
              <a:chOff x="2608" y="2704"/>
              <a:chExt cx="998" cy="1403"/>
            </a:xfrm>
          </p:grpSpPr>
          <p:sp>
            <p:nvSpPr>
              <p:cNvPr id="50215" name="AutoShape 39"/>
              <p:cNvSpPr>
                <a:spLocks noChangeArrowheads="1"/>
              </p:cNvSpPr>
              <p:nvPr/>
            </p:nvSpPr>
            <p:spPr bwMode="auto">
              <a:xfrm rot="16200000" flipH="1">
                <a:off x="2446" y="3093"/>
                <a:ext cx="1138" cy="359"/>
              </a:xfrm>
              <a:prstGeom prst="parallelogram">
                <a:avLst>
                  <a:gd name="adj" fmla="val 84120"/>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50216" name="Line 40"/>
              <p:cNvSpPr>
                <a:spLocks noChangeShapeType="1"/>
              </p:cNvSpPr>
              <p:nvPr/>
            </p:nvSpPr>
            <p:spPr bwMode="auto">
              <a:xfrm flipV="1">
                <a:off x="2608" y="3537"/>
                <a:ext cx="590" cy="5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50217" name="Line 41"/>
              <p:cNvSpPr>
                <a:spLocks noChangeShapeType="1"/>
              </p:cNvSpPr>
              <p:nvPr/>
            </p:nvSpPr>
            <p:spPr bwMode="auto">
              <a:xfrm>
                <a:off x="2608" y="4044"/>
                <a:ext cx="99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50218" name="Object 42"/>
              <p:cNvGraphicFramePr>
                <a:graphicFrameLocks noChangeAspect="1"/>
              </p:cNvGraphicFramePr>
              <p:nvPr/>
            </p:nvGraphicFramePr>
            <p:xfrm>
              <a:off x="2867" y="3724"/>
              <a:ext cx="274" cy="383"/>
            </p:xfrm>
            <a:graphic>
              <a:graphicData uri="http://schemas.openxmlformats.org/presentationml/2006/ole">
                <mc:AlternateContent xmlns:mc="http://schemas.openxmlformats.org/markup-compatibility/2006">
                  <mc:Choice xmlns:v="urn:schemas-microsoft-com:vml" Requires="v">
                    <p:oleObj spid="_x0000_s14601" name="Equation" r:id="rId10" imgW="126720" imgH="177480" progId="Equation.3">
                      <p:embed/>
                    </p:oleObj>
                  </mc:Choice>
                  <mc:Fallback>
                    <p:oleObj name="Equation" r:id="rId10" imgW="12672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67" y="3724"/>
                            <a:ext cx="274" cy="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219" name="Line 43"/>
              <p:cNvSpPr>
                <a:spLocks noChangeShapeType="1"/>
              </p:cNvSpPr>
              <p:nvPr/>
            </p:nvSpPr>
            <p:spPr bwMode="auto">
              <a:xfrm>
                <a:off x="2776" y="3905"/>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gr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45</a:t>
            </a:fld>
            <a:endParaRPr lang="en-US" altLang="ja-JP">
              <a:solidFill>
                <a:srgbClr val="000000"/>
              </a:solidFill>
            </a:endParaRPr>
          </a:p>
        </p:txBody>
      </p:sp>
    </p:spTree>
    <p:extLst>
      <p:ext uri="{BB962C8B-B14F-4D97-AF65-F5344CB8AC3E}">
        <p14:creationId xmlns:p14="http://schemas.microsoft.com/office/powerpoint/2010/main" val="41562221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0210"/>
                                        </p:tgtEl>
                                        <p:attrNameLst>
                                          <p:attrName>style.visibility</p:attrName>
                                        </p:attrNameLst>
                                      </p:cBhvr>
                                      <p:to>
                                        <p:strVal val="visible"/>
                                      </p:to>
                                    </p:set>
                                    <p:anim calcmode="lin" valueType="num">
                                      <p:cBhvr additive="base">
                                        <p:cTn id="7" dur="500" fill="hold"/>
                                        <p:tgtEl>
                                          <p:spTgt spid="50210"/>
                                        </p:tgtEl>
                                        <p:attrNameLst>
                                          <p:attrName>ppt_x</p:attrName>
                                        </p:attrNameLst>
                                      </p:cBhvr>
                                      <p:tavLst>
                                        <p:tav tm="0">
                                          <p:val>
                                            <p:strVal val="0-#ppt_w/2"/>
                                          </p:val>
                                        </p:tav>
                                        <p:tav tm="100000">
                                          <p:val>
                                            <p:strVal val="#ppt_x"/>
                                          </p:val>
                                        </p:tav>
                                      </p:tavLst>
                                    </p:anim>
                                    <p:anim calcmode="lin" valueType="num">
                                      <p:cBhvr additive="base">
                                        <p:cTn id="8" dur="500" fill="hold"/>
                                        <p:tgtEl>
                                          <p:spTgt spid="502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0211"/>
                                        </p:tgtEl>
                                        <p:attrNameLst>
                                          <p:attrName>style.visibility</p:attrName>
                                        </p:attrNameLst>
                                      </p:cBhvr>
                                      <p:to>
                                        <p:strVal val="visible"/>
                                      </p:to>
                                    </p:set>
                                    <p:anim calcmode="lin" valueType="num">
                                      <p:cBhvr additive="base">
                                        <p:cTn id="13" dur="500" fill="hold"/>
                                        <p:tgtEl>
                                          <p:spTgt spid="50211"/>
                                        </p:tgtEl>
                                        <p:attrNameLst>
                                          <p:attrName>ppt_x</p:attrName>
                                        </p:attrNameLst>
                                      </p:cBhvr>
                                      <p:tavLst>
                                        <p:tav tm="0">
                                          <p:val>
                                            <p:strVal val="0-#ppt_w/2"/>
                                          </p:val>
                                        </p:tav>
                                        <p:tav tm="100000">
                                          <p:val>
                                            <p:strVal val="#ppt_x"/>
                                          </p:val>
                                        </p:tav>
                                      </p:tavLst>
                                    </p:anim>
                                    <p:anim calcmode="lin" valueType="num">
                                      <p:cBhvr additive="base">
                                        <p:cTn id="14" dur="500" fill="hold"/>
                                        <p:tgtEl>
                                          <p:spTgt spid="5021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0221"/>
                                        </p:tgtEl>
                                        <p:attrNameLst>
                                          <p:attrName>style.visibility</p:attrName>
                                        </p:attrNameLst>
                                      </p:cBhvr>
                                      <p:to>
                                        <p:strVal val="visible"/>
                                      </p:to>
                                    </p:set>
                                    <p:anim calcmode="lin" valueType="num">
                                      <p:cBhvr additive="base">
                                        <p:cTn id="17" dur="500" fill="hold"/>
                                        <p:tgtEl>
                                          <p:spTgt spid="50221"/>
                                        </p:tgtEl>
                                        <p:attrNameLst>
                                          <p:attrName>ppt_x</p:attrName>
                                        </p:attrNameLst>
                                      </p:cBhvr>
                                      <p:tavLst>
                                        <p:tav tm="0">
                                          <p:val>
                                            <p:strVal val="0-#ppt_w/2"/>
                                          </p:val>
                                        </p:tav>
                                        <p:tav tm="100000">
                                          <p:val>
                                            <p:strVal val="#ppt_x"/>
                                          </p:val>
                                        </p:tav>
                                      </p:tavLst>
                                    </p:anim>
                                    <p:anim calcmode="lin" valueType="num">
                                      <p:cBhvr additive="base">
                                        <p:cTn id="18" dur="500" fill="hold"/>
                                        <p:tgtEl>
                                          <p:spTgt spid="50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8593138" y="1158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b="1" i="1">
                <a:solidFill>
                  <a:srgbClr val="000000"/>
                </a:solidFill>
                <a:latin typeface="Verdana" pitchFamily="34" charset="0"/>
              </a:rPr>
              <a:t>3</a:t>
            </a:r>
          </a:p>
        </p:txBody>
      </p:sp>
      <p:pic>
        <p:nvPicPr>
          <p:cNvPr id="52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8" y="1265238"/>
            <a:ext cx="8964612" cy="4056062"/>
          </a:xfrm>
          <a:prstGeom prst="rect">
            <a:avLst/>
          </a:prstGeom>
          <a:noFill/>
          <a:extLst>
            <a:ext uri="{909E8E84-426E-40DD-AFC4-6F175D3DCCD1}">
              <a14:hiddenFill xmlns:a14="http://schemas.microsoft.com/office/drawing/2010/main">
                <a:solidFill>
                  <a:srgbClr val="FFFFFF"/>
                </a:solidFill>
              </a14:hiddenFill>
            </a:ext>
          </a:extLst>
        </p:spPr>
      </p:pic>
      <p:sp>
        <p:nvSpPr>
          <p:cNvPr id="52232" name="Text Box 8"/>
          <p:cNvSpPr txBox="1">
            <a:spLocks noChangeArrowheads="1"/>
          </p:cNvSpPr>
          <p:nvPr/>
        </p:nvSpPr>
        <p:spPr bwMode="auto">
          <a:xfrm>
            <a:off x="179388" y="188913"/>
            <a:ext cx="82089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a:solidFill>
                  <a:srgbClr val="000000"/>
                </a:solidFill>
                <a:latin typeface="Verdana" pitchFamily="34" charset="0"/>
              </a:rPr>
              <a:t>For each slice average values of </a:t>
            </a:r>
            <a:r>
              <a:rPr kumimoji="1" lang="en-US" altLang="ja-JP" sz="2400" b="1" i="1">
                <a:solidFill>
                  <a:srgbClr val="000000"/>
                </a:solidFill>
                <a:latin typeface="Verdana" pitchFamily="34" charset="0"/>
              </a:rPr>
              <a:t>y</a:t>
            </a:r>
            <a:r>
              <a:rPr kumimoji="1" lang="en-US" altLang="ja-JP" sz="2400" b="1">
                <a:solidFill>
                  <a:srgbClr val="000000"/>
                </a:solidFill>
                <a:latin typeface="Verdana" pitchFamily="34" charset="0"/>
              </a:rPr>
              <a:t>, </a:t>
            </a:r>
            <a:r>
              <a:rPr kumimoji="1" lang="en-US" altLang="ja-JP" sz="2400" b="1" i="1">
                <a:solidFill>
                  <a:srgbClr val="000000"/>
                </a:solidFill>
                <a:latin typeface="Verdana" pitchFamily="34" charset="0"/>
              </a:rPr>
              <a:t>h</a:t>
            </a:r>
            <a:r>
              <a:rPr kumimoji="1" lang="en-US" altLang="ja-JP" sz="2400" b="1">
                <a:solidFill>
                  <a:srgbClr val="000000"/>
                </a:solidFill>
                <a:latin typeface="Verdana" pitchFamily="34" charset="0"/>
              </a:rPr>
              <a:t> and </a:t>
            </a:r>
            <a:r>
              <a:rPr kumimoji="1" lang="en-US" altLang="ja-JP" sz="2400" b="1" i="1">
                <a:solidFill>
                  <a:srgbClr val="000000"/>
                </a:solidFill>
                <a:latin typeface="Symbol" pitchFamily="18" charset="2"/>
              </a:rPr>
              <a:t>q</a:t>
            </a:r>
            <a:r>
              <a:rPr kumimoji="1" lang="ja-JP" altLang="en-US" sz="2400" b="1" i="1">
                <a:solidFill>
                  <a:srgbClr val="000000"/>
                </a:solidFill>
                <a:latin typeface="Symbol" pitchFamily="18" charset="2"/>
              </a:rPr>
              <a:t>　</a:t>
            </a:r>
            <a:r>
              <a:rPr kumimoji="1" lang="en-US" altLang="ja-JP" sz="2400" b="1">
                <a:solidFill>
                  <a:srgbClr val="000000"/>
                </a:solidFill>
                <a:latin typeface="Verdana" pitchFamily="34" charset="0"/>
              </a:rPr>
              <a:t>are</a:t>
            </a:r>
            <a:r>
              <a:rPr kumimoji="1" lang="en-US" altLang="ja-JP" sz="2400" b="1" i="1">
                <a:solidFill>
                  <a:srgbClr val="000000"/>
                </a:solidFill>
                <a:latin typeface="Verdana" pitchFamily="34" charset="0"/>
              </a:rPr>
              <a:t> </a:t>
            </a:r>
            <a:r>
              <a:rPr kumimoji="1" lang="en-US" altLang="ja-JP" sz="2400" b="1">
                <a:solidFill>
                  <a:srgbClr val="000000"/>
                </a:solidFill>
                <a:latin typeface="Verdana" pitchFamily="34" charset="0"/>
              </a:rPr>
              <a:t>tabulated below:</a:t>
            </a:r>
          </a:p>
        </p:txBody>
      </p:sp>
      <p:grpSp>
        <p:nvGrpSpPr>
          <p:cNvPr id="52235" name="Group 11"/>
          <p:cNvGrpSpPr>
            <a:grpSpLocks/>
          </p:cNvGrpSpPr>
          <p:nvPr/>
        </p:nvGrpSpPr>
        <p:grpSpPr bwMode="auto">
          <a:xfrm>
            <a:off x="179388" y="4005263"/>
            <a:ext cx="8785225" cy="2074862"/>
            <a:chOff x="113" y="2523"/>
            <a:chExt cx="5534" cy="1307"/>
          </a:xfrm>
        </p:grpSpPr>
        <p:sp>
          <p:nvSpPr>
            <p:cNvPr id="52233" name="Text Box 9"/>
            <p:cNvSpPr txBox="1">
              <a:spLocks noChangeArrowheads="1"/>
            </p:cNvSpPr>
            <p:nvPr/>
          </p:nvSpPr>
          <p:spPr bwMode="auto">
            <a:xfrm>
              <a:off x="209" y="3542"/>
              <a:ext cx="5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a:solidFill>
                    <a:srgbClr val="000000"/>
                  </a:solidFill>
                  <a:latin typeface="Verdana" pitchFamily="34" charset="0"/>
                </a:rPr>
                <a:t>Sample calculation for slice 6 is shown below:</a:t>
              </a:r>
            </a:p>
          </p:txBody>
        </p:sp>
        <p:sp>
          <p:nvSpPr>
            <p:cNvPr id="52234" name="Rectangle 10"/>
            <p:cNvSpPr>
              <a:spLocks noChangeArrowheads="1"/>
            </p:cNvSpPr>
            <p:nvPr/>
          </p:nvSpPr>
          <p:spPr bwMode="auto">
            <a:xfrm>
              <a:off x="113" y="2523"/>
              <a:ext cx="5534" cy="181"/>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pSp>
      <p:graphicFrame>
        <p:nvGraphicFramePr>
          <p:cNvPr id="52236" name="Object 12"/>
          <p:cNvGraphicFramePr>
            <a:graphicFrameLocks noChangeAspect="1"/>
          </p:cNvGraphicFramePr>
          <p:nvPr/>
        </p:nvGraphicFramePr>
        <p:xfrm>
          <a:off x="2936875" y="1641475"/>
          <a:ext cx="230188" cy="322263"/>
        </p:xfrm>
        <a:graphic>
          <a:graphicData uri="http://schemas.openxmlformats.org/presentationml/2006/ole">
            <mc:AlternateContent xmlns:mc="http://schemas.openxmlformats.org/markup-compatibility/2006">
              <mc:Choice xmlns:v="urn:schemas-microsoft-com:vml" Requires="v">
                <p:oleObj spid="_x0000_s15687" name="Equation" r:id="rId5" imgW="126720" imgH="177480" progId="Equation.3">
                  <p:embed/>
                </p:oleObj>
              </mc:Choice>
              <mc:Fallback>
                <p:oleObj name="Equation" r:id="rId5" imgW="1267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6875" y="1641475"/>
                        <a:ext cx="230188" cy="3222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40" name="Rectangle 16"/>
          <p:cNvSpPr>
            <a:spLocks noChangeArrowheads="1"/>
          </p:cNvSpPr>
          <p:nvPr/>
        </p:nvSpPr>
        <p:spPr bwMode="auto">
          <a:xfrm>
            <a:off x="7486650" y="1870075"/>
            <a:ext cx="142875"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aphicFrame>
        <p:nvGraphicFramePr>
          <p:cNvPr id="52241" name="Object 17"/>
          <p:cNvGraphicFramePr>
            <a:graphicFrameLocks noChangeAspect="1"/>
          </p:cNvGraphicFramePr>
          <p:nvPr/>
        </p:nvGraphicFramePr>
        <p:xfrm>
          <a:off x="7426325" y="1773238"/>
          <a:ext cx="230188" cy="322262"/>
        </p:xfrm>
        <a:graphic>
          <a:graphicData uri="http://schemas.openxmlformats.org/presentationml/2006/ole">
            <mc:AlternateContent xmlns:mc="http://schemas.openxmlformats.org/markup-compatibility/2006">
              <mc:Choice xmlns:v="urn:schemas-microsoft-com:vml" Requires="v">
                <p:oleObj spid="_x0000_s15688" name="Equation" r:id="rId7" imgW="126720" imgH="177480" progId="Equation.3">
                  <p:embed/>
                </p:oleObj>
              </mc:Choice>
              <mc:Fallback>
                <p:oleObj name="Equation" r:id="rId7"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6325" y="1773238"/>
                        <a:ext cx="230188" cy="322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42" name="Rectangle 18"/>
          <p:cNvSpPr>
            <a:spLocks noChangeArrowheads="1"/>
          </p:cNvSpPr>
          <p:nvPr/>
        </p:nvSpPr>
        <p:spPr bwMode="auto">
          <a:xfrm>
            <a:off x="5448300" y="1958975"/>
            <a:ext cx="142875" cy="144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aphicFrame>
        <p:nvGraphicFramePr>
          <p:cNvPr id="52243" name="Object 19"/>
          <p:cNvGraphicFramePr>
            <a:graphicFrameLocks noChangeAspect="1"/>
          </p:cNvGraphicFramePr>
          <p:nvPr/>
        </p:nvGraphicFramePr>
        <p:xfrm>
          <a:off x="5392738" y="1862138"/>
          <a:ext cx="230187" cy="322262"/>
        </p:xfrm>
        <a:graphic>
          <a:graphicData uri="http://schemas.openxmlformats.org/presentationml/2006/ole">
            <mc:AlternateContent xmlns:mc="http://schemas.openxmlformats.org/markup-compatibility/2006">
              <mc:Choice xmlns:v="urn:schemas-microsoft-com:vml" Requires="v">
                <p:oleObj spid="_x0000_s15689" name="Equation" r:id="rId9" imgW="126720" imgH="177480" progId="Equation.3">
                  <p:embed/>
                </p:oleObj>
              </mc:Choice>
              <mc:Fallback>
                <p:oleObj name="Equation" r:id="rId9"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2738" y="1862138"/>
                        <a:ext cx="230187" cy="322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44" name="Rectangle 20"/>
          <p:cNvSpPr>
            <a:spLocks noChangeArrowheads="1"/>
          </p:cNvSpPr>
          <p:nvPr/>
        </p:nvSpPr>
        <p:spPr bwMode="auto">
          <a:xfrm>
            <a:off x="8567738" y="1712913"/>
            <a:ext cx="142875" cy="144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aphicFrame>
        <p:nvGraphicFramePr>
          <p:cNvPr id="52246" name="Object 22"/>
          <p:cNvGraphicFramePr>
            <a:graphicFrameLocks noChangeAspect="1"/>
          </p:cNvGraphicFramePr>
          <p:nvPr/>
        </p:nvGraphicFramePr>
        <p:xfrm>
          <a:off x="8507413" y="1628775"/>
          <a:ext cx="230187" cy="322263"/>
        </p:xfrm>
        <a:graphic>
          <a:graphicData uri="http://schemas.openxmlformats.org/presentationml/2006/ole">
            <mc:AlternateContent xmlns:mc="http://schemas.openxmlformats.org/markup-compatibility/2006">
              <mc:Choice xmlns:v="urn:schemas-microsoft-com:vml" Requires="v">
                <p:oleObj spid="_x0000_s15690" name="Equation" r:id="rId10" imgW="126720" imgH="177480" progId="Equation.3">
                  <p:embed/>
                </p:oleObj>
              </mc:Choice>
              <mc:Fallback>
                <p:oleObj name="Equation" r:id="rId10"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07413" y="1628775"/>
                        <a:ext cx="230187" cy="3222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48" name="Rectangle 24"/>
          <p:cNvSpPr>
            <a:spLocks noChangeAspect="1" noChangeArrowheads="1"/>
          </p:cNvSpPr>
          <p:nvPr/>
        </p:nvSpPr>
        <p:spPr bwMode="auto">
          <a:xfrm>
            <a:off x="6529388" y="1844675"/>
            <a:ext cx="179387" cy="179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aphicFrame>
        <p:nvGraphicFramePr>
          <p:cNvPr id="52249" name="Object 25"/>
          <p:cNvGraphicFramePr>
            <a:graphicFrameLocks noChangeAspect="1"/>
          </p:cNvGraphicFramePr>
          <p:nvPr/>
        </p:nvGraphicFramePr>
        <p:xfrm>
          <a:off x="6499225" y="1785938"/>
          <a:ext cx="230188" cy="322262"/>
        </p:xfrm>
        <a:graphic>
          <a:graphicData uri="http://schemas.openxmlformats.org/presentationml/2006/ole">
            <mc:AlternateContent xmlns:mc="http://schemas.openxmlformats.org/markup-compatibility/2006">
              <mc:Choice xmlns:v="urn:schemas-microsoft-com:vml" Requires="v">
                <p:oleObj spid="_x0000_s15691" name="Equation" r:id="rId11" imgW="126720" imgH="177480" progId="Equation.3">
                  <p:embed/>
                </p:oleObj>
              </mc:Choice>
              <mc:Fallback>
                <p:oleObj name="Equation" r:id="rId11" imgW="1267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9225" y="1785938"/>
                        <a:ext cx="230188" cy="3222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50" name="Rectangle 26"/>
          <p:cNvSpPr>
            <a:spLocks noChangeArrowheads="1"/>
          </p:cNvSpPr>
          <p:nvPr/>
        </p:nvSpPr>
        <p:spPr bwMode="auto">
          <a:xfrm>
            <a:off x="3851275" y="1666875"/>
            <a:ext cx="288925" cy="21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52251" name="Text Box 27"/>
          <p:cNvSpPr txBox="1">
            <a:spLocks noChangeArrowheads="1"/>
          </p:cNvSpPr>
          <p:nvPr/>
        </p:nvSpPr>
        <p:spPr bwMode="auto">
          <a:xfrm>
            <a:off x="3949700" y="1609725"/>
            <a:ext cx="576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i="1">
                <a:solidFill>
                  <a:srgbClr val="000000"/>
                </a:solidFill>
              </a:rPr>
              <a:t>W</a:t>
            </a:r>
          </a:p>
        </p:txBody>
      </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46</a:t>
            </a:fld>
            <a:endParaRPr lang="en-US" altLang="ja-JP">
              <a:solidFill>
                <a:srgbClr val="000000"/>
              </a:solidFill>
            </a:endParaRPr>
          </a:p>
        </p:txBody>
      </p:sp>
    </p:spTree>
    <p:extLst>
      <p:ext uri="{BB962C8B-B14F-4D97-AF65-F5344CB8AC3E}">
        <p14:creationId xmlns:p14="http://schemas.microsoft.com/office/powerpoint/2010/main" val="2110621146"/>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2235"/>
                                        </p:tgtEl>
                                        <p:attrNameLst>
                                          <p:attrName>style.visibility</p:attrName>
                                        </p:attrNameLst>
                                      </p:cBhvr>
                                      <p:to>
                                        <p:strVal val="visible"/>
                                      </p:to>
                                    </p:set>
                                    <p:anim calcmode="lin" valueType="num">
                                      <p:cBhvr additive="base">
                                        <p:cTn id="7" dur="500" fill="hold"/>
                                        <p:tgtEl>
                                          <p:spTgt spid="52235"/>
                                        </p:tgtEl>
                                        <p:attrNameLst>
                                          <p:attrName>ppt_x</p:attrName>
                                        </p:attrNameLst>
                                      </p:cBhvr>
                                      <p:tavLst>
                                        <p:tav tm="0">
                                          <p:val>
                                            <p:strVal val="0-#ppt_w/2"/>
                                          </p:val>
                                        </p:tav>
                                        <p:tav tm="100000">
                                          <p:val>
                                            <p:strVal val="#ppt_x"/>
                                          </p:val>
                                        </p:tav>
                                      </p:tavLst>
                                    </p:anim>
                                    <p:anim calcmode="lin" valueType="num">
                                      <p:cBhvr additive="base">
                                        <p:cTn id="8" dur="500" fill="hold"/>
                                        <p:tgtEl>
                                          <p:spTgt spid="522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8593138" y="115888"/>
            <a:ext cx="35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b="1" i="1">
                <a:solidFill>
                  <a:srgbClr val="000000"/>
                </a:solidFill>
                <a:latin typeface="Verdana" pitchFamily="34" charset="0"/>
              </a:rPr>
              <a:t>4</a:t>
            </a:r>
          </a:p>
        </p:txBody>
      </p:sp>
      <p:grpSp>
        <p:nvGrpSpPr>
          <p:cNvPr id="54336" name="Group 64"/>
          <p:cNvGrpSpPr>
            <a:grpSpLocks/>
          </p:cNvGrpSpPr>
          <p:nvPr/>
        </p:nvGrpSpPr>
        <p:grpSpPr bwMode="auto">
          <a:xfrm>
            <a:off x="179388" y="158750"/>
            <a:ext cx="8640762" cy="2292350"/>
            <a:chOff x="113" y="100"/>
            <a:chExt cx="5443" cy="1444"/>
          </a:xfrm>
        </p:grpSpPr>
        <p:sp>
          <p:nvSpPr>
            <p:cNvPr id="54279" name="Rectangle 7"/>
            <p:cNvSpPr>
              <a:spLocks noChangeArrowheads="1"/>
            </p:cNvSpPr>
            <p:nvPr/>
          </p:nvSpPr>
          <p:spPr bwMode="auto">
            <a:xfrm>
              <a:off x="113" y="100"/>
              <a:ext cx="18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ja-JP" sz="2000" b="1">
                  <a:solidFill>
                    <a:srgbClr val="000000"/>
                  </a:solidFill>
                  <a:latin typeface="Verdana" pitchFamily="34" charset="0"/>
                </a:rPr>
                <a:t>Sample calculation:</a:t>
              </a:r>
            </a:p>
          </p:txBody>
        </p:sp>
        <p:grpSp>
          <p:nvGrpSpPr>
            <p:cNvPr id="54333" name="Group 61"/>
            <p:cNvGrpSpPr>
              <a:grpSpLocks/>
            </p:cNvGrpSpPr>
            <p:nvPr/>
          </p:nvGrpSpPr>
          <p:grpSpPr bwMode="auto">
            <a:xfrm>
              <a:off x="249" y="451"/>
              <a:ext cx="5307" cy="1093"/>
              <a:chOff x="249" y="451"/>
              <a:chExt cx="5307" cy="1093"/>
            </a:xfrm>
          </p:grpSpPr>
          <p:graphicFrame>
            <p:nvGraphicFramePr>
              <p:cNvPr id="54278" name="Object 6"/>
              <p:cNvGraphicFramePr>
                <a:graphicFrameLocks noChangeAspect="1"/>
              </p:cNvGraphicFramePr>
              <p:nvPr/>
            </p:nvGraphicFramePr>
            <p:xfrm>
              <a:off x="1287" y="890"/>
              <a:ext cx="2196" cy="385"/>
            </p:xfrm>
            <a:graphic>
              <a:graphicData uri="http://schemas.openxmlformats.org/presentationml/2006/ole">
                <mc:AlternateContent xmlns:mc="http://schemas.openxmlformats.org/markup-compatibility/2006">
                  <mc:Choice xmlns:v="urn:schemas-microsoft-com:vml" Requires="v">
                    <p:oleObj spid="_x0000_s16581" name="Equation" r:id="rId4" imgW="1739880" imgH="304560" progId="Equation.3">
                      <p:embed/>
                    </p:oleObj>
                  </mc:Choice>
                  <mc:Fallback>
                    <p:oleObj name="Equation" r:id="rId4" imgW="1739880" imgH="304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 y="890"/>
                            <a:ext cx="2196" cy="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0" name="Rectangle 8"/>
              <p:cNvSpPr>
                <a:spLocks noChangeArrowheads="1"/>
              </p:cNvSpPr>
              <p:nvPr/>
            </p:nvSpPr>
            <p:spPr bwMode="auto">
              <a:xfrm>
                <a:off x="444" y="451"/>
                <a:ext cx="511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Let </a:t>
                </a:r>
                <a:r>
                  <a:rPr kumimoji="1" lang="en-US" altLang="ja-JP" sz="2000" b="1" i="1">
                    <a:solidFill>
                      <a:srgbClr val="000000"/>
                    </a:solidFill>
                    <a:latin typeface="Verdana" pitchFamily="34" charset="0"/>
                  </a:rPr>
                  <a:t>x</a:t>
                </a:r>
                <a:r>
                  <a:rPr kumimoji="1" lang="en-US" altLang="ja-JP" sz="2000" b="1" baseline="-25000">
                    <a:solidFill>
                      <a:srgbClr val="000000"/>
                    </a:solidFill>
                    <a:latin typeface="Verdana" pitchFamily="34" charset="0"/>
                  </a:rPr>
                  <a:t>6</a:t>
                </a:r>
                <a:r>
                  <a:rPr kumimoji="1" lang="en-US" altLang="ja-JP" sz="2000" b="1">
                    <a:solidFill>
                      <a:srgbClr val="000000"/>
                    </a:solidFill>
                    <a:latin typeface="Verdana" pitchFamily="34" charset="0"/>
                  </a:rPr>
                  <a:t> be the </a:t>
                </a:r>
                <a:r>
                  <a:rPr kumimoji="1" lang="en-US" altLang="ja-JP" sz="2000" b="1" i="1">
                    <a:solidFill>
                      <a:srgbClr val="000000"/>
                    </a:solidFill>
                    <a:latin typeface="Verdana" pitchFamily="34" charset="0"/>
                  </a:rPr>
                  <a:t>x</a:t>
                </a:r>
                <a:r>
                  <a:rPr kumimoji="1" lang="en-US" altLang="ja-JP" sz="2000" b="1">
                    <a:solidFill>
                      <a:srgbClr val="000000"/>
                    </a:solidFill>
                    <a:latin typeface="Verdana" pitchFamily="34" charset="0"/>
                  </a:rPr>
                  <a:t> coordinate at the mid point of the arc at slice 6, then:</a:t>
                </a:r>
              </a:p>
            </p:txBody>
          </p:sp>
          <p:sp>
            <p:nvSpPr>
              <p:cNvPr id="54281" name="Rectangle 9"/>
              <p:cNvSpPr>
                <a:spLocks noChangeArrowheads="1"/>
              </p:cNvSpPr>
              <p:nvPr/>
            </p:nvSpPr>
            <p:spPr bwMode="auto">
              <a:xfrm>
                <a:off x="249" y="1294"/>
                <a:ext cx="426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Substituting to the equation of circle, we get:</a:t>
                </a:r>
              </a:p>
            </p:txBody>
          </p:sp>
          <p:graphicFrame>
            <p:nvGraphicFramePr>
              <p:cNvPr id="54282" name="Object 10"/>
              <p:cNvGraphicFramePr>
                <a:graphicFrameLocks noChangeAspect="1"/>
              </p:cNvGraphicFramePr>
              <p:nvPr/>
            </p:nvGraphicFramePr>
            <p:xfrm>
              <a:off x="4444" y="1266"/>
              <a:ext cx="898" cy="273"/>
            </p:xfrm>
            <a:graphic>
              <a:graphicData uri="http://schemas.openxmlformats.org/presentationml/2006/ole">
                <mc:AlternateContent xmlns:mc="http://schemas.openxmlformats.org/markup-compatibility/2006">
                  <mc:Choice xmlns:v="urn:schemas-microsoft-com:vml" Requires="v">
                    <p:oleObj spid="_x0000_s16582" name="Equation" r:id="rId6" imgW="711000" imgH="215640" progId="Equation.3">
                      <p:embed/>
                    </p:oleObj>
                  </mc:Choice>
                  <mc:Fallback>
                    <p:oleObj name="Equation" r:id="rId6" imgW="71100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4" y="1266"/>
                            <a:ext cx="898"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aphicFrame>
        <p:nvGraphicFramePr>
          <p:cNvPr id="54285" name="Object 13"/>
          <p:cNvGraphicFramePr>
            <a:graphicFrameLocks noChangeAspect="1"/>
          </p:cNvGraphicFramePr>
          <p:nvPr/>
        </p:nvGraphicFramePr>
        <p:xfrm>
          <a:off x="2640013" y="3211513"/>
          <a:ext cx="3829050" cy="1484312"/>
        </p:xfrm>
        <a:graphic>
          <a:graphicData uri="http://schemas.openxmlformats.org/presentationml/2006/ole">
            <mc:AlternateContent xmlns:mc="http://schemas.openxmlformats.org/markup-compatibility/2006">
              <mc:Choice xmlns:v="urn:schemas-microsoft-com:vml" Requires="v">
                <p:oleObj spid="_x0000_s16583" name="Equation" r:id="rId8" imgW="1638000" imgH="634680" progId="Equation.3">
                  <p:embed/>
                </p:oleObj>
              </mc:Choice>
              <mc:Fallback>
                <p:oleObj name="Equation" r:id="rId8" imgW="1638000" imgH="6346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0013" y="3211513"/>
                        <a:ext cx="3829050" cy="148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287" name="Rectangle 15"/>
          <p:cNvSpPr>
            <a:spLocks noChangeArrowheads="1"/>
          </p:cNvSpPr>
          <p:nvPr/>
        </p:nvSpPr>
        <p:spPr bwMode="auto">
          <a:xfrm>
            <a:off x="395288" y="2708275"/>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Thus:</a:t>
            </a:r>
          </a:p>
        </p:txBody>
      </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47</a:t>
            </a:fld>
            <a:endParaRPr lang="en-US" altLang="ja-JP">
              <a:solidFill>
                <a:srgbClr val="000000"/>
              </a:solidFill>
            </a:endParaRPr>
          </a:p>
        </p:txBody>
      </p:sp>
    </p:spTree>
    <p:extLst>
      <p:ext uri="{BB962C8B-B14F-4D97-AF65-F5344CB8AC3E}">
        <p14:creationId xmlns:p14="http://schemas.microsoft.com/office/powerpoint/2010/main" val="205241591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87"/>
                                        </p:tgtEl>
                                        <p:attrNameLst>
                                          <p:attrName>style.visibility</p:attrName>
                                        </p:attrNameLst>
                                      </p:cBhvr>
                                      <p:to>
                                        <p:strVal val="visible"/>
                                      </p:to>
                                    </p:set>
                                    <p:anim calcmode="lin" valueType="num">
                                      <p:cBhvr additive="base">
                                        <p:cTn id="7" dur="500" fill="hold"/>
                                        <p:tgtEl>
                                          <p:spTgt spid="54287"/>
                                        </p:tgtEl>
                                        <p:attrNameLst>
                                          <p:attrName>ppt_x</p:attrName>
                                        </p:attrNameLst>
                                      </p:cBhvr>
                                      <p:tavLst>
                                        <p:tav tm="0">
                                          <p:val>
                                            <p:strVal val="0-#ppt_w/2"/>
                                          </p:val>
                                        </p:tav>
                                        <p:tav tm="100000">
                                          <p:val>
                                            <p:strVal val="#ppt_x"/>
                                          </p:val>
                                        </p:tav>
                                      </p:tavLst>
                                    </p:anim>
                                    <p:anim calcmode="lin" valueType="num">
                                      <p:cBhvr additive="base">
                                        <p:cTn id="8" dur="500" fill="hold"/>
                                        <p:tgtEl>
                                          <p:spTgt spid="5428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4285"/>
                                        </p:tgtEl>
                                        <p:attrNameLst>
                                          <p:attrName>style.visibility</p:attrName>
                                        </p:attrNameLst>
                                      </p:cBhvr>
                                      <p:to>
                                        <p:strVal val="visible"/>
                                      </p:to>
                                    </p:set>
                                    <p:anim calcmode="lin" valueType="num">
                                      <p:cBhvr additive="base">
                                        <p:cTn id="11" dur="500" fill="hold"/>
                                        <p:tgtEl>
                                          <p:spTgt spid="54285"/>
                                        </p:tgtEl>
                                        <p:attrNameLst>
                                          <p:attrName>ppt_x</p:attrName>
                                        </p:attrNameLst>
                                      </p:cBhvr>
                                      <p:tavLst>
                                        <p:tav tm="0">
                                          <p:val>
                                            <p:strVal val="0-#ppt_w/2"/>
                                          </p:val>
                                        </p:tav>
                                        <p:tav tm="100000">
                                          <p:val>
                                            <p:strVal val="#ppt_x"/>
                                          </p:val>
                                        </p:tav>
                                      </p:tavLst>
                                    </p:anim>
                                    <p:anim calcmode="lin" valueType="num">
                                      <p:cBhvr additive="base">
                                        <p:cTn id="12" dur="500" fill="hold"/>
                                        <p:tgtEl>
                                          <p:spTgt spid="542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707" name="Group 99"/>
          <p:cNvGrpSpPr>
            <a:grpSpLocks/>
          </p:cNvGrpSpPr>
          <p:nvPr/>
        </p:nvGrpSpPr>
        <p:grpSpPr bwMode="auto">
          <a:xfrm>
            <a:off x="179388" y="166688"/>
            <a:ext cx="6604000" cy="1703387"/>
            <a:chOff x="113" y="105"/>
            <a:chExt cx="4160" cy="1073"/>
          </a:xfrm>
        </p:grpSpPr>
        <p:grpSp>
          <p:nvGrpSpPr>
            <p:cNvPr id="68648" name="Group 40"/>
            <p:cNvGrpSpPr>
              <a:grpSpLocks/>
            </p:cNvGrpSpPr>
            <p:nvPr/>
          </p:nvGrpSpPr>
          <p:grpSpPr bwMode="auto">
            <a:xfrm>
              <a:off x="916" y="471"/>
              <a:ext cx="3357" cy="707"/>
              <a:chOff x="649" y="767"/>
              <a:chExt cx="3357" cy="707"/>
            </a:xfrm>
          </p:grpSpPr>
          <p:sp>
            <p:nvSpPr>
              <p:cNvPr id="68649" name="Rectangle 41"/>
              <p:cNvSpPr>
                <a:spLocks noChangeArrowheads="1"/>
              </p:cNvSpPr>
              <p:nvPr/>
            </p:nvSpPr>
            <p:spPr bwMode="auto">
              <a:xfrm>
                <a:off x="665" y="767"/>
                <a:ext cx="49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For</a:t>
                </a:r>
              </a:p>
            </p:txBody>
          </p:sp>
          <p:graphicFrame>
            <p:nvGraphicFramePr>
              <p:cNvPr id="68650" name="Object 42"/>
              <p:cNvGraphicFramePr>
                <a:graphicFrameLocks noChangeAspect="1"/>
              </p:cNvGraphicFramePr>
              <p:nvPr/>
            </p:nvGraphicFramePr>
            <p:xfrm>
              <a:off x="1082" y="791"/>
              <a:ext cx="963" cy="272"/>
            </p:xfrm>
            <a:graphic>
              <a:graphicData uri="http://schemas.openxmlformats.org/presentationml/2006/ole">
                <mc:AlternateContent xmlns:mc="http://schemas.openxmlformats.org/markup-compatibility/2006">
                  <mc:Choice xmlns:v="urn:schemas-microsoft-com:vml" Requires="v">
                    <p:oleObj spid="_x0000_s18385" name="Equation" r:id="rId4" imgW="761760" imgH="215640" progId="Equation.3">
                      <p:embed/>
                    </p:oleObj>
                  </mc:Choice>
                  <mc:Fallback>
                    <p:oleObj name="Equation" r:id="rId4" imgW="76176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 y="791"/>
                            <a:ext cx="963"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51" name="Object 43"/>
              <p:cNvGraphicFramePr>
                <a:graphicFrameLocks noChangeAspect="1"/>
              </p:cNvGraphicFramePr>
              <p:nvPr/>
            </p:nvGraphicFramePr>
            <p:xfrm>
              <a:off x="2346" y="789"/>
              <a:ext cx="1660" cy="317"/>
            </p:xfrm>
            <a:graphic>
              <a:graphicData uri="http://schemas.openxmlformats.org/presentationml/2006/ole">
                <mc:AlternateContent xmlns:mc="http://schemas.openxmlformats.org/markup-compatibility/2006">
                  <mc:Choice xmlns:v="urn:schemas-microsoft-com:vml" Requires="v">
                    <p:oleObj spid="_x0000_s18386" name="Equation" r:id="rId6" imgW="1130040" imgH="215640" progId="Equation.3">
                      <p:embed/>
                    </p:oleObj>
                  </mc:Choice>
                  <mc:Fallback>
                    <p:oleObj name="Equation" r:id="rId6" imgW="11300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6" y="789"/>
                            <a:ext cx="1660"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52" name="Rectangle 44"/>
              <p:cNvSpPr>
                <a:spLocks noChangeArrowheads="1"/>
              </p:cNvSpPr>
              <p:nvPr/>
            </p:nvSpPr>
            <p:spPr bwMode="auto">
              <a:xfrm>
                <a:off x="649" y="1184"/>
                <a:ext cx="49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For</a:t>
                </a:r>
              </a:p>
            </p:txBody>
          </p:sp>
          <p:graphicFrame>
            <p:nvGraphicFramePr>
              <p:cNvPr id="68653" name="Object 45"/>
              <p:cNvGraphicFramePr>
                <a:graphicFrameLocks noChangeAspect="1"/>
              </p:cNvGraphicFramePr>
              <p:nvPr/>
            </p:nvGraphicFramePr>
            <p:xfrm>
              <a:off x="1035" y="1176"/>
              <a:ext cx="673" cy="272"/>
            </p:xfrm>
            <a:graphic>
              <a:graphicData uri="http://schemas.openxmlformats.org/presentationml/2006/ole">
                <mc:AlternateContent xmlns:mc="http://schemas.openxmlformats.org/markup-compatibility/2006">
                  <mc:Choice xmlns:v="urn:schemas-microsoft-com:vml" Requires="v">
                    <p:oleObj spid="_x0000_s18387" name="Equation" r:id="rId8" imgW="533160" imgH="215640" progId="Equation.3">
                      <p:embed/>
                    </p:oleObj>
                  </mc:Choice>
                  <mc:Fallback>
                    <p:oleObj name="Equation" r:id="rId8" imgW="5331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5" y="1176"/>
                            <a:ext cx="673"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54" name="Object 46"/>
              <p:cNvGraphicFramePr>
                <a:graphicFrameLocks noChangeAspect="1"/>
              </p:cNvGraphicFramePr>
              <p:nvPr/>
            </p:nvGraphicFramePr>
            <p:xfrm>
              <a:off x="2292" y="1157"/>
              <a:ext cx="1007" cy="317"/>
            </p:xfrm>
            <a:graphic>
              <a:graphicData uri="http://schemas.openxmlformats.org/presentationml/2006/ole">
                <mc:AlternateContent xmlns:mc="http://schemas.openxmlformats.org/markup-compatibility/2006">
                  <mc:Choice xmlns:v="urn:schemas-microsoft-com:vml" Requires="v">
                    <p:oleObj spid="_x0000_s18388" name="Equation" r:id="rId10" imgW="685800" imgH="215640" progId="Equation.3">
                      <p:embed/>
                    </p:oleObj>
                  </mc:Choice>
                  <mc:Fallback>
                    <p:oleObj name="Equation" r:id="rId10" imgW="68580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92" y="1157"/>
                            <a:ext cx="1007"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8699" name="Rectangle 91"/>
            <p:cNvSpPr>
              <a:spLocks noChangeArrowheads="1"/>
            </p:cNvSpPr>
            <p:nvPr/>
          </p:nvSpPr>
          <p:spPr bwMode="auto">
            <a:xfrm>
              <a:off x="113" y="105"/>
              <a:ext cx="7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Find </a:t>
              </a:r>
              <a:r>
                <a:rPr kumimoji="1" lang="en-US" altLang="ja-JP" sz="2000" b="1" i="1">
                  <a:solidFill>
                    <a:srgbClr val="000000"/>
                  </a:solidFill>
                  <a:latin typeface="Verdana" pitchFamily="34" charset="0"/>
                </a:rPr>
                <a:t>h</a:t>
              </a:r>
              <a:r>
                <a:rPr kumimoji="1" lang="en-US" altLang="ja-JP" sz="2000" b="1">
                  <a:solidFill>
                    <a:srgbClr val="000000"/>
                  </a:solidFill>
                  <a:latin typeface="Verdana" pitchFamily="34" charset="0"/>
                </a:rPr>
                <a:t>:</a:t>
              </a:r>
            </a:p>
          </p:txBody>
        </p:sp>
      </p:grpSp>
      <p:grpSp>
        <p:nvGrpSpPr>
          <p:cNvPr id="68706" name="Group 98"/>
          <p:cNvGrpSpPr>
            <a:grpSpLocks/>
          </p:cNvGrpSpPr>
          <p:nvPr/>
        </p:nvGrpSpPr>
        <p:grpSpPr bwMode="auto">
          <a:xfrm>
            <a:off x="179388" y="1989138"/>
            <a:ext cx="8640762" cy="4746625"/>
            <a:chOff x="113" y="1253"/>
            <a:chExt cx="5443" cy="2990"/>
          </a:xfrm>
        </p:grpSpPr>
        <p:sp>
          <p:nvSpPr>
            <p:cNvPr id="68611" name="Rectangle 3"/>
            <p:cNvSpPr>
              <a:spLocks noChangeArrowheads="1"/>
            </p:cNvSpPr>
            <p:nvPr/>
          </p:nvSpPr>
          <p:spPr bwMode="auto">
            <a:xfrm>
              <a:off x="113" y="1253"/>
              <a:ext cx="54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Find the </a:t>
              </a:r>
              <a:r>
                <a:rPr kumimoji="1" lang="en-US" altLang="ja-JP" sz="2000" b="1" i="1">
                  <a:solidFill>
                    <a:srgbClr val="000000"/>
                  </a:solidFill>
                  <a:latin typeface="Verdana" pitchFamily="34" charset="0"/>
                </a:rPr>
                <a:t>y</a:t>
              </a:r>
              <a:r>
                <a:rPr kumimoji="1" lang="en-US" altLang="ja-JP" sz="2000" b="1">
                  <a:solidFill>
                    <a:srgbClr val="000000"/>
                  </a:solidFill>
                  <a:latin typeface="Verdana" pitchFamily="34" charset="0"/>
                </a:rPr>
                <a:t> value at the middle of the base (not arc), y</a:t>
              </a:r>
              <a:r>
                <a:rPr kumimoji="1" lang="en-US" altLang="ja-JP" sz="2000" b="1" baseline="-25000">
                  <a:solidFill>
                    <a:srgbClr val="000000"/>
                  </a:solidFill>
                  <a:latin typeface="Verdana" pitchFamily="34" charset="0"/>
                </a:rPr>
                <a:t>av</a:t>
              </a:r>
              <a:r>
                <a:rPr kumimoji="1" lang="en-US" altLang="ja-JP" sz="2000" b="1">
                  <a:solidFill>
                    <a:srgbClr val="000000"/>
                  </a:solidFill>
                  <a:latin typeface="Verdana" pitchFamily="34" charset="0"/>
                </a:rPr>
                <a:t>, by taking the average value of </a:t>
              </a:r>
              <a:r>
                <a:rPr kumimoji="1" lang="en-US" altLang="ja-JP" sz="2000" b="1" i="1">
                  <a:solidFill>
                    <a:srgbClr val="000000"/>
                  </a:solidFill>
                  <a:latin typeface="Verdana" pitchFamily="34" charset="0"/>
                </a:rPr>
                <a:t>y</a:t>
              </a:r>
              <a:r>
                <a:rPr kumimoji="1" lang="en-US" altLang="ja-JP" sz="2000" b="1">
                  <a:solidFill>
                    <a:srgbClr val="000000"/>
                  </a:solidFill>
                  <a:latin typeface="Verdana" pitchFamily="34" charset="0"/>
                </a:rPr>
                <a:t> at the middle of the base:</a:t>
              </a:r>
            </a:p>
          </p:txBody>
        </p:sp>
        <p:grpSp>
          <p:nvGrpSpPr>
            <p:cNvPr id="68705" name="Group 97"/>
            <p:cNvGrpSpPr>
              <a:grpSpLocks/>
            </p:cNvGrpSpPr>
            <p:nvPr/>
          </p:nvGrpSpPr>
          <p:grpSpPr bwMode="auto">
            <a:xfrm>
              <a:off x="647" y="1800"/>
              <a:ext cx="3736" cy="2443"/>
              <a:chOff x="647" y="1800"/>
              <a:chExt cx="3736" cy="2443"/>
            </a:xfrm>
          </p:grpSpPr>
          <p:graphicFrame>
            <p:nvGraphicFramePr>
              <p:cNvPr id="68696" name="Object 88"/>
              <p:cNvGraphicFramePr>
                <a:graphicFrameLocks noChangeAspect="1"/>
              </p:cNvGraphicFramePr>
              <p:nvPr/>
            </p:nvGraphicFramePr>
            <p:xfrm>
              <a:off x="2207" y="4027"/>
              <a:ext cx="216" cy="216"/>
            </p:xfrm>
            <a:graphic>
              <a:graphicData uri="http://schemas.openxmlformats.org/presentationml/2006/ole">
                <mc:AlternateContent xmlns:mc="http://schemas.openxmlformats.org/markup-compatibility/2006">
                  <mc:Choice xmlns:v="urn:schemas-microsoft-com:vml" Requires="v">
                    <p:oleObj spid="_x0000_s18389" name="Equation" r:id="rId12" imgW="215640" imgH="215640" progId="Equation.3">
                      <p:embed/>
                    </p:oleObj>
                  </mc:Choice>
                  <mc:Fallback>
                    <p:oleObj name="Equation" r:id="rId12" imgW="21564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7" y="4027"/>
                            <a:ext cx="216"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8703" name="Group 95"/>
              <p:cNvGrpSpPr>
                <a:grpSpLocks/>
              </p:cNvGrpSpPr>
              <p:nvPr/>
            </p:nvGrpSpPr>
            <p:grpSpPr bwMode="auto">
              <a:xfrm>
                <a:off x="647" y="1800"/>
                <a:ext cx="3736" cy="2327"/>
                <a:chOff x="647" y="1800"/>
                <a:chExt cx="3736" cy="2327"/>
              </a:xfrm>
            </p:grpSpPr>
            <p:pic>
              <p:nvPicPr>
                <p:cNvPr id="68661" name="Picture 5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17" y="2064"/>
                  <a:ext cx="3066" cy="1572"/>
                </a:xfrm>
                <a:prstGeom prst="rect">
                  <a:avLst/>
                </a:prstGeom>
                <a:noFill/>
                <a:extLst>
                  <a:ext uri="{909E8E84-426E-40DD-AFC4-6F175D3DCCD1}">
                    <a14:hiddenFill xmlns:a14="http://schemas.microsoft.com/office/drawing/2010/main">
                      <a:solidFill>
                        <a:srgbClr val="FFFFFF"/>
                      </a:solidFill>
                    </a14:hiddenFill>
                  </a:ext>
                </a:extLst>
              </p:spPr>
            </p:pic>
            <p:sp>
              <p:nvSpPr>
                <p:cNvPr id="68662" name="Rectangle 54"/>
                <p:cNvSpPr>
                  <a:spLocks noChangeArrowheads="1"/>
                </p:cNvSpPr>
                <p:nvPr/>
              </p:nvSpPr>
              <p:spPr bwMode="auto">
                <a:xfrm>
                  <a:off x="3878" y="2025"/>
                  <a:ext cx="136" cy="9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68663" name="Line 55"/>
                <p:cNvSpPr>
                  <a:spLocks noChangeShapeType="1"/>
                </p:cNvSpPr>
                <p:nvPr/>
              </p:nvSpPr>
              <p:spPr bwMode="auto">
                <a:xfrm flipV="1">
                  <a:off x="1328" y="3509"/>
                  <a:ext cx="2767" cy="0"/>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64" name="Line 56"/>
                <p:cNvSpPr>
                  <a:spLocks noChangeShapeType="1"/>
                </p:cNvSpPr>
                <p:nvPr/>
              </p:nvSpPr>
              <p:spPr bwMode="auto">
                <a:xfrm flipV="1">
                  <a:off x="1328" y="1834"/>
                  <a:ext cx="0" cy="1678"/>
                </a:xfrm>
                <a:prstGeom prst="line">
                  <a:avLst/>
                </a:prstGeom>
                <a:noFill/>
                <a:ln w="254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68665" name="Object 57"/>
                <p:cNvGraphicFramePr>
                  <a:graphicFrameLocks noChangeAspect="1"/>
                </p:cNvGraphicFramePr>
                <p:nvPr/>
              </p:nvGraphicFramePr>
              <p:xfrm>
                <a:off x="1486" y="3305"/>
                <a:ext cx="199" cy="226"/>
              </p:xfrm>
              <a:graphic>
                <a:graphicData uri="http://schemas.openxmlformats.org/presentationml/2006/ole">
                  <mc:AlternateContent xmlns:mc="http://schemas.openxmlformats.org/markup-compatibility/2006">
                    <mc:Choice xmlns:v="urn:schemas-microsoft-com:vml" Requires="v">
                      <p:oleObj spid="_x0000_s18390" name="Equation" r:id="rId15" imgW="190440" imgH="215640" progId="Equation.3">
                        <p:embed/>
                      </p:oleObj>
                    </mc:Choice>
                    <mc:Fallback>
                      <p:oleObj name="Equation" r:id="rId15" imgW="19044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6" y="3305"/>
                              <a:ext cx="199" cy="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66" name="Object 58"/>
                <p:cNvGraphicFramePr>
                  <a:graphicFrameLocks noChangeAspect="1"/>
                </p:cNvGraphicFramePr>
                <p:nvPr/>
              </p:nvGraphicFramePr>
              <p:xfrm>
                <a:off x="1156" y="1800"/>
                <a:ext cx="140" cy="165"/>
              </p:xfrm>
              <a:graphic>
                <a:graphicData uri="http://schemas.openxmlformats.org/presentationml/2006/ole">
                  <mc:AlternateContent xmlns:mc="http://schemas.openxmlformats.org/markup-compatibility/2006">
                    <mc:Choice xmlns:v="urn:schemas-microsoft-com:vml" Requires="v">
                      <p:oleObj spid="_x0000_s18391" name="Equation" r:id="rId17" imgW="139680" imgH="164880" progId="Equation.3">
                        <p:embed/>
                      </p:oleObj>
                    </mc:Choice>
                    <mc:Fallback>
                      <p:oleObj name="Equation" r:id="rId17" imgW="139680" imgH="1648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56" y="1800"/>
                              <a:ext cx="140" cy="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67" name="Object 59"/>
                <p:cNvGraphicFramePr>
                  <a:graphicFrameLocks noChangeAspect="1"/>
                </p:cNvGraphicFramePr>
                <p:nvPr/>
              </p:nvGraphicFramePr>
              <p:xfrm>
                <a:off x="3973" y="3540"/>
                <a:ext cx="127" cy="140"/>
              </p:xfrm>
              <a:graphic>
                <a:graphicData uri="http://schemas.openxmlformats.org/presentationml/2006/ole">
                  <mc:AlternateContent xmlns:mc="http://schemas.openxmlformats.org/markup-compatibility/2006">
                    <mc:Choice xmlns:v="urn:schemas-microsoft-com:vml" Requires="v">
                      <p:oleObj spid="_x0000_s18392" name="Equation" r:id="rId19" imgW="126720" imgH="139680" progId="Equation.3">
                        <p:embed/>
                      </p:oleObj>
                    </mc:Choice>
                    <mc:Fallback>
                      <p:oleObj name="Equation" r:id="rId19" imgW="126720" imgH="1396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973" y="3540"/>
                              <a:ext cx="127" cy="1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69" name="Line 61"/>
                <p:cNvSpPr>
                  <a:spLocks noChangeShapeType="1"/>
                </p:cNvSpPr>
                <p:nvPr/>
              </p:nvSpPr>
              <p:spPr bwMode="auto">
                <a:xfrm>
                  <a:off x="2858" y="2227"/>
                  <a:ext cx="1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71" name="Line 63"/>
                <p:cNvSpPr>
                  <a:spLocks noChangeShapeType="1"/>
                </p:cNvSpPr>
                <p:nvPr/>
              </p:nvSpPr>
              <p:spPr bwMode="auto">
                <a:xfrm flipH="1">
                  <a:off x="2925" y="2224"/>
                  <a:ext cx="0" cy="916"/>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72" name="Line 64"/>
                <p:cNvSpPr>
                  <a:spLocks noChangeShapeType="1"/>
                </p:cNvSpPr>
                <p:nvPr/>
              </p:nvSpPr>
              <p:spPr bwMode="auto">
                <a:xfrm>
                  <a:off x="2925" y="3111"/>
                  <a:ext cx="0" cy="411"/>
                </a:xfrm>
                <a:prstGeom prst="line">
                  <a:avLst/>
                </a:prstGeom>
                <a:noFill/>
                <a:ln w="9525">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68673" name="Object 65"/>
                <p:cNvGraphicFramePr>
                  <a:graphicFrameLocks noChangeAspect="1"/>
                </p:cNvGraphicFramePr>
                <p:nvPr/>
              </p:nvGraphicFramePr>
              <p:xfrm>
                <a:off x="2801" y="2583"/>
                <a:ext cx="127" cy="178"/>
              </p:xfrm>
              <a:graphic>
                <a:graphicData uri="http://schemas.openxmlformats.org/presentationml/2006/ole">
                  <mc:AlternateContent xmlns:mc="http://schemas.openxmlformats.org/markup-compatibility/2006">
                    <mc:Choice xmlns:v="urn:schemas-microsoft-com:vml" Requires="v">
                      <p:oleObj spid="_x0000_s18393" name="Equation" r:id="rId21" imgW="126720" imgH="177480" progId="Equation.3">
                        <p:embed/>
                      </p:oleObj>
                    </mc:Choice>
                    <mc:Fallback>
                      <p:oleObj name="Equation" r:id="rId21" imgW="12672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01" y="2583"/>
                              <a:ext cx="127" cy="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74" name="Object 66"/>
                <p:cNvGraphicFramePr>
                  <a:graphicFrameLocks noChangeAspect="1"/>
                </p:cNvGraphicFramePr>
                <p:nvPr/>
              </p:nvGraphicFramePr>
              <p:xfrm>
                <a:off x="2676" y="3187"/>
                <a:ext cx="229" cy="216"/>
              </p:xfrm>
              <a:graphic>
                <a:graphicData uri="http://schemas.openxmlformats.org/presentationml/2006/ole">
                  <mc:AlternateContent xmlns:mc="http://schemas.openxmlformats.org/markup-compatibility/2006">
                    <mc:Choice xmlns:v="urn:schemas-microsoft-com:vml" Requires="v">
                      <p:oleObj spid="_x0000_s18394" name="Equation" r:id="rId23" imgW="228600" imgH="215640" progId="Equation.3">
                        <p:embed/>
                      </p:oleObj>
                    </mc:Choice>
                    <mc:Fallback>
                      <p:oleObj name="Equation" r:id="rId23" imgW="22860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76" y="3187"/>
                              <a:ext cx="229"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75" name="Line 67"/>
                <p:cNvSpPr>
                  <a:spLocks noChangeShapeType="1"/>
                </p:cNvSpPr>
                <p:nvPr/>
              </p:nvSpPr>
              <p:spPr bwMode="auto">
                <a:xfrm>
                  <a:off x="2867" y="3123"/>
                  <a:ext cx="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76" name="Line 68"/>
                <p:cNvSpPr>
                  <a:spLocks noChangeShapeType="1"/>
                </p:cNvSpPr>
                <p:nvPr/>
              </p:nvSpPr>
              <p:spPr bwMode="auto">
                <a:xfrm>
                  <a:off x="3538" y="3283"/>
                  <a:ext cx="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77" name="Line 69"/>
                <p:cNvSpPr>
                  <a:spLocks noChangeShapeType="1"/>
                </p:cNvSpPr>
                <p:nvPr/>
              </p:nvSpPr>
              <p:spPr bwMode="auto">
                <a:xfrm>
                  <a:off x="3588" y="3281"/>
                  <a:ext cx="0" cy="227"/>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68678" name="Object 70"/>
                <p:cNvGraphicFramePr>
                  <a:graphicFrameLocks noChangeAspect="1"/>
                </p:cNvGraphicFramePr>
                <p:nvPr/>
              </p:nvGraphicFramePr>
              <p:xfrm>
                <a:off x="3604" y="3265"/>
                <a:ext cx="216" cy="216"/>
              </p:xfrm>
              <a:graphic>
                <a:graphicData uri="http://schemas.openxmlformats.org/presentationml/2006/ole">
                  <mc:AlternateContent xmlns:mc="http://schemas.openxmlformats.org/markup-compatibility/2006">
                    <mc:Choice xmlns:v="urn:schemas-microsoft-com:vml" Requires="v">
                      <p:oleObj spid="_x0000_s18395" name="Equation" r:id="rId25" imgW="215640" imgH="215640" progId="Equation.3">
                        <p:embed/>
                      </p:oleObj>
                    </mc:Choice>
                    <mc:Fallback>
                      <p:oleObj name="Equation" r:id="rId25" imgW="21564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04" y="3265"/>
                              <a:ext cx="216"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79" name="Line 71"/>
                <p:cNvSpPr>
                  <a:spLocks noChangeShapeType="1"/>
                </p:cNvSpPr>
                <p:nvPr/>
              </p:nvSpPr>
              <p:spPr bwMode="auto">
                <a:xfrm>
                  <a:off x="3810" y="3002"/>
                  <a:ext cx="1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80" name="Line 72"/>
                <p:cNvSpPr>
                  <a:spLocks noChangeShapeType="1"/>
                </p:cNvSpPr>
                <p:nvPr/>
              </p:nvSpPr>
              <p:spPr bwMode="auto">
                <a:xfrm>
                  <a:off x="3866" y="2999"/>
                  <a:ext cx="0" cy="521"/>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68681" name="Object 73"/>
                <p:cNvGraphicFramePr>
                  <a:graphicFrameLocks noChangeAspect="1"/>
                </p:cNvGraphicFramePr>
                <p:nvPr/>
              </p:nvGraphicFramePr>
              <p:xfrm>
                <a:off x="3861" y="3124"/>
                <a:ext cx="216" cy="216"/>
              </p:xfrm>
              <a:graphic>
                <a:graphicData uri="http://schemas.openxmlformats.org/presentationml/2006/ole">
                  <mc:AlternateContent xmlns:mc="http://schemas.openxmlformats.org/markup-compatibility/2006">
                    <mc:Choice xmlns:v="urn:schemas-microsoft-com:vml" Requires="v">
                      <p:oleObj spid="_x0000_s18396" name="Equation" r:id="rId27" imgW="215640" imgH="215640" progId="Equation.3">
                        <p:embed/>
                      </p:oleObj>
                    </mc:Choice>
                    <mc:Fallback>
                      <p:oleObj name="Equation" r:id="rId27" imgW="21564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861" y="3124"/>
                              <a:ext cx="216"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82" name="Line 74"/>
                <p:cNvSpPr>
                  <a:spLocks noChangeShapeType="1"/>
                </p:cNvSpPr>
                <p:nvPr/>
              </p:nvSpPr>
              <p:spPr bwMode="auto">
                <a:xfrm>
                  <a:off x="2998" y="3396"/>
                  <a:ext cx="2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68683" name="Object 75"/>
                <p:cNvGraphicFramePr>
                  <a:graphicFrameLocks noChangeAspect="1"/>
                </p:cNvGraphicFramePr>
                <p:nvPr/>
              </p:nvGraphicFramePr>
              <p:xfrm>
                <a:off x="3089" y="3293"/>
                <a:ext cx="79" cy="111"/>
              </p:xfrm>
              <a:graphic>
                <a:graphicData uri="http://schemas.openxmlformats.org/presentationml/2006/ole">
                  <mc:AlternateContent xmlns:mc="http://schemas.openxmlformats.org/markup-compatibility/2006">
                    <mc:Choice xmlns:v="urn:schemas-microsoft-com:vml" Requires="v">
                      <p:oleObj spid="_x0000_s18397" name="Equation" r:id="rId29" imgW="126720" imgH="177480" progId="Equation.3">
                        <p:embed/>
                      </p:oleObj>
                    </mc:Choice>
                    <mc:Fallback>
                      <p:oleObj name="Equation" r:id="rId29" imgW="126720" imgH="17748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089" y="3293"/>
                              <a:ext cx="79" cy="1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84" name="Line 76"/>
                <p:cNvSpPr>
                  <a:spLocks noChangeShapeType="1"/>
                </p:cNvSpPr>
                <p:nvPr/>
              </p:nvSpPr>
              <p:spPr bwMode="auto">
                <a:xfrm flipH="1">
                  <a:off x="2982" y="3129"/>
                  <a:ext cx="318" cy="2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85" name="Line 77"/>
                <p:cNvSpPr>
                  <a:spLocks noChangeShapeType="1"/>
                </p:cNvSpPr>
                <p:nvPr/>
              </p:nvSpPr>
              <p:spPr bwMode="auto">
                <a:xfrm>
                  <a:off x="1328" y="3605"/>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86" name="Line 78"/>
                <p:cNvSpPr>
                  <a:spLocks noChangeShapeType="1"/>
                </p:cNvSpPr>
                <p:nvPr/>
              </p:nvSpPr>
              <p:spPr bwMode="auto">
                <a:xfrm>
                  <a:off x="3230" y="360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87" name="Line 79"/>
                <p:cNvSpPr>
                  <a:spLocks noChangeShapeType="1"/>
                </p:cNvSpPr>
                <p:nvPr/>
              </p:nvSpPr>
              <p:spPr bwMode="auto">
                <a:xfrm>
                  <a:off x="1328" y="3651"/>
                  <a:ext cx="1905"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88" name="Line 80"/>
                <p:cNvSpPr>
                  <a:spLocks noChangeShapeType="1"/>
                </p:cNvSpPr>
                <p:nvPr/>
              </p:nvSpPr>
              <p:spPr bwMode="auto">
                <a:xfrm>
                  <a:off x="1326" y="3819"/>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89" name="Line 81"/>
                <p:cNvSpPr>
                  <a:spLocks noChangeShapeType="1"/>
                </p:cNvSpPr>
                <p:nvPr/>
              </p:nvSpPr>
              <p:spPr bwMode="auto">
                <a:xfrm>
                  <a:off x="3042" y="382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90" name="Line 82"/>
                <p:cNvSpPr>
                  <a:spLocks noChangeShapeType="1"/>
                </p:cNvSpPr>
                <p:nvPr/>
              </p:nvSpPr>
              <p:spPr bwMode="auto">
                <a:xfrm>
                  <a:off x="1326" y="3865"/>
                  <a:ext cx="1723"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91" name="Line 83"/>
                <p:cNvSpPr>
                  <a:spLocks noChangeShapeType="1"/>
                </p:cNvSpPr>
                <p:nvPr/>
              </p:nvSpPr>
              <p:spPr bwMode="auto">
                <a:xfrm>
                  <a:off x="1310" y="403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92" name="Line 84"/>
                <p:cNvSpPr>
                  <a:spLocks noChangeShapeType="1"/>
                </p:cNvSpPr>
                <p:nvPr/>
              </p:nvSpPr>
              <p:spPr bwMode="auto">
                <a:xfrm>
                  <a:off x="3398" y="4036"/>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693" name="Line 85"/>
                <p:cNvSpPr>
                  <a:spLocks noChangeShapeType="1"/>
                </p:cNvSpPr>
                <p:nvPr/>
              </p:nvSpPr>
              <p:spPr bwMode="auto">
                <a:xfrm>
                  <a:off x="1310" y="4084"/>
                  <a:ext cx="2086"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68694" name="Object 86"/>
                <p:cNvGraphicFramePr>
                  <a:graphicFrameLocks noChangeAspect="1"/>
                </p:cNvGraphicFramePr>
                <p:nvPr/>
              </p:nvGraphicFramePr>
              <p:xfrm>
                <a:off x="2199" y="3593"/>
                <a:ext cx="153" cy="216"/>
              </p:xfrm>
              <a:graphic>
                <a:graphicData uri="http://schemas.openxmlformats.org/presentationml/2006/ole">
                  <mc:AlternateContent xmlns:mc="http://schemas.openxmlformats.org/markup-compatibility/2006">
                    <mc:Choice xmlns:v="urn:schemas-microsoft-com:vml" Requires="v">
                      <p:oleObj spid="_x0000_s18398" name="Equation" r:id="rId31" imgW="152280" imgH="215640" progId="Equation.3">
                        <p:embed/>
                      </p:oleObj>
                    </mc:Choice>
                    <mc:Fallback>
                      <p:oleObj name="Equation" r:id="rId31" imgW="15228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199" y="3593"/>
                              <a:ext cx="153"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95" name="Object 87"/>
                <p:cNvGraphicFramePr>
                  <a:graphicFrameLocks noChangeAspect="1"/>
                </p:cNvGraphicFramePr>
                <p:nvPr/>
              </p:nvGraphicFramePr>
              <p:xfrm>
                <a:off x="2195" y="3796"/>
                <a:ext cx="204" cy="216"/>
              </p:xfrm>
              <a:graphic>
                <a:graphicData uri="http://schemas.openxmlformats.org/presentationml/2006/ole">
                  <mc:AlternateContent xmlns:mc="http://schemas.openxmlformats.org/markup-compatibility/2006">
                    <mc:Choice xmlns:v="urn:schemas-microsoft-com:vml" Requires="v">
                      <p:oleObj spid="_x0000_s18399" name="Equation" r:id="rId33" imgW="203040" imgH="215640" progId="Equation.3">
                        <p:embed/>
                      </p:oleObj>
                    </mc:Choice>
                    <mc:Fallback>
                      <p:oleObj name="Equation" r:id="rId33" imgW="203040" imgH="21564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195" y="3796"/>
                              <a:ext cx="204" cy="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97" name="Text Box 89"/>
                <p:cNvSpPr txBox="1">
                  <a:spLocks noChangeArrowheads="1"/>
                </p:cNvSpPr>
                <p:nvPr/>
              </p:nvSpPr>
              <p:spPr bwMode="auto">
                <a:xfrm>
                  <a:off x="3282" y="1938"/>
                  <a:ext cx="21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ja-JP" i="1">
                      <a:solidFill>
                        <a:srgbClr val="000000"/>
                      </a:solidFill>
                      <a:latin typeface="Verdana" pitchFamily="34" charset="0"/>
                    </a:rPr>
                    <a:t>B</a:t>
                  </a:r>
                </a:p>
              </p:txBody>
            </p:sp>
            <p:sp>
              <p:nvSpPr>
                <p:cNvPr id="68700" name="Line 92"/>
                <p:cNvSpPr>
                  <a:spLocks noChangeShapeType="1"/>
                </p:cNvSpPr>
                <p:nvPr/>
              </p:nvSpPr>
              <p:spPr bwMode="auto">
                <a:xfrm>
                  <a:off x="647" y="3507"/>
                  <a:ext cx="68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702" name="Line 94"/>
                <p:cNvSpPr>
                  <a:spLocks noChangeShapeType="1"/>
                </p:cNvSpPr>
                <p:nvPr/>
              </p:nvSpPr>
              <p:spPr bwMode="auto">
                <a:xfrm>
                  <a:off x="3676" y="2115"/>
                  <a:ext cx="68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grpSp>
      </p:grpSp>
      <p:sp>
        <p:nvSpPr>
          <p:cNvPr id="68708" name="Line 100"/>
          <p:cNvSpPr>
            <a:spLocks noChangeShapeType="1"/>
          </p:cNvSpPr>
          <p:nvPr/>
        </p:nvSpPr>
        <p:spPr bwMode="auto">
          <a:xfrm>
            <a:off x="7143750" y="3357563"/>
            <a:ext cx="0" cy="2195512"/>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709" name="Line 101"/>
          <p:cNvSpPr>
            <a:spLocks noChangeShapeType="1"/>
          </p:cNvSpPr>
          <p:nvPr/>
        </p:nvSpPr>
        <p:spPr bwMode="auto">
          <a:xfrm>
            <a:off x="7040563" y="5564188"/>
            <a:ext cx="1793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710" name="Line 102"/>
          <p:cNvSpPr>
            <a:spLocks noChangeShapeType="1"/>
          </p:cNvSpPr>
          <p:nvPr/>
        </p:nvSpPr>
        <p:spPr bwMode="auto">
          <a:xfrm>
            <a:off x="7045325" y="3344863"/>
            <a:ext cx="179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68711" name="Text Box 103"/>
          <p:cNvSpPr txBox="1">
            <a:spLocks noChangeArrowheads="1"/>
          </p:cNvSpPr>
          <p:nvPr/>
        </p:nvSpPr>
        <p:spPr bwMode="auto">
          <a:xfrm>
            <a:off x="7092950" y="4184650"/>
            <a:ext cx="1081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kumimoji="1" lang="en-US" altLang="ja-JP" sz="2000" i="1">
                <a:solidFill>
                  <a:srgbClr val="000000"/>
                </a:solidFill>
                <a:latin typeface="Verdana" pitchFamily="34" charset="0"/>
              </a:rPr>
              <a:t>H=6 m</a:t>
            </a:r>
          </a:p>
        </p:txBody>
      </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48</a:t>
            </a:fld>
            <a:endParaRPr lang="en-US" altLang="ja-JP">
              <a:solidFill>
                <a:srgbClr val="000000"/>
              </a:solidFill>
            </a:endParaRPr>
          </a:p>
        </p:txBody>
      </p:sp>
    </p:spTree>
    <p:extLst>
      <p:ext uri="{BB962C8B-B14F-4D97-AF65-F5344CB8AC3E}">
        <p14:creationId xmlns:p14="http://schemas.microsoft.com/office/powerpoint/2010/main" val="3188347663"/>
      </p:ext>
    </p:extLst>
  </p:cSld>
  <p:clrMapOvr>
    <a:masterClrMapping/>
  </p:clrMapOvr>
  <p:transition>
    <p:newsfla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3" name="Rectangle 11"/>
          <p:cNvSpPr>
            <a:spLocks noChangeArrowheads="1"/>
          </p:cNvSpPr>
          <p:nvPr/>
        </p:nvSpPr>
        <p:spPr bwMode="auto">
          <a:xfrm>
            <a:off x="255588" y="333375"/>
            <a:ext cx="734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For </a:t>
            </a:r>
            <a:r>
              <a:rPr kumimoji="1" lang="en-US" altLang="ja-JP" sz="2000" b="1" i="1">
                <a:solidFill>
                  <a:srgbClr val="000000"/>
                </a:solidFill>
                <a:latin typeface="Verdana" pitchFamily="34" charset="0"/>
              </a:rPr>
              <a:t>x</a:t>
            </a:r>
            <a:r>
              <a:rPr kumimoji="1" lang="en-US" altLang="ja-JP" sz="2000" b="1" baseline="-25000">
                <a:solidFill>
                  <a:srgbClr val="000000"/>
                </a:solidFill>
                <a:latin typeface="Verdana" pitchFamily="34" charset="0"/>
              </a:rPr>
              <a:t>6L</a:t>
            </a:r>
            <a:r>
              <a:rPr kumimoji="1" lang="en-US" altLang="ja-JP" sz="2000" b="1">
                <a:solidFill>
                  <a:srgbClr val="000000"/>
                </a:solidFill>
                <a:latin typeface="Verdana" pitchFamily="34" charset="0"/>
              </a:rPr>
              <a:t>(</a:t>
            </a:r>
            <a:r>
              <a:rPr kumimoji="1" lang="en-US" altLang="ja-JP" sz="2000" b="1" i="1">
                <a:solidFill>
                  <a:srgbClr val="000000"/>
                </a:solidFill>
                <a:latin typeface="Verdana" pitchFamily="34" charset="0"/>
              </a:rPr>
              <a:t>x</a:t>
            </a:r>
            <a:r>
              <a:rPr kumimoji="1" lang="en-US" altLang="ja-JP" sz="2000" b="1">
                <a:solidFill>
                  <a:srgbClr val="000000"/>
                </a:solidFill>
                <a:latin typeface="Verdana" pitchFamily="34" charset="0"/>
              </a:rPr>
              <a:t> coordinate at the left side of the base):</a:t>
            </a:r>
          </a:p>
        </p:txBody>
      </p:sp>
      <p:graphicFrame>
        <p:nvGraphicFramePr>
          <p:cNvPr id="64524" name="Object 12"/>
          <p:cNvGraphicFramePr>
            <a:graphicFrameLocks noChangeAspect="1"/>
          </p:cNvGraphicFramePr>
          <p:nvPr/>
        </p:nvGraphicFramePr>
        <p:xfrm>
          <a:off x="1296988" y="836613"/>
          <a:ext cx="2697162" cy="468312"/>
        </p:xfrm>
        <a:graphic>
          <a:graphicData uri="http://schemas.openxmlformats.org/presentationml/2006/ole">
            <mc:AlternateContent xmlns:mc="http://schemas.openxmlformats.org/markup-compatibility/2006">
              <mc:Choice xmlns:v="urn:schemas-microsoft-com:vml" Requires="v">
                <p:oleObj spid="_x0000_s18889" name="Equation" r:id="rId4" imgW="1244520" imgH="215640" progId="Equation.3">
                  <p:embed/>
                </p:oleObj>
              </mc:Choice>
              <mc:Fallback>
                <p:oleObj name="Equation" r:id="rId4" imgW="124452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988" y="836613"/>
                        <a:ext cx="2697162"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25" name="Object 13"/>
          <p:cNvGraphicFramePr>
            <a:graphicFrameLocks noChangeAspect="1"/>
          </p:cNvGraphicFramePr>
          <p:nvPr/>
        </p:nvGraphicFramePr>
        <p:xfrm>
          <a:off x="4081463" y="823913"/>
          <a:ext cx="2146300" cy="468312"/>
        </p:xfrm>
        <a:graphic>
          <a:graphicData uri="http://schemas.openxmlformats.org/presentationml/2006/ole">
            <mc:AlternateContent xmlns:mc="http://schemas.openxmlformats.org/markup-compatibility/2006">
              <mc:Choice xmlns:v="urn:schemas-microsoft-com:vml" Requires="v">
                <p:oleObj spid="_x0000_s18890" name="Equation" r:id="rId6" imgW="990360" imgH="215640" progId="Equation.3">
                  <p:embed/>
                </p:oleObj>
              </mc:Choice>
              <mc:Fallback>
                <p:oleObj name="Equation" r:id="rId6" imgW="9903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1463" y="823913"/>
                        <a:ext cx="2146300"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26" name="Rectangle 14"/>
          <p:cNvSpPr>
            <a:spLocks noChangeArrowheads="1"/>
          </p:cNvSpPr>
          <p:nvPr/>
        </p:nvSpPr>
        <p:spPr bwMode="auto">
          <a:xfrm>
            <a:off x="217488" y="1677988"/>
            <a:ext cx="7954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For </a:t>
            </a:r>
            <a:r>
              <a:rPr kumimoji="1" lang="en-US" altLang="ja-JP" sz="2000" b="1" i="1">
                <a:solidFill>
                  <a:srgbClr val="000000"/>
                </a:solidFill>
                <a:latin typeface="Verdana" pitchFamily="34" charset="0"/>
              </a:rPr>
              <a:t>x</a:t>
            </a:r>
            <a:r>
              <a:rPr kumimoji="1" lang="en-US" altLang="ja-JP" sz="2000" b="1" baseline="-25000">
                <a:solidFill>
                  <a:srgbClr val="000000"/>
                </a:solidFill>
                <a:latin typeface="Verdana" pitchFamily="34" charset="0"/>
              </a:rPr>
              <a:t>6R</a:t>
            </a:r>
            <a:r>
              <a:rPr kumimoji="1" lang="en-US" altLang="ja-JP" sz="2000" b="1">
                <a:solidFill>
                  <a:srgbClr val="000000"/>
                </a:solidFill>
                <a:latin typeface="Verdana" pitchFamily="34" charset="0"/>
              </a:rPr>
              <a:t>(</a:t>
            </a:r>
            <a:r>
              <a:rPr kumimoji="1" lang="en-US" altLang="ja-JP" sz="2000" b="1" i="1">
                <a:solidFill>
                  <a:srgbClr val="000000"/>
                </a:solidFill>
                <a:latin typeface="Verdana" pitchFamily="34" charset="0"/>
              </a:rPr>
              <a:t>x</a:t>
            </a:r>
            <a:r>
              <a:rPr kumimoji="1" lang="en-US" altLang="ja-JP" sz="2000" b="1">
                <a:solidFill>
                  <a:srgbClr val="000000"/>
                </a:solidFill>
                <a:latin typeface="Verdana" pitchFamily="34" charset="0"/>
              </a:rPr>
              <a:t> coordinate at the right side of the base):</a:t>
            </a:r>
          </a:p>
        </p:txBody>
      </p:sp>
      <p:graphicFrame>
        <p:nvGraphicFramePr>
          <p:cNvPr id="64527" name="Object 15"/>
          <p:cNvGraphicFramePr>
            <a:graphicFrameLocks noChangeAspect="1"/>
          </p:cNvGraphicFramePr>
          <p:nvPr/>
        </p:nvGraphicFramePr>
        <p:xfrm>
          <a:off x="1368425" y="2168525"/>
          <a:ext cx="2478088" cy="468313"/>
        </p:xfrm>
        <a:graphic>
          <a:graphicData uri="http://schemas.openxmlformats.org/presentationml/2006/ole">
            <mc:AlternateContent xmlns:mc="http://schemas.openxmlformats.org/markup-compatibility/2006">
              <mc:Choice xmlns:v="urn:schemas-microsoft-com:vml" Requires="v">
                <p:oleObj spid="_x0000_s18891" name="Equation" r:id="rId8" imgW="1143000" imgH="215640" progId="Equation.3">
                  <p:embed/>
                </p:oleObj>
              </mc:Choice>
              <mc:Fallback>
                <p:oleObj name="Equation" r:id="rId8" imgW="114300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8425" y="2168525"/>
                        <a:ext cx="2478088"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28" name="Object 16"/>
          <p:cNvGraphicFramePr>
            <a:graphicFrameLocks noChangeAspect="1"/>
          </p:cNvGraphicFramePr>
          <p:nvPr/>
        </p:nvGraphicFramePr>
        <p:xfrm>
          <a:off x="4016375" y="2168525"/>
          <a:ext cx="2201863" cy="468313"/>
        </p:xfrm>
        <a:graphic>
          <a:graphicData uri="http://schemas.openxmlformats.org/presentationml/2006/ole">
            <mc:AlternateContent xmlns:mc="http://schemas.openxmlformats.org/markup-compatibility/2006">
              <mc:Choice xmlns:v="urn:schemas-microsoft-com:vml" Requires="v">
                <p:oleObj spid="_x0000_s18892" name="Equation" r:id="rId10" imgW="1015920" imgH="215640" progId="Equation.3">
                  <p:embed/>
                </p:oleObj>
              </mc:Choice>
              <mc:Fallback>
                <p:oleObj name="Equation" r:id="rId10" imgW="101592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6375" y="2168525"/>
                        <a:ext cx="22018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29" name="Object 17"/>
          <p:cNvGraphicFramePr>
            <a:graphicFrameLocks noChangeAspect="1"/>
          </p:cNvGraphicFramePr>
          <p:nvPr/>
        </p:nvGraphicFramePr>
        <p:xfrm>
          <a:off x="1619250" y="3338513"/>
          <a:ext cx="4818063" cy="468312"/>
        </p:xfrm>
        <a:graphic>
          <a:graphicData uri="http://schemas.openxmlformats.org/presentationml/2006/ole">
            <mc:AlternateContent xmlns:mc="http://schemas.openxmlformats.org/markup-compatibility/2006">
              <mc:Choice xmlns:v="urn:schemas-microsoft-com:vml" Requires="v">
                <p:oleObj spid="_x0000_s18893" name="Equation" r:id="rId12" imgW="2209680" imgH="215640" progId="Equation.3">
                  <p:embed/>
                </p:oleObj>
              </mc:Choice>
              <mc:Fallback>
                <p:oleObj name="Equation" r:id="rId12" imgW="2209680" imgH="2156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9250" y="3338513"/>
                        <a:ext cx="4818063"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530" name="Rectangle 18"/>
          <p:cNvSpPr>
            <a:spLocks noChangeArrowheads="1"/>
          </p:cNvSpPr>
          <p:nvPr/>
        </p:nvSpPr>
        <p:spPr bwMode="auto">
          <a:xfrm>
            <a:off x="242888" y="2882900"/>
            <a:ext cx="173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Therefore</a:t>
            </a:r>
          </a:p>
        </p:txBody>
      </p:sp>
      <p:graphicFrame>
        <p:nvGraphicFramePr>
          <p:cNvPr id="64531" name="Object 19"/>
          <p:cNvGraphicFramePr>
            <a:graphicFrameLocks noChangeAspect="1"/>
          </p:cNvGraphicFramePr>
          <p:nvPr/>
        </p:nvGraphicFramePr>
        <p:xfrm>
          <a:off x="1644650" y="3756025"/>
          <a:ext cx="4043363" cy="854075"/>
        </p:xfrm>
        <a:graphic>
          <a:graphicData uri="http://schemas.openxmlformats.org/presentationml/2006/ole">
            <mc:AlternateContent xmlns:mc="http://schemas.openxmlformats.org/markup-compatibility/2006">
              <mc:Choice xmlns:v="urn:schemas-microsoft-com:vml" Requires="v">
                <p:oleObj spid="_x0000_s18894" name="Equation" r:id="rId14" imgW="1854000" imgH="393480" progId="Equation.3">
                  <p:embed/>
                </p:oleObj>
              </mc:Choice>
              <mc:Fallback>
                <p:oleObj name="Equation" r:id="rId14" imgW="1854000" imgH="3934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44650" y="3756025"/>
                        <a:ext cx="4043363" cy="854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4539" name="Group 27"/>
          <p:cNvGrpSpPr>
            <a:grpSpLocks/>
          </p:cNvGrpSpPr>
          <p:nvPr/>
        </p:nvGrpSpPr>
        <p:grpSpPr bwMode="auto">
          <a:xfrm>
            <a:off x="250825" y="4867275"/>
            <a:ext cx="7354888" cy="941388"/>
            <a:chOff x="158" y="170"/>
            <a:chExt cx="4633" cy="593"/>
          </a:xfrm>
        </p:grpSpPr>
        <p:sp>
          <p:nvSpPr>
            <p:cNvPr id="64540" name="Rectangle 28"/>
            <p:cNvSpPr>
              <a:spLocks noChangeArrowheads="1"/>
            </p:cNvSpPr>
            <p:nvPr/>
          </p:nvSpPr>
          <p:spPr bwMode="auto">
            <a:xfrm>
              <a:off x="158" y="170"/>
              <a:ext cx="16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Find the weight:</a:t>
              </a:r>
            </a:p>
          </p:txBody>
        </p:sp>
        <p:graphicFrame>
          <p:nvGraphicFramePr>
            <p:cNvPr id="64541" name="Object 29"/>
            <p:cNvGraphicFramePr>
              <a:graphicFrameLocks noChangeAspect="1"/>
            </p:cNvGraphicFramePr>
            <p:nvPr/>
          </p:nvGraphicFramePr>
          <p:xfrm>
            <a:off x="754" y="468"/>
            <a:ext cx="4037" cy="295"/>
          </p:xfrm>
          <a:graphic>
            <a:graphicData uri="http://schemas.openxmlformats.org/presentationml/2006/ole">
              <mc:AlternateContent xmlns:mc="http://schemas.openxmlformats.org/markup-compatibility/2006">
                <mc:Choice xmlns:v="urn:schemas-microsoft-com:vml" Requires="v">
                  <p:oleObj spid="_x0000_s18895" name="Equation" r:id="rId16" imgW="2958840" imgH="215640" progId="Equation.3">
                    <p:embed/>
                  </p:oleObj>
                </mc:Choice>
                <mc:Fallback>
                  <p:oleObj name="Equation" r:id="rId16" imgW="2958840" imgH="2156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4" y="468"/>
                          <a:ext cx="4037"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49</a:t>
            </a:fld>
            <a:endParaRPr lang="en-US" altLang="ja-JP">
              <a:solidFill>
                <a:srgbClr val="000000"/>
              </a:solidFill>
            </a:endParaRPr>
          </a:p>
        </p:txBody>
      </p:sp>
    </p:spTree>
    <p:extLst>
      <p:ext uri="{BB962C8B-B14F-4D97-AF65-F5344CB8AC3E}">
        <p14:creationId xmlns:p14="http://schemas.microsoft.com/office/powerpoint/2010/main" val="1196496939"/>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30"/>
                                        </p:tgtEl>
                                        <p:attrNameLst>
                                          <p:attrName>style.visibility</p:attrName>
                                        </p:attrNameLst>
                                      </p:cBhvr>
                                      <p:to>
                                        <p:strVal val="visible"/>
                                      </p:to>
                                    </p:set>
                                    <p:anim calcmode="lin" valueType="num">
                                      <p:cBhvr additive="base">
                                        <p:cTn id="7" dur="500" fill="hold"/>
                                        <p:tgtEl>
                                          <p:spTgt spid="64530"/>
                                        </p:tgtEl>
                                        <p:attrNameLst>
                                          <p:attrName>ppt_x</p:attrName>
                                        </p:attrNameLst>
                                      </p:cBhvr>
                                      <p:tavLst>
                                        <p:tav tm="0">
                                          <p:val>
                                            <p:strVal val="0-#ppt_w/2"/>
                                          </p:val>
                                        </p:tav>
                                        <p:tav tm="100000">
                                          <p:val>
                                            <p:strVal val="#ppt_x"/>
                                          </p:val>
                                        </p:tav>
                                      </p:tavLst>
                                    </p:anim>
                                    <p:anim calcmode="lin" valueType="num">
                                      <p:cBhvr additive="base">
                                        <p:cTn id="8" dur="500" fill="hold"/>
                                        <p:tgtEl>
                                          <p:spTgt spid="645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4529"/>
                                        </p:tgtEl>
                                        <p:attrNameLst>
                                          <p:attrName>style.visibility</p:attrName>
                                        </p:attrNameLst>
                                      </p:cBhvr>
                                      <p:to>
                                        <p:strVal val="visible"/>
                                      </p:to>
                                    </p:set>
                                    <p:anim calcmode="lin" valueType="num">
                                      <p:cBhvr additive="base">
                                        <p:cTn id="11" dur="500" fill="hold"/>
                                        <p:tgtEl>
                                          <p:spTgt spid="64529"/>
                                        </p:tgtEl>
                                        <p:attrNameLst>
                                          <p:attrName>ppt_x</p:attrName>
                                        </p:attrNameLst>
                                      </p:cBhvr>
                                      <p:tavLst>
                                        <p:tav tm="0">
                                          <p:val>
                                            <p:strVal val="0-#ppt_w/2"/>
                                          </p:val>
                                        </p:tav>
                                        <p:tav tm="100000">
                                          <p:val>
                                            <p:strVal val="#ppt_x"/>
                                          </p:val>
                                        </p:tav>
                                      </p:tavLst>
                                    </p:anim>
                                    <p:anim calcmode="lin" valueType="num">
                                      <p:cBhvr additive="base">
                                        <p:cTn id="12" dur="500" fill="hold"/>
                                        <p:tgtEl>
                                          <p:spTgt spid="645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4531"/>
                                        </p:tgtEl>
                                        <p:attrNameLst>
                                          <p:attrName>style.visibility</p:attrName>
                                        </p:attrNameLst>
                                      </p:cBhvr>
                                      <p:to>
                                        <p:strVal val="visible"/>
                                      </p:to>
                                    </p:set>
                                    <p:anim calcmode="lin" valueType="num">
                                      <p:cBhvr additive="base">
                                        <p:cTn id="15" dur="500" fill="hold"/>
                                        <p:tgtEl>
                                          <p:spTgt spid="64531"/>
                                        </p:tgtEl>
                                        <p:attrNameLst>
                                          <p:attrName>ppt_x</p:attrName>
                                        </p:attrNameLst>
                                      </p:cBhvr>
                                      <p:tavLst>
                                        <p:tav tm="0">
                                          <p:val>
                                            <p:strVal val="0-#ppt_w/2"/>
                                          </p:val>
                                        </p:tav>
                                        <p:tav tm="100000">
                                          <p:val>
                                            <p:strVal val="#ppt_x"/>
                                          </p:val>
                                        </p:tav>
                                      </p:tavLst>
                                    </p:anim>
                                    <p:anim calcmode="lin" valueType="num">
                                      <p:cBhvr additive="base">
                                        <p:cTn id="16" dur="500" fill="hold"/>
                                        <p:tgtEl>
                                          <p:spTgt spid="6453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64539"/>
                                        </p:tgtEl>
                                        <p:attrNameLst>
                                          <p:attrName>style.visibility</p:attrName>
                                        </p:attrNameLst>
                                      </p:cBhvr>
                                      <p:to>
                                        <p:strVal val="visible"/>
                                      </p:to>
                                    </p:set>
                                    <p:anim calcmode="lin" valueType="num">
                                      <p:cBhvr additive="base">
                                        <p:cTn id="21" dur="500" fill="hold"/>
                                        <p:tgtEl>
                                          <p:spTgt spid="64539"/>
                                        </p:tgtEl>
                                        <p:attrNameLst>
                                          <p:attrName>ppt_x</p:attrName>
                                        </p:attrNameLst>
                                      </p:cBhvr>
                                      <p:tavLst>
                                        <p:tav tm="0">
                                          <p:val>
                                            <p:strVal val="0-#ppt_w/2"/>
                                          </p:val>
                                        </p:tav>
                                        <p:tav tm="100000">
                                          <p:val>
                                            <p:strVal val="#ppt_x"/>
                                          </p:val>
                                        </p:tav>
                                      </p:tavLst>
                                    </p:anim>
                                    <p:anim calcmode="lin" valueType="num">
                                      <p:cBhvr additive="base">
                                        <p:cTn id="22" dur="500" fill="hold"/>
                                        <p:tgtEl>
                                          <p:spTgt spid="645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err="1">
                <a:latin typeface="Comic Sans MS" pitchFamily="66" charset="0"/>
              </a:rPr>
              <a:t>Cont</a:t>
            </a:r>
            <a:r>
              <a:rPr lang="en-US" dirty="0">
                <a:latin typeface="Comic Sans MS" pitchFamily="66" charset="0"/>
              </a:rPr>
              <a:t>…</a:t>
            </a:r>
          </a:p>
        </p:txBody>
      </p:sp>
      <p:sp>
        <p:nvSpPr>
          <p:cNvPr id="3" name="Content Placeholder 2"/>
          <p:cNvSpPr>
            <a:spLocks noGrp="1"/>
          </p:cNvSpPr>
          <p:nvPr>
            <p:ph idx="1"/>
          </p:nvPr>
        </p:nvSpPr>
        <p:spPr>
          <a:xfrm>
            <a:off x="228600" y="1066800"/>
            <a:ext cx="8763000" cy="5562600"/>
          </a:xfrm>
        </p:spPr>
        <p:txBody>
          <a:bodyPr>
            <a:normAutofit fontScale="85000" lnSpcReduction="20000"/>
          </a:bodyPr>
          <a:lstStyle/>
          <a:p>
            <a:pPr algn="just">
              <a:lnSpc>
                <a:spcPct val="160000"/>
              </a:lnSpc>
              <a:buFont typeface="Wingdings" pitchFamily="2" charset="2"/>
              <a:buChar char="ü"/>
            </a:pPr>
            <a:r>
              <a:rPr lang="en-GB" dirty="0">
                <a:latin typeface="Comic Sans MS" pitchFamily="66" charset="0"/>
              </a:rPr>
              <a:t>In assessing the stability of slopes, geotechnical engineers have to pay particular attention to </a:t>
            </a:r>
            <a:r>
              <a:rPr lang="en-GB" b="1" dirty="0">
                <a:solidFill>
                  <a:srgbClr val="FF0000"/>
                </a:solidFill>
                <a:latin typeface="Comic Sans MS" pitchFamily="66" charset="0"/>
              </a:rPr>
              <a:t>geology</a:t>
            </a:r>
            <a:r>
              <a:rPr lang="en-GB" dirty="0">
                <a:latin typeface="Comic Sans MS" pitchFamily="66" charset="0"/>
              </a:rPr>
              <a:t>, </a:t>
            </a:r>
            <a:r>
              <a:rPr lang="en-GB" b="1" dirty="0">
                <a:solidFill>
                  <a:srgbClr val="FF0000"/>
                </a:solidFill>
                <a:latin typeface="Comic Sans MS" pitchFamily="66" charset="0"/>
              </a:rPr>
              <a:t>drainage</a:t>
            </a:r>
            <a:r>
              <a:rPr lang="en-GB" dirty="0">
                <a:latin typeface="Comic Sans MS" pitchFamily="66" charset="0"/>
              </a:rPr>
              <a:t>, </a:t>
            </a:r>
            <a:r>
              <a:rPr lang="en-GB" b="1" dirty="0">
                <a:solidFill>
                  <a:srgbClr val="FF0000"/>
                </a:solidFill>
                <a:latin typeface="Comic Sans MS" pitchFamily="66" charset="0"/>
              </a:rPr>
              <a:t>groundwater</a:t>
            </a:r>
            <a:r>
              <a:rPr lang="en-GB" dirty="0">
                <a:latin typeface="Comic Sans MS" pitchFamily="66" charset="0"/>
              </a:rPr>
              <a:t>, and the </a:t>
            </a:r>
            <a:r>
              <a:rPr lang="en-GB" b="1" dirty="0">
                <a:solidFill>
                  <a:srgbClr val="FF0000"/>
                </a:solidFill>
                <a:latin typeface="Comic Sans MS" pitchFamily="66" charset="0"/>
              </a:rPr>
              <a:t>shear strength </a:t>
            </a:r>
            <a:r>
              <a:rPr lang="en-GB" dirty="0">
                <a:latin typeface="Comic Sans MS" pitchFamily="66" charset="0"/>
              </a:rPr>
              <a:t>of the soils. </a:t>
            </a:r>
          </a:p>
          <a:p>
            <a:pPr algn="just">
              <a:lnSpc>
                <a:spcPct val="160000"/>
              </a:lnSpc>
              <a:buFont typeface="Wingdings" pitchFamily="2" charset="2"/>
              <a:buChar char="ü"/>
            </a:pPr>
            <a:r>
              <a:rPr lang="en-GB" dirty="0">
                <a:latin typeface="Comic Sans MS" pitchFamily="66" charset="0"/>
              </a:rPr>
              <a:t>The most common slope stability analysis methods are based on </a:t>
            </a:r>
            <a:r>
              <a:rPr lang="en-GB" b="1" dirty="0">
                <a:latin typeface="Comic Sans MS" pitchFamily="66" charset="0"/>
              </a:rPr>
              <a:t>simplifying assumptions </a:t>
            </a:r>
            <a:r>
              <a:rPr lang="en-GB" dirty="0">
                <a:latin typeface="Comic Sans MS" pitchFamily="66" charset="0"/>
              </a:rPr>
              <a:t>and careful </a:t>
            </a:r>
            <a:r>
              <a:rPr lang="en-GB" b="1" dirty="0">
                <a:latin typeface="Comic Sans MS" pitchFamily="66" charset="0"/>
              </a:rPr>
              <a:t>site investigation</a:t>
            </a:r>
            <a:r>
              <a:rPr lang="en-GB" dirty="0">
                <a:latin typeface="Comic Sans MS" pitchFamily="66" charset="0"/>
              </a:rPr>
              <a:t>. In this chapter, we will examine the stability of earth slopes in two dimensional space using </a:t>
            </a:r>
            <a:r>
              <a:rPr lang="en-GB" b="1" dirty="0">
                <a:solidFill>
                  <a:srgbClr val="FF0000"/>
                </a:solidFill>
                <a:latin typeface="Comic Sans MS" pitchFamily="66" charset="0"/>
              </a:rPr>
              <a:t>limit equilibrium methods</a:t>
            </a:r>
            <a:r>
              <a:rPr lang="en-GB" dirty="0">
                <a:latin typeface="Comic Sans MS" pitchFamily="66" charset="0"/>
              </a:rPr>
              <a:t>.</a:t>
            </a:r>
            <a:endParaRPr lang="en-US" dirty="0">
              <a:latin typeface="Comic Sans MS" pitchFamily="66" charset="0"/>
            </a:endParaRPr>
          </a:p>
          <a:p>
            <a:pPr algn="just">
              <a:lnSpc>
                <a:spcPct val="160000"/>
              </a:lnSpc>
              <a:buFont typeface="Wingdings" pitchFamily="2" charset="2"/>
              <a:buChar char="ü"/>
            </a:pPr>
            <a:endParaRPr lang="en-US" dirty="0"/>
          </a:p>
        </p:txBody>
      </p:sp>
      <p:sp>
        <p:nvSpPr>
          <p:cNvPr id="5" name="Slide Number Placeholder 4"/>
          <p:cNvSpPr>
            <a:spLocks noGrp="1"/>
          </p:cNvSpPr>
          <p:nvPr>
            <p:ph type="sldNum" sz="quarter" idx="12"/>
          </p:nvPr>
        </p:nvSpPr>
        <p:spPr/>
        <p:txBody>
          <a:bodyPr/>
          <a:lstStyle/>
          <a:p>
            <a:fld id="{AE1075AE-E397-4817-923A-EC4437C88326}" type="slidenum">
              <a:rPr lang="en-US" smtClean="0"/>
              <a:t>5</a:t>
            </a:fld>
            <a:endParaRPr lang="en-US"/>
          </a:p>
        </p:txBody>
      </p:sp>
    </p:spTree>
    <p:extLst>
      <p:ext uri="{BB962C8B-B14F-4D97-AF65-F5344CB8AC3E}">
        <p14:creationId xmlns:p14="http://schemas.microsoft.com/office/powerpoint/2010/main" val="55622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95" name="Group 31"/>
          <p:cNvGrpSpPr>
            <a:grpSpLocks/>
          </p:cNvGrpSpPr>
          <p:nvPr/>
        </p:nvGrpSpPr>
        <p:grpSpPr bwMode="auto">
          <a:xfrm>
            <a:off x="484188" y="4130675"/>
            <a:ext cx="6510337" cy="1641475"/>
            <a:chOff x="305" y="3002"/>
            <a:chExt cx="4101" cy="1034"/>
          </a:xfrm>
        </p:grpSpPr>
        <p:sp>
          <p:nvSpPr>
            <p:cNvPr id="62487" name="Rectangle 23"/>
            <p:cNvSpPr>
              <a:spLocks noChangeArrowheads="1"/>
            </p:cNvSpPr>
            <p:nvPr/>
          </p:nvSpPr>
          <p:spPr bwMode="auto">
            <a:xfrm>
              <a:off x="449" y="3085"/>
              <a:ext cx="11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For </a:t>
              </a:r>
              <a:r>
                <a:rPr kumimoji="1" lang="en-US" altLang="ja-JP" sz="2000" b="1" i="1">
                  <a:solidFill>
                    <a:srgbClr val="000000"/>
                  </a:solidFill>
                  <a:latin typeface="Verdana" pitchFamily="34" charset="0"/>
                </a:rPr>
                <a:t>r</a:t>
              </a:r>
              <a:r>
                <a:rPr kumimoji="1" lang="en-US" altLang="ja-JP" sz="2000" b="1" baseline="-25000">
                  <a:solidFill>
                    <a:srgbClr val="000000"/>
                  </a:solidFill>
                  <a:latin typeface="Verdana" pitchFamily="34" charset="0"/>
                </a:rPr>
                <a:t>u</a:t>
              </a:r>
              <a:r>
                <a:rPr kumimoji="1" lang="en-US" altLang="ja-JP" sz="2000" b="1">
                  <a:solidFill>
                    <a:srgbClr val="000000"/>
                  </a:solidFill>
                  <a:latin typeface="Verdana" pitchFamily="34" charset="0"/>
                </a:rPr>
                <a:t> = 0:</a:t>
              </a:r>
            </a:p>
          </p:txBody>
        </p:sp>
        <p:graphicFrame>
          <p:nvGraphicFramePr>
            <p:cNvPr id="62488" name="Object 24"/>
            <p:cNvGraphicFramePr>
              <a:graphicFrameLocks noChangeAspect="1"/>
            </p:cNvGraphicFramePr>
            <p:nvPr/>
          </p:nvGraphicFramePr>
          <p:xfrm>
            <a:off x="1574" y="3002"/>
            <a:ext cx="2832" cy="474"/>
          </p:xfrm>
          <a:graphic>
            <a:graphicData uri="http://schemas.openxmlformats.org/presentationml/2006/ole">
              <mc:AlternateContent xmlns:mc="http://schemas.openxmlformats.org/markup-compatibility/2006">
                <mc:Choice xmlns:v="urn:schemas-microsoft-com:vml" Requires="v">
                  <p:oleObj spid="_x0000_s19718" name="Equation" r:id="rId4" imgW="2361960" imgH="393480" progId="Equation.3">
                    <p:embed/>
                  </p:oleObj>
                </mc:Choice>
                <mc:Fallback>
                  <p:oleObj name="Equation" r:id="rId4" imgW="23619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4" y="3002"/>
                          <a:ext cx="2832"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89" name="Rectangle 25"/>
            <p:cNvSpPr>
              <a:spLocks noChangeArrowheads="1"/>
            </p:cNvSpPr>
            <p:nvPr/>
          </p:nvSpPr>
          <p:spPr bwMode="auto">
            <a:xfrm>
              <a:off x="305" y="3645"/>
              <a:ext cx="129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For </a:t>
              </a:r>
              <a:r>
                <a:rPr kumimoji="1" lang="en-US" altLang="ja-JP" sz="2000" b="1" i="1">
                  <a:solidFill>
                    <a:srgbClr val="000000"/>
                  </a:solidFill>
                  <a:latin typeface="Verdana" pitchFamily="34" charset="0"/>
                </a:rPr>
                <a:t>r</a:t>
              </a:r>
              <a:r>
                <a:rPr kumimoji="1" lang="en-US" altLang="ja-JP" sz="2000" b="1" baseline="-25000">
                  <a:solidFill>
                    <a:srgbClr val="000000"/>
                  </a:solidFill>
                  <a:latin typeface="Verdana" pitchFamily="34" charset="0"/>
                </a:rPr>
                <a:t>u</a:t>
              </a:r>
              <a:r>
                <a:rPr kumimoji="1" lang="en-US" altLang="ja-JP" sz="2000" b="1">
                  <a:solidFill>
                    <a:srgbClr val="000000"/>
                  </a:solidFill>
                  <a:latin typeface="Verdana" pitchFamily="34" charset="0"/>
                </a:rPr>
                <a:t> = 0.4:</a:t>
              </a:r>
            </a:p>
          </p:txBody>
        </p:sp>
        <p:graphicFrame>
          <p:nvGraphicFramePr>
            <p:cNvPr id="62490" name="Object 26"/>
            <p:cNvGraphicFramePr>
              <a:graphicFrameLocks noChangeAspect="1"/>
            </p:cNvGraphicFramePr>
            <p:nvPr/>
          </p:nvGraphicFramePr>
          <p:xfrm>
            <a:off x="1558" y="3562"/>
            <a:ext cx="2831" cy="474"/>
          </p:xfrm>
          <a:graphic>
            <a:graphicData uri="http://schemas.openxmlformats.org/presentationml/2006/ole">
              <mc:AlternateContent xmlns:mc="http://schemas.openxmlformats.org/markup-compatibility/2006">
                <mc:Choice xmlns:v="urn:schemas-microsoft-com:vml" Requires="v">
                  <p:oleObj spid="_x0000_s19719" name="Equation" r:id="rId6" imgW="2361960" imgH="393480" progId="Equation.3">
                    <p:embed/>
                  </p:oleObj>
                </mc:Choice>
                <mc:Fallback>
                  <p:oleObj name="Equation" r:id="rId6" imgW="2361960" imgH="393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8" y="3562"/>
                          <a:ext cx="2831"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2486" name="Rectangle 22"/>
          <p:cNvSpPr>
            <a:spLocks noChangeArrowheads="1"/>
          </p:cNvSpPr>
          <p:nvPr/>
        </p:nvSpPr>
        <p:spPr bwMode="auto">
          <a:xfrm>
            <a:off x="230188" y="404813"/>
            <a:ext cx="4316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Find the FS (Use Eqn. 4.25):</a:t>
            </a:r>
          </a:p>
        </p:txBody>
      </p:sp>
      <p:graphicFrame>
        <p:nvGraphicFramePr>
          <p:cNvPr id="62492" name="Object 28"/>
          <p:cNvGraphicFramePr>
            <a:graphicFrameLocks noChangeAspect="1"/>
          </p:cNvGraphicFramePr>
          <p:nvPr/>
        </p:nvGraphicFramePr>
        <p:xfrm>
          <a:off x="2081213" y="1014413"/>
          <a:ext cx="4627562" cy="1449387"/>
        </p:xfrm>
        <a:graphic>
          <a:graphicData uri="http://schemas.openxmlformats.org/presentationml/2006/ole">
            <mc:AlternateContent xmlns:mc="http://schemas.openxmlformats.org/markup-compatibility/2006">
              <mc:Choice xmlns:v="urn:schemas-microsoft-com:vml" Requires="v">
                <p:oleObj spid="_x0000_s19720" name="Equation" r:id="rId8" imgW="2679700" imgH="838200" progId="Equation.3">
                  <p:embed/>
                </p:oleObj>
              </mc:Choice>
              <mc:Fallback>
                <p:oleObj name="Equation" r:id="rId8" imgW="2679700" imgH="838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81213" y="1014413"/>
                        <a:ext cx="4627562" cy="1449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2497" name="Group 33"/>
          <p:cNvGrpSpPr>
            <a:grpSpLocks/>
          </p:cNvGrpSpPr>
          <p:nvPr/>
        </p:nvGrpSpPr>
        <p:grpSpPr bwMode="auto">
          <a:xfrm>
            <a:off x="192088" y="2430463"/>
            <a:ext cx="7383462" cy="1363662"/>
            <a:chOff x="121" y="1531"/>
            <a:chExt cx="4651" cy="859"/>
          </a:xfrm>
        </p:grpSpPr>
        <p:graphicFrame>
          <p:nvGraphicFramePr>
            <p:cNvPr id="62485" name="Object 21"/>
            <p:cNvGraphicFramePr>
              <a:graphicFrameLocks noChangeAspect="1"/>
            </p:cNvGraphicFramePr>
            <p:nvPr/>
          </p:nvGraphicFramePr>
          <p:xfrm>
            <a:off x="750" y="1916"/>
            <a:ext cx="4022" cy="474"/>
          </p:xfrm>
          <a:graphic>
            <a:graphicData uri="http://schemas.openxmlformats.org/presentationml/2006/ole">
              <mc:AlternateContent xmlns:mc="http://schemas.openxmlformats.org/markup-compatibility/2006">
                <mc:Choice xmlns:v="urn:schemas-microsoft-com:vml" Requires="v">
                  <p:oleObj spid="_x0000_s19721" name="Equation" r:id="rId10" imgW="3340080" imgH="393480" progId="Equation.3">
                    <p:embed/>
                  </p:oleObj>
                </mc:Choice>
                <mc:Fallback>
                  <p:oleObj name="Equation" r:id="rId10" imgW="3340080" imgH="393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0" y="1916"/>
                          <a:ext cx="4022"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2496" name="Rectangle 32"/>
            <p:cNvSpPr>
              <a:spLocks noChangeArrowheads="1"/>
            </p:cNvSpPr>
            <p:nvPr/>
          </p:nvSpPr>
          <p:spPr bwMode="auto">
            <a:xfrm>
              <a:off x="121" y="1531"/>
              <a:ext cx="14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kumimoji="1" lang="en-US" altLang="ja-JP" sz="2000" b="1">
                  <a:solidFill>
                    <a:srgbClr val="000000"/>
                  </a:solidFill>
                  <a:latin typeface="Verdana" pitchFamily="34" charset="0"/>
                </a:rPr>
                <a:t>For uniform </a:t>
              </a:r>
              <a:r>
                <a:rPr kumimoji="1" lang="en-US" altLang="ja-JP" sz="2000" b="1" i="1">
                  <a:solidFill>
                    <a:srgbClr val="000000"/>
                  </a:solidFill>
                  <a:latin typeface="Verdana" pitchFamily="34" charset="0"/>
                </a:rPr>
                <a:t>c</a:t>
              </a:r>
              <a:r>
                <a:rPr kumimoji="1" lang="en-US" altLang="ja-JP" sz="2000" b="1">
                  <a:solidFill>
                    <a:srgbClr val="000000"/>
                  </a:solidFill>
                  <a:latin typeface="Verdana" pitchFamily="34" charset="0"/>
                </a:rPr>
                <a:t>:</a:t>
              </a:r>
            </a:p>
          </p:txBody>
        </p:sp>
      </p:gr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50</a:t>
            </a:fld>
            <a:endParaRPr lang="en-US" altLang="ja-JP">
              <a:solidFill>
                <a:srgbClr val="000000"/>
              </a:solidFill>
            </a:endParaRPr>
          </a:p>
        </p:txBody>
      </p:sp>
    </p:spTree>
    <p:extLst>
      <p:ext uri="{BB962C8B-B14F-4D97-AF65-F5344CB8AC3E}">
        <p14:creationId xmlns:p14="http://schemas.microsoft.com/office/powerpoint/2010/main" val="95268472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2497"/>
                                        </p:tgtEl>
                                        <p:attrNameLst>
                                          <p:attrName>style.visibility</p:attrName>
                                        </p:attrNameLst>
                                      </p:cBhvr>
                                      <p:to>
                                        <p:strVal val="visible"/>
                                      </p:to>
                                    </p:set>
                                    <p:anim calcmode="lin" valueType="num">
                                      <p:cBhvr additive="base">
                                        <p:cTn id="7" dur="500" fill="hold"/>
                                        <p:tgtEl>
                                          <p:spTgt spid="62497"/>
                                        </p:tgtEl>
                                        <p:attrNameLst>
                                          <p:attrName>ppt_x</p:attrName>
                                        </p:attrNameLst>
                                      </p:cBhvr>
                                      <p:tavLst>
                                        <p:tav tm="0">
                                          <p:val>
                                            <p:strVal val="0-#ppt_w/2"/>
                                          </p:val>
                                        </p:tav>
                                        <p:tav tm="100000">
                                          <p:val>
                                            <p:strVal val="#ppt_x"/>
                                          </p:val>
                                        </p:tav>
                                      </p:tavLst>
                                    </p:anim>
                                    <p:anim calcmode="lin" valueType="num">
                                      <p:cBhvr additive="base">
                                        <p:cTn id="8" dur="500" fill="hold"/>
                                        <p:tgtEl>
                                          <p:spTgt spid="6249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62495"/>
                                        </p:tgtEl>
                                        <p:attrNameLst>
                                          <p:attrName>style.visibility</p:attrName>
                                        </p:attrNameLst>
                                      </p:cBhvr>
                                      <p:to>
                                        <p:strVal val="visible"/>
                                      </p:to>
                                    </p:set>
                                    <p:anim calcmode="lin" valueType="num">
                                      <p:cBhvr additive="base">
                                        <p:cTn id="13" dur="500" fill="hold"/>
                                        <p:tgtEl>
                                          <p:spTgt spid="62495"/>
                                        </p:tgtEl>
                                        <p:attrNameLst>
                                          <p:attrName>ppt_x</p:attrName>
                                        </p:attrNameLst>
                                      </p:cBhvr>
                                      <p:tavLst>
                                        <p:tav tm="0">
                                          <p:val>
                                            <p:strVal val="0-#ppt_w/2"/>
                                          </p:val>
                                        </p:tav>
                                        <p:tav tm="100000">
                                          <p:val>
                                            <p:strVal val="#ppt_x"/>
                                          </p:val>
                                        </p:tav>
                                      </p:tavLst>
                                    </p:anim>
                                    <p:anim calcmode="lin" valueType="num">
                                      <p:cBhvr additive="base">
                                        <p:cTn id="14" dur="500" fill="hold"/>
                                        <p:tgtEl>
                                          <p:spTgt spid="624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70" name="Text Box 14"/>
          <p:cNvSpPr txBox="1">
            <a:spLocks noChangeArrowheads="1"/>
          </p:cNvSpPr>
          <p:nvPr/>
        </p:nvSpPr>
        <p:spPr bwMode="auto">
          <a:xfrm>
            <a:off x="179388" y="260350"/>
            <a:ext cx="6048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400" b="1" dirty="0">
                <a:solidFill>
                  <a:srgbClr val="000000"/>
                </a:solidFill>
                <a:latin typeface="Verdana" pitchFamily="34" charset="0"/>
              </a:rPr>
              <a:t>4.5.3.2  Bishop Simplified Method</a:t>
            </a:r>
          </a:p>
        </p:txBody>
      </p:sp>
      <p:grpSp>
        <p:nvGrpSpPr>
          <p:cNvPr id="70712" name="Group 56"/>
          <p:cNvGrpSpPr>
            <a:grpSpLocks/>
          </p:cNvGrpSpPr>
          <p:nvPr/>
        </p:nvGrpSpPr>
        <p:grpSpPr bwMode="auto">
          <a:xfrm>
            <a:off x="695325" y="836613"/>
            <a:ext cx="7604125" cy="2466975"/>
            <a:chOff x="438" y="527"/>
            <a:chExt cx="4790" cy="1554"/>
          </a:xfrm>
        </p:grpSpPr>
        <p:grpSp>
          <p:nvGrpSpPr>
            <p:cNvPr id="70695" name="Group 39"/>
            <p:cNvGrpSpPr>
              <a:grpSpLocks/>
            </p:cNvGrpSpPr>
            <p:nvPr/>
          </p:nvGrpSpPr>
          <p:grpSpPr bwMode="auto">
            <a:xfrm>
              <a:off x="3480" y="527"/>
              <a:ext cx="1748" cy="1554"/>
              <a:chOff x="3480" y="527"/>
              <a:chExt cx="1748" cy="1554"/>
            </a:xfrm>
          </p:grpSpPr>
          <p:sp>
            <p:nvSpPr>
              <p:cNvPr id="70671" name="AutoShape 15"/>
              <p:cNvSpPr>
                <a:spLocks noChangeAspect="1" noChangeArrowheads="1"/>
              </p:cNvSpPr>
              <p:nvPr/>
            </p:nvSpPr>
            <p:spPr bwMode="auto">
              <a:xfrm rot="5400000" flipH="1">
                <a:off x="3703" y="882"/>
                <a:ext cx="1231" cy="521"/>
              </a:xfrm>
              <a:prstGeom prst="parallelogram">
                <a:avLst>
                  <a:gd name="adj" fmla="val 59069"/>
                </a:avLst>
              </a:prstGeom>
              <a:noFill/>
              <a:ln w="222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70672" name="Line 16"/>
              <p:cNvSpPr>
                <a:spLocks noChangeShapeType="1"/>
              </p:cNvSpPr>
              <p:nvPr/>
            </p:nvSpPr>
            <p:spPr bwMode="auto">
              <a:xfrm flipV="1">
                <a:off x="3989" y="981"/>
                <a:ext cx="0" cy="725"/>
              </a:xfrm>
              <a:prstGeom prst="line">
                <a:avLst/>
              </a:prstGeom>
              <a:noFill/>
              <a:ln w="19050">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70673" name="Line 17"/>
              <p:cNvSpPr>
                <a:spLocks noChangeShapeType="1"/>
              </p:cNvSpPr>
              <p:nvPr/>
            </p:nvSpPr>
            <p:spPr bwMode="auto">
              <a:xfrm>
                <a:off x="4648" y="619"/>
                <a:ext cx="0" cy="725"/>
              </a:xfrm>
              <a:prstGeom prst="line">
                <a:avLst/>
              </a:prstGeom>
              <a:noFill/>
              <a:ln w="19050">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70674" name="Line 18"/>
              <p:cNvSpPr>
                <a:spLocks noChangeShapeType="1"/>
              </p:cNvSpPr>
              <p:nvPr/>
            </p:nvSpPr>
            <p:spPr bwMode="auto">
              <a:xfrm>
                <a:off x="3498" y="1346"/>
                <a:ext cx="454" cy="0"/>
              </a:xfrm>
              <a:prstGeom prst="line">
                <a:avLst/>
              </a:prstGeom>
              <a:noFill/>
              <a:ln w="19050">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70675" name="Line 19"/>
              <p:cNvSpPr>
                <a:spLocks noChangeShapeType="1"/>
              </p:cNvSpPr>
              <p:nvPr/>
            </p:nvSpPr>
            <p:spPr bwMode="auto">
              <a:xfrm flipH="1">
                <a:off x="4680" y="981"/>
                <a:ext cx="454" cy="0"/>
              </a:xfrm>
              <a:prstGeom prst="line">
                <a:avLst/>
              </a:prstGeom>
              <a:noFill/>
              <a:ln w="19050">
                <a:solidFill>
                  <a:srgbClr val="0000FF"/>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70676" name="Object 20"/>
              <p:cNvGraphicFramePr>
                <a:graphicFrameLocks noChangeAspect="1"/>
              </p:cNvGraphicFramePr>
              <p:nvPr/>
            </p:nvGraphicFramePr>
            <p:xfrm>
              <a:off x="3760" y="1426"/>
              <a:ext cx="224" cy="317"/>
            </p:xfrm>
            <a:graphic>
              <a:graphicData uri="http://schemas.openxmlformats.org/presentationml/2006/ole">
                <mc:AlternateContent xmlns:mc="http://schemas.openxmlformats.org/markup-compatibility/2006">
                  <mc:Choice xmlns:v="urn:schemas-microsoft-com:vml" Requires="v">
                    <p:oleObj spid="_x0000_s21262" name="Equation" r:id="rId4" imgW="152280" imgH="215640" progId="Equation.3">
                      <p:embed/>
                    </p:oleObj>
                  </mc:Choice>
                  <mc:Fallback>
                    <p:oleObj name="Equation" r:id="rId4" imgW="15228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 y="1426"/>
                            <a:ext cx="224"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77" name="Object 21"/>
              <p:cNvGraphicFramePr>
                <a:graphicFrameLocks noChangeAspect="1"/>
              </p:cNvGraphicFramePr>
              <p:nvPr/>
            </p:nvGraphicFramePr>
            <p:xfrm>
              <a:off x="4645" y="535"/>
              <a:ext cx="261" cy="317"/>
            </p:xfrm>
            <a:graphic>
              <a:graphicData uri="http://schemas.openxmlformats.org/presentationml/2006/ole">
                <mc:AlternateContent xmlns:mc="http://schemas.openxmlformats.org/markup-compatibility/2006">
                  <mc:Choice xmlns:v="urn:schemas-microsoft-com:vml" Requires="v">
                    <p:oleObj spid="_x0000_s21263" name="Equation" r:id="rId6" imgW="177480" imgH="215640" progId="Equation.3">
                      <p:embed/>
                    </p:oleObj>
                  </mc:Choice>
                  <mc:Fallback>
                    <p:oleObj name="Equation" r:id="rId6" imgW="1774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 y="535"/>
                            <a:ext cx="261"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78" name="Object 22"/>
              <p:cNvGraphicFramePr>
                <a:graphicFrameLocks noChangeAspect="1"/>
              </p:cNvGraphicFramePr>
              <p:nvPr/>
            </p:nvGraphicFramePr>
            <p:xfrm>
              <a:off x="4930" y="944"/>
              <a:ext cx="298" cy="317"/>
            </p:xfrm>
            <a:graphic>
              <a:graphicData uri="http://schemas.openxmlformats.org/presentationml/2006/ole">
                <mc:AlternateContent xmlns:mc="http://schemas.openxmlformats.org/markup-compatibility/2006">
                  <mc:Choice xmlns:v="urn:schemas-microsoft-com:vml" Requires="v">
                    <p:oleObj spid="_x0000_s21264" name="Equation" r:id="rId8" imgW="203040" imgH="215640" progId="Equation.3">
                      <p:embed/>
                    </p:oleObj>
                  </mc:Choice>
                  <mc:Fallback>
                    <p:oleObj name="Equation" r:id="rId8" imgW="20304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0" y="944"/>
                            <a:ext cx="298"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79" name="Object 23"/>
              <p:cNvGraphicFramePr>
                <a:graphicFrameLocks noChangeAspect="1"/>
              </p:cNvGraphicFramePr>
              <p:nvPr/>
            </p:nvGraphicFramePr>
            <p:xfrm>
              <a:off x="3480" y="1056"/>
              <a:ext cx="261" cy="317"/>
            </p:xfrm>
            <a:graphic>
              <a:graphicData uri="http://schemas.openxmlformats.org/presentationml/2006/ole">
                <mc:AlternateContent xmlns:mc="http://schemas.openxmlformats.org/markup-compatibility/2006">
                  <mc:Choice xmlns:v="urn:schemas-microsoft-com:vml" Requires="v">
                    <p:oleObj spid="_x0000_s21265" name="Equation" r:id="rId10" imgW="177480" imgH="215640" progId="Equation.3">
                      <p:embed/>
                    </p:oleObj>
                  </mc:Choice>
                  <mc:Fallback>
                    <p:oleObj name="Equation" r:id="rId10" imgW="177480" imgH="2156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0" y="1056"/>
                            <a:ext cx="261"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80" name="Line 24"/>
              <p:cNvSpPr>
                <a:spLocks noChangeShapeType="1"/>
              </p:cNvSpPr>
              <p:nvPr/>
            </p:nvSpPr>
            <p:spPr bwMode="auto">
              <a:xfrm>
                <a:off x="4323" y="1151"/>
                <a:ext cx="0" cy="334"/>
              </a:xfrm>
              <a:prstGeom prst="line">
                <a:avLst/>
              </a:prstGeom>
              <a:noFill/>
              <a:ln w="190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70681" name="Line 25"/>
              <p:cNvSpPr>
                <a:spLocks noChangeShapeType="1"/>
              </p:cNvSpPr>
              <p:nvPr/>
            </p:nvSpPr>
            <p:spPr bwMode="auto">
              <a:xfrm flipH="1" flipV="1">
                <a:off x="4384" y="1680"/>
                <a:ext cx="136" cy="317"/>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70682" name="Line 26"/>
              <p:cNvSpPr>
                <a:spLocks noChangeShapeType="1"/>
              </p:cNvSpPr>
              <p:nvPr/>
            </p:nvSpPr>
            <p:spPr bwMode="auto">
              <a:xfrm flipV="1">
                <a:off x="4146" y="1517"/>
                <a:ext cx="454" cy="272"/>
              </a:xfrm>
              <a:prstGeom prst="line">
                <a:avLst/>
              </a:prstGeom>
              <a:noFill/>
              <a:ln w="222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70683" name="Object 27"/>
              <p:cNvGraphicFramePr>
                <a:graphicFrameLocks noChangeAspect="1"/>
              </p:cNvGraphicFramePr>
              <p:nvPr/>
            </p:nvGraphicFramePr>
            <p:xfrm>
              <a:off x="4486" y="1690"/>
              <a:ext cx="260" cy="261"/>
            </p:xfrm>
            <a:graphic>
              <a:graphicData uri="http://schemas.openxmlformats.org/presentationml/2006/ole">
                <mc:AlternateContent xmlns:mc="http://schemas.openxmlformats.org/markup-compatibility/2006">
                  <mc:Choice xmlns:v="urn:schemas-microsoft-com:vml" Requires="v">
                    <p:oleObj spid="_x0000_s21266" name="Equation" r:id="rId12" imgW="177480" imgH="177480" progId="Equation.3">
                      <p:embed/>
                    </p:oleObj>
                  </mc:Choice>
                  <mc:Fallback>
                    <p:oleObj name="Equation" r:id="rId12" imgW="177480" imgH="17748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86" y="1690"/>
                            <a:ext cx="260" cy="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84" name="Object 28"/>
              <p:cNvGraphicFramePr>
                <a:graphicFrameLocks noChangeAspect="1"/>
              </p:cNvGraphicFramePr>
              <p:nvPr/>
            </p:nvGraphicFramePr>
            <p:xfrm>
              <a:off x="4124" y="1753"/>
              <a:ext cx="204" cy="242"/>
            </p:xfrm>
            <a:graphic>
              <a:graphicData uri="http://schemas.openxmlformats.org/presentationml/2006/ole">
                <mc:AlternateContent xmlns:mc="http://schemas.openxmlformats.org/markup-compatibility/2006">
                  <mc:Choice xmlns:v="urn:schemas-microsoft-com:vml" Requires="v">
                    <p:oleObj spid="_x0000_s21267" name="Equation" r:id="rId14" imgW="139680" imgH="164880" progId="Equation.3">
                      <p:embed/>
                    </p:oleObj>
                  </mc:Choice>
                  <mc:Fallback>
                    <p:oleObj name="Equation" r:id="rId14" imgW="139680" imgH="16488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24" y="1753"/>
                            <a:ext cx="204" cy="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85" name="Line 29"/>
              <p:cNvSpPr>
                <a:spLocks noChangeShapeType="1"/>
              </p:cNvSpPr>
              <p:nvPr/>
            </p:nvSpPr>
            <p:spPr bwMode="auto">
              <a:xfrm flipH="1">
                <a:off x="3605" y="1760"/>
                <a:ext cx="453" cy="272"/>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sp>
            <p:nvSpPr>
              <p:cNvPr id="70686" name="Line 30"/>
              <p:cNvSpPr>
                <a:spLocks noChangeShapeType="1"/>
              </p:cNvSpPr>
              <p:nvPr/>
            </p:nvSpPr>
            <p:spPr bwMode="auto">
              <a:xfrm>
                <a:off x="3618" y="2032"/>
                <a:ext cx="267" cy="0"/>
              </a:xfrm>
              <a:prstGeom prst="line">
                <a:avLst/>
              </a:prstGeom>
              <a:noFill/>
              <a:ln w="158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70687" name="Object 31"/>
              <p:cNvGraphicFramePr>
                <a:graphicFrameLocks noChangeAspect="1"/>
              </p:cNvGraphicFramePr>
              <p:nvPr/>
            </p:nvGraphicFramePr>
            <p:xfrm>
              <a:off x="3760" y="1856"/>
              <a:ext cx="161" cy="225"/>
            </p:xfrm>
            <a:graphic>
              <a:graphicData uri="http://schemas.openxmlformats.org/presentationml/2006/ole">
                <mc:AlternateContent xmlns:mc="http://schemas.openxmlformats.org/markup-compatibility/2006">
                  <mc:Choice xmlns:v="urn:schemas-microsoft-com:vml" Requires="v">
                    <p:oleObj spid="_x0000_s21268" name="Equation" r:id="rId16" imgW="126720" imgH="177480" progId="Equation.3">
                      <p:embed/>
                    </p:oleObj>
                  </mc:Choice>
                  <mc:Fallback>
                    <p:oleObj name="Equation" r:id="rId16" imgW="12672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60" y="1856"/>
                            <a:ext cx="161" cy="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88" name="Object 32"/>
              <p:cNvGraphicFramePr>
                <a:graphicFrameLocks noChangeAspect="1"/>
              </p:cNvGraphicFramePr>
              <p:nvPr/>
            </p:nvGraphicFramePr>
            <p:xfrm>
              <a:off x="4233" y="922"/>
              <a:ext cx="260" cy="261"/>
            </p:xfrm>
            <a:graphic>
              <a:graphicData uri="http://schemas.openxmlformats.org/presentationml/2006/ole">
                <mc:AlternateContent xmlns:mc="http://schemas.openxmlformats.org/markup-compatibility/2006">
                  <mc:Choice xmlns:v="urn:schemas-microsoft-com:vml" Requires="v">
                    <p:oleObj spid="_x0000_s21269" name="Equation" r:id="rId18" imgW="177480" imgH="177480" progId="Equation.3">
                      <p:embed/>
                    </p:oleObj>
                  </mc:Choice>
                  <mc:Fallback>
                    <p:oleObj name="Equation" r:id="rId18" imgW="177480" imgH="1774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33" y="922"/>
                            <a:ext cx="260" cy="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70690" name="Object 34"/>
            <p:cNvGraphicFramePr>
              <a:graphicFrameLocks noChangeAspect="1"/>
            </p:cNvGraphicFramePr>
            <p:nvPr/>
          </p:nvGraphicFramePr>
          <p:xfrm>
            <a:off x="1658" y="943"/>
            <a:ext cx="764" cy="317"/>
          </p:xfrm>
          <a:graphic>
            <a:graphicData uri="http://schemas.openxmlformats.org/presentationml/2006/ole">
              <mc:AlternateContent xmlns:mc="http://schemas.openxmlformats.org/markup-compatibility/2006">
                <mc:Choice xmlns:v="urn:schemas-microsoft-com:vml" Requires="v">
                  <p:oleObj spid="_x0000_s21270" name="Equation" r:id="rId20" imgW="520560" imgH="215640" progId="Equation.3">
                    <p:embed/>
                  </p:oleObj>
                </mc:Choice>
                <mc:Fallback>
                  <p:oleObj name="Equation" r:id="rId20" imgW="520560" imgH="215640" progId="Equation.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58" y="943"/>
                          <a:ext cx="764"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691" name="Object 35"/>
            <p:cNvGraphicFramePr>
              <a:graphicFrameLocks noChangeAspect="1"/>
            </p:cNvGraphicFramePr>
            <p:nvPr/>
          </p:nvGraphicFramePr>
          <p:xfrm>
            <a:off x="1666" y="626"/>
            <a:ext cx="820" cy="317"/>
          </p:xfrm>
          <a:graphic>
            <a:graphicData uri="http://schemas.openxmlformats.org/presentationml/2006/ole">
              <mc:AlternateContent xmlns:mc="http://schemas.openxmlformats.org/markup-compatibility/2006">
                <mc:Choice xmlns:v="urn:schemas-microsoft-com:vml" Requires="v">
                  <p:oleObj spid="_x0000_s21271" name="Equation" r:id="rId22" imgW="558720" imgH="215640" progId="Equation.3">
                    <p:embed/>
                  </p:oleObj>
                </mc:Choice>
                <mc:Fallback>
                  <p:oleObj name="Equation" r:id="rId22" imgW="558720" imgH="215640" progId="Equation.3">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66" y="626"/>
                          <a:ext cx="820" cy="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0692" name="Text Box 36"/>
            <p:cNvSpPr txBox="1">
              <a:spLocks noChangeArrowheads="1"/>
            </p:cNvSpPr>
            <p:nvPr/>
          </p:nvSpPr>
          <p:spPr bwMode="auto">
            <a:xfrm>
              <a:off x="438" y="786"/>
              <a:ext cx="1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b="1">
                  <a:solidFill>
                    <a:srgbClr val="FF3300"/>
                  </a:solidFill>
                  <a:latin typeface="Verdana" pitchFamily="34" charset="0"/>
                </a:rPr>
                <a:t>Assumption:</a:t>
              </a:r>
            </a:p>
          </p:txBody>
        </p:sp>
        <p:sp>
          <p:nvSpPr>
            <p:cNvPr id="70694" name="AutoShape 38"/>
            <p:cNvSpPr>
              <a:spLocks/>
            </p:cNvSpPr>
            <p:nvPr/>
          </p:nvSpPr>
          <p:spPr bwMode="auto">
            <a:xfrm>
              <a:off x="1527" y="626"/>
              <a:ext cx="91" cy="589"/>
            </a:xfrm>
            <a:prstGeom prst="leftBrace">
              <a:avLst>
                <a:gd name="adj1" fmla="val 53938"/>
                <a:gd name="adj2" fmla="val 50000"/>
              </a:avLst>
            </a:prstGeom>
            <a:noFill/>
            <a:ln w="9525">
              <a:solidFill>
                <a:srgbClr val="00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pSp>
      <p:grpSp>
        <p:nvGrpSpPr>
          <p:cNvPr id="70713" name="Group 57"/>
          <p:cNvGrpSpPr>
            <a:grpSpLocks/>
          </p:cNvGrpSpPr>
          <p:nvPr/>
        </p:nvGrpSpPr>
        <p:grpSpPr bwMode="auto">
          <a:xfrm>
            <a:off x="209550" y="1628775"/>
            <a:ext cx="5256213" cy="1560513"/>
            <a:chOff x="132" y="1026"/>
            <a:chExt cx="3311" cy="983"/>
          </a:xfrm>
        </p:grpSpPr>
        <p:sp>
          <p:nvSpPr>
            <p:cNvPr id="70696" name="Text Box 40"/>
            <p:cNvSpPr txBox="1">
              <a:spLocks noChangeArrowheads="1"/>
            </p:cNvSpPr>
            <p:nvPr/>
          </p:nvSpPr>
          <p:spPr bwMode="auto">
            <a:xfrm>
              <a:off x="132" y="1498"/>
              <a:ext cx="3311" cy="511"/>
            </a:xfrm>
            <a:prstGeom prst="rect">
              <a:avLst/>
            </a:prstGeom>
            <a:noFill/>
            <a:ln w="317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ja-JP" b="1">
                  <a:solidFill>
                    <a:srgbClr val="000000"/>
                  </a:solidFill>
                  <a:latin typeface="Verdana" pitchFamily="34" charset="0"/>
                </a:rPr>
                <a:t>More accurate than Swedish method.</a:t>
              </a:r>
            </a:p>
            <a:p>
              <a:pPr algn="ctr" fontAlgn="base">
                <a:spcBef>
                  <a:spcPct val="50000"/>
                </a:spcBef>
                <a:spcAft>
                  <a:spcPct val="0"/>
                </a:spcAft>
              </a:pPr>
              <a:r>
                <a:rPr kumimoji="1" lang="en-US" altLang="ja-JP" b="1">
                  <a:solidFill>
                    <a:srgbClr val="000000"/>
                  </a:solidFill>
                  <a:latin typeface="Verdana" pitchFamily="34" charset="0"/>
                </a:rPr>
                <a:t>5 to 20% increase in FS</a:t>
              </a:r>
            </a:p>
          </p:txBody>
        </p:sp>
        <p:sp>
          <p:nvSpPr>
            <p:cNvPr id="70697" name="Line 41"/>
            <p:cNvSpPr>
              <a:spLocks noChangeShapeType="1"/>
            </p:cNvSpPr>
            <p:nvPr/>
          </p:nvSpPr>
          <p:spPr bwMode="auto">
            <a:xfrm>
              <a:off x="975" y="1026"/>
              <a:ext cx="0" cy="454"/>
            </a:xfrm>
            <a:prstGeom prst="line">
              <a:avLst/>
            </a:prstGeom>
            <a:noFill/>
            <a:ln w="3175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pSp>
      <p:graphicFrame>
        <p:nvGraphicFramePr>
          <p:cNvPr id="70706" name="Object 50"/>
          <p:cNvGraphicFramePr>
            <a:graphicFrameLocks noChangeAspect="1"/>
          </p:cNvGraphicFramePr>
          <p:nvPr/>
        </p:nvGraphicFramePr>
        <p:xfrm>
          <a:off x="565150" y="3773488"/>
          <a:ext cx="4794250" cy="592137"/>
        </p:xfrm>
        <a:graphic>
          <a:graphicData uri="http://schemas.openxmlformats.org/presentationml/2006/ole">
            <mc:AlternateContent xmlns:mc="http://schemas.openxmlformats.org/markup-compatibility/2006">
              <mc:Choice xmlns:v="urn:schemas-microsoft-com:vml" Requires="v">
                <p:oleObj spid="_x0000_s21272" name="Equation" r:id="rId24" imgW="2057400" imgH="253800" progId="Equation.3">
                  <p:embed/>
                </p:oleObj>
              </mc:Choice>
              <mc:Fallback>
                <p:oleObj name="Equation" r:id="rId24" imgW="2057400" imgH="253800" progId="Equation.3">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65150" y="3773488"/>
                        <a:ext cx="4794250" cy="59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0714" name="Group 58"/>
          <p:cNvGrpSpPr>
            <a:grpSpLocks/>
          </p:cNvGrpSpPr>
          <p:nvPr/>
        </p:nvGrpSpPr>
        <p:grpSpPr bwMode="auto">
          <a:xfrm>
            <a:off x="1916113" y="4292600"/>
            <a:ext cx="4332287" cy="2400300"/>
            <a:chOff x="1207" y="2704"/>
            <a:chExt cx="2729" cy="1512"/>
          </a:xfrm>
        </p:grpSpPr>
        <p:sp>
          <p:nvSpPr>
            <p:cNvPr id="70707" name="Line 51"/>
            <p:cNvSpPr>
              <a:spLocks noChangeShapeType="1"/>
            </p:cNvSpPr>
            <p:nvPr/>
          </p:nvSpPr>
          <p:spPr bwMode="auto">
            <a:xfrm>
              <a:off x="1701" y="2704"/>
              <a:ext cx="0" cy="272"/>
            </a:xfrm>
            <a:prstGeom prst="line">
              <a:avLst/>
            </a:prstGeom>
            <a:noFill/>
            <a:ln w="254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kumimoji="1" lang="en-US">
                <a:solidFill>
                  <a:srgbClr val="000000"/>
                </a:solidFill>
              </a:endParaRPr>
            </a:p>
          </p:txBody>
        </p:sp>
        <p:graphicFrame>
          <p:nvGraphicFramePr>
            <p:cNvPr id="70709" name="Object 53"/>
            <p:cNvGraphicFramePr>
              <a:graphicFrameLocks noChangeAspect="1"/>
            </p:cNvGraphicFramePr>
            <p:nvPr/>
          </p:nvGraphicFramePr>
          <p:xfrm>
            <a:off x="1207" y="2992"/>
            <a:ext cx="2729" cy="1224"/>
          </p:xfrm>
          <a:graphic>
            <a:graphicData uri="http://schemas.openxmlformats.org/presentationml/2006/ole">
              <mc:AlternateContent xmlns:mc="http://schemas.openxmlformats.org/markup-compatibility/2006">
                <mc:Choice xmlns:v="urn:schemas-microsoft-com:vml" Requires="v">
                  <p:oleObj spid="_x0000_s21273" name="Equation" r:id="rId26" imgW="1765300" imgH="787400" progId="Equation.3">
                    <p:embed/>
                  </p:oleObj>
                </mc:Choice>
                <mc:Fallback>
                  <p:oleObj name="Equation" r:id="rId26" imgW="1765300" imgH="787400" progId="Equation.3">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207" y="2992"/>
                          <a:ext cx="2729" cy="1224"/>
                        </a:xfrm>
                        <a:prstGeom prst="rect">
                          <a:avLst/>
                        </a:prstGeom>
                        <a:solidFill>
                          <a:srgbClr val="0000FF"/>
                        </a:solidFill>
                        <a:ln w="28575">
                          <a:solidFill>
                            <a:srgbClr val="FF0000"/>
                          </a:solidFill>
                          <a:miter lim="800000"/>
                          <a:headEnd/>
                          <a:tailEnd/>
                        </a:ln>
                      </p:spPr>
                    </p:pic>
                  </p:oleObj>
                </mc:Fallback>
              </mc:AlternateContent>
            </a:graphicData>
          </a:graphic>
        </p:graphicFrame>
      </p:gr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51</a:t>
            </a:fld>
            <a:endParaRPr lang="en-US" altLang="ja-JP">
              <a:solidFill>
                <a:srgbClr val="000000"/>
              </a:solidFill>
            </a:endParaRPr>
          </a:p>
        </p:txBody>
      </p:sp>
    </p:spTree>
    <p:extLst>
      <p:ext uri="{BB962C8B-B14F-4D97-AF65-F5344CB8AC3E}">
        <p14:creationId xmlns:p14="http://schemas.microsoft.com/office/powerpoint/2010/main" val="266417377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0712"/>
                                        </p:tgtEl>
                                        <p:attrNameLst>
                                          <p:attrName>style.visibility</p:attrName>
                                        </p:attrNameLst>
                                      </p:cBhvr>
                                      <p:to>
                                        <p:strVal val="visible"/>
                                      </p:to>
                                    </p:set>
                                    <p:anim calcmode="lin" valueType="num">
                                      <p:cBhvr additive="base">
                                        <p:cTn id="7" dur="500" fill="hold"/>
                                        <p:tgtEl>
                                          <p:spTgt spid="70712"/>
                                        </p:tgtEl>
                                        <p:attrNameLst>
                                          <p:attrName>ppt_x</p:attrName>
                                        </p:attrNameLst>
                                      </p:cBhvr>
                                      <p:tavLst>
                                        <p:tav tm="0">
                                          <p:val>
                                            <p:strVal val="0-#ppt_w/2"/>
                                          </p:val>
                                        </p:tav>
                                        <p:tav tm="100000">
                                          <p:val>
                                            <p:strVal val="#ppt_x"/>
                                          </p:val>
                                        </p:tav>
                                      </p:tavLst>
                                    </p:anim>
                                    <p:anim calcmode="lin" valueType="num">
                                      <p:cBhvr additive="base">
                                        <p:cTn id="8" dur="500" fill="hold"/>
                                        <p:tgtEl>
                                          <p:spTgt spid="707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0713"/>
                                        </p:tgtEl>
                                        <p:attrNameLst>
                                          <p:attrName>style.visibility</p:attrName>
                                        </p:attrNameLst>
                                      </p:cBhvr>
                                      <p:to>
                                        <p:strVal val="visible"/>
                                      </p:to>
                                    </p:set>
                                    <p:anim calcmode="lin" valueType="num">
                                      <p:cBhvr additive="base">
                                        <p:cTn id="13" dur="500" fill="hold"/>
                                        <p:tgtEl>
                                          <p:spTgt spid="70713"/>
                                        </p:tgtEl>
                                        <p:attrNameLst>
                                          <p:attrName>ppt_x</p:attrName>
                                        </p:attrNameLst>
                                      </p:cBhvr>
                                      <p:tavLst>
                                        <p:tav tm="0">
                                          <p:val>
                                            <p:strVal val="0-#ppt_w/2"/>
                                          </p:val>
                                        </p:tav>
                                        <p:tav tm="100000">
                                          <p:val>
                                            <p:strVal val="#ppt_x"/>
                                          </p:val>
                                        </p:tav>
                                      </p:tavLst>
                                    </p:anim>
                                    <p:anim calcmode="lin" valueType="num">
                                      <p:cBhvr additive="base">
                                        <p:cTn id="14" dur="500" fill="hold"/>
                                        <p:tgtEl>
                                          <p:spTgt spid="707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0706"/>
                                        </p:tgtEl>
                                        <p:attrNameLst>
                                          <p:attrName>style.visibility</p:attrName>
                                        </p:attrNameLst>
                                      </p:cBhvr>
                                      <p:to>
                                        <p:strVal val="visible"/>
                                      </p:to>
                                    </p:set>
                                    <p:anim calcmode="lin" valueType="num">
                                      <p:cBhvr additive="base">
                                        <p:cTn id="19" dur="500" fill="hold"/>
                                        <p:tgtEl>
                                          <p:spTgt spid="70706"/>
                                        </p:tgtEl>
                                        <p:attrNameLst>
                                          <p:attrName>ppt_x</p:attrName>
                                        </p:attrNameLst>
                                      </p:cBhvr>
                                      <p:tavLst>
                                        <p:tav tm="0">
                                          <p:val>
                                            <p:strVal val="0-#ppt_w/2"/>
                                          </p:val>
                                        </p:tav>
                                        <p:tav tm="100000">
                                          <p:val>
                                            <p:strVal val="#ppt_x"/>
                                          </p:val>
                                        </p:tav>
                                      </p:tavLst>
                                    </p:anim>
                                    <p:anim calcmode="lin" valueType="num">
                                      <p:cBhvr additive="base">
                                        <p:cTn id="20" dur="500" fill="hold"/>
                                        <p:tgtEl>
                                          <p:spTgt spid="7070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70714"/>
                                        </p:tgtEl>
                                        <p:attrNameLst>
                                          <p:attrName>style.visibility</p:attrName>
                                        </p:attrNameLst>
                                      </p:cBhvr>
                                      <p:to>
                                        <p:strVal val="visible"/>
                                      </p:to>
                                    </p:set>
                                    <p:anim calcmode="lin" valueType="num">
                                      <p:cBhvr additive="base">
                                        <p:cTn id="25" dur="500" fill="hold"/>
                                        <p:tgtEl>
                                          <p:spTgt spid="70714"/>
                                        </p:tgtEl>
                                        <p:attrNameLst>
                                          <p:attrName>ppt_x</p:attrName>
                                        </p:attrNameLst>
                                      </p:cBhvr>
                                      <p:tavLst>
                                        <p:tav tm="0">
                                          <p:val>
                                            <p:strVal val="0-#ppt_w/2"/>
                                          </p:val>
                                        </p:tav>
                                        <p:tav tm="100000">
                                          <p:val>
                                            <p:strVal val="#ppt_x"/>
                                          </p:val>
                                        </p:tav>
                                      </p:tavLst>
                                    </p:anim>
                                    <p:anim calcmode="lin" valueType="num">
                                      <p:cBhvr additive="base">
                                        <p:cTn id="26" dur="500" fill="hold"/>
                                        <p:tgtEl>
                                          <p:spTgt spid="707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92" name="Rectangle 40"/>
          <p:cNvSpPr>
            <a:spLocks noChangeArrowheads="1"/>
          </p:cNvSpPr>
          <p:nvPr/>
        </p:nvSpPr>
        <p:spPr bwMode="auto">
          <a:xfrm>
            <a:off x="0" y="310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kumimoji="1" lang="en-US">
              <a:solidFill>
                <a:srgbClr val="000000"/>
              </a:solidFill>
            </a:endParaRPr>
          </a:p>
        </p:txBody>
      </p:sp>
      <p:graphicFrame>
        <p:nvGraphicFramePr>
          <p:cNvPr id="74791" name="Object 39"/>
          <p:cNvGraphicFramePr>
            <a:graphicFrameLocks noChangeAspect="1"/>
          </p:cNvGraphicFramePr>
          <p:nvPr>
            <p:extLst>
              <p:ext uri="{D42A27DB-BD31-4B8C-83A1-F6EECF244321}">
                <p14:modId xmlns:p14="http://schemas.microsoft.com/office/powerpoint/2010/main" val="526982686"/>
              </p:ext>
            </p:extLst>
          </p:nvPr>
        </p:nvGraphicFramePr>
        <p:xfrm>
          <a:off x="1403350" y="620712"/>
          <a:ext cx="6750050" cy="1970087"/>
        </p:xfrm>
        <a:graphic>
          <a:graphicData uri="http://schemas.openxmlformats.org/presentationml/2006/ole">
            <mc:AlternateContent xmlns:mc="http://schemas.openxmlformats.org/markup-compatibility/2006">
              <mc:Choice xmlns:v="urn:schemas-microsoft-com:vml" Requires="v">
                <p:oleObj spid="_x0000_s21638" name="Equation" r:id="rId4" imgW="2832100" imgH="647700" progId="Equation.3">
                  <p:embed/>
                </p:oleObj>
              </mc:Choice>
              <mc:Fallback>
                <p:oleObj name="Equation" r:id="rId4" imgW="2832100" imgH="647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350" y="620712"/>
                        <a:ext cx="6750050" cy="1970087"/>
                      </a:xfrm>
                      <a:prstGeom prst="rect">
                        <a:avLst/>
                      </a:prstGeom>
                      <a:solidFill>
                        <a:srgbClr val="6600FF"/>
                      </a:solidFill>
                      <a:ln w="22225">
                        <a:solidFill>
                          <a:srgbClr val="FF0000"/>
                        </a:solidFill>
                        <a:miter lim="800000"/>
                        <a:headEnd/>
                        <a:tailEnd/>
                      </a:ln>
                    </p:spPr>
                  </p:pic>
                </p:oleObj>
              </mc:Fallback>
            </mc:AlternateContent>
          </a:graphicData>
        </a:graphic>
      </p:graphicFrame>
      <p:sp>
        <p:nvSpPr>
          <p:cNvPr id="74794" name="Rectangle 42"/>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kumimoji="1" lang="en-US">
              <a:solidFill>
                <a:srgbClr val="000000"/>
              </a:solidFill>
            </a:endParaRPr>
          </a:p>
        </p:txBody>
      </p:sp>
      <p:graphicFrame>
        <p:nvGraphicFramePr>
          <p:cNvPr id="74793" name="Object 41"/>
          <p:cNvGraphicFramePr>
            <a:graphicFrameLocks noChangeAspect="1"/>
          </p:cNvGraphicFramePr>
          <p:nvPr>
            <p:extLst>
              <p:ext uri="{D42A27DB-BD31-4B8C-83A1-F6EECF244321}">
                <p14:modId xmlns:p14="http://schemas.microsoft.com/office/powerpoint/2010/main" val="2284590915"/>
              </p:ext>
            </p:extLst>
          </p:nvPr>
        </p:nvGraphicFramePr>
        <p:xfrm>
          <a:off x="2590800" y="2819400"/>
          <a:ext cx="4343400" cy="1217613"/>
        </p:xfrm>
        <a:graphic>
          <a:graphicData uri="http://schemas.openxmlformats.org/presentationml/2006/ole">
            <mc:AlternateContent xmlns:mc="http://schemas.openxmlformats.org/markup-compatibility/2006">
              <mc:Choice xmlns:v="urn:schemas-microsoft-com:vml" Requires="v">
                <p:oleObj spid="_x0000_s21639" name="Equation" r:id="rId6" imgW="1497950" imgH="393529" progId="Equation.3">
                  <p:embed/>
                </p:oleObj>
              </mc:Choice>
              <mc:Fallback>
                <p:oleObj name="Equation" r:id="rId6" imgW="1497950"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819400"/>
                        <a:ext cx="4343400" cy="1217613"/>
                      </a:xfrm>
                      <a:prstGeom prst="rect">
                        <a:avLst/>
                      </a:prstGeom>
                      <a:solidFill>
                        <a:srgbClr val="FFFF00"/>
                      </a:solidFill>
                      <a:extLst/>
                    </p:spPr>
                  </p:pic>
                </p:oleObj>
              </mc:Fallback>
            </mc:AlternateContent>
          </a:graphicData>
        </a:graphic>
      </p:graphicFrame>
      <p:sp>
        <p:nvSpPr>
          <p:cNvPr id="74795" name="Text Box 43"/>
          <p:cNvSpPr txBox="1">
            <a:spLocks noChangeArrowheads="1"/>
          </p:cNvSpPr>
          <p:nvPr/>
        </p:nvSpPr>
        <p:spPr bwMode="auto">
          <a:xfrm>
            <a:off x="498373" y="4495800"/>
            <a:ext cx="7199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kumimoji="1" lang="en-US" altLang="ja-JP" sz="2400" b="1">
                <a:solidFill>
                  <a:srgbClr val="000000"/>
                </a:solidFill>
                <a:latin typeface="Verdana" pitchFamily="34" charset="0"/>
              </a:rPr>
              <a:t>Nonlinear in </a:t>
            </a:r>
            <a:r>
              <a:rPr kumimoji="1" lang="en-US" altLang="ja-JP" sz="2400" b="1" i="1">
                <a:solidFill>
                  <a:srgbClr val="000000"/>
                </a:solidFill>
                <a:latin typeface="Verdana" pitchFamily="34" charset="0"/>
              </a:rPr>
              <a:t>FS</a:t>
            </a:r>
            <a:r>
              <a:rPr kumimoji="1" lang="en-US" altLang="ja-JP" sz="2400" b="1">
                <a:solidFill>
                  <a:srgbClr val="000000"/>
                </a:solidFill>
                <a:latin typeface="Verdana" pitchFamily="34" charset="0"/>
              </a:rPr>
              <a:t>, thus requires iteration.</a:t>
            </a:r>
          </a:p>
        </p:txBody>
      </p:sp>
      <p:sp>
        <p:nvSpPr>
          <p:cNvPr id="74796" name="Oval 44"/>
          <p:cNvSpPr>
            <a:spLocks noChangeAspect="1" noChangeArrowheads="1"/>
          </p:cNvSpPr>
          <p:nvPr/>
        </p:nvSpPr>
        <p:spPr bwMode="auto">
          <a:xfrm>
            <a:off x="336550" y="3643313"/>
            <a:ext cx="139700" cy="1428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52</a:t>
            </a:fld>
            <a:endParaRPr lang="en-US" altLang="ja-JP">
              <a:solidFill>
                <a:srgbClr val="000000"/>
              </a:solidFill>
            </a:endParaRPr>
          </a:p>
        </p:txBody>
      </p:sp>
    </p:spTree>
    <p:extLst>
      <p:ext uri="{BB962C8B-B14F-4D97-AF65-F5344CB8AC3E}">
        <p14:creationId xmlns:p14="http://schemas.microsoft.com/office/powerpoint/2010/main" val="1167809833"/>
      </p:ext>
    </p:extLst>
  </p:cSld>
  <p:clrMapOvr>
    <a:masterClrMapping/>
  </p:clrMapOvr>
  <p:transition>
    <p:newsflash/>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9" name="Rectangle 15"/>
          <p:cNvSpPr>
            <a:spLocks noChangeArrowheads="1"/>
          </p:cNvSpPr>
          <p:nvPr/>
        </p:nvSpPr>
        <p:spPr bwMode="auto">
          <a:xfrm>
            <a:off x="196850" y="509588"/>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kumimoji="1" lang="en-GB" altLang="ja-JP" sz="2000">
                <a:solidFill>
                  <a:srgbClr val="000000"/>
                </a:solidFill>
                <a:latin typeface="Verdana" pitchFamily="34" charset="0"/>
              </a:rPr>
              <a:t>Re-work Example 4.5 for </a:t>
            </a:r>
            <a:r>
              <a:rPr kumimoji="1" lang="en-GB" altLang="ja-JP" sz="2000" i="1">
                <a:solidFill>
                  <a:srgbClr val="000000"/>
                </a:solidFill>
                <a:latin typeface="Verdana" pitchFamily="34" charset="0"/>
              </a:rPr>
              <a:t>r</a:t>
            </a:r>
            <a:r>
              <a:rPr kumimoji="1" lang="en-GB" altLang="ja-JP" sz="2000" baseline="-25000">
                <a:solidFill>
                  <a:srgbClr val="000000"/>
                </a:solidFill>
                <a:latin typeface="Verdana" pitchFamily="34" charset="0"/>
              </a:rPr>
              <a:t>u</a:t>
            </a:r>
            <a:r>
              <a:rPr kumimoji="1" lang="en-GB" altLang="ja-JP" sz="2000">
                <a:solidFill>
                  <a:srgbClr val="000000"/>
                </a:solidFill>
                <a:latin typeface="Verdana" pitchFamily="34" charset="0"/>
              </a:rPr>
              <a:t> = 0.4 using Bishop’s simplified Method.</a:t>
            </a:r>
          </a:p>
        </p:txBody>
      </p:sp>
      <p:sp>
        <p:nvSpPr>
          <p:cNvPr id="72720" name="Text Box 16"/>
          <p:cNvSpPr txBox="1">
            <a:spLocks noChangeArrowheads="1"/>
          </p:cNvSpPr>
          <p:nvPr/>
        </p:nvSpPr>
        <p:spPr bwMode="auto">
          <a:xfrm>
            <a:off x="217488" y="112713"/>
            <a:ext cx="2089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sz="2000" b="1">
                <a:solidFill>
                  <a:srgbClr val="FF3300"/>
                </a:solidFill>
                <a:latin typeface="Verdana" pitchFamily="34" charset="0"/>
              </a:rPr>
              <a:t>EXAMPLE 4.6</a:t>
            </a:r>
          </a:p>
        </p:txBody>
      </p:sp>
      <p:grpSp>
        <p:nvGrpSpPr>
          <p:cNvPr id="72722" name="Group 18"/>
          <p:cNvGrpSpPr>
            <a:grpSpLocks/>
          </p:cNvGrpSpPr>
          <p:nvPr/>
        </p:nvGrpSpPr>
        <p:grpSpPr bwMode="auto">
          <a:xfrm>
            <a:off x="0" y="1001713"/>
            <a:ext cx="9080500" cy="5484812"/>
            <a:chOff x="0" y="631"/>
            <a:chExt cx="5720" cy="3455"/>
          </a:xfrm>
        </p:grpSpPr>
        <p:grpSp>
          <p:nvGrpSpPr>
            <p:cNvPr id="72718" name="Group 14"/>
            <p:cNvGrpSpPr>
              <a:grpSpLocks/>
            </p:cNvGrpSpPr>
            <p:nvPr/>
          </p:nvGrpSpPr>
          <p:grpSpPr bwMode="auto">
            <a:xfrm>
              <a:off x="0" y="631"/>
              <a:ext cx="5670" cy="2457"/>
              <a:chOff x="52" y="300"/>
              <a:chExt cx="5670" cy="2457"/>
            </a:xfrm>
          </p:grpSpPr>
          <p:pic>
            <p:nvPicPr>
              <p:cNvPr id="727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 y="300"/>
                <a:ext cx="5670" cy="2457"/>
              </a:xfrm>
              <a:prstGeom prst="rect">
                <a:avLst/>
              </a:prstGeom>
              <a:noFill/>
              <a:extLst>
                <a:ext uri="{909E8E84-426E-40DD-AFC4-6F175D3DCCD1}">
                  <a14:hiddenFill xmlns:a14="http://schemas.microsoft.com/office/drawing/2010/main">
                    <a:solidFill>
                      <a:srgbClr val="FFFFFF"/>
                    </a:solidFill>
                  </a14:hiddenFill>
                </a:ext>
              </a:extLst>
            </p:spPr>
          </p:pic>
          <p:sp>
            <p:nvSpPr>
              <p:cNvPr id="72709" name="Rectangle 5"/>
              <p:cNvSpPr>
                <a:spLocks noChangeArrowheads="1"/>
              </p:cNvSpPr>
              <p:nvPr/>
            </p:nvSpPr>
            <p:spPr bwMode="auto">
              <a:xfrm>
                <a:off x="2659" y="942"/>
                <a:ext cx="189" cy="1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aphicFrame>
            <p:nvGraphicFramePr>
              <p:cNvPr id="72710" name="Object 6"/>
              <p:cNvGraphicFramePr>
                <a:graphicFrameLocks noChangeAspect="1"/>
              </p:cNvGraphicFramePr>
              <p:nvPr/>
            </p:nvGraphicFramePr>
            <p:xfrm>
              <a:off x="2721" y="873"/>
              <a:ext cx="204" cy="204"/>
            </p:xfrm>
            <a:graphic>
              <a:graphicData uri="http://schemas.openxmlformats.org/presentationml/2006/ole">
                <mc:AlternateContent xmlns:mc="http://schemas.openxmlformats.org/markup-compatibility/2006">
                  <mc:Choice xmlns:v="urn:schemas-microsoft-com:vml" Requires="v">
                    <p:oleObj spid="_x0000_s22790" name="Equation" r:id="rId5" imgW="215640" imgH="215640" progId="Equation.3">
                      <p:embed/>
                    </p:oleObj>
                  </mc:Choice>
                  <mc:Fallback>
                    <p:oleObj name="Equation" r:id="rId5" imgW="2156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1" y="873"/>
                            <a:ext cx="204"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12" name="Rectangle 8"/>
              <p:cNvSpPr>
                <a:spLocks noChangeArrowheads="1"/>
              </p:cNvSpPr>
              <p:nvPr/>
            </p:nvSpPr>
            <p:spPr bwMode="auto">
              <a:xfrm>
                <a:off x="3710" y="934"/>
                <a:ext cx="189" cy="1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sp>
            <p:nvSpPr>
              <p:cNvPr id="72713" name="Rectangle 9"/>
              <p:cNvSpPr>
                <a:spLocks noChangeArrowheads="1"/>
              </p:cNvSpPr>
              <p:nvPr/>
            </p:nvSpPr>
            <p:spPr bwMode="auto">
              <a:xfrm>
                <a:off x="4740" y="929"/>
                <a:ext cx="189" cy="1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en-US">
                  <a:solidFill>
                    <a:srgbClr val="000000"/>
                  </a:solidFill>
                </a:endParaRPr>
              </a:p>
            </p:txBody>
          </p:sp>
          <p:graphicFrame>
            <p:nvGraphicFramePr>
              <p:cNvPr id="72714" name="Object 10"/>
              <p:cNvGraphicFramePr>
                <a:graphicFrameLocks noChangeAspect="1"/>
              </p:cNvGraphicFramePr>
              <p:nvPr/>
            </p:nvGraphicFramePr>
            <p:xfrm>
              <a:off x="3698" y="851"/>
              <a:ext cx="204" cy="204"/>
            </p:xfrm>
            <a:graphic>
              <a:graphicData uri="http://schemas.openxmlformats.org/presentationml/2006/ole">
                <mc:AlternateContent xmlns:mc="http://schemas.openxmlformats.org/markup-compatibility/2006">
                  <mc:Choice xmlns:v="urn:schemas-microsoft-com:vml" Requires="v">
                    <p:oleObj spid="_x0000_s22791" name="Equation" r:id="rId7" imgW="215640" imgH="215640" progId="Equation.3">
                      <p:embed/>
                    </p:oleObj>
                  </mc:Choice>
                  <mc:Fallback>
                    <p:oleObj name="Equation" r:id="rId7" imgW="2156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8" y="851"/>
                            <a:ext cx="204"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15" name="Object 11"/>
              <p:cNvGraphicFramePr>
                <a:graphicFrameLocks noChangeAspect="1"/>
              </p:cNvGraphicFramePr>
              <p:nvPr/>
            </p:nvGraphicFramePr>
            <p:xfrm>
              <a:off x="4739" y="857"/>
              <a:ext cx="204" cy="204"/>
            </p:xfrm>
            <a:graphic>
              <a:graphicData uri="http://schemas.openxmlformats.org/presentationml/2006/ole">
                <mc:AlternateContent xmlns:mc="http://schemas.openxmlformats.org/markup-compatibility/2006">
                  <mc:Choice xmlns:v="urn:schemas-microsoft-com:vml" Requires="v">
                    <p:oleObj spid="_x0000_s22792" name="Equation" r:id="rId8" imgW="215640" imgH="215640" progId="Equation.3">
                      <p:embed/>
                    </p:oleObj>
                  </mc:Choice>
                  <mc:Fallback>
                    <p:oleObj name="Equation" r:id="rId8" imgW="21564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9" y="857"/>
                            <a:ext cx="204" cy="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716" name="Object 12"/>
              <p:cNvGraphicFramePr>
                <a:graphicFrameLocks noChangeAspect="1"/>
              </p:cNvGraphicFramePr>
              <p:nvPr/>
            </p:nvGraphicFramePr>
            <p:xfrm>
              <a:off x="1111" y="724"/>
              <a:ext cx="112" cy="112"/>
            </p:xfrm>
            <a:graphic>
              <a:graphicData uri="http://schemas.openxmlformats.org/presentationml/2006/ole">
                <mc:AlternateContent xmlns:mc="http://schemas.openxmlformats.org/markup-compatibility/2006">
                  <mc:Choice xmlns:v="urn:schemas-microsoft-com:vml" Requires="v">
                    <p:oleObj spid="_x0000_s22793" name="Equation" r:id="rId9" imgW="177480" imgH="177480" progId="Equation.3">
                      <p:embed/>
                    </p:oleObj>
                  </mc:Choice>
                  <mc:Fallback>
                    <p:oleObj name="Equation" r:id="rId9" imgW="1774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1" y="724"/>
                            <a:ext cx="112" cy="112"/>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2721" name="Text Box 17"/>
            <p:cNvSpPr txBox="1">
              <a:spLocks noChangeArrowheads="1"/>
            </p:cNvSpPr>
            <p:nvPr/>
          </p:nvSpPr>
          <p:spPr bwMode="auto">
            <a:xfrm>
              <a:off x="118" y="3163"/>
              <a:ext cx="5602" cy="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kumimoji="1" lang="en-US" altLang="ja-JP" b="1" i="1">
                  <a:solidFill>
                    <a:srgbClr val="009900"/>
                  </a:solidFill>
                  <a:latin typeface="Verdana" pitchFamily="34" charset="0"/>
                </a:rPr>
                <a:t>A summary of the computations is tabulated above where three iterations have been carried out. The initial value for FS was taken as 1.2. For subsequent iterations, the initial value of FS is that computed from the previous iteration. The final factor of safety for the selected trial circle is 1.34.       </a:t>
              </a:r>
            </a:p>
          </p:txBody>
        </p:sp>
      </p:grpSp>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53</a:t>
            </a:fld>
            <a:endParaRPr lang="en-US" altLang="ja-JP">
              <a:solidFill>
                <a:srgbClr val="000000"/>
              </a:solidFill>
            </a:endParaRPr>
          </a:p>
        </p:txBody>
      </p:sp>
    </p:spTree>
    <p:extLst>
      <p:ext uri="{BB962C8B-B14F-4D97-AF65-F5344CB8AC3E}">
        <p14:creationId xmlns:p14="http://schemas.microsoft.com/office/powerpoint/2010/main" val="224072532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2722"/>
                                        </p:tgtEl>
                                        <p:attrNameLst>
                                          <p:attrName>style.visibility</p:attrName>
                                        </p:attrNameLst>
                                      </p:cBhvr>
                                      <p:to>
                                        <p:strVal val="visible"/>
                                      </p:to>
                                    </p:set>
                                    <p:animEffect transition="in" filter="box(out)">
                                      <p:cBhvr>
                                        <p:cTn id="7" dur="500"/>
                                        <p:tgtEl>
                                          <p:spTgt spid="72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1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96975"/>
            <a:ext cx="8231188" cy="3829050"/>
          </a:xfrm>
          <a:prstGeom prst="rect">
            <a:avLst/>
          </a:prstGeom>
          <a:noFill/>
          <a:extLst>
            <a:ext uri="{909E8E84-426E-40DD-AFC4-6F175D3DCCD1}">
              <a14:hiddenFill xmlns:a14="http://schemas.microsoft.com/office/drawing/2010/main">
                <a:solidFill>
                  <a:srgbClr val="FFFFFF"/>
                </a:solidFill>
              </a14:hiddenFill>
            </a:ext>
          </a:extLst>
        </p:spPr>
      </p:pic>
      <p:pic>
        <p:nvPicPr>
          <p:cNvPr id="7681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33375"/>
            <a:ext cx="3840162" cy="615950"/>
          </a:xfrm>
          <a:prstGeom prst="rect">
            <a:avLst/>
          </a:prstGeom>
          <a:noFill/>
          <a:extLst>
            <a:ext uri="{909E8E84-426E-40DD-AFC4-6F175D3DCCD1}">
              <a14:hiddenFill xmlns:a14="http://schemas.microsoft.com/office/drawing/2010/main">
                <a:solidFill>
                  <a:srgbClr val="FFFFFF"/>
                </a:solidFill>
              </a14:hiddenFill>
            </a:ext>
          </a:extLst>
        </p:spPr>
      </p:pic>
      <p:pic>
        <p:nvPicPr>
          <p:cNvPr id="7681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33375"/>
            <a:ext cx="2090738" cy="55721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A562682-245E-4FC7-8EEE-E8C76AA69758}" type="slidenum">
              <a:rPr lang="en-US" altLang="ja-JP" smtClean="0">
                <a:solidFill>
                  <a:srgbClr val="000000"/>
                </a:solidFill>
              </a:rPr>
              <a:pPr/>
              <a:t>54</a:t>
            </a:fld>
            <a:endParaRPr lang="en-US" altLang="ja-JP">
              <a:solidFill>
                <a:srgbClr val="000000"/>
              </a:solidFill>
            </a:endParaRPr>
          </a:p>
        </p:txBody>
      </p:sp>
    </p:spTree>
    <p:extLst>
      <p:ext uri="{BB962C8B-B14F-4D97-AF65-F5344CB8AC3E}">
        <p14:creationId xmlns:p14="http://schemas.microsoft.com/office/powerpoint/2010/main" val="780545745"/>
      </p:ext>
    </p:extLst>
  </p:cSld>
  <p:clrMapOvr>
    <a:masterClrMapping/>
  </p:clrMapOvr>
  <p:transition>
    <p:newsflash/>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sz="3600" b="1" dirty="0">
                <a:latin typeface="Comic Sans MS" pitchFamily="66" charset="0"/>
              </a:rPr>
              <a:t>II. Bishop method Bishop method</a:t>
            </a:r>
          </a:p>
        </p:txBody>
      </p:sp>
      <p:sp>
        <p:nvSpPr>
          <p:cNvPr id="3" name="Content Placeholder 2"/>
          <p:cNvSpPr>
            <a:spLocks noGrp="1"/>
          </p:cNvSpPr>
          <p:nvPr>
            <p:ph idx="1"/>
          </p:nvPr>
        </p:nvSpPr>
        <p:spPr>
          <a:xfrm>
            <a:off x="228600" y="762000"/>
            <a:ext cx="8686800" cy="5638800"/>
          </a:xfrm>
        </p:spPr>
        <p:txBody>
          <a:bodyPr/>
          <a:lstStyle/>
          <a:p>
            <a:pPr algn="just">
              <a:lnSpc>
                <a:spcPct val="150000"/>
              </a:lnSpc>
              <a:buFont typeface="Wingdings" pitchFamily="2" charset="2"/>
              <a:buChar char="ü"/>
            </a:pPr>
            <a:r>
              <a:rPr lang="en-US" sz="2800" dirty="0">
                <a:latin typeface="Comic Sans MS" pitchFamily="66" charset="0"/>
              </a:rPr>
              <a:t>Also known as Simplified Bishop method</a:t>
            </a:r>
          </a:p>
          <a:p>
            <a:pPr algn="just">
              <a:lnSpc>
                <a:spcPct val="150000"/>
              </a:lnSpc>
              <a:buFont typeface="Wingdings" pitchFamily="2" charset="2"/>
              <a:buChar char="ü"/>
            </a:pPr>
            <a:r>
              <a:rPr lang="en-US" sz="2800" dirty="0">
                <a:latin typeface="Comic Sans MS" pitchFamily="66" charset="0"/>
              </a:rPr>
              <a:t>Includes </a:t>
            </a:r>
            <a:r>
              <a:rPr lang="en-US" sz="2800" dirty="0" err="1">
                <a:latin typeface="Comic Sans MS" pitchFamily="66" charset="0"/>
              </a:rPr>
              <a:t>interslice</a:t>
            </a:r>
            <a:r>
              <a:rPr lang="en-US" sz="2800" dirty="0">
                <a:latin typeface="Comic Sans MS" pitchFamily="66" charset="0"/>
              </a:rPr>
              <a:t> </a:t>
            </a:r>
            <a:r>
              <a:rPr lang="en-US" sz="2800" b="1" dirty="0">
                <a:solidFill>
                  <a:srgbClr val="FF0000"/>
                </a:solidFill>
                <a:latin typeface="Comic Sans MS" pitchFamily="66" charset="0"/>
              </a:rPr>
              <a:t>normal forces(E1 ‡ E2)</a:t>
            </a:r>
          </a:p>
          <a:p>
            <a:pPr algn="just">
              <a:lnSpc>
                <a:spcPct val="150000"/>
              </a:lnSpc>
              <a:buFont typeface="Wingdings" pitchFamily="2" charset="2"/>
              <a:buChar char="ü"/>
            </a:pPr>
            <a:r>
              <a:rPr lang="en-US" sz="2800" dirty="0">
                <a:latin typeface="Comic Sans MS" pitchFamily="66" charset="0"/>
              </a:rPr>
              <a:t>Neglects </a:t>
            </a:r>
            <a:r>
              <a:rPr lang="en-US" sz="2800" dirty="0" err="1">
                <a:latin typeface="Comic Sans MS" pitchFamily="66" charset="0"/>
              </a:rPr>
              <a:t>interslice</a:t>
            </a:r>
            <a:r>
              <a:rPr lang="en-US" sz="2800" dirty="0">
                <a:latin typeface="Comic Sans MS" pitchFamily="66" charset="0"/>
              </a:rPr>
              <a:t> </a:t>
            </a:r>
            <a:r>
              <a:rPr lang="en-US" sz="2800" b="1" dirty="0">
                <a:solidFill>
                  <a:srgbClr val="FF0000"/>
                </a:solidFill>
                <a:latin typeface="Comic Sans MS" pitchFamily="66" charset="0"/>
              </a:rPr>
              <a:t>shear forces (X1=X2)</a:t>
            </a:r>
          </a:p>
          <a:p>
            <a:pPr algn="just">
              <a:lnSpc>
                <a:spcPct val="150000"/>
              </a:lnSpc>
              <a:buFont typeface="Wingdings" pitchFamily="2" charset="2"/>
              <a:buChar char="ü"/>
            </a:pPr>
            <a:r>
              <a:rPr lang="en-US" sz="2800" dirty="0">
                <a:latin typeface="Comic Sans MS" pitchFamily="66" charset="0"/>
              </a:rPr>
              <a:t>Satisfies only </a:t>
            </a:r>
            <a:r>
              <a:rPr lang="en-US" sz="2800" b="1" dirty="0">
                <a:solidFill>
                  <a:srgbClr val="FF0000"/>
                </a:solidFill>
                <a:latin typeface="Comic Sans MS" pitchFamily="66" charset="0"/>
              </a:rPr>
              <a:t>moment equilibrium</a:t>
            </a:r>
          </a:p>
          <a:p>
            <a:pPr algn="just">
              <a:lnSpc>
                <a:spcPct val="150000"/>
              </a:lnSpc>
              <a:buFont typeface="Wingdings" pitchFamily="2" charset="2"/>
              <a:buChar char="ü"/>
            </a:pPr>
            <a:r>
              <a:rPr lang="en-GB" sz="2800" dirty="0">
                <a:latin typeface="Comic Sans MS" pitchFamily="66" charset="0"/>
              </a:rPr>
              <a:t>This method assumes that for each slice </a:t>
            </a:r>
            <a:r>
              <a:rPr lang="en-GB" sz="2800" i="1" dirty="0">
                <a:latin typeface="Comic Sans MS" pitchFamily="66" charset="0"/>
              </a:rPr>
              <a:t>X</a:t>
            </a:r>
            <a:r>
              <a:rPr lang="en-GB" sz="2800" baseline="-25000" dirty="0">
                <a:latin typeface="Comic Sans MS" pitchFamily="66" charset="0"/>
              </a:rPr>
              <a:t>1</a:t>
            </a:r>
            <a:r>
              <a:rPr lang="en-GB" sz="2800" dirty="0">
                <a:latin typeface="Comic Sans MS" pitchFamily="66" charset="0"/>
              </a:rPr>
              <a:t>=</a:t>
            </a:r>
            <a:r>
              <a:rPr lang="en-GB" sz="2800" i="1" dirty="0">
                <a:latin typeface="Comic Sans MS" pitchFamily="66" charset="0"/>
              </a:rPr>
              <a:t>X</a:t>
            </a:r>
            <a:r>
              <a:rPr lang="en-GB" sz="2800" baseline="-25000" dirty="0">
                <a:latin typeface="Comic Sans MS" pitchFamily="66" charset="0"/>
              </a:rPr>
              <a:t>2</a:t>
            </a:r>
            <a:r>
              <a:rPr lang="en-GB" sz="2800" dirty="0">
                <a:latin typeface="Comic Sans MS" pitchFamily="66" charset="0"/>
              </a:rPr>
              <a:t> but </a:t>
            </a:r>
            <a:r>
              <a:rPr lang="en-GB" sz="2800" i="1" dirty="0">
                <a:latin typeface="Comic Sans MS" pitchFamily="66" charset="0"/>
              </a:rPr>
              <a:t>E</a:t>
            </a:r>
            <a:r>
              <a:rPr lang="en-GB" sz="2800" baseline="-25000" dirty="0">
                <a:latin typeface="Comic Sans MS" pitchFamily="66" charset="0"/>
              </a:rPr>
              <a:t>1</a:t>
            </a:r>
            <a:r>
              <a:rPr lang="en-GB" sz="2800" baseline="-25000" dirty="0">
                <a:latin typeface="MS PGothic"/>
              </a:rPr>
              <a:t> </a:t>
            </a:r>
            <a:r>
              <a:rPr lang="en-GB" sz="2800" baseline="-25000" dirty="0">
                <a:latin typeface="MS PGothic"/>
                <a:sym typeface="Symbol"/>
              </a:rPr>
              <a:t></a:t>
            </a:r>
            <a:r>
              <a:rPr lang="en-GB" sz="2800" dirty="0">
                <a:latin typeface="Comic Sans MS" pitchFamily="66" charset="0"/>
              </a:rPr>
              <a:t> </a:t>
            </a:r>
            <a:r>
              <a:rPr lang="en-GB" sz="2800" i="1" dirty="0">
                <a:latin typeface="Comic Sans MS" pitchFamily="66" charset="0"/>
              </a:rPr>
              <a:t>E</a:t>
            </a:r>
            <a:r>
              <a:rPr lang="en-GB" sz="2800" baseline="-25000" dirty="0">
                <a:latin typeface="Comic Sans MS" pitchFamily="66" charset="0"/>
              </a:rPr>
              <a:t>2</a:t>
            </a:r>
            <a:r>
              <a:rPr lang="en-GB" sz="2800" dirty="0">
                <a:latin typeface="Comic Sans MS" pitchFamily="66" charset="0"/>
              </a:rPr>
              <a:t>. These assumptions are considered to make this method more accurate than the </a:t>
            </a:r>
            <a:r>
              <a:rPr lang="en-GB" sz="2800" b="1" dirty="0">
                <a:latin typeface="Comic Sans MS" pitchFamily="66" charset="0"/>
              </a:rPr>
              <a:t>Swedish method</a:t>
            </a:r>
            <a:r>
              <a:rPr lang="en-GB" sz="2800" dirty="0">
                <a:latin typeface="Comic Sans MS" pitchFamily="66" charset="0"/>
              </a:rPr>
              <a:t>. </a:t>
            </a:r>
          </a:p>
        </p:txBody>
      </p:sp>
      <p:sp>
        <p:nvSpPr>
          <p:cNvPr id="5" name="Slide Number Placeholder 4"/>
          <p:cNvSpPr>
            <a:spLocks noGrp="1"/>
          </p:cNvSpPr>
          <p:nvPr>
            <p:ph type="sldNum" sz="quarter" idx="12"/>
          </p:nvPr>
        </p:nvSpPr>
        <p:spPr/>
        <p:txBody>
          <a:bodyPr/>
          <a:lstStyle/>
          <a:p>
            <a:fld id="{AE1075AE-E397-4817-923A-EC4437C88326}"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val="1530657370"/>
      </p:ext>
    </p:extLst>
  </p:cSld>
  <p:clrMapOvr>
    <a:masterClrMapping/>
  </p:clrMapOvr>
  <p:transition>
    <p:newsflash/>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pPr lvl="3" algn="ctr" rtl="0">
              <a:spcBef>
                <a:spcPct val="0"/>
              </a:spcBef>
            </a:pPr>
            <a:r>
              <a:rPr lang="en-GB" sz="4000" b="1" dirty="0">
                <a:solidFill>
                  <a:srgbClr val="3333FF"/>
                </a:solidFill>
                <a:latin typeface="Comic Sans MS" pitchFamily="66" charset="0"/>
              </a:rPr>
              <a:t>II. Bishop Simplified Method</a:t>
            </a:r>
            <a:endParaRPr lang="en-US" sz="4000" dirty="0">
              <a:solidFill>
                <a:srgbClr val="3333FF"/>
              </a:solidFill>
              <a:latin typeface="Comic Sans MS" pitchFamily="66" charset="0"/>
            </a:endParaRPr>
          </a:p>
        </p:txBody>
      </p:sp>
      <p:sp>
        <p:nvSpPr>
          <p:cNvPr id="3" name="Content Placeholder 2"/>
          <p:cNvSpPr>
            <a:spLocks noGrp="1"/>
          </p:cNvSpPr>
          <p:nvPr>
            <p:ph idx="1"/>
          </p:nvPr>
        </p:nvSpPr>
        <p:spPr>
          <a:xfrm>
            <a:off x="152400" y="914400"/>
            <a:ext cx="8763000" cy="5211763"/>
          </a:xfrm>
        </p:spPr>
        <p:txBody>
          <a:bodyPr>
            <a:normAutofit/>
          </a:bodyPr>
          <a:lstStyle/>
          <a:p>
            <a:pPr algn="just">
              <a:lnSpc>
                <a:spcPct val="160000"/>
              </a:lnSpc>
              <a:buFont typeface="Wingdings" pitchFamily="2" charset="2"/>
              <a:buChar char="ü"/>
            </a:pPr>
            <a:r>
              <a:rPr lang="en-GB" sz="2800" dirty="0">
                <a:latin typeface="Comic Sans MS" pitchFamily="66" charset="0"/>
              </a:rPr>
              <a:t>An increase of 5% to 20% in the factor of safety over the Swedish method is usually obtained. Referring to Figure 4.6 b, and writing the force equilibrium in vertical direction (in order to eliminate </a:t>
            </a:r>
            <a:r>
              <a:rPr lang="en-GB" sz="2800" i="1" dirty="0">
                <a:latin typeface="Comic Sans MS" pitchFamily="66" charset="0"/>
              </a:rPr>
              <a:t>E</a:t>
            </a:r>
            <a:r>
              <a:rPr lang="en-GB" sz="2800" baseline="-25000" dirty="0">
                <a:latin typeface="Comic Sans MS" pitchFamily="66" charset="0"/>
              </a:rPr>
              <a:t>1</a:t>
            </a:r>
            <a:r>
              <a:rPr lang="en-GB" sz="2800" dirty="0">
                <a:latin typeface="Comic Sans MS" pitchFamily="66" charset="0"/>
              </a:rPr>
              <a:t> and </a:t>
            </a:r>
            <a:r>
              <a:rPr lang="en-GB" sz="2800" i="1" dirty="0">
                <a:latin typeface="Comic Sans MS" pitchFamily="66" charset="0"/>
              </a:rPr>
              <a:t>E</a:t>
            </a:r>
            <a:r>
              <a:rPr lang="en-GB" sz="2800" baseline="-25000" dirty="0">
                <a:latin typeface="Comic Sans MS" pitchFamily="66" charset="0"/>
              </a:rPr>
              <a:t>2</a:t>
            </a:r>
            <a:r>
              <a:rPr lang="en-GB" sz="2800" dirty="0">
                <a:latin typeface="Comic Sans MS" pitchFamily="66" charset="0"/>
              </a:rPr>
              <a:t>), the following equation for </a:t>
            </a:r>
            <a:r>
              <a:rPr lang="en-GB" sz="2800" i="1" dirty="0">
                <a:latin typeface="Comic Sans MS" pitchFamily="66" charset="0"/>
              </a:rPr>
              <a:t>N</a:t>
            </a:r>
            <a:r>
              <a:rPr lang="en-GB" sz="2800" dirty="0">
                <a:latin typeface="Comic Sans MS" pitchFamily="66" charset="0"/>
              </a:rPr>
              <a:t>’ can be found:</a:t>
            </a:r>
            <a:endParaRPr lang="en-US" sz="2400" dirty="0">
              <a:latin typeface="Comic Sans MS" pitchFamily="66" charset="0"/>
            </a:endParaRPr>
          </a:p>
          <a:p>
            <a:pPr algn="just">
              <a:lnSpc>
                <a:spcPct val="160000"/>
              </a:lnSpc>
              <a:buFont typeface="Wingdings" pitchFamily="2" charset="2"/>
              <a:buChar char="ü"/>
            </a:pPr>
            <a:endParaRPr lang="en-US" sz="2800" dirty="0">
              <a:latin typeface="Comic Sans MS" pitchFamily="66" charset="0"/>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Lecture by Defaru K.(MSc.)</a:t>
            </a:r>
          </a:p>
        </p:txBody>
      </p:sp>
      <p:sp>
        <p:nvSpPr>
          <p:cNvPr id="5" name="Slide Number Placeholder 4"/>
          <p:cNvSpPr>
            <a:spLocks noGrp="1"/>
          </p:cNvSpPr>
          <p:nvPr>
            <p:ph type="sldNum" sz="quarter" idx="12"/>
          </p:nvPr>
        </p:nvSpPr>
        <p:spPr/>
        <p:txBody>
          <a:bodyPr/>
          <a:lstStyle/>
          <a:p>
            <a:fld id="{AE1075AE-E397-4817-923A-EC4437C88326}" type="slidenum">
              <a:rPr lang="en-US" smtClean="0">
                <a:solidFill>
                  <a:prstClr val="black">
                    <a:tint val="75000"/>
                  </a:prstClr>
                </a:solidFill>
              </a:rPr>
              <a:pPr/>
              <a:t>56</a:t>
            </a:fld>
            <a:endParaRPr lang="en-US">
              <a:solidFill>
                <a:prstClr val="black">
                  <a:tint val="75000"/>
                </a:prstClr>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88223353"/>
              </p:ext>
            </p:extLst>
          </p:nvPr>
        </p:nvGraphicFramePr>
        <p:xfrm>
          <a:off x="1828800" y="5257800"/>
          <a:ext cx="4724400" cy="1295400"/>
        </p:xfrm>
        <a:graphic>
          <a:graphicData uri="http://schemas.openxmlformats.org/presentationml/2006/ole">
            <mc:AlternateContent xmlns:mc="http://schemas.openxmlformats.org/markup-compatibility/2006">
              <mc:Choice xmlns:v="urn:schemas-microsoft-com:vml" Requires="v">
                <p:oleObj spid="_x0000_s46123" name="Equation" r:id="rId3" imgW="1765300" imgH="787400" progId="Equation.3">
                  <p:embed/>
                </p:oleObj>
              </mc:Choice>
              <mc:Fallback>
                <p:oleObj name="Equation" r:id="rId3" imgW="1765300" imgH="787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5257800"/>
                        <a:ext cx="4724400" cy="1295400"/>
                      </a:xfrm>
                      <a:prstGeom prst="rect">
                        <a:avLst/>
                      </a:prstGeom>
                      <a:solidFill>
                        <a:srgbClr val="FFFF00"/>
                      </a:solidFill>
                    </p:spPr>
                  </p:pic>
                </p:oleObj>
              </mc:Fallback>
            </mc:AlternateContent>
          </a:graphicData>
        </a:graphic>
      </p:graphicFrame>
      <p:sp>
        <p:nvSpPr>
          <p:cNvPr id="8" name="Rectangle 7"/>
          <p:cNvSpPr/>
          <p:nvPr/>
        </p:nvSpPr>
        <p:spPr>
          <a:xfrm>
            <a:off x="6978156" y="5791200"/>
            <a:ext cx="1022844" cy="369332"/>
          </a:xfrm>
          <a:prstGeom prst="rect">
            <a:avLst/>
          </a:prstGeom>
        </p:spPr>
        <p:txBody>
          <a:bodyPr wrap="none">
            <a:spAutoFit/>
          </a:bodyPr>
          <a:lstStyle/>
          <a:p>
            <a:r>
              <a:rPr lang="en-US" dirty="0">
                <a:solidFill>
                  <a:srgbClr val="3333FF"/>
                </a:solidFill>
              </a:rPr>
              <a:t>Eq.(4.27)</a:t>
            </a:r>
          </a:p>
        </p:txBody>
      </p:sp>
    </p:spTree>
    <p:extLst>
      <p:ext uri="{BB962C8B-B14F-4D97-AF65-F5344CB8AC3E}">
        <p14:creationId xmlns:p14="http://schemas.microsoft.com/office/powerpoint/2010/main" val="24313623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E1075AE-E397-4817-923A-EC4437C88326}" type="slidenum">
              <a:rPr lang="en-US" smtClean="0">
                <a:solidFill>
                  <a:prstClr val="black">
                    <a:tint val="75000"/>
                  </a:prstClr>
                </a:solidFill>
              </a:rPr>
              <a:pPr/>
              <a:t>57</a:t>
            </a:fld>
            <a:endParaRPr lang="en-US">
              <a:solidFill>
                <a:prstClr val="black">
                  <a:tint val="75000"/>
                </a:prstClr>
              </a:solidFill>
            </a:endParaRPr>
          </a:p>
        </p:txBody>
      </p:sp>
      <p:sp>
        <p:nvSpPr>
          <p:cNvPr id="6" name="Rectangle 5"/>
          <p:cNvSpPr/>
          <p:nvPr/>
        </p:nvSpPr>
        <p:spPr>
          <a:xfrm>
            <a:off x="304800" y="381000"/>
            <a:ext cx="8458200" cy="2349618"/>
          </a:xfrm>
          <a:prstGeom prst="rect">
            <a:avLst/>
          </a:prstGeom>
        </p:spPr>
        <p:txBody>
          <a:bodyPr wrap="square">
            <a:spAutoFit/>
          </a:bodyPr>
          <a:lstStyle/>
          <a:p>
            <a:pPr marL="285750" indent="-285750" algn="just">
              <a:lnSpc>
                <a:spcPct val="150000"/>
              </a:lnSpc>
              <a:buFont typeface="Wingdings" pitchFamily="2" charset="2"/>
              <a:buChar char="ü"/>
            </a:pPr>
            <a:r>
              <a:rPr lang="en-US" sz="2000" dirty="0">
                <a:latin typeface="Comic Sans MS" pitchFamily="66" charset="0"/>
              </a:rPr>
              <a:t>In addition to the force in the vertical direction, Bishop Simplified method also satisfies the overall moment equilibrium about the center of the circle as expressed in Eqn. (4.21). </a:t>
            </a:r>
          </a:p>
          <a:p>
            <a:pPr marL="285750" indent="-285750" algn="just">
              <a:lnSpc>
                <a:spcPct val="150000"/>
              </a:lnSpc>
              <a:buFont typeface="Wingdings" pitchFamily="2" charset="2"/>
              <a:buChar char="ü"/>
            </a:pPr>
            <a:r>
              <a:rPr lang="en-US" sz="2000" dirty="0">
                <a:latin typeface="Comic Sans MS" pitchFamily="66" charset="0"/>
              </a:rPr>
              <a:t>Putting                        and                     , and substituting Eqn. (4.27) into Eqn. (4.21), we obtain:</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090320514"/>
              </p:ext>
            </p:extLst>
          </p:nvPr>
        </p:nvGraphicFramePr>
        <p:xfrm>
          <a:off x="1600200" y="1905000"/>
          <a:ext cx="1600200" cy="409575"/>
        </p:xfrm>
        <a:graphic>
          <a:graphicData uri="http://schemas.openxmlformats.org/presentationml/2006/ole">
            <mc:AlternateContent xmlns:mc="http://schemas.openxmlformats.org/markup-compatibility/2006">
              <mc:Choice xmlns:v="urn:schemas-microsoft-com:vml" Requires="v">
                <p:oleObj spid="_x0000_s47273" name="Equation" r:id="rId3" imgW="723272" imgH="177646" progId="Equation.3">
                  <p:embed/>
                </p:oleObj>
              </mc:Choice>
              <mc:Fallback>
                <p:oleObj name="Equation" r:id="rId3" imgW="723272" imgH="177646"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05000"/>
                        <a:ext cx="1600200" cy="409575"/>
                      </a:xfrm>
                      <a:prstGeom prst="rect">
                        <a:avLst/>
                      </a:prstGeom>
                      <a:solidFill>
                        <a:srgbClr val="FFFF00"/>
                      </a:solidFill>
                    </p:spPr>
                  </p:pic>
                </p:oleObj>
              </mc:Fallback>
            </mc:AlternateContent>
          </a:graphicData>
        </a:graphic>
      </p:graphicFrame>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034969"/>
              </p:ext>
            </p:extLst>
          </p:nvPr>
        </p:nvGraphicFramePr>
        <p:xfrm>
          <a:off x="4343400" y="1828800"/>
          <a:ext cx="1447800" cy="447675"/>
        </p:xfrm>
        <a:graphic>
          <a:graphicData uri="http://schemas.openxmlformats.org/presentationml/2006/ole">
            <mc:AlternateContent xmlns:mc="http://schemas.openxmlformats.org/markup-compatibility/2006">
              <mc:Choice xmlns:v="urn:schemas-microsoft-com:vml" Requires="v">
                <p:oleObj spid="_x0000_s47274" name="Equation" r:id="rId5" imgW="609336" imgH="215806" progId="Equation.3">
                  <p:embed/>
                </p:oleObj>
              </mc:Choice>
              <mc:Fallback>
                <p:oleObj name="Equation" r:id="rId5" imgW="609336" imgH="215806"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828800"/>
                        <a:ext cx="1447800" cy="447675"/>
                      </a:xfrm>
                      <a:prstGeom prst="rect">
                        <a:avLst/>
                      </a:prstGeom>
                      <a:solidFill>
                        <a:srgbClr val="FFFF00"/>
                      </a:solidFill>
                    </p:spPr>
                  </p:pic>
                </p:oleObj>
              </mc:Fallback>
            </mc:AlternateContent>
          </a:graphicData>
        </a:graphic>
      </p:graphicFrame>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4107194843"/>
              </p:ext>
            </p:extLst>
          </p:nvPr>
        </p:nvGraphicFramePr>
        <p:xfrm>
          <a:off x="1028700" y="2742908"/>
          <a:ext cx="7010400" cy="1409700"/>
        </p:xfrm>
        <a:graphic>
          <a:graphicData uri="http://schemas.openxmlformats.org/presentationml/2006/ole">
            <mc:AlternateContent xmlns:mc="http://schemas.openxmlformats.org/markup-compatibility/2006">
              <mc:Choice xmlns:v="urn:schemas-microsoft-com:vml" Requires="v">
                <p:oleObj spid="_x0000_s47275" name="Equation" r:id="rId7" imgW="2832100" imgH="647700" progId="Equation.3">
                  <p:embed/>
                </p:oleObj>
              </mc:Choice>
              <mc:Fallback>
                <p:oleObj name="Equation" r:id="rId7" imgW="2832100" imgH="647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2742908"/>
                        <a:ext cx="7010400" cy="1409700"/>
                      </a:xfrm>
                      <a:prstGeom prst="rect">
                        <a:avLst/>
                      </a:prstGeom>
                      <a:solidFill>
                        <a:srgbClr val="FFFF00"/>
                      </a:solidFill>
                    </p:spPr>
                  </p:pic>
                </p:oleObj>
              </mc:Fallback>
            </mc:AlternateContent>
          </a:graphicData>
        </a:graphic>
      </p:graphicFrame>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1807992105"/>
              </p:ext>
            </p:extLst>
          </p:nvPr>
        </p:nvGraphicFramePr>
        <p:xfrm>
          <a:off x="4267200" y="4375666"/>
          <a:ext cx="3467100" cy="914400"/>
        </p:xfrm>
        <a:graphic>
          <a:graphicData uri="http://schemas.openxmlformats.org/presentationml/2006/ole">
            <mc:AlternateContent xmlns:mc="http://schemas.openxmlformats.org/markup-compatibility/2006">
              <mc:Choice xmlns:v="urn:schemas-microsoft-com:vml" Requires="v">
                <p:oleObj spid="_x0000_s47276" name="Equation" r:id="rId9" imgW="1497950" imgH="393529" progId="Equation.3">
                  <p:embed/>
                </p:oleObj>
              </mc:Choice>
              <mc:Fallback>
                <p:oleObj name="Equation" r:id="rId9" imgW="1497950" imgH="393529"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4375666"/>
                        <a:ext cx="3467100" cy="914400"/>
                      </a:xfrm>
                      <a:prstGeom prst="rect">
                        <a:avLst/>
                      </a:prstGeom>
                      <a:solidFill>
                        <a:srgbClr val="FFFF00"/>
                      </a:solidFill>
                    </p:spPr>
                  </p:pic>
                </p:oleObj>
              </mc:Fallback>
            </mc:AlternateContent>
          </a:graphicData>
        </a:graphic>
      </p:graphicFrame>
      <p:sp>
        <p:nvSpPr>
          <p:cNvPr id="15" name="Rectangle 14"/>
          <p:cNvSpPr/>
          <p:nvPr/>
        </p:nvSpPr>
        <p:spPr>
          <a:xfrm>
            <a:off x="8001000" y="4648200"/>
            <a:ext cx="1022844" cy="369332"/>
          </a:xfrm>
          <a:prstGeom prst="rect">
            <a:avLst/>
          </a:prstGeom>
        </p:spPr>
        <p:txBody>
          <a:bodyPr wrap="none">
            <a:spAutoFit/>
          </a:bodyPr>
          <a:lstStyle/>
          <a:p>
            <a:r>
              <a:rPr lang="en-US" dirty="0">
                <a:solidFill>
                  <a:srgbClr val="3333FF"/>
                </a:solidFill>
              </a:rPr>
              <a:t>Eq.(4.29)</a:t>
            </a:r>
          </a:p>
        </p:txBody>
      </p:sp>
      <p:sp>
        <p:nvSpPr>
          <p:cNvPr id="16" name="Rectangle 15"/>
          <p:cNvSpPr/>
          <p:nvPr/>
        </p:nvSpPr>
        <p:spPr>
          <a:xfrm>
            <a:off x="8001000" y="3124200"/>
            <a:ext cx="1022844" cy="369332"/>
          </a:xfrm>
          <a:prstGeom prst="rect">
            <a:avLst/>
          </a:prstGeom>
        </p:spPr>
        <p:txBody>
          <a:bodyPr wrap="none">
            <a:spAutoFit/>
          </a:bodyPr>
          <a:lstStyle/>
          <a:p>
            <a:r>
              <a:rPr lang="en-US" dirty="0">
                <a:solidFill>
                  <a:srgbClr val="3333FF"/>
                </a:solidFill>
              </a:rPr>
              <a:t>Eq.(4.28)</a:t>
            </a:r>
          </a:p>
        </p:txBody>
      </p:sp>
    </p:spTree>
    <p:extLst>
      <p:ext uri="{BB962C8B-B14F-4D97-AF65-F5344CB8AC3E}">
        <p14:creationId xmlns:p14="http://schemas.microsoft.com/office/powerpoint/2010/main" val="3265547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248400"/>
          </a:xfrm>
        </p:spPr>
        <p:txBody>
          <a:bodyPr>
            <a:normAutofit fontScale="62500" lnSpcReduction="20000"/>
          </a:bodyPr>
          <a:lstStyle/>
          <a:p>
            <a:pPr algn="just">
              <a:lnSpc>
                <a:spcPct val="170000"/>
              </a:lnSpc>
              <a:buFont typeface="Wingdings" pitchFamily="2" charset="2"/>
              <a:buChar char="ü"/>
            </a:pPr>
            <a:r>
              <a:rPr lang="en-GB" dirty="0">
                <a:latin typeface="Comic Sans MS" pitchFamily="66" charset="0"/>
              </a:rPr>
              <a:t>Equation (4.29) is non-linear in </a:t>
            </a:r>
            <a:r>
              <a:rPr lang="en-GB" i="1" dirty="0">
                <a:latin typeface="Comic Sans MS" pitchFamily="66" charset="0"/>
              </a:rPr>
              <a:t>FS</a:t>
            </a:r>
            <a:r>
              <a:rPr lang="en-GB" dirty="0">
                <a:latin typeface="Comic Sans MS" pitchFamily="66" charset="0"/>
              </a:rPr>
              <a:t> (that is </a:t>
            </a:r>
            <a:r>
              <a:rPr lang="en-GB" i="1" dirty="0">
                <a:latin typeface="Comic Sans MS" pitchFamily="66" charset="0"/>
              </a:rPr>
              <a:t>FS</a:t>
            </a:r>
            <a:r>
              <a:rPr lang="en-GB" dirty="0">
                <a:latin typeface="Comic Sans MS" pitchFamily="66" charset="0"/>
              </a:rPr>
              <a:t> appears on both sides of the equations) and is solved by iteration. An initial value of </a:t>
            </a:r>
            <a:r>
              <a:rPr lang="en-GB" i="1" dirty="0">
                <a:latin typeface="Comic Sans MS" pitchFamily="66" charset="0"/>
              </a:rPr>
              <a:t>FS</a:t>
            </a:r>
            <a:r>
              <a:rPr lang="en-GB" dirty="0">
                <a:latin typeface="Comic Sans MS" pitchFamily="66" charset="0"/>
              </a:rPr>
              <a:t> is guessed (slightly greater than FS obtained by </a:t>
            </a:r>
            <a:r>
              <a:rPr lang="en-GB" dirty="0" err="1">
                <a:latin typeface="Comic Sans MS" pitchFamily="66" charset="0"/>
              </a:rPr>
              <a:t>Fellenius</a:t>
            </a:r>
            <a:r>
              <a:rPr lang="en-GB" dirty="0">
                <a:latin typeface="Comic Sans MS" pitchFamily="66" charset="0"/>
              </a:rPr>
              <a:t>’ method) and substituted to Eqn. (4.29) to compute a new value for </a:t>
            </a:r>
            <a:r>
              <a:rPr lang="en-GB" i="1" dirty="0">
                <a:latin typeface="Comic Sans MS" pitchFamily="66" charset="0"/>
              </a:rPr>
              <a:t>FS</a:t>
            </a:r>
            <a:r>
              <a:rPr lang="en-GB" dirty="0">
                <a:latin typeface="Comic Sans MS" pitchFamily="66" charset="0"/>
              </a:rPr>
              <a:t>. This procedure is repeated until the difference between the assumed and computed values is negligible. Convergence is normally rapid and only a few iterations are required. </a:t>
            </a:r>
            <a:r>
              <a:rPr lang="en-GB" b="1" i="1" dirty="0">
                <a:latin typeface="Comic Sans MS" pitchFamily="66" charset="0"/>
              </a:rPr>
              <a:t>The procedure is repeated for number of trial circles to locate</a:t>
            </a:r>
            <a:r>
              <a:rPr lang="en-GB" dirty="0">
                <a:latin typeface="Comic Sans MS" pitchFamily="66" charset="0"/>
              </a:rPr>
              <a:t> </a:t>
            </a:r>
            <a:r>
              <a:rPr lang="en-GB" b="1" i="1" dirty="0">
                <a:latin typeface="Comic Sans MS" pitchFamily="66" charset="0"/>
              </a:rPr>
              <a:t>the critical failure surface with the lowest factor of safety</a:t>
            </a:r>
            <a:r>
              <a:rPr lang="en-GB" dirty="0">
                <a:latin typeface="Comic Sans MS" pitchFamily="66" charset="0"/>
              </a:rPr>
              <a:t>.</a:t>
            </a:r>
            <a:endParaRPr lang="en-US" dirty="0">
              <a:latin typeface="Comic Sans MS" pitchFamily="66" charset="0"/>
            </a:endParaRPr>
          </a:p>
          <a:p>
            <a:pPr marL="0" indent="0" algn="just">
              <a:lnSpc>
                <a:spcPct val="170000"/>
              </a:lnSpc>
              <a:buNone/>
            </a:pPr>
            <a:r>
              <a:rPr lang="en-US" b="1" dirty="0">
                <a:latin typeface="Comic Sans MS" pitchFamily="66" charset="0"/>
              </a:rPr>
              <a:t>Example 4.6</a:t>
            </a:r>
            <a:endParaRPr lang="en-US" dirty="0">
              <a:latin typeface="Comic Sans MS" pitchFamily="66" charset="0"/>
            </a:endParaRPr>
          </a:p>
          <a:p>
            <a:pPr algn="just">
              <a:lnSpc>
                <a:spcPct val="170000"/>
              </a:lnSpc>
              <a:buFont typeface="Wingdings" pitchFamily="2" charset="2"/>
              <a:buChar char="ü"/>
            </a:pPr>
            <a:r>
              <a:rPr lang="en-GB" dirty="0">
                <a:latin typeface="Comic Sans MS" pitchFamily="66" charset="0"/>
              </a:rPr>
              <a:t>Re-work Example 4.5 for </a:t>
            </a:r>
            <a:r>
              <a:rPr lang="en-GB" i="1" dirty="0" err="1">
                <a:latin typeface="Comic Sans MS" pitchFamily="66" charset="0"/>
              </a:rPr>
              <a:t>r</a:t>
            </a:r>
            <a:r>
              <a:rPr lang="en-GB" baseline="-25000" dirty="0" err="1">
                <a:latin typeface="Comic Sans MS" pitchFamily="66" charset="0"/>
              </a:rPr>
              <a:t>u</a:t>
            </a:r>
            <a:r>
              <a:rPr lang="en-GB" dirty="0">
                <a:latin typeface="Comic Sans MS" pitchFamily="66" charset="0"/>
              </a:rPr>
              <a:t> = 0.4 using Bishop’s simplified Method.</a:t>
            </a:r>
            <a:endParaRPr lang="en-US"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val="4055387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85800"/>
          </a:xfrm>
        </p:spPr>
        <p:txBody>
          <a:bodyPr>
            <a:normAutofit/>
          </a:bodyPr>
          <a:lstStyle/>
          <a:p>
            <a:r>
              <a:rPr lang="en-US" sz="3200" dirty="0">
                <a:latin typeface="Arial Black" pitchFamily="34" charset="0"/>
                <a:cs typeface="Arial" pitchFamily="34" charset="0"/>
              </a:rPr>
              <a:t>Modified Bishop’s Method</a:t>
            </a:r>
          </a:p>
        </p:txBody>
      </p:sp>
      <p:pic>
        <p:nvPicPr>
          <p:cNvPr id="12" name="Picture 3" descr="AAJHJSJ0"/>
          <p:cNvPicPr>
            <a:picLocks noChangeAspect="1" noChangeArrowheads="1"/>
          </p:cNvPicPr>
          <p:nvPr/>
        </p:nvPicPr>
        <p:blipFill>
          <a:blip r:embed="rId2"/>
          <a:srcRect/>
          <a:stretch>
            <a:fillRect/>
          </a:stretch>
        </p:blipFill>
        <p:spPr bwMode="auto">
          <a:xfrm>
            <a:off x="1048214" y="838200"/>
            <a:ext cx="6924907" cy="3209983"/>
          </a:xfrm>
          <a:prstGeom prst="rect">
            <a:avLst/>
          </a:prstGeom>
          <a:noFill/>
          <a:ln w="9525">
            <a:noFill/>
            <a:miter lim="800000"/>
            <a:headEnd/>
            <a:tailEnd/>
          </a:ln>
        </p:spPr>
      </p:pic>
      <p:sp>
        <p:nvSpPr>
          <p:cNvPr id="13" name="TextBox 12"/>
          <p:cNvSpPr txBox="1"/>
          <p:nvPr/>
        </p:nvSpPr>
        <p:spPr>
          <a:xfrm>
            <a:off x="111519" y="3713358"/>
            <a:ext cx="6753259" cy="646331"/>
          </a:xfrm>
          <a:prstGeom prst="rect">
            <a:avLst/>
          </a:prstGeom>
          <a:solidFill>
            <a:schemeClr val="bg1"/>
          </a:solidFill>
        </p:spPr>
        <p:txBody>
          <a:bodyPr wrap="none" rtlCol="0">
            <a:spAutoFit/>
          </a:bodyPr>
          <a:lstStyle/>
          <a:p>
            <a:pPr>
              <a:buFont typeface="Arial" pitchFamily="34" charset="0"/>
              <a:buChar char="•"/>
            </a:pPr>
            <a:r>
              <a:rPr lang="en-US" dirty="0">
                <a:solidFill>
                  <a:prstClr val="black"/>
                </a:solidFill>
              </a:rPr>
              <a:t> Neglecting side forces (OMS) produces FS too low (conservative)</a:t>
            </a:r>
          </a:p>
          <a:p>
            <a:pPr>
              <a:buFont typeface="Arial" pitchFamily="34" charset="0"/>
              <a:buChar char="•"/>
            </a:pPr>
            <a:r>
              <a:rPr lang="en-US" dirty="0">
                <a:solidFill>
                  <a:prstClr val="black"/>
                </a:solidFill>
              </a:rPr>
              <a:t> Assume side shear forces are zero but account for side normal forces</a:t>
            </a:r>
          </a:p>
        </p:txBody>
      </p:sp>
      <p:grpSp>
        <p:nvGrpSpPr>
          <p:cNvPr id="18" name="Group 17"/>
          <p:cNvGrpSpPr/>
          <p:nvPr/>
        </p:nvGrpSpPr>
        <p:grpSpPr>
          <a:xfrm>
            <a:off x="122670" y="4502859"/>
            <a:ext cx="4482784" cy="1584541"/>
            <a:chOff x="122670" y="4502859"/>
            <a:chExt cx="4482784" cy="1584541"/>
          </a:xfrm>
        </p:grpSpPr>
        <p:pic>
          <p:nvPicPr>
            <p:cNvPr id="33794" name="Picture 2"/>
            <p:cNvPicPr>
              <a:picLocks noChangeAspect="1" noChangeArrowheads="1"/>
            </p:cNvPicPr>
            <p:nvPr/>
          </p:nvPicPr>
          <p:blipFill>
            <a:blip r:embed="rId3"/>
            <a:srcRect/>
            <a:stretch>
              <a:fillRect/>
            </a:stretch>
          </p:blipFill>
          <p:spPr bwMode="auto">
            <a:xfrm>
              <a:off x="434898" y="5095211"/>
              <a:ext cx="4170556" cy="992189"/>
            </a:xfrm>
            <a:prstGeom prst="rect">
              <a:avLst/>
            </a:prstGeom>
            <a:noFill/>
            <a:ln w="9525">
              <a:noFill/>
              <a:miter lim="800000"/>
              <a:headEnd/>
              <a:tailEnd/>
            </a:ln>
          </p:spPr>
        </p:pic>
        <p:sp>
          <p:nvSpPr>
            <p:cNvPr id="15" name="TextBox 14"/>
            <p:cNvSpPr txBox="1"/>
            <p:nvPr/>
          </p:nvSpPr>
          <p:spPr>
            <a:xfrm>
              <a:off x="122670" y="4502859"/>
              <a:ext cx="2937727" cy="369332"/>
            </a:xfrm>
            <a:prstGeom prst="rect">
              <a:avLst/>
            </a:prstGeom>
            <a:solidFill>
              <a:schemeClr val="bg1"/>
            </a:solidFill>
          </p:spPr>
          <p:txBody>
            <a:bodyPr wrap="none" rtlCol="0">
              <a:spAutoFit/>
            </a:bodyPr>
            <a:lstStyle/>
            <a:p>
              <a:r>
                <a:rPr lang="en-US" dirty="0">
                  <a:solidFill>
                    <a:prstClr val="black"/>
                  </a:solidFill>
                </a:rPr>
                <a:t>Effective Stress Analysis (</a:t>
              </a:r>
              <a:r>
                <a:rPr lang="en-US" dirty="0" err="1">
                  <a:solidFill>
                    <a:prstClr val="black"/>
                  </a:solidFill>
                </a:rPr>
                <a:t>ESA</a:t>
              </a:r>
              <a:r>
                <a:rPr lang="en-US" dirty="0">
                  <a:solidFill>
                    <a:prstClr val="black"/>
                  </a:solidFill>
                </a:rPr>
                <a:t>)</a:t>
              </a:r>
            </a:p>
          </p:txBody>
        </p:sp>
      </p:grpSp>
      <p:grpSp>
        <p:nvGrpSpPr>
          <p:cNvPr id="19" name="Group 18"/>
          <p:cNvGrpSpPr/>
          <p:nvPr/>
        </p:nvGrpSpPr>
        <p:grpSpPr>
          <a:xfrm>
            <a:off x="144963" y="5215100"/>
            <a:ext cx="8188908" cy="1408897"/>
            <a:chOff x="144963" y="5215100"/>
            <a:chExt cx="8188908" cy="1408897"/>
          </a:xfrm>
        </p:grpSpPr>
        <p:pic>
          <p:nvPicPr>
            <p:cNvPr id="33795" name="Picture 3"/>
            <p:cNvPicPr>
              <a:picLocks noChangeAspect="1" noChangeArrowheads="1"/>
            </p:cNvPicPr>
            <p:nvPr/>
          </p:nvPicPr>
          <p:blipFill>
            <a:blip r:embed="rId4"/>
            <a:srcRect/>
            <a:stretch>
              <a:fillRect/>
            </a:stretch>
          </p:blipFill>
          <p:spPr bwMode="auto">
            <a:xfrm>
              <a:off x="4952766" y="5215100"/>
              <a:ext cx="2763877" cy="861149"/>
            </a:xfrm>
            <a:prstGeom prst="rect">
              <a:avLst/>
            </a:prstGeom>
            <a:noFill/>
            <a:ln w="9525">
              <a:noFill/>
              <a:miter lim="800000"/>
              <a:headEnd/>
              <a:tailEnd/>
            </a:ln>
          </p:spPr>
        </p:pic>
        <p:sp>
          <p:nvSpPr>
            <p:cNvPr id="17" name="TextBox 16"/>
            <p:cNvSpPr txBox="1"/>
            <p:nvPr/>
          </p:nvSpPr>
          <p:spPr>
            <a:xfrm>
              <a:off x="144963" y="6254665"/>
              <a:ext cx="8188908" cy="369332"/>
            </a:xfrm>
            <a:prstGeom prst="rect">
              <a:avLst/>
            </a:prstGeom>
            <a:solidFill>
              <a:schemeClr val="bg1"/>
            </a:solidFill>
          </p:spPr>
          <p:txBody>
            <a:bodyPr wrap="none" rtlCol="0">
              <a:spAutoFit/>
            </a:bodyPr>
            <a:lstStyle/>
            <a:p>
              <a:r>
                <a:rPr lang="en-US" dirty="0">
                  <a:solidFill>
                    <a:srgbClr val="FF0000"/>
                  </a:solidFill>
                </a:rPr>
                <a:t>Not a closed-form solution (FS on both sides of equation); requires iterative approach</a:t>
              </a:r>
            </a:p>
          </p:txBody>
        </p:sp>
      </p:grpSp>
      <p:sp>
        <p:nvSpPr>
          <p:cNvPr id="3" name="Slide Number Placeholder 2"/>
          <p:cNvSpPr>
            <a:spLocks noGrp="1"/>
          </p:cNvSpPr>
          <p:nvPr>
            <p:ph type="sldNum" sz="quarter" idx="12"/>
          </p:nvPr>
        </p:nvSpPr>
        <p:spPr/>
        <p:txBody>
          <a:bodyPr/>
          <a:lstStyle/>
          <a:p>
            <a:fld id="{AE1075AE-E397-4817-923A-EC4437C88326}" type="slidenum">
              <a:rPr lang="en-US">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35017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lvl="1" algn="ctr" rtl="0">
              <a:spcBef>
                <a:spcPct val="0"/>
              </a:spcBef>
            </a:pPr>
            <a:r>
              <a:rPr lang="en-GB" sz="4400" b="1" dirty="0">
                <a:latin typeface="Comic Sans MS" pitchFamily="66" charset="0"/>
              </a:rPr>
              <a:t>Definitions of Key Terms</a:t>
            </a:r>
            <a:endParaRPr lang="en-US" sz="4400" dirty="0">
              <a:latin typeface="Comic Sans MS" pitchFamily="66" charset="0"/>
            </a:endParaRPr>
          </a:p>
        </p:txBody>
      </p:sp>
      <p:sp>
        <p:nvSpPr>
          <p:cNvPr id="3" name="Content Placeholder 2"/>
          <p:cNvSpPr>
            <a:spLocks noGrp="1"/>
          </p:cNvSpPr>
          <p:nvPr>
            <p:ph idx="1"/>
          </p:nvPr>
        </p:nvSpPr>
        <p:spPr>
          <a:xfrm>
            <a:off x="304800" y="990600"/>
            <a:ext cx="8610600" cy="5486400"/>
          </a:xfrm>
        </p:spPr>
        <p:txBody>
          <a:bodyPr>
            <a:normAutofit fontScale="92500" lnSpcReduction="10000"/>
          </a:bodyPr>
          <a:lstStyle/>
          <a:p>
            <a:pPr algn="just">
              <a:lnSpc>
                <a:spcPct val="150000"/>
              </a:lnSpc>
              <a:buFont typeface="Wingdings" pitchFamily="2" charset="2"/>
              <a:buChar char="ü"/>
            </a:pPr>
            <a:r>
              <a:rPr lang="en-GB" b="1" i="1" dirty="0">
                <a:latin typeface="Comic Sans MS" pitchFamily="66" charset="0"/>
              </a:rPr>
              <a:t>Slip plane</a:t>
            </a:r>
            <a:r>
              <a:rPr lang="en-GB" dirty="0">
                <a:latin typeface="Comic Sans MS" pitchFamily="66" charset="0"/>
              </a:rPr>
              <a:t> or</a:t>
            </a:r>
            <a:r>
              <a:rPr lang="en-GB" b="1" i="1" dirty="0">
                <a:latin typeface="Comic Sans MS" pitchFamily="66" charset="0"/>
              </a:rPr>
              <a:t> failure plane</a:t>
            </a:r>
            <a:r>
              <a:rPr lang="en-GB" dirty="0">
                <a:latin typeface="Comic Sans MS" pitchFamily="66" charset="0"/>
              </a:rPr>
              <a:t> or </a:t>
            </a:r>
            <a:r>
              <a:rPr lang="en-GB" b="1" i="1" dirty="0">
                <a:latin typeface="Comic Sans MS" pitchFamily="66" charset="0"/>
              </a:rPr>
              <a:t>slip surface</a:t>
            </a:r>
            <a:r>
              <a:rPr lang="en-GB" dirty="0">
                <a:latin typeface="Comic Sans MS" pitchFamily="66" charset="0"/>
              </a:rPr>
              <a:t> or </a:t>
            </a:r>
            <a:r>
              <a:rPr lang="en-GB" b="1" i="1" dirty="0">
                <a:latin typeface="Comic Sans MS" pitchFamily="66" charset="0"/>
              </a:rPr>
              <a:t>failure surface</a:t>
            </a:r>
            <a:r>
              <a:rPr lang="en-GB" dirty="0">
                <a:latin typeface="Comic Sans MS" pitchFamily="66" charset="0"/>
              </a:rPr>
              <a:t> is the surface of sliding.</a:t>
            </a:r>
            <a:endParaRPr lang="en-US" sz="2800" dirty="0">
              <a:latin typeface="Comic Sans MS" pitchFamily="66" charset="0"/>
            </a:endParaRPr>
          </a:p>
          <a:p>
            <a:pPr algn="just">
              <a:lnSpc>
                <a:spcPct val="150000"/>
              </a:lnSpc>
              <a:buFont typeface="Wingdings" pitchFamily="2" charset="2"/>
              <a:buChar char="ü"/>
            </a:pPr>
            <a:r>
              <a:rPr lang="en-GB" b="1" i="1" dirty="0">
                <a:latin typeface="Comic Sans MS" pitchFamily="66" charset="0"/>
              </a:rPr>
              <a:t>Sliding mass</a:t>
            </a:r>
            <a:r>
              <a:rPr lang="en-GB" dirty="0">
                <a:latin typeface="Comic Sans MS" pitchFamily="66" charset="0"/>
              </a:rPr>
              <a:t> is the mass of soil within the slip plane and the ground surface.</a:t>
            </a:r>
            <a:endParaRPr lang="en-US" sz="2800" dirty="0">
              <a:latin typeface="Comic Sans MS" pitchFamily="66" charset="0"/>
            </a:endParaRPr>
          </a:p>
          <a:p>
            <a:pPr algn="just">
              <a:lnSpc>
                <a:spcPct val="150000"/>
              </a:lnSpc>
              <a:buFont typeface="Wingdings" pitchFamily="2" charset="2"/>
              <a:buChar char="ü"/>
            </a:pPr>
            <a:r>
              <a:rPr lang="en-GB" b="1" i="1" dirty="0">
                <a:latin typeface="Comic Sans MS" pitchFamily="66" charset="0"/>
              </a:rPr>
              <a:t>Slope angle</a:t>
            </a:r>
            <a:r>
              <a:rPr lang="en-GB" dirty="0">
                <a:latin typeface="Comic Sans MS" pitchFamily="66" charset="0"/>
              </a:rPr>
              <a:t> (or simply </a:t>
            </a:r>
            <a:r>
              <a:rPr lang="en-GB" b="1" i="1" dirty="0">
                <a:latin typeface="Comic Sans MS" pitchFamily="66" charset="0"/>
              </a:rPr>
              <a:t>slope</a:t>
            </a:r>
            <a:r>
              <a:rPr lang="en-GB" dirty="0">
                <a:latin typeface="Comic Sans MS" pitchFamily="66" charset="0"/>
              </a:rPr>
              <a:t>) is the angle of inclination of a slope to the horizontal. The slope angle is usually referred to as a ratio, for example, 2:1 (horizontal: vertical)</a:t>
            </a:r>
            <a:endParaRPr lang="en-US" sz="2800"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6</a:t>
            </a:fld>
            <a:endParaRPr lang="en-US"/>
          </a:p>
        </p:txBody>
      </p:sp>
    </p:spTree>
    <p:extLst>
      <p:ext uri="{BB962C8B-B14F-4D97-AF65-F5344CB8AC3E}">
        <p14:creationId xmlns:p14="http://schemas.microsoft.com/office/powerpoint/2010/main" val="1589252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85800"/>
          </a:xfrm>
        </p:spPr>
        <p:txBody>
          <a:bodyPr>
            <a:normAutofit/>
          </a:bodyPr>
          <a:lstStyle/>
          <a:p>
            <a:r>
              <a:rPr lang="en-US" sz="3200" dirty="0">
                <a:latin typeface="Arial Black" pitchFamily="34" charset="0"/>
                <a:cs typeface="Arial" pitchFamily="34" charset="0"/>
              </a:rPr>
              <a:t>Modified Bishop’s Method</a:t>
            </a:r>
          </a:p>
        </p:txBody>
      </p:sp>
      <p:pic>
        <p:nvPicPr>
          <p:cNvPr id="12" name="Picture 3" descr="AAJHJSJ0"/>
          <p:cNvPicPr>
            <a:picLocks noChangeAspect="1" noChangeArrowheads="1"/>
          </p:cNvPicPr>
          <p:nvPr/>
        </p:nvPicPr>
        <p:blipFill>
          <a:blip r:embed="rId2"/>
          <a:srcRect/>
          <a:stretch>
            <a:fillRect/>
          </a:stretch>
        </p:blipFill>
        <p:spPr bwMode="auto">
          <a:xfrm>
            <a:off x="1048214" y="838200"/>
            <a:ext cx="6924907" cy="3209983"/>
          </a:xfrm>
          <a:prstGeom prst="rect">
            <a:avLst/>
          </a:prstGeom>
          <a:noFill/>
          <a:ln w="9525">
            <a:noFill/>
            <a:miter lim="800000"/>
            <a:headEnd/>
            <a:tailEnd/>
          </a:ln>
        </p:spPr>
      </p:pic>
      <p:sp>
        <p:nvSpPr>
          <p:cNvPr id="13" name="TextBox 12"/>
          <p:cNvSpPr txBox="1"/>
          <p:nvPr/>
        </p:nvSpPr>
        <p:spPr>
          <a:xfrm>
            <a:off x="111519" y="3713358"/>
            <a:ext cx="6753259" cy="646331"/>
          </a:xfrm>
          <a:prstGeom prst="rect">
            <a:avLst/>
          </a:prstGeom>
          <a:solidFill>
            <a:schemeClr val="bg1"/>
          </a:solidFill>
        </p:spPr>
        <p:txBody>
          <a:bodyPr wrap="none" rtlCol="0">
            <a:spAutoFit/>
          </a:bodyPr>
          <a:lstStyle/>
          <a:p>
            <a:pPr>
              <a:buFont typeface="Arial" pitchFamily="34" charset="0"/>
              <a:buChar char="•"/>
            </a:pPr>
            <a:r>
              <a:rPr lang="en-US" dirty="0">
                <a:solidFill>
                  <a:prstClr val="black"/>
                </a:solidFill>
              </a:rPr>
              <a:t> Neglecting side forces (OMS) produces FS too low (conservative)</a:t>
            </a:r>
          </a:p>
          <a:p>
            <a:pPr>
              <a:buFont typeface="Arial" pitchFamily="34" charset="0"/>
              <a:buChar char="•"/>
            </a:pPr>
            <a:r>
              <a:rPr lang="en-US" dirty="0">
                <a:solidFill>
                  <a:prstClr val="black"/>
                </a:solidFill>
              </a:rPr>
              <a:t> Assume side shear forces are zero but account for side normal forces</a:t>
            </a:r>
          </a:p>
        </p:txBody>
      </p:sp>
      <p:sp>
        <p:nvSpPr>
          <p:cNvPr id="15" name="TextBox 14"/>
          <p:cNvSpPr txBox="1"/>
          <p:nvPr/>
        </p:nvSpPr>
        <p:spPr>
          <a:xfrm>
            <a:off x="122670" y="4502859"/>
            <a:ext cx="2591543" cy="369332"/>
          </a:xfrm>
          <a:prstGeom prst="rect">
            <a:avLst/>
          </a:prstGeom>
          <a:solidFill>
            <a:schemeClr val="bg1"/>
          </a:solidFill>
        </p:spPr>
        <p:txBody>
          <a:bodyPr wrap="none" rtlCol="0">
            <a:spAutoFit/>
          </a:bodyPr>
          <a:lstStyle/>
          <a:p>
            <a:r>
              <a:rPr lang="en-US" dirty="0">
                <a:solidFill>
                  <a:prstClr val="black"/>
                </a:solidFill>
              </a:rPr>
              <a:t>Total Stress Analysis (</a:t>
            </a:r>
            <a:r>
              <a:rPr lang="en-US" dirty="0" err="1">
                <a:solidFill>
                  <a:prstClr val="black"/>
                </a:solidFill>
              </a:rPr>
              <a:t>TSA</a:t>
            </a:r>
            <a:r>
              <a:rPr lang="en-US" dirty="0">
                <a:solidFill>
                  <a:prstClr val="black"/>
                </a:solidFill>
              </a:rPr>
              <a:t>)</a:t>
            </a:r>
          </a:p>
        </p:txBody>
      </p:sp>
      <p:pic>
        <p:nvPicPr>
          <p:cNvPr id="34818" name="Picture 2"/>
          <p:cNvPicPr>
            <a:picLocks noChangeAspect="1" noChangeArrowheads="1"/>
          </p:cNvPicPr>
          <p:nvPr/>
        </p:nvPicPr>
        <p:blipFill>
          <a:blip r:embed="rId3"/>
          <a:srcRect/>
          <a:stretch>
            <a:fillRect/>
          </a:stretch>
        </p:blipFill>
        <p:spPr bwMode="auto">
          <a:xfrm>
            <a:off x="833089" y="5207155"/>
            <a:ext cx="2705100" cy="11049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E1075AE-E397-4817-923A-EC4437C88326}" type="slidenum">
              <a:rPr lang="en-US">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26067336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85800"/>
          </a:xfrm>
        </p:spPr>
        <p:txBody>
          <a:bodyPr>
            <a:normAutofit/>
          </a:bodyPr>
          <a:lstStyle/>
          <a:p>
            <a:r>
              <a:rPr lang="en-US" sz="3200" dirty="0">
                <a:latin typeface="Arial Black" pitchFamily="34" charset="0"/>
                <a:cs typeface="Arial" pitchFamily="34" charset="0"/>
              </a:rPr>
              <a:t>Example 2</a:t>
            </a:r>
          </a:p>
        </p:txBody>
      </p:sp>
      <p:pic>
        <p:nvPicPr>
          <p:cNvPr id="12" name="Picture 3" descr="AAJHJTH0"/>
          <p:cNvPicPr>
            <a:picLocks noChangeAspect="1" noChangeArrowheads="1"/>
          </p:cNvPicPr>
          <p:nvPr/>
        </p:nvPicPr>
        <p:blipFill>
          <a:blip r:embed="rId2"/>
          <a:srcRect/>
          <a:stretch>
            <a:fillRect/>
          </a:stretch>
        </p:blipFill>
        <p:spPr bwMode="auto">
          <a:xfrm>
            <a:off x="1066799" y="1622988"/>
            <a:ext cx="7263161" cy="4840653"/>
          </a:xfrm>
          <a:prstGeom prst="rect">
            <a:avLst/>
          </a:prstGeom>
          <a:noFill/>
          <a:ln w="9525">
            <a:noFill/>
            <a:miter lim="800000"/>
            <a:headEnd/>
            <a:tailEnd/>
          </a:ln>
        </p:spPr>
      </p:pic>
      <p:sp>
        <p:nvSpPr>
          <p:cNvPr id="13" name="TextBox 12"/>
          <p:cNvSpPr txBox="1"/>
          <p:nvPr/>
        </p:nvSpPr>
        <p:spPr>
          <a:xfrm>
            <a:off x="459423" y="925553"/>
            <a:ext cx="8064772" cy="369332"/>
          </a:xfrm>
          <a:prstGeom prst="rect">
            <a:avLst/>
          </a:prstGeom>
          <a:noFill/>
        </p:spPr>
        <p:txBody>
          <a:bodyPr wrap="none" rtlCol="0">
            <a:spAutoFit/>
          </a:bodyPr>
          <a:lstStyle/>
          <a:p>
            <a:r>
              <a:rPr lang="en-US" dirty="0">
                <a:solidFill>
                  <a:prstClr val="black"/>
                </a:solidFill>
              </a:rPr>
              <a:t>Compute the long term FS for the failure surface using the Modified Bishops Method</a:t>
            </a:r>
          </a:p>
        </p:txBody>
      </p:sp>
      <p:sp>
        <p:nvSpPr>
          <p:cNvPr id="3" name="Slide Number Placeholder 2"/>
          <p:cNvSpPr>
            <a:spLocks noGrp="1"/>
          </p:cNvSpPr>
          <p:nvPr>
            <p:ph type="sldNum" sz="quarter" idx="12"/>
          </p:nvPr>
        </p:nvSpPr>
        <p:spPr/>
        <p:txBody>
          <a:bodyPr/>
          <a:lstStyle/>
          <a:p>
            <a:fld id="{AE1075AE-E397-4817-923A-EC4437C88326}" type="slidenum">
              <a:rPr lang="en-US">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4224792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285147" y="834390"/>
            <a:ext cx="4869835" cy="2281709"/>
          </a:xfrm>
          <a:prstGeom prst="rect">
            <a:avLst/>
          </a:prstGeom>
          <a:noFill/>
          <a:ln w="9525">
            <a:noFill/>
            <a:miter lim="800000"/>
            <a:headEnd/>
            <a:tailEnd/>
          </a:ln>
        </p:spPr>
      </p:pic>
      <p:sp>
        <p:nvSpPr>
          <p:cNvPr id="8" name="TextBox 7"/>
          <p:cNvSpPr txBox="1"/>
          <p:nvPr/>
        </p:nvSpPr>
        <p:spPr>
          <a:xfrm>
            <a:off x="33453" y="76343"/>
            <a:ext cx="3420680" cy="369332"/>
          </a:xfrm>
          <a:prstGeom prst="rect">
            <a:avLst/>
          </a:prstGeom>
          <a:noFill/>
        </p:spPr>
        <p:txBody>
          <a:bodyPr wrap="none" rtlCol="0">
            <a:spAutoFit/>
          </a:bodyPr>
          <a:lstStyle/>
          <a:p>
            <a:r>
              <a:rPr lang="en-US" dirty="0">
                <a:solidFill>
                  <a:srgbClr val="0000FF"/>
                </a:solidFill>
              </a:rPr>
              <a:t>1) Divide into slices (draw to scale)</a:t>
            </a:r>
          </a:p>
        </p:txBody>
      </p:sp>
      <p:sp>
        <p:nvSpPr>
          <p:cNvPr id="9" name="TextBox 8"/>
          <p:cNvSpPr txBox="1"/>
          <p:nvPr/>
        </p:nvSpPr>
        <p:spPr>
          <a:xfrm>
            <a:off x="66906" y="3380194"/>
            <a:ext cx="3003899" cy="369332"/>
          </a:xfrm>
          <a:prstGeom prst="rect">
            <a:avLst/>
          </a:prstGeom>
          <a:noFill/>
        </p:spPr>
        <p:txBody>
          <a:bodyPr wrap="none" rtlCol="0">
            <a:spAutoFit/>
          </a:bodyPr>
          <a:lstStyle/>
          <a:p>
            <a:r>
              <a:rPr lang="en-US" dirty="0">
                <a:solidFill>
                  <a:srgbClr val="0000FF"/>
                </a:solidFill>
              </a:rPr>
              <a:t>2) Trial FS = 2.0 (or from OMS)</a:t>
            </a:r>
          </a:p>
        </p:txBody>
      </p:sp>
      <p:pic>
        <p:nvPicPr>
          <p:cNvPr id="35842" name="Picture 2"/>
          <p:cNvPicPr>
            <a:picLocks noChangeAspect="1" noChangeArrowheads="1"/>
          </p:cNvPicPr>
          <p:nvPr/>
        </p:nvPicPr>
        <p:blipFill>
          <a:blip r:embed="rId4"/>
          <a:srcRect/>
          <a:stretch>
            <a:fillRect/>
          </a:stretch>
        </p:blipFill>
        <p:spPr bwMode="auto">
          <a:xfrm>
            <a:off x="641102" y="3749526"/>
            <a:ext cx="7812685" cy="2752609"/>
          </a:xfrm>
          <a:prstGeom prst="rect">
            <a:avLst/>
          </a:prstGeom>
          <a:noFill/>
          <a:ln w="9525">
            <a:noFill/>
            <a:miter lim="800000"/>
            <a:headEnd/>
            <a:tailEnd/>
          </a:ln>
        </p:spPr>
      </p:pic>
      <p:pic>
        <p:nvPicPr>
          <p:cNvPr id="11" name="Picture 2"/>
          <p:cNvPicPr>
            <a:picLocks noChangeAspect="1" noChangeArrowheads="1"/>
          </p:cNvPicPr>
          <p:nvPr/>
        </p:nvPicPr>
        <p:blipFill>
          <a:blip r:embed="rId5"/>
          <a:srcRect/>
          <a:stretch>
            <a:fillRect/>
          </a:stretch>
        </p:blipFill>
        <p:spPr bwMode="auto">
          <a:xfrm>
            <a:off x="5276805" y="1245382"/>
            <a:ext cx="3176982" cy="755814"/>
          </a:xfrm>
          <a:prstGeom prst="rect">
            <a:avLst/>
          </a:prstGeom>
          <a:noFill/>
          <a:ln w="9525">
            <a:noFill/>
            <a:miter lim="800000"/>
            <a:headEnd/>
            <a:tailEnd/>
          </a:ln>
        </p:spPr>
      </p:pic>
      <p:pic>
        <p:nvPicPr>
          <p:cNvPr id="14" name="Picture 3"/>
          <p:cNvPicPr>
            <a:picLocks noChangeAspect="1" noChangeArrowheads="1"/>
          </p:cNvPicPr>
          <p:nvPr/>
        </p:nvPicPr>
        <p:blipFill>
          <a:blip r:embed="rId6"/>
          <a:srcRect/>
          <a:stretch>
            <a:fillRect/>
          </a:stretch>
        </p:blipFill>
        <p:spPr bwMode="auto">
          <a:xfrm>
            <a:off x="5448255" y="2001196"/>
            <a:ext cx="2763877" cy="861149"/>
          </a:xfrm>
          <a:prstGeom prst="rect">
            <a:avLst/>
          </a:prstGeom>
          <a:noFill/>
          <a:ln w="9525">
            <a:noFill/>
            <a:miter lim="800000"/>
            <a:headEnd/>
            <a:tailEnd/>
          </a:ln>
        </p:spPr>
      </p:pic>
      <p:sp>
        <p:nvSpPr>
          <p:cNvPr id="16" name="Oval 15"/>
          <p:cNvSpPr/>
          <p:nvPr/>
        </p:nvSpPr>
        <p:spPr>
          <a:xfrm>
            <a:off x="5680710" y="1221986"/>
            <a:ext cx="2887377" cy="49251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18" name="Curved Connector 17"/>
          <p:cNvCxnSpPr>
            <a:stCxn id="16" idx="6"/>
          </p:cNvCxnSpPr>
          <p:nvPr/>
        </p:nvCxnSpPr>
        <p:spPr>
          <a:xfrm flipH="1">
            <a:off x="7989571" y="1468243"/>
            <a:ext cx="578516" cy="2886588"/>
          </a:xfrm>
          <a:prstGeom prst="curvedConnector4">
            <a:avLst>
              <a:gd name="adj1" fmla="val -39515"/>
              <a:gd name="adj2" fmla="val 54266"/>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6906" y="6465808"/>
            <a:ext cx="3356303" cy="369332"/>
          </a:xfrm>
          <a:prstGeom prst="rect">
            <a:avLst/>
          </a:prstGeom>
          <a:noFill/>
        </p:spPr>
        <p:txBody>
          <a:bodyPr wrap="none" rtlCol="0">
            <a:spAutoFit/>
          </a:bodyPr>
          <a:lstStyle/>
          <a:p>
            <a:r>
              <a:rPr lang="en-US" dirty="0">
                <a:solidFill>
                  <a:srgbClr val="0000FF"/>
                </a:solidFill>
              </a:rPr>
              <a:t>FS = 2,206/1,071 = 2.05 (too high)</a:t>
            </a:r>
          </a:p>
        </p:txBody>
      </p:sp>
      <p:sp>
        <p:nvSpPr>
          <p:cNvPr id="3" name="Slide Number Placeholder 2"/>
          <p:cNvSpPr>
            <a:spLocks noGrp="1"/>
          </p:cNvSpPr>
          <p:nvPr>
            <p:ph type="sldNum" sz="quarter" idx="12"/>
          </p:nvPr>
        </p:nvSpPr>
        <p:spPr/>
        <p:txBody>
          <a:bodyPr/>
          <a:lstStyle/>
          <a:p>
            <a:fld id="{AE1075AE-E397-4817-923A-EC4437C88326}" type="slidenum">
              <a:rPr lang="en-US">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val="4078213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06" y="3212929"/>
            <a:ext cx="1710789" cy="369332"/>
          </a:xfrm>
          <a:prstGeom prst="rect">
            <a:avLst/>
          </a:prstGeom>
          <a:noFill/>
        </p:spPr>
        <p:txBody>
          <a:bodyPr wrap="none" rtlCol="0">
            <a:spAutoFit/>
          </a:bodyPr>
          <a:lstStyle/>
          <a:p>
            <a:r>
              <a:rPr lang="en-US" dirty="0">
                <a:solidFill>
                  <a:srgbClr val="0000FF"/>
                </a:solidFill>
              </a:rPr>
              <a:t>3) Trial FS = 2.10</a:t>
            </a:r>
          </a:p>
        </p:txBody>
      </p:sp>
      <p:pic>
        <p:nvPicPr>
          <p:cNvPr id="11" name="Picture 2"/>
          <p:cNvPicPr>
            <a:picLocks noChangeAspect="1" noChangeArrowheads="1"/>
          </p:cNvPicPr>
          <p:nvPr/>
        </p:nvPicPr>
        <p:blipFill>
          <a:blip r:embed="rId3"/>
          <a:srcRect/>
          <a:stretch>
            <a:fillRect/>
          </a:stretch>
        </p:blipFill>
        <p:spPr bwMode="auto">
          <a:xfrm>
            <a:off x="5276805" y="1245382"/>
            <a:ext cx="3176982" cy="755814"/>
          </a:xfrm>
          <a:prstGeom prst="rect">
            <a:avLst/>
          </a:prstGeom>
          <a:noFill/>
          <a:ln w="9525">
            <a:noFill/>
            <a:miter lim="800000"/>
            <a:headEnd/>
            <a:tailEnd/>
          </a:ln>
        </p:spPr>
      </p:pic>
      <p:pic>
        <p:nvPicPr>
          <p:cNvPr id="14" name="Picture 3"/>
          <p:cNvPicPr>
            <a:picLocks noChangeAspect="1" noChangeArrowheads="1"/>
          </p:cNvPicPr>
          <p:nvPr/>
        </p:nvPicPr>
        <p:blipFill>
          <a:blip r:embed="rId4"/>
          <a:srcRect/>
          <a:stretch>
            <a:fillRect/>
          </a:stretch>
        </p:blipFill>
        <p:spPr bwMode="auto">
          <a:xfrm>
            <a:off x="5448255" y="2001196"/>
            <a:ext cx="2763877" cy="861149"/>
          </a:xfrm>
          <a:prstGeom prst="rect">
            <a:avLst/>
          </a:prstGeom>
          <a:noFill/>
          <a:ln w="9525">
            <a:noFill/>
            <a:miter lim="800000"/>
            <a:headEnd/>
            <a:tailEnd/>
          </a:ln>
        </p:spPr>
      </p:pic>
      <p:sp>
        <p:nvSpPr>
          <p:cNvPr id="22" name="TextBox 21"/>
          <p:cNvSpPr txBox="1"/>
          <p:nvPr/>
        </p:nvSpPr>
        <p:spPr>
          <a:xfrm>
            <a:off x="66906" y="6421204"/>
            <a:ext cx="5557099" cy="369332"/>
          </a:xfrm>
          <a:prstGeom prst="rect">
            <a:avLst/>
          </a:prstGeom>
          <a:noFill/>
        </p:spPr>
        <p:txBody>
          <a:bodyPr wrap="none" rtlCol="0">
            <a:spAutoFit/>
          </a:bodyPr>
          <a:lstStyle/>
          <a:p>
            <a:r>
              <a:rPr lang="en-US" dirty="0">
                <a:solidFill>
                  <a:srgbClr val="0000FF"/>
                </a:solidFill>
              </a:rPr>
              <a:t>FS = 2,221/1,071 = 2.07 (close enough? or keep iterating)</a:t>
            </a:r>
          </a:p>
        </p:txBody>
      </p:sp>
      <p:pic>
        <p:nvPicPr>
          <p:cNvPr id="12" name="Picture 2"/>
          <p:cNvPicPr>
            <a:picLocks noChangeAspect="1" noChangeArrowheads="1"/>
          </p:cNvPicPr>
          <p:nvPr/>
        </p:nvPicPr>
        <p:blipFill>
          <a:blip r:embed="rId5"/>
          <a:srcRect/>
          <a:stretch>
            <a:fillRect/>
          </a:stretch>
        </p:blipFill>
        <p:spPr bwMode="auto">
          <a:xfrm>
            <a:off x="285147" y="834390"/>
            <a:ext cx="4869835" cy="2281709"/>
          </a:xfrm>
          <a:prstGeom prst="rect">
            <a:avLst/>
          </a:prstGeom>
          <a:noFill/>
          <a:ln w="9525">
            <a:noFill/>
            <a:miter lim="800000"/>
            <a:headEnd/>
            <a:tailEnd/>
          </a:ln>
        </p:spPr>
      </p:pic>
      <p:pic>
        <p:nvPicPr>
          <p:cNvPr id="36866" name="Picture 2"/>
          <p:cNvPicPr>
            <a:picLocks noChangeAspect="1" noChangeArrowheads="1"/>
          </p:cNvPicPr>
          <p:nvPr/>
        </p:nvPicPr>
        <p:blipFill>
          <a:blip r:embed="rId6"/>
          <a:srcRect/>
          <a:stretch>
            <a:fillRect/>
          </a:stretch>
        </p:blipFill>
        <p:spPr bwMode="auto">
          <a:xfrm>
            <a:off x="414339" y="3605660"/>
            <a:ext cx="7797794" cy="266179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E1075AE-E397-4817-923A-EC4437C88326}" type="slidenum">
              <a:rPr lang="en-US">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1214444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6478" y="1291013"/>
            <a:ext cx="8663554" cy="5239573"/>
            <a:chOff x="256478" y="1291013"/>
            <a:chExt cx="8663554" cy="5239573"/>
          </a:xfrm>
        </p:grpSpPr>
        <p:pic>
          <p:nvPicPr>
            <p:cNvPr id="3" name="Picture 3" descr="AAJHJSC0"/>
            <p:cNvPicPr>
              <a:picLocks noChangeAspect="1" noChangeArrowheads="1"/>
            </p:cNvPicPr>
            <p:nvPr/>
          </p:nvPicPr>
          <p:blipFill>
            <a:blip r:embed="rId2"/>
            <a:srcRect/>
            <a:stretch>
              <a:fillRect/>
            </a:stretch>
          </p:blipFill>
          <p:spPr bwMode="auto">
            <a:xfrm>
              <a:off x="3534933" y="2096427"/>
              <a:ext cx="5385099" cy="4434159"/>
            </a:xfrm>
            <a:prstGeom prst="rect">
              <a:avLst/>
            </a:prstGeom>
            <a:noFill/>
            <a:ln w="9525">
              <a:noFill/>
              <a:miter lim="800000"/>
              <a:headEnd/>
              <a:tailEnd/>
            </a:ln>
          </p:spPr>
        </p:pic>
        <p:sp>
          <p:nvSpPr>
            <p:cNvPr id="4" name="TextBox 3"/>
            <p:cNvSpPr txBox="1"/>
            <p:nvPr/>
          </p:nvSpPr>
          <p:spPr>
            <a:xfrm>
              <a:off x="256478" y="1291013"/>
              <a:ext cx="8537001" cy="923330"/>
            </a:xfrm>
            <a:prstGeom prst="rect">
              <a:avLst/>
            </a:prstGeom>
            <a:noFill/>
          </p:spPr>
          <p:txBody>
            <a:bodyPr wrap="square" rtlCol="0">
              <a:spAutoFit/>
            </a:bodyPr>
            <a:lstStyle/>
            <a:p>
              <a:r>
                <a:rPr lang="en-US" b="1" dirty="0">
                  <a:solidFill>
                    <a:srgbClr val="3333FF"/>
                  </a:solidFill>
                  <a:latin typeface="Comic Sans MS" pitchFamily="66" charset="0"/>
                </a:rPr>
                <a:t>Limit Equilibrium:</a:t>
              </a:r>
              <a:r>
                <a:rPr lang="en-US" dirty="0">
                  <a:latin typeface="Comic Sans MS" pitchFamily="66" charset="0"/>
                </a:rPr>
                <a:t>1) Assume some circular (or other shape) failure surface</a:t>
              </a:r>
            </a:p>
            <a:p>
              <a:r>
                <a:rPr lang="en-US" dirty="0">
                  <a:latin typeface="Comic Sans MS" pitchFamily="66" charset="0"/>
                </a:rPr>
                <a:t>				2) Calculate driving forces (moment about O)</a:t>
              </a:r>
            </a:p>
            <a:p>
              <a:r>
                <a:rPr lang="en-US" dirty="0">
                  <a:latin typeface="Comic Sans MS" pitchFamily="66" charset="0"/>
                </a:rPr>
                <a:t>				3) Calculate resisting forces (moment about O)</a:t>
              </a:r>
            </a:p>
          </p:txBody>
        </p:sp>
      </p:grpSp>
      <p:sp>
        <p:nvSpPr>
          <p:cNvPr id="5" name="Title 1"/>
          <p:cNvSpPr>
            <a:spLocks noGrp="1"/>
          </p:cNvSpPr>
          <p:nvPr>
            <p:ph type="title"/>
          </p:nvPr>
        </p:nvSpPr>
        <p:spPr>
          <a:xfrm>
            <a:off x="457200" y="275061"/>
            <a:ext cx="8229600" cy="685800"/>
          </a:xfrm>
        </p:spPr>
        <p:txBody>
          <a:bodyPr>
            <a:normAutofit fontScale="90000"/>
          </a:bodyPr>
          <a:lstStyle/>
          <a:p>
            <a:r>
              <a:rPr lang="en-US" sz="3200" dirty="0">
                <a:latin typeface="Arial Black" pitchFamily="34" charset="0"/>
                <a:cs typeface="Arial" pitchFamily="34" charset="0"/>
              </a:rPr>
              <a:t>Basic Analysis Approach for Rotational Failure Surface</a:t>
            </a:r>
          </a:p>
        </p:txBody>
      </p:sp>
      <p:sp>
        <p:nvSpPr>
          <p:cNvPr id="6" name="TextBox 5"/>
          <p:cNvSpPr txBox="1"/>
          <p:nvPr/>
        </p:nvSpPr>
        <p:spPr>
          <a:xfrm>
            <a:off x="211875" y="2214343"/>
            <a:ext cx="4954485" cy="2862322"/>
          </a:xfrm>
          <a:prstGeom prst="rect">
            <a:avLst/>
          </a:prstGeom>
          <a:noFill/>
        </p:spPr>
        <p:txBody>
          <a:bodyPr wrap="square" rtlCol="0">
            <a:spAutoFit/>
          </a:bodyPr>
          <a:lstStyle/>
          <a:p>
            <a:r>
              <a:rPr lang="en-US" sz="2000" dirty="0">
                <a:latin typeface="Comic Sans MS" pitchFamily="66" charset="0"/>
              </a:rPr>
              <a:t>Issues:</a:t>
            </a:r>
          </a:p>
          <a:p>
            <a:pPr lvl="1">
              <a:buFont typeface="Arial" pitchFamily="34" charset="0"/>
              <a:buChar char="•"/>
            </a:pPr>
            <a:r>
              <a:rPr lang="en-US" sz="2000" dirty="0">
                <a:latin typeface="Comic Sans MS" pitchFamily="66" charset="0"/>
              </a:rPr>
              <a:t> Where is the center of mass?</a:t>
            </a:r>
          </a:p>
          <a:p>
            <a:pPr lvl="1">
              <a:buFont typeface="Arial" pitchFamily="34" charset="0"/>
              <a:buChar char="•"/>
            </a:pPr>
            <a:r>
              <a:rPr lang="en-US" sz="2000" dirty="0">
                <a:latin typeface="Comic Sans MS" pitchFamily="66" charset="0"/>
              </a:rPr>
              <a:t> How does resistance vary along surface?</a:t>
            </a:r>
          </a:p>
          <a:p>
            <a:pPr lvl="1">
              <a:buFont typeface="Arial" pitchFamily="34" charset="0"/>
              <a:buChar char="•"/>
            </a:pPr>
            <a:r>
              <a:rPr lang="en-US" sz="2000" dirty="0">
                <a:latin typeface="Comic Sans MS" pitchFamily="66" charset="0"/>
              </a:rPr>
              <a:t> How does normal stress vary along surface?</a:t>
            </a:r>
          </a:p>
          <a:p>
            <a:pPr lvl="1">
              <a:buFont typeface="Arial" pitchFamily="34" charset="0"/>
              <a:buChar char="•"/>
            </a:pPr>
            <a:r>
              <a:rPr lang="en-US" sz="2000" dirty="0">
                <a:latin typeface="Comic Sans MS" pitchFamily="66" charset="0"/>
              </a:rPr>
              <a:t> Water table and seepage forces?</a:t>
            </a:r>
          </a:p>
          <a:p>
            <a:pPr lvl="1">
              <a:buFont typeface="Arial" pitchFamily="34" charset="0"/>
              <a:buChar char="•"/>
            </a:pPr>
            <a:r>
              <a:rPr lang="en-US" sz="2000" dirty="0">
                <a:latin typeface="Comic Sans MS" pitchFamily="66" charset="0"/>
              </a:rPr>
              <a:t> Soil layering? </a:t>
            </a:r>
          </a:p>
          <a:p>
            <a:pPr lvl="1">
              <a:buFont typeface="Arial" pitchFamily="34" charset="0"/>
              <a:buChar char="•"/>
            </a:pPr>
            <a:r>
              <a:rPr lang="en-US" sz="2000" dirty="0">
                <a:latin typeface="Comic Sans MS" pitchFamily="66" charset="0"/>
              </a:rPr>
              <a:t> More complex geometry?</a:t>
            </a:r>
          </a:p>
        </p:txBody>
      </p:sp>
      <p:sp>
        <p:nvSpPr>
          <p:cNvPr id="2" name="Footer Placeholder 1"/>
          <p:cNvSpPr>
            <a:spLocks noGrp="1"/>
          </p:cNvSpPr>
          <p:nvPr>
            <p:ph type="ftr" sz="quarter" idx="11"/>
          </p:nvPr>
        </p:nvSpPr>
        <p:spPr/>
        <p:txBody>
          <a:bodyPr/>
          <a:lstStyle/>
          <a:p>
            <a:r>
              <a:rPr lang="en-US"/>
              <a:t>Lecture by Defaru K.(MSc.)</a:t>
            </a:r>
          </a:p>
        </p:txBody>
      </p:sp>
      <p:sp>
        <p:nvSpPr>
          <p:cNvPr id="8" name="Slide Number Placeholder 7"/>
          <p:cNvSpPr>
            <a:spLocks noGrp="1"/>
          </p:cNvSpPr>
          <p:nvPr>
            <p:ph type="sldNum" sz="quarter" idx="12"/>
          </p:nvPr>
        </p:nvSpPr>
        <p:spPr/>
        <p:txBody>
          <a:bodyPr/>
          <a:lstStyle/>
          <a:p>
            <a:fld id="{AE1075AE-E397-4817-923A-EC4437C88326}" type="slidenum">
              <a:rPr lang="en-US" smtClean="0"/>
              <a:t>64</a:t>
            </a:fld>
            <a:endParaRPr lang="en-US"/>
          </a:p>
        </p:txBody>
      </p:sp>
    </p:spTree>
    <p:extLst>
      <p:ext uri="{BB962C8B-B14F-4D97-AF65-F5344CB8AC3E}">
        <p14:creationId xmlns:p14="http://schemas.microsoft.com/office/powerpoint/2010/main" val="11106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85800"/>
          </a:xfrm>
        </p:spPr>
        <p:txBody>
          <a:bodyPr>
            <a:normAutofit/>
          </a:bodyPr>
          <a:lstStyle/>
          <a:p>
            <a:r>
              <a:rPr lang="en-US" sz="3200" dirty="0">
                <a:latin typeface="Arial Black" pitchFamily="34" charset="0"/>
                <a:cs typeface="Arial" pitchFamily="34" charset="0"/>
              </a:rPr>
              <a:t>Method of Slices (General)</a:t>
            </a:r>
          </a:p>
        </p:txBody>
      </p:sp>
      <p:pic>
        <p:nvPicPr>
          <p:cNvPr id="7" name="Picture 3" descr="AAJHJSG0"/>
          <p:cNvPicPr>
            <a:picLocks noChangeAspect="1" noChangeArrowheads="1"/>
          </p:cNvPicPr>
          <p:nvPr/>
        </p:nvPicPr>
        <p:blipFill>
          <a:blip r:embed="rId2"/>
          <a:srcRect/>
          <a:stretch>
            <a:fillRect/>
          </a:stretch>
        </p:blipFill>
        <p:spPr bwMode="auto">
          <a:xfrm>
            <a:off x="858637" y="3194910"/>
            <a:ext cx="6936064" cy="3625913"/>
          </a:xfrm>
          <a:prstGeom prst="rect">
            <a:avLst/>
          </a:prstGeom>
          <a:noFill/>
          <a:ln w="9525">
            <a:noFill/>
            <a:miter lim="800000"/>
            <a:headEnd/>
            <a:tailEnd/>
          </a:ln>
        </p:spPr>
      </p:pic>
      <p:sp>
        <p:nvSpPr>
          <p:cNvPr id="8" name="TextBox 7"/>
          <p:cNvSpPr txBox="1"/>
          <p:nvPr/>
        </p:nvSpPr>
        <p:spPr>
          <a:xfrm>
            <a:off x="267633" y="892104"/>
            <a:ext cx="8067273" cy="2585323"/>
          </a:xfrm>
          <a:prstGeom prst="rect">
            <a:avLst/>
          </a:prstGeom>
          <a:noFill/>
        </p:spPr>
        <p:txBody>
          <a:bodyPr wrap="none" rtlCol="0">
            <a:spAutoFit/>
          </a:bodyPr>
          <a:lstStyle/>
          <a:p>
            <a:pPr>
              <a:buFont typeface="Arial" pitchFamily="34" charset="0"/>
              <a:buChar char="•"/>
            </a:pPr>
            <a:r>
              <a:rPr lang="en-US" dirty="0"/>
              <a:t> Assume some failure surface </a:t>
            </a:r>
          </a:p>
          <a:p>
            <a:pPr>
              <a:buFont typeface="Arial" pitchFamily="34" charset="0"/>
              <a:buChar char="•"/>
            </a:pPr>
            <a:r>
              <a:rPr lang="en-US" dirty="0"/>
              <a:t> </a:t>
            </a:r>
            <a:r>
              <a:rPr lang="en-US" dirty="0" err="1"/>
              <a:t>Discretize</a:t>
            </a:r>
            <a:r>
              <a:rPr lang="en-US" dirty="0"/>
              <a:t> failure surface into smaller elements (slices)</a:t>
            </a:r>
          </a:p>
          <a:p>
            <a:pPr>
              <a:buFont typeface="Arial" pitchFamily="34" charset="0"/>
              <a:buChar char="•"/>
            </a:pPr>
            <a:r>
              <a:rPr lang="en-US" dirty="0"/>
              <a:t> Bottom of each slice passes through one type of material</a:t>
            </a:r>
          </a:p>
          <a:p>
            <a:pPr>
              <a:buFont typeface="Arial" pitchFamily="34" charset="0"/>
              <a:buChar char="•"/>
            </a:pPr>
            <a:r>
              <a:rPr lang="en-US" dirty="0"/>
              <a:t> Curved bottom of each slice approximated as chord</a:t>
            </a:r>
          </a:p>
          <a:p>
            <a:pPr>
              <a:buFont typeface="Arial" pitchFamily="34" charset="0"/>
              <a:buChar char="•"/>
            </a:pPr>
            <a:r>
              <a:rPr lang="en-US" dirty="0"/>
              <a:t> More slices = more refined solution</a:t>
            </a:r>
          </a:p>
          <a:p>
            <a:pPr>
              <a:buFont typeface="Arial" pitchFamily="34" charset="0"/>
              <a:buChar char="•"/>
            </a:pPr>
            <a:r>
              <a:rPr lang="en-US" dirty="0"/>
              <a:t> 10-40 slices typically sufficient (less for hand solutions)</a:t>
            </a:r>
          </a:p>
          <a:p>
            <a:pPr>
              <a:buFont typeface="Arial" pitchFamily="34" charset="0"/>
              <a:buChar char="•"/>
            </a:pPr>
            <a:r>
              <a:rPr lang="en-US" dirty="0"/>
              <a:t> Calculate factor of safety for each slice (strength/stress) and overall factor of safety</a:t>
            </a:r>
          </a:p>
          <a:p>
            <a:pPr>
              <a:buFont typeface="Arial" pitchFamily="34" charset="0"/>
              <a:buChar char="•"/>
            </a:pPr>
            <a:r>
              <a:rPr lang="en-US" dirty="0"/>
              <a:t> Find lowest FS for different failure surfaces</a:t>
            </a:r>
          </a:p>
          <a:p>
            <a:endParaRPr lang="en-US" dirty="0"/>
          </a:p>
        </p:txBody>
      </p:sp>
      <p:grpSp>
        <p:nvGrpSpPr>
          <p:cNvPr id="12" name="Group 11"/>
          <p:cNvGrpSpPr/>
          <p:nvPr/>
        </p:nvGrpSpPr>
        <p:grpSpPr>
          <a:xfrm>
            <a:off x="267633" y="3477427"/>
            <a:ext cx="7181381" cy="2712842"/>
            <a:chOff x="267633" y="3477427"/>
            <a:chExt cx="7181381" cy="2712842"/>
          </a:xfrm>
        </p:grpSpPr>
        <p:sp>
          <p:nvSpPr>
            <p:cNvPr id="9" name="Oval 8"/>
            <p:cNvSpPr/>
            <p:nvPr/>
          </p:nvSpPr>
          <p:spPr>
            <a:xfrm>
              <a:off x="4828478" y="3635298"/>
              <a:ext cx="936702" cy="147196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512312" y="3477427"/>
              <a:ext cx="936702" cy="147196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7633" y="5820937"/>
              <a:ext cx="5244321" cy="369332"/>
            </a:xfrm>
            <a:prstGeom prst="rect">
              <a:avLst/>
            </a:prstGeom>
            <a:noFill/>
          </p:spPr>
          <p:txBody>
            <a:bodyPr wrap="none" rtlCol="0">
              <a:spAutoFit/>
            </a:bodyPr>
            <a:lstStyle/>
            <a:p>
              <a:r>
                <a:rPr lang="en-US" dirty="0">
                  <a:solidFill>
                    <a:srgbClr val="FF0000"/>
                  </a:solidFill>
                </a:rPr>
                <a:t>Side forces make the problem statically </a:t>
              </a:r>
              <a:r>
                <a:rPr lang="en-US" dirty="0" err="1">
                  <a:solidFill>
                    <a:srgbClr val="FF0000"/>
                  </a:solidFill>
                </a:rPr>
                <a:t>indeterminant</a:t>
              </a:r>
              <a:endParaRPr lang="en-US" dirty="0">
                <a:solidFill>
                  <a:srgbClr val="FF0000"/>
                </a:solidFill>
              </a:endParaRPr>
            </a:p>
          </p:txBody>
        </p:sp>
      </p:grpSp>
      <p:sp>
        <p:nvSpPr>
          <p:cNvPr id="3" name="Slide Number Placeholder 2"/>
          <p:cNvSpPr>
            <a:spLocks noGrp="1"/>
          </p:cNvSpPr>
          <p:nvPr>
            <p:ph type="sldNum" sz="quarter" idx="12"/>
          </p:nvPr>
        </p:nvSpPr>
        <p:spPr/>
        <p:txBody>
          <a:bodyPr/>
          <a:lstStyle/>
          <a:p>
            <a:fld id="{AE1075AE-E397-4817-923A-EC4437C88326}" type="slidenum">
              <a:rPr lang="en-US" smtClean="0"/>
              <a:t>65</a:t>
            </a:fld>
            <a:endParaRPr lang="en-US"/>
          </a:p>
        </p:txBody>
      </p:sp>
    </p:spTree>
    <p:extLst>
      <p:ext uri="{BB962C8B-B14F-4D97-AF65-F5344CB8AC3E}">
        <p14:creationId xmlns:p14="http://schemas.microsoft.com/office/powerpoint/2010/main" val="3707908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85800"/>
          </a:xfrm>
        </p:spPr>
        <p:txBody>
          <a:bodyPr>
            <a:normAutofit/>
          </a:bodyPr>
          <a:lstStyle/>
          <a:p>
            <a:r>
              <a:rPr lang="en-US" sz="3200" dirty="0">
                <a:latin typeface="Arial Black" pitchFamily="34" charset="0"/>
                <a:cs typeface="Arial" pitchFamily="34" charset="0"/>
              </a:rPr>
              <a:t>Ordinary Method of Slices (OMS)</a:t>
            </a:r>
          </a:p>
        </p:txBody>
      </p:sp>
      <p:grpSp>
        <p:nvGrpSpPr>
          <p:cNvPr id="12" name="Group 11"/>
          <p:cNvGrpSpPr/>
          <p:nvPr/>
        </p:nvGrpSpPr>
        <p:grpSpPr>
          <a:xfrm>
            <a:off x="267633" y="838200"/>
            <a:ext cx="6880299" cy="3170659"/>
            <a:chOff x="267633" y="838200"/>
            <a:chExt cx="6880299" cy="3170659"/>
          </a:xfrm>
        </p:grpSpPr>
        <p:pic>
          <p:nvPicPr>
            <p:cNvPr id="6" name="Picture 3" descr="AAJHJSH0"/>
            <p:cNvPicPr>
              <a:picLocks noChangeAspect="1" noChangeArrowheads="1"/>
            </p:cNvPicPr>
            <p:nvPr/>
          </p:nvPicPr>
          <p:blipFill>
            <a:blip r:embed="rId2"/>
            <a:srcRect/>
            <a:stretch>
              <a:fillRect/>
            </a:stretch>
          </p:blipFill>
          <p:spPr bwMode="auto">
            <a:xfrm>
              <a:off x="1672683" y="838200"/>
              <a:ext cx="5475249" cy="3170659"/>
            </a:xfrm>
            <a:prstGeom prst="rect">
              <a:avLst/>
            </a:prstGeom>
            <a:noFill/>
            <a:ln w="9525">
              <a:noFill/>
              <a:miter lim="800000"/>
              <a:headEnd/>
              <a:tailEnd/>
            </a:ln>
          </p:spPr>
        </p:pic>
        <p:sp>
          <p:nvSpPr>
            <p:cNvPr id="9" name="TextBox 8"/>
            <p:cNvSpPr txBox="1"/>
            <p:nvPr/>
          </p:nvSpPr>
          <p:spPr>
            <a:xfrm>
              <a:off x="267633" y="3176082"/>
              <a:ext cx="5553304" cy="646331"/>
            </a:xfrm>
            <a:prstGeom prst="rect">
              <a:avLst/>
            </a:prstGeom>
            <a:solidFill>
              <a:schemeClr val="bg1"/>
            </a:solidFill>
          </p:spPr>
          <p:txBody>
            <a:bodyPr wrap="square" rtlCol="0">
              <a:spAutoFit/>
            </a:bodyPr>
            <a:lstStyle/>
            <a:p>
              <a:pPr>
                <a:buFont typeface="Arial" pitchFamily="34" charset="0"/>
                <a:buChar char="•"/>
              </a:pPr>
              <a:r>
                <a:rPr lang="en-US" dirty="0"/>
                <a:t> Side forces neglected (statically determinant)</a:t>
              </a:r>
            </a:p>
            <a:p>
              <a:endParaRPr lang="en-US" dirty="0"/>
            </a:p>
          </p:txBody>
        </p:sp>
      </p:grpSp>
      <p:grpSp>
        <p:nvGrpSpPr>
          <p:cNvPr id="13" name="Group 12"/>
          <p:cNvGrpSpPr/>
          <p:nvPr/>
        </p:nvGrpSpPr>
        <p:grpSpPr>
          <a:xfrm>
            <a:off x="267633" y="3685693"/>
            <a:ext cx="5226666" cy="1456971"/>
            <a:chOff x="267633" y="3685693"/>
            <a:chExt cx="5226666" cy="1456971"/>
          </a:xfrm>
        </p:grpSpPr>
        <p:pic>
          <p:nvPicPr>
            <p:cNvPr id="29698" name="Picture 2"/>
            <p:cNvPicPr>
              <a:picLocks noChangeAspect="1" noChangeArrowheads="1"/>
            </p:cNvPicPr>
            <p:nvPr/>
          </p:nvPicPr>
          <p:blipFill>
            <a:blip r:embed="rId3"/>
            <a:srcRect/>
            <a:stretch>
              <a:fillRect/>
            </a:stretch>
          </p:blipFill>
          <p:spPr bwMode="auto">
            <a:xfrm>
              <a:off x="446049" y="4123489"/>
              <a:ext cx="5048250" cy="1019175"/>
            </a:xfrm>
            <a:prstGeom prst="rect">
              <a:avLst/>
            </a:prstGeom>
            <a:noFill/>
            <a:ln w="9525">
              <a:noFill/>
              <a:miter lim="800000"/>
              <a:headEnd/>
              <a:tailEnd/>
            </a:ln>
          </p:spPr>
        </p:pic>
        <p:sp>
          <p:nvSpPr>
            <p:cNvPr id="10" name="TextBox 9"/>
            <p:cNvSpPr txBox="1"/>
            <p:nvPr/>
          </p:nvSpPr>
          <p:spPr>
            <a:xfrm>
              <a:off x="267633" y="3685693"/>
              <a:ext cx="4850777" cy="646331"/>
            </a:xfrm>
            <a:prstGeom prst="rect">
              <a:avLst/>
            </a:prstGeom>
            <a:solidFill>
              <a:schemeClr val="bg1"/>
            </a:solidFill>
          </p:spPr>
          <p:txBody>
            <a:bodyPr wrap="square" rtlCol="0">
              <a:spAutoFit/>
            </a:bodyPr>
            <a:lstStyle/>
            <a:p>
              <a:pPr>
                <a:buFont typeface="Arial" pitchFamily="34" charset="0"/>
                <a:buChar char="•"/>
              </a:pPr>
              <a:r>
                <a:rPr lang="en-US" dirty="0"/>
                <a:t> Effective Stress Analysis (</a:t>
              </a:r>
              <a:r>
                <a:rPr lang="en-US" dirty="0" err="1"/>
                <a:t>ESA</a:t>
              </a:r>
              <a:r>
                <a:rPr lang="en-US" dirty="0"/>
                <a:t>)</a:t>
              </a:r>
            </a:p>
            <a:p>
              <a:endParaRPr lang="en-US" dirty="0"/>
            </a:p>
          </p:txBody>
        </p:sp>
      </p:grpSp>
      <p:grpSp>
        <p:nvGrpSpPr>
          <p:cNvPr id="14" name="Group 13"/>
          <p:cNvGrpSpPr/>
          <p:nvPr/>
        </p:nvGrpSpPr>
        <p:grpSpPr>
          <a:xfrm>
            <a:off x="267633" y="5187268"/>
            <a:ext cx="4850777" cy="1383123"/>
            <a:chOff x="267633" y="5187268"/>
            <a:chExt cx="4850777" cy="1383123"/>
          </a:xfrm>
        </p:grpSpPr>
        <p:sp>
          <p:nvSpPr>
            <p:cNvPr id="11" name="TextBox 10"/>
            <p:cNvSpPr txBox="1"/>
            <p:nvPr/>
          </p:nvSpPr>
          <p:spPr>
            <a:xfrm>
              <a:off x="267633" y="5187268"/>
              <a:ext cx="4850777" cy="646331"/>
            </a:xfrm>
            <a:prstGeom prst="rect">
              <a:avLst/>
            </a:prstGeom>
            <a:solidFill>
              <a:schemeClr val="bg1"/>
            </a:solidFill>
          </p:spPr>
          <p:txBody>
            <a:bodyPr wrap="square" rtlCol="0">
              <a:spAutoFit/>
            </a:bodyPr>
            <a:lstStyle/>
            <a:p>
              <a:pPr>
                <a:buFont typeface="Arial" pitchFamily="34" charset="0"/>
                <a:buChar char="•"/>
              </a:pPr>
              <a:r>
                <a:rPr lang="en-US" dirty="0"/>
                <a:t> Total Stress Analysis (</a:t>
              </a:r>
              <a:r>
                <a:rPr lang="en-US" dirty="0" err="1"/>
                <a:t>TSA</a:t>
              </a:r>
              <a:r>
                <a:rPr lang="en-US" dirty="0"/>
                <a:t>)</a:t>
              </a:r>
            </a:p>
            <a:p>
              <a:endParaRPr lang="en-US" dirty="0"/>
            </a:p>
          </p:txBody>
        </p:sp>
        <p:pic>
          <p:nvPicPr>
            <p:cNvPr id="29699" name="Picture 3"/>
            <p:cNvPicPr>
              <a:picLocks noChangeAspect="1" noChangeArrowheads="1"/>
            </p:cNvPicPr>
            <p:nvPr/>
          </p:nvPicPr>
          <p:blipFill>
            <a:blip r:embed="rId4"/>
            <a:srcRect/>
            <a:stretch>
              <a:fillRect/>
            </a:stretch>
          </p:blipFill>
          <p:spPr bwMode="auto">
            <a:xfrm>
              <a:off x="367992" y="5617891"/>
              <a:ext cx="2781300" cy="952500"/>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AE1075AE-E397-4817-923A-EC4437C88326}" type="slidenum">
              <a:rPr lang="en-US" smtClean="0"/>
              <a:t>66</a:t>
            </a:fld>
            <a:endParaRPr lang="en-US"/>
          </a:p>
        </p:txBody>
      </p:sp>
    </p:spTree>
    <p:extLst>
      <p:ext uri="{BB962C8B-B14F-4D97-AF65-F5344CB8AC3E}">
        <p14:creationId xmlns:p14="http://schemas.microsoft.com/office/powerpoint/2010/main" val="257771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685800"/>
          </a:xfrm>
        </p:spPr>
        <p:txBody>
          <a:bodyPr>
            <a:normAutofit/>
          </a:bodyPr>
          <a:lstStyle/>
          <a:p>
            <a:r>
              <a:rPr lang="en-US" sz="3200" dirty="0">
                <a:latin typeface="Arial Black" pitchFamily="34" charset="0"/>
                <a:cs typeface="Arial" pitchFamily="34" charset="0"/>
              </a:rPr>
              <a:t>Example 1</a:t>
            </a:r>
          </a:p>
        </p:txBody>
      </p:sp>
      <p:pic>
        <p:nvPicPr>
          <p:cNvPr id="12" name="Picture 3" descr="AAJHJTH0"/>
          <p:cNvPicPr>
            <a:picLocks noChangeAspect="1" noChangeArrowheads="1"/>
          </p:cNvPicPr>
          <p:nvPr/>
        </p:nvPicPr>
        <p:blipFill>
          <a:blip r:embed="rId2"/>
          <a:srcRect/>
          <a:stretch>
            <a:fillRect/>
          </a:stretch>
        </p:blipFill>
        <p:spPr bwMode="auto">
          <a:xfrm>
            <a:off x="1066799" y="1622988"/>
            <a:ext cx="7263161" cy="4840653"/>
          </a:xfrm>
          <a:prstGeom prst="rect">
            <a:avLst/>
          </a:prstGeom>
          <a:noFill/>
          <a:ln w="9525">
            <a:noFill/>
            <a:miter lim="800000"/>
            <a:headEnd/>
            <a:tailEnd/>
          </a:ln>
        </p:spPr>
      </p:pic>
      <p:sp>
        <p:nvSpPr>
          <p:cNvPr id="13" name="TextBox 12"/>
          <p:cNvSpPr txBox="1"/>
          <p:nvPr/>
        </p:nvSpPr>
        <p:spPr>
          <a:xfrm>
            <a:off x="825183" y="925553"/>
            <a:ext cx="7337201" cy="369332"/>
          </a:xfrm>
          <a:prstGeom prst="rect">
            <a:avLst/>
          </a:prstGeom>
          <a:noFill/>
        </p:spPr>
        <p:txBody>
          <a:bodyPr wrap="none" rtlCol="0">
            <a:spAutoFit/>
          </a:bodyPr>
          <a:lstStyle/>
          <a:p>
            <a:r>
              <a:rPr lang="en-US" dirty="0"/>
              <a:t>Compute the long term factor of safety for the failure surface using the OMS</a:t>
            </a:r>
          </a:p>
        </p:txBody>
      </p:sp>
      <p:sp>
        <p:nvSpPr>
          <p:cNvPr id="3" name="Slide Number Placeholder 2"/>
          <p:cNvSpPr>
            <a:spLocks noGrp="1"/>
          </p:cNvSpPr>
          <p:nvPr>
            <p:ph type="sldNum" sz="quarter" idx="12"/>
          </p:nvPr>
        </p:nvSpPr>
        <p:spPr/>
        <p:txBody>
          <a:bodyPr/>
          <a:lstStyle/>
          <a:p>
            <a:fld id="{AE1075AE-E397-4817-923A-EC4437C88326}" type="slidenum">
              <a:rPr lang="en-US" smtClean="0"/>
              <a:t>67</a:t>
            </a:fld>
            <a:endParaRPr lang="en-US"/>
          </a:p>
        </p:txBody>
      </p:sp>
    </p:spTree>
    <p:extLst>
      <p:ext uri="{BB962C8B-B14F-4D97-AF65-F5344CB8AC3E}">
        <p14:creationId xmlns:p14="http://schemas.microsoft.com/office/powerpoint/2010/main" val="7957791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333375" y="294462"/>
            <a:ext cx="8477250" cy="3971925"/>
          </a:xfrm>
          <a:prstGeom prst="rect">
            <a:avLst/>
          </a:prstGeom>
          <a:noFill/>
          <a:ln w="9525">
            <a:noFill/>
            <a:miter lim="800000"/>
            <a:headEnd/>
            <a:tailEnd/>
          </a:ln>
        </p:spPr>
      </p:pic>
      <p:pic>
        <p:nvPicPr>
          <p:cNvPr id="30723" name="Picture 3"/>
          <p:cNvPicPr>
            <a:picLocks noChangeAspect="1" noChangeArrowheads="1"/>
          </p:cNvPicPr>
          <p:nvPr/>
        </p:nvPicPr>
        <p:blipFill>
          <a:blip r:embed="rId3"/>
          <a:srcRect/>
          <a:stretch>
            <a:fillRect/>
          </a:stretch>
        </p:blipFill>
        <p:spPr bwMode="auto">
          <a:xfrm>
            <a:off x="333375" y="4429497"/>
            <a:ext cx="3691865" cy="2192702"/>
          </a:xfrm>
          <a:prstGeom prst="rect">
            <a:avLst/>
          </a:prstGeom>
          <a:noFill/>
          <a:ln w="9525">
            <a:noFill/>
            <a:miter lim="800000"/>
            <a:headEnd/>
            <a:tailEnd/>
          </a:ln>
        </p:spPr>
      </p:pic>
      <p:sp>
        <p:nvSpPr>
          <p:cNvPr id="8" name="TextBox 7"/>
          <p:cNvSpPr txBox="1"/>
          <p:nvPr/>
        </p:nvSpPr>
        <p:spPr>
          <a:xfrm>
            <a:off x="33453" y="76343"/>
            <a:ext cx="3420680" cy="369332"/>
          </a:xfrm>
          <a:prstGeom prst="rect">
            <a:avLst/>
          </a:prstGeom>
          <a:noFill/>
        </p:spPr>
        <p:txBody>
          <a:bodyPr wrap="none" rtlCol="0">
            <a:spAutoFit/>
          </a:bodyPr>
          <a:lstStyle/>
          <a:p>
            <a:r>
              <a:rPr lang="en-US" dirty="0">
                <a:solidFill>
                  <a:srgbClr val="0000FF"/>
                </a:solidFill>
              </a:rPr>
              <a:t>1) Divide into slices (draw to scale)</a:t>
            </a:r>
          </a:p>
        </p:txBody>
      </p:sp>
      <p:sp>
        <p:nvSpPr>
          <p:cNvPr id="9" name="TextBox 8"/>
          <p:cNvSpPr txBox="1"/>
          <p:nvPr/>
        </p:nvSpPr>
        <p:spPr>
          <a:xfrm>
            <a:off x="66906" y="3997414"/>
            <a:ext cx="2067938" cy="369332"/>
          </a:xfrm>
          <a:prstGeom prst="rect">
            <a:avLst/>
          </a:prstGeom>
          <a:noFill/>
        </p:spPr>
        <p:txBody>
          <a:bodyPr wrap="none" rtlCol="0">
            <a:spAutoFit/>
          </a:bodyPr>
          <a:lstStyle/>
          <a:p>
            <a:r>
              <a:rPr lang="en-US" dirty="0">
                <a:solidFill>
                  <a:srgbClr val="0000FF"/>
                </a:solidFill>
              </a:rPr>
              <a:t>2) Compute weights</a:t>
            </a:r>
          </a:p>
        </p:txBody>
      </p:sp>
      <p:pic>
        <p:nvPicPr>
          <p:cNvPr id="30724" name="Picture 4"/>
          <p:cNvPicPr>
            <a:picLocks noChangeAspect="1" noChangeArrowheads="1"/>
          </p:cNvPicPr>
          <p:nvPr/>
        </p:nvPicPr>
        <p:blipFill>
          <a:blip r:embed="rId4"/>
          <a:srcRect/>
          <a:stretch>
            <a:fillRect/>
          </a:stretch>
        </p:blipFill>
        <p:spPr bwMode="auto">
          <a:xfrm>
            <a:off x="4381850" y="4365657"/>
            <a:ext cx="3725086" cy="225654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E1075AE-E397-4817-923A-EC4437C88326}" type="slidenum">
              <a:rPr lang="en-US" smtClean="0"/>
              <a:t>68</a:t>
            </a:fld>
            <a:endParaRPr lang="en-US"/>
          </a:p>
        </p:txBody>
      </p:sp>
    </p:spTree>
    <p:extLst>
      <p:ext uri="{BB962C8B-B14F-4D97-AF65-F5344CB8AC3E}">
        <p14:creationId xmlns:p14="http://schemas.microsoft.com/office/powerpoint/2010/main" val="630323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333375" y="216405"/>
            <a:ext cx="8477250" cy="3971925"/>
          </a:xfrm>
          <a:prstGeom prst="rect">
            <a:avLst/>
          </a:prstGeom>
          <a:noFill/>
          <a:ln w="9525">
            <a:noFill/>
            <a:miter lim="800000"/>
            <a:headEnd/>
            <a:tailEnd/>
          </a:ln>
        </p:spPr>
      </p:pic>
      <p:sp>
        <p:nvSpPr>
          <p:cNvPr id="9" name="TextBox 8"/>
          <p:cNvSpPr txBox="1"/>
          <p:nvPr/>
        </p:nvSpPr>
        <p:spPr>
          <a:xfrm>
            <a:off x="66906" y="3997414"/>
            <a:ext cx="5358390" cy="369332"/>
          </a:xfrm>
          <a:prstGeom prst="rect">
            <a:avLst/>
          </a:prstGeom>
          <a:noFill/>
        </p:spPr>
        <p:txBody>
          <a:bodyPr wrap="none" rtlCol="0">
            <a:spAutoFit/>
          </a:bodyPr>
          <a:lstStyle/>
          <a:p>
            <a:r>
              <a:rPr lang="en-US" dirty="0">
                <a:solidFill>
                  <a:srgbClr val="0000FF"/>
                </a:solidFill>
              </a:rPr>
              <a:t>3) Compute average pore pressure at base of each slice</a:t>
            </a:r>
          </a:p>
        </p:txBody>
      </p:sp>
      <p:pic>
        <p:nvPicPr>
          <p:cNvPr id="31746" name="Picture 2"/>
          <p:cNvPicPr>
            <a:picLocks noChangeAspect="1" noChangeArrowheads="1"/>
          </p:cNvPicPr>
          <p:nvPr/>
        </p:nvPicPr>
        <p:blipFill>
          <a:blip r:embed="rId3"/>
          <a:srcRect/>
          <a:stretch>
            <a:fillRect/>
          </a:stretch>
        </p:blipFill>
        <p:spPr bwMode="auto">
          <a:xfrm>
            <a:off x="333375" y="4366746"/>
            <a:ext cx="3238500" cy="22479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AE1075AE-E397-4817-923A-EC4437C88326}" type="slidenum">
              <a:rPr lang="en-US" smtClean="0"/>
              <a:t>69</a:t>
            </a:fld>
            <a:endParaRPr lang="en-US"/>
          </a:p>
        </p:txBody>
      </p:sp>
    </p:spTree>
    <p:extLst>
      <p:ext uri="{BB962C8B-B14F-4D97-AF65-F5344CB8AC3E}">
        <p14:creationId xmlns:p14="http://schemas.microsoft.com/office/powerpoint/2010/main" val="400502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4000" b="1" dirty="0">
                <a:solidFill>
                  <a:srgbClr val="3333FF"/>
                </a:solidFill>
                <a:latin typeface="Comic Sans MS" pitchFamily="66" charset="0"/>
                <a:ea typeface="+mn-ea"/>
                <a:cs typeface="+mn-cs"/>
              </a:rPr>
              <a:t>Slope</a:t>
            </a:r>
            <a:r>
              <a:rPr lang="en-US" sz="6000" b="1" dirty="0">
                <a:solidFill>
                  <a:srgbClr val="3333FF"/>
                </a:solidFill>
                <a:latin typeface="Arial Black" pitchFamily="34" charset="0"/>
                <a:cs typeface="Arial" pitchFamily="34" charset="0"/>
              </a:rPr>
              <a:t> </a:t>
            </a:r>
            <a:r>
              <a:rPr lang="en-US" sz="4000" b="1" dirty="0">
                <a:solidFill>
                  <a:srgbClr val="3333FF"/>
                </a:solidFill>
                <a:latin typeface="Comic Sans MS" pitchFamily="66" charset="0"/>
                <a:ea typeface="+mn-ea"/>
                <a:cs typeface="+mn-cs"/>
              </a:rPr>
              <a:t>Terminology</a:t>
            </a:r>
          </a:p>
        </p:txBody>
      </p:sp>
      <p:pic>
        <p:nvPicPr>
          <p:cNvPr id="129027" name="Picture 3"/>
          <p:cNvPicPr>
            <a:picLocks noChangeAspect="1" noChangeArrowheads="1"/>
          </p:cNvPicPr>
          <p:nvPr/>
        </p:nvPicPr>
        <p:blipFill>
          <a:blip r:embed="rId2"/>
          <a:srcRect/>
          <a:stretch>
            <a:fillRect/>
          </a:stretch>
        </p:blipFill>
        <p:spPr bwMode="auto">
          <a:xfrm>
            <a:off x="1762125" y="2179948"/>
            <a:ext cx="5619750" cy="3590925"/>
          </a:xfrm>
          <a:prstGeom prst="rect">
            <a:avLst/>
          </a:prstGeom>
          <a:noFill/>
          <a:ln w="9525">
            <a:noFill/>
            <a:miter lim="800000"/>
            <a:headEnd/>
            <a:tailEnd/>
          </a:ln>
        </p:spPr>
      </p:pic>
      <p:grpSp>
        <p:nvGrpSpPr>
          <p:cNvPr id="12" name="Group 11"/>
          <p:cNvGrpSpPr/>
          <p:nvPr/>
        </p:nvGrpSpPr>
        <p:grpSpPr>
          <a:xfrm>
            <a:off x="704335" y="2179948"/>
            <a:ext cx="2551821" cy="2470112"/>
            <a:chOff x="704335" y="2179948"/>
            <a:chExt cx="2551821" cy="2470112"/>
          </a:xfrm>
        </p:grpSpPr>
        <p:cxnSp>
          <p:nvCxnSpPr>
            <p:cNvPr id="7" name="Straight Arrow Connector 6"/>
            <p:cNvCxnSpPr/>
            <p:nvPr/>
          </p:nvCxnSpPr>
          <p:spPr>
            <a:xfrm flipV="1">
              <a:off x="1762125" y="2179948"/>
              <a:ext cx="0" cy="247011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427356" y="2179948"/>
              <a:ext cx="18288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04335" y="3189249"/>
              <a:ext cx="1297150" cy="369332"/>
            </a:xfrm>
            <a:prstGeom prst="rect">
              <a:avLst/>
            </a:prstGeom>
            <a:noFill/>
          </p:spPr>
          <p:txBody>
            <a:bodyPr wrap="none" rtlCol="0">
              <a:spAutoFit/>
            </a:bodyPr>
            <a:lstStyle/>
            <a:p>
              <a:r>
                <a:rPr lang="en-US" b="1" dirty="0">
                  <a:latin typeface="Comic Sans MS" pitchFamily="66" charset="0"/>
                </a:rPr>
                <a:t>Height, H</a:t>
              </a:r>
            </a:p>
          </p:txBody>
        </p:sp>
      </p:grpSp>
      <p:grpSp>
        <p:nvGrpSpPr>
          <p:cNvPr id="18" name="Group 17"/>
          <p:cNvGrpSpPr/>
          <p:nvPr/>
        </p:nvGrpSpPr>
        <p:grpSpPr>
          <a:xfrm>
            <a:off x="1918011" y="4046550"/>
            <a:ext cx="758282" cy="603510"/>
            <a:chOff x="1918011" y="4046550"/>
            <a:chExt cx="758282" cy="603510"/>
          </a:xfrm>
        </p:grpSpPr>
        <p:sp>
          <p:nvSpPr>
            <p:cNvPr id="13" name="TextBox 12"/>
            <p:cNvSpPr txBox="1"/>
            <p:nvPr/>
          </p:nvSpPr>
          <p:spPr>
            <a:xfrm>
              <a:off x="1918011" y="4046550"/>
              <a:ext cx="758282" cy="369332"/>
            </a:xfrm>
            <a:prstGeom prst="rect">
              <a:avLst/>
            </a:prstGeom>
            <a:noFill/>
          </p:spPr>
          <p:txBody>
            <a:bodyPr wrap="square" rtlCol="0">
              <a:spAutoFit/>
            </a:bodyPr>
            <a:lstStyle/>
            <a:p>
              <a:r>
                <a:rPr lang="en-US" dirty="0">
                  <a:latin typeface="Comic Sans MS" pitchFamily="66" charset="0"/>
                </a:rPr>
                <a:t>Toe</a:t>
              </a:r>
            </a:p>
          </p:txBody>
        </p:sp>
        <p:cxnSp>
          <p:nvCxnSpPr>
            <p:cNvPr id="15" name="Straight Arrow Connector 14"/>
            <p:cNvCxnSpPr/>
            <p:nvPr/>
          </p:nvCxnSpPr>
          <p:spPr>
            <a:xfrm>
              <a:off x="2341756" y="4371278"/>
              <a:ext cx="334537" cy="278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3256155" y="2585739"/>
            <a:ext cx="1079810" cy="603510"/>
            <a:chOff x="1918011" y="4046550"/>
            <a:chExt cx="807405" cy="603510"/>
          </a:xfrm>
        </p:grpSpPr>
        <p:sp>
          <p:nvSpPr>
            <p:cNvPr id="20" name="TextBox 19"/>
            <p:cNvSpPr txBox="1"/>
            <p:nvPr/>
          </p:nvSpPr>
          <p:spPr>
            <a:xfrm>
              <a:off x="1918011" y="4046550"/>
              <a:ext cx="807405" cy="369332"/>
            </a:xfrm>
            <a:prstGeom prst="rect">
              <a:avLst/>
            </a:prstGeom>
            <a:noFill/>
          </p:spPr>
          <p:txBody>
            <a:bodyPr wrap="square" rtlCol="0">
              <a:spAutoFit/>
            </a:bodyPr>
            <a:lstStyle/>
            <a:p>
              <a:r>
                <a:rPr lang="en-US" dirty="0">
                  <a:latin typeface="Comic Sans MS" pitchFamily="66" charset="0"/>
                </a:rPr>
                <a:t>Terrace</a:t>
              </a:r>
            </a:p>
          </p:txBody>
        </p:sp>
        <p:cxnSp>
          <p:nvCxnSpPr>
            <p:cNvPr id="21" name="Straight Arrow Connector 20"/>
            <p:cNvCxnSpPr/>
            <p:nvPr/>
          </p:nvCxnSpPr>
          <p:spPr>
            <a:xfrm>
              <a:off x="2341756" y="4371278"/>
              <a:ext cx="334537" cy="278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2" name="Group 21"/>
          <p:cNvGrpSpPr/>
          <p:nvPr/>
        </p:nvGrpSpPr>
        <p:grpSpPr>
          <a:xfrm>
            <a:off x="4147609" y="2001532"/>
            <a:ext cx="758282" cy="603510"/>
            <a:chOff x="1918011" y="4046550"/>
            <a:chExt cx="758282" cy="603510"/>
          </a:xfrm>
        </p:grpSpPr>
        <p:sp>
          <p:nvSpPr>
            <p:cNvPr id="23" name="TextBox 22"/>
            <p:cNvSpPr txBox="1"/>
            <p:nvPr/>
          </p:nvSpPr>
          <p:spPr>
            <a:xfrm>
              <a:off x="1918011" y="4046550"/>
              <a:ext cx="758282" cy="369332"/>
            </a:xfrm>
            <a:prstGeom prst="rect">
              <a:avLst/>
            </a:prstGeom>
            <a:noFill/>
          </p:spPr>
          <p:txBody>
            <a:bodyPr wrap="square" rtlCol="0">
              <a:spAutoFit/>
            </a:bodyPr>
            <a:lstStyle/>
            <a:p>
              <a:r>
                <a:rPr lang="en-US" dirty="0">
                  <a:latin typeface="Comic Sans MS" pitchFamily="66" charset="0"/>
                </a:rPr>
                <a:t>Face</a:t>
              </a:r>
            </a:p>
          </p:txBody>
        </p:sp>
        <p:cxnSp>
          <p:nvCxnSpPr>
            <p:cNvPr id="24" name="Straight Arrow Connector 23"/>
            <p:cNvCxnSpPr/>
            <p:nvPr/>
          </p:nvCxnSpPr>
          <p:spPr>
            <a:xfrm>
              <a:off x="2341756" y="4371278"/>
              <a:ext cx="334537" cy="278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335966" y="1241908"/>
            <a:ext cx="1137424" cy="915738"/>
            <a:chOff x="1918011" y="3734322"/>
            <a:chExt cx="758282" cy="915738"/>
          </a:xfrm>
        </p:grpSpPr>
        <p:sp>
          <p:nvSpPr>
            <p:cNvPr id="26" name="TextBox 25"/>
            <p:cNvSpPr txBox="1"/>
            <p:nvPr/>
          </p:nvSpPr>
          <p:spPr>
            <a:xfrm>
              <a:off x="1918011" y="3734322"/>
              <a:ext cx="758282" cy="646331"/>
            </a:xfrm>
            <a:prstGeom prst="rect">
              <a:avLst/>
            </a:prstGeom>
            <a:noFill/>
          </p:spPr>
          <p:txBody>
            <a:bodyPr wrap="square" rtlCol="0">
              <a:spAutoFit/>
            </a:bodyPr>
            <a:lstStyle/>
            <a:p>
              <a:r>
                <a:rPr lang="en-US" dirty="0">
                  <a:latin typeface="Comic Sans MS" pitchFamily="66" charset="0"/>
                </a:rPr>
                <a:t>Top</a:t>
              </a:r>
              <a:r>
                <a:rPr lang="en-US" dirty="0"/>
                <a:t> (</a:t>
              </a:r>
              <a:r>
                <a:rPr lang="en-US" dirty="0">
                  <a:latin typeface="Comic Sans MS" pitchFamily="66" charset="0"/>
                </a:rPr>
                <a:t>Scarp</a:t>
              </a:r>
              <a:r>
                <a:rPr lang="en-US" dirty="0"/>
                <a:t>)</a:t>
              </a:r>
            </a:p>
          </p:txBody>
        </p:sp>
        <p:cxnSp>
          <p:nvCxnSpPr>
            <p:cNvPr id="27" name="Straight Arrow Connector 26"/>
            <p:cNvCxnSpPr/>
            <p:nvPr/>
          </p:nvCxnSpPr>
          <p:spPr>
            <a:xfrm>
              <a:off x="2341756" y="4371278"/>
              <a:ext cx="334537" cy="278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2774889" y="3483026"/>
            <a:ext cx="5196549" cy="1292393"/>
            <a:chOff x="2774889" y="3483026"/>
            <a:chExt cx="5196549" cy="1292393"/>
          </a:xfrm>
        </p:grpSpPr>
        <p:cxnSp>
          <p:nvCxnSpPr>
            <p:cNvPr id="29" name="Straight Connector 28"/>
            <p:cNvCxnSpPr/>
            <p:nvPr/>
          </p:nvCxnSpPr>
          <p:spPr>
            <a:xfrm flipV="1">
              <a:off x="3076575" y="3819525"/>
              <a:ext cx="0" cy="4238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076575" y="3819525"/>
              <a:ext cx="447675"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2774889" y="3852358"/>
              <a:ext cx="301686" cy="369332"/>
            </a:xfrm>
            <a:prstGeom prst="rect">
              <a:avLst/>
            </a:prstGeom>
            <a:noFill/>
          </p:spPr>
          <p:txBody>
            <a:bodyPr wrap="none" rtlCol="0">
              <a:spAutoFit/>
            </a:bodyPr>
            <a:lstStyle/>
            <a:p>
              <a:r>
                <a:rPr lang="en-US" dirty="0"/>
                <a:t>1</a:t>
              </a:r>
            </a:p>
          </p:txBody>
        </p:sp>
        <p:sp>
          <p:nvSpPr>
            <p:cNvPr id="33" name="TextBox 32"/>
            <p:cNvSpPr txBox="1"/>
            <p:nvPr/>
          </p:nvSpPr>
          <p:spPr>
            <a:xfrm>
              <a:off x="3048407" y="3483026"/>
              <a:ext cx="489236" cy="369332"/>
            </a:xfrm>
            <a:prstGeom prst="rect">
              <a:avLst/>
            </a:prstGeom>
            <a:noFill/>
          </p:spPr>
          <p:txBody>
            <a:bodyPr wrap="none" rtlCol="0">
              <a:spAutoFit/>
            </a:bodyPr>
            <a:lstStyle/>
            <a:p>
              <a:r>
                <a:rPr lang="en-US" dirty="0">
                  <a:latin typeface="Comic Sans MS" pitchFamily="66" charset="0"/>
                </a:rPr>
                <a:t>SR</a:t>
              </a:r>
            </a:p>
          </p:txBody>
        </p:sp>
        <p:sp>
          <p:nvSpPr>
            <p:cNvPr id="34" name="TextBox 33"/>
            <p:cNvSpPr txBox="1"/>
            <p:nvPr/>
          </p:nvSpPr>
          <p:spPr>
            <a:xfrm>
              <a:off x="3407368" y="4129088"/>
              <a:ext cx="4564070" cy="646331"/>
            </a:xfrm>
            <a:prstGeom prst="rect">
              <a:avLst/>
            </a:prstGeom>
            <a:noFill/>
          </p:spPr>
          <p:txBody>
            <a:bodyPr wrap="none" rtlCol="0">
              <a:spAutoFit/>
            </a:bodyPr>
            <a:lstStyle/>
            <a:p>
              <a:r>
                <a:rPr lang="en-US" dirty="0">
                  <a:latin typeface="Comic Sans MS" pitchFamily="66" charset="0"/>
                </a:rPr>
                <a:t>SR = Slope Ratio (Horizontal to Vertical)</a:t>
              </a:r>
            </a:p>
            <a:p>
              <a:r>
                <a:rPr lang="en-US" dirty="0">
                  <a:latin typeface="Comic Sans MS" pitchFamily="66" charset="0"/>
                </a:rPr>
                <a:t>(e.g., 2:1 or 1:1)</a:t>
              </a:r>
            </a:p>
          </p:txBody>
        </p:sp>
      </p:grpSp>
      <p:grpSp>
        <p:nvGrpSpPr>
          <p:cNvPr id="44" name="Group 43"/>
          <p:cNvGrpSpPr/>
          <p:nvPr/>
        </p:nvGrpSpPr>
        <p:grpSpPr>
          <a:xfrm>
            <a:off x="5921072" y="1342334"/>
            <a:ext cx="1305165" cy="815312"/>
            <a:chOff x="5921072" y="1342334"/>
            <a:chExt cx="1305165" cy="815312"/>
          </a:xfrm>
        </p:grpSpPr>
        <p:cxnSp>
          <p:nvCxnSpPr>
            <p:cNvPr id="37" name="Straight Arrow Connector 36"/>
            <p:cNvCxnSpPr/>
            <p:nvPr/>
          </p:nvCxnSpPr>
          <p:spPr>
            <a:xfrm>
              <a:off x="6200775" y="1754533"/>
              <a:ext cx="0" cy="403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Straight Arrow Connector 37"/>
            <p:cNvCxnSpPr/>
            <p:nvPr/>
          </p:nvCxnSpPr>
          <p:spPr>
            <a:xfrm>
              <a:off x="6373813" y="1754533"/>
              <a:ext cx="0" cy="403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9" name="Straight Arrow Connector 38"/>
            <p:cNvCxnSpPr/>
            <p:nvPr/>
          </p:nvCxnSpPr>
          <p:spPr>
            <a:xfrm>
              <a:off x="6546851" y="1754533"/>
              <a:ext cx="0" cy="403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0" name="Straight Arrow Connector 39"/>
            <p:cNvCxnSpPr/>
            <p:nvPr/>
          </p:nvCxnSpPr>
          <p:spPr>
            <a:xfrm>
              <a:off x="6719888" y="1754533"/>
              <a:ext cx="0" cy="4031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6200775" y="1754533"/>
              <a:ext cx="519113" cy="0"/>
            </a:xfrm>
            <a:prstGeom prst="line">
              <a:avLst/>
            </a:prstGeom>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5921072" y="1342334"/>
              <a:ext cx="1305165" cy="369332"/>
            </a:xfrm>
            <a:prstGeom prst="rect">
              <a:avLst/>
            </a:prstGeom>
            <a:noFill/>
          </p:spPr>
          <p:txBody>
            <a:bodyPr wrap="none" rtlCol="0">
              <a:spAutoFit/>
            </a:bodyPr>
            <a:lstStyle/>
            <a:p>
              <a:r>
                <a:rPr lang="en-US" dirty="0">
                  <a:latin typeface="Comic Sans MS" pitchFamily="66" charset="0"/>
                </a:rPr>
                <a:t>Surcharge</a:t>
              </a:r>
            </a:p>
          </p:txBody>
        </p:sp>
      </p:grpSp>
      <p:sp>
        <p:nvSpPr>
          <p:cNvPr id="4" name="Slide Number Placeholder 3"/>
          <p:cNvSpPr>
            <a:spLocks noGrp="1"/>
          </p:cNvSpPr>
          <p:nvPr>
            <p:ph type="sldNum" sz="quarter" idx="12"/>
          </p:nvPr>
        </p:nvSpPr>
        <p:spPr/>
        <p:txBody>
          <a:bodyPr/>
          <a:lstStyle/>
          <a:p>
            <a:fld id="{AE1075AE-E397-4817-923A-EC4437C88326}" type="slidenum">
              <a:rPr lang="en-US" smtClean="0"/>
              <a:t>7</a:t>
            </a:fld>
            <a:endParaRPr lang="en-US"/>
          </a:p>
        </p:txBody>
      </p:sp>
    </p:spTree>
    <p:extLst>
      <p:ext uri="{BB962C8B-B14F-4D97-AF65-F5344CB8AC3E}">
        <p14:creationId xmlns:p14="http://schemas.microsoft.com/office/powerpoint/2010/main" val="31200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906" y="189571"/>
            <a:ext cx="3387722" cy="369332"/>
          </a:xfrm>
          <a:prstGeom prst="rect">
            <a:avLst/>
          </a:prstGeom>
          <a:noFill/>
        </p:spPr>
        <p:txBody>
          <a:bodyPr wrap="none" rtlCol="0">
            <a:spAutoFit/>
          </a:bodyPr>
          <a:lstStyle/>
          <a:p>
            <a:r>
              <a:rPr lang="en-US" dirty="0">
                <a:solidFill>
                  <a:srgbClr val="0000FF"/>
                </a:solidFill>
              </a:rPr>
              <a:t>4) Solve for overall factor of safety</a:t>
            </a:r>
          </a:p>
        </p:txBody>
      </p:sp>
      <p:pic>
        <p:nvPicPr>
          <p:cNvPr id="32770" name="Picture 2"/>
          <p:cNvPicPr>
            <a:picLocks noChangeAspect="1" noChangeArrowheads="1"/>
          </p:cNvPicPr>
          <p:nvPr/>
        </p:nvPicPr>
        <p:blipFill>
          <a:blip r:embed="rId2"/>
          <a:srcRect/>
          <a:stretch>
            <a:fillRect/>
          </a:stretch>
        </p:blipFill>
        <p:spPr bwMode="auto">
          <a:xfrm>
            <a:off x="488911" y="3256387"/>
            <a:ext cx="8143875" cy="3333750"/>
          </a:xfrm>
          <a:prstGeom prst="rect">
            <a:avLst/>
          </a:prstGeom>
          <a:noFill/>
          <a:ln w="9525">
            <a:noFill/>
            <a:miter lim="800000"/>
            <a:headEnd/>
            <a:tailEnd/>
          </a:ln>
        </p:spPr>
      </p:pic>
      <p:pic>
        <p:nvPicPr>
          <p:cNvPr id="7" name="Picture 2"/>
          <p:cNvPicPr>
            <a:picLocks noChangeAspect="1" noChangeArrowheads="1"/>
          </p:cNvPicPr>
          <p:nvPr/>
        </p:nvPicPr>
        <p:blipFill>
          <a:blip r:embed="rId3"/>
          <a:srcRect/>
          <a:stretch>
            <a:fillRect/>
          </a:stretch>
        </p:blipFill>
        <p:spPr bwMode="auto">
          <a:xfrm>
            <a:off x="1884556" y="2338357"/>
            <a:ext cx="5048250" cy="1019175"/>
          </a:xfrm>
          <a:prstGeom prst="rect">
            <a:avLst/>
          </a:prstGeom>
          <a:noFill/>
          <a:ln w="9525">
            <a:noFill/>
            <a:miter lim="800000"/>
            <a:headEnd/>
            <a:tailEnd/>
          </a:ln>
        </p:spPr>
      </p:pic>
      <p:pic>
        <p:nvPicPr>
          <p:cNvPr id="10" name="Picture 2"/>
          <p:cNvPicPr>
            <a:picLocks noChangeAspect="1" noChangeArrowheads="1"/>
          </p:cNvPicPr>
          <p:nvPr/>
        </p:nvPicPr>
        <p:blipFill>
          <a:blip r:embed="rId4"/>
          <a:srcRect/>
          <a:stretch>
            <a:fillRect/>
          </a:stretch>
        </p:blipFill>
        <p:spPr bwMode="auto">
          <a:xfrm>
            <a:off x="4304950" y="222791"/>
            <a:ext cx="4372440" cy="2048660"/>
          </a:xfrm>
          <a:prstGeom prst="rect">
            <a:avLst/>
          </a:prstGeom>
          <a:noFill/>
          <a:ln w="9525">
            <a:noFill/>
            <a:miter lim="800000"/>
            <a:headEnd/>
            <a:tailEnd/>
          </a:ln>
        </p:spPr>
      </p:pic>
      <p:pic>
        <p:nvPicPr>
          <p:cNvPr id="32771" name="Picture 3"/>
          <p:cNvPicPr>
            <a:picLocks noChangeAspect="1" noChangeArrowheads="1"/>
          </p:cNvPicPr>
          <p:nvPr/>
        </p:nvPicPr>
        <p:blipFill>
          <a:blip r:embed="rId5"/>
          <a:srcRect/>
          <a:stretch>
            <a:fillRect/>
          </a:stretch>
        </p:blipFill>
        <p:spPr bwMode="auto">
          <a:xfrm>
            <a:off x="321294" y="995593"/>
            <a:ext cx="1141458" cy="2260794"/>
          </a:xfrm>
          <a:prstGeom prst="rect">
            <a:avLst/>
          </a:prstGeom>
          <a:noFill/>
          <a:ln w="9525">
            <a:noFill/>
            <a:miter lim="800000"/>
            <a:headEnd/>
            <a:tailEnd/>
          </a:ln>
        </p:spPr>
      </p:pic>
      <p:sp>
        <p:nvSpPr>
          <p:cNvPr id="11" name="Rectangle 10"/>
          <p:cNvSpPr/>
          <p:nvPr/>
        </p:nvSpPr>
        <p:spPr>
          <a:xfrm>
            <a:off x="488911" y="6133171"/>
            <a:ext cx="2388104" cy="45696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153852" y="6200077"/>
            <a:ext cx="5476499" cy="369332"/>
          </a:xfrm>
          <a:prstGeom prst="rect">
            <a:avLst/>
          </a:prstGeom>
          <a:noFill/>
        </p:spPr>
        <p:txBody>
          <a:bodyPr wrap="none" rtlCol="0">
            <a:spAutoFit/>
          </a:bodyPr>
          <a:lstStyle/>
          <a:p>
            <a:r>
              <a:rPr lang="en-US" dirty="0">
                <a:solidFill>
                  <a:srgbClr val="0000FF"/>
                </a:solidFill>
              </a:rPr>
              <a:t>5) Repeat for another failure surface to find minimum FS</a:t>
            </a:r>
          </a:p>
        </p:txBody>
      </p:sp>
      <p:sp>
        <p:nvSpPr>
          <p:cNvPr id="3" name="Slide Number Placeholder 2"/>
          <p:cNvSpPr>
            <a:spLocks noGrp="1"/>
          </p:cNvSpPr>
          <p:nvPr>
            <p:ph type="sldNum" sz="quarter" idx="12"/>
          </p:nvPr>
        </p:nvSpPr>
        <p:spPr/>
        <p:txBody>
          <a:bodyPr/>
          <a:lstStyle/>
          <a:p>
            <a:fld id="{AE1075AE-E397-4817-923A-EC4437C88326}" type="slidenum">
              <a:rPr lang="en-US" smtClean="0"/>
              <a:t>70</a:t>
            </a:fld>
            <a:endParaRPr lang="en-US"/>
          </a:p>
        </p:txBody>
      </p:sp>
    </p:spTree>
    <p:extLst>
      <p:ext uri="{BB962C8B-B14F-4D97-AF65-F5344CB8AC3E}">
        <p14:creationId xmlns:p14="http://schemas.microsoft.com/office/powerpoint/2010/main" val="27903375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1075AE-E397-4817-923A-EC4437C88326}" type="slidenum">
              <a:rPr lang="en-US" smtClean="0"/>
              <a:t>71</a:t>
            </a:fld>
            <a:endParaRPr lang="en-US"/>
          </a:p>
        </p:txBody>
      </p:sp>
      <p:sp>
        <p:nvSpPr>
          <p:cNvPr id="5" name="Rectangle 4"/>
          <p:cNvSpPr/>
          <p:nvPr/>
        </p:nvSpPr>
        <p:spPr>
          <a:xfrm>
            <a:off x="152400" y="152400"/>
            <a:ext cx="8839200" cy="6679073"/>
          </a:xfrm>
          <a:prstGeom prst="rect">
            <a:avLst/>
          </a:prstGeom>
        </p:spPr>
        <p:txBody>
          <a:bodyPr wrap="square">
            <a:spAutoFit/>
          </a:bodyPr>
          <a:lstStyle/>
          <a:p>
            <a:pPr>
              <a:lnSpc>
                <a:spcPct val="150000"/>
              </a:lnSpc>
            </a:pPr>
            <a:r>
              <a:rPr lang="en-US" sz="2400" b="1" dirty="0">
                <a:solidFill>
                  <a:srgbClr val="7030A0"/>
                </a:solidFill>
                <a:latin typeface="Comic Sans MS" pitchFamily="66" charset="0"/>
              </a:rPr>
              <a:t>References:</a:t>
            </a:r>
            <a:endParaRPr lang="en-US" sz="2400" dirty="0">
              <a:solidFill>
                <a:srgbClr val="7030A0"/>
              </a:solidFill>
              <a:latin typeface="Comic Sans MS" pitchFamily="66" charset="0"/>
            </a:endParaRPr>
          </a:p>
          <a:p>
            <a:pPr lvl="0">
              <a:lnSpc>
                <a:spcPct val="150000"/>
              </a:lnSpc>
            </a:pPr>
            <a:r>
              <a:rPr lang="en-US" sz="2400" dirty="0">
                <a:latin typeface="Comic Sans MS" pitchFamily="66" charset="0"/>
              </a:rPr>
              <a:t> </a:t>
            </a:r>
            <a:r>
              <a:rPr lang="en-US" sz="2400" dirty="0" smtClean="0">
                <a:latin typeface="Comic Sans MS" pitchFamily="66" charset="0"/>
              </a:rPr>
              <a:t>1. Das</a:t>
            </a:r>
            <a:r>
              <a:rPr lang="en-US" sz="2400" dirty="0">
                <a:latin typeface="Comic Sans MS" pitchFamily="66" charset="0"/>
              </a:rPr>
              <a:t>, </a:t>
            </a:r>
            <a:r>
              <a:rPr lang="en-US" sz="2400" dirty="0" err="1">
                <a:latin typeface="Comic Sans MS" pitchFamily="66" charset="0"/>
              </a:rPr>
              <a:t>Braja</a:t>
            </a:r>
            <a:r>
              <a:rPr lang="en-US" sz="2400" dirty="0">
                <a:latin typeface="Comic Sans MS" pitchFamily="66" charset="0"/>
              </a:rPr>
              <a:t>, Principles of Geotechnical Engineering, 5th </a:t>
            </a:r>
            <a:r>
              <a:rPr lang="en-US" sz="2400" dirty="0" err="1">
                <a:latin typeface="Comic Sans MS" pitchFamily="66" charset="0"/>
              </a:rPr>
              <a:t>ed</a:t>
            </a:r>
            <a:r>
              <a:rPr lang="en-US" sz="2400" dirty="0">
                <a:latin typeface="Comic Sans MS" pitchFamily="66" charset="0"/>
              </a:rPr>
              <a:t>.,Brooks/Cole, 2002. </a:t>
            </a:r>
          </a:p>
          <a:p>
            <a:pPr lvl="0">
              <a:lnSpc>
                <a:spcPct val="150000"/>
              </a:lnSpc>
            </a:pPr>
            <a:r>
              <a:rPr lang="en-US" sz="2400" dirty="0" smtClean="0">
                <a:latin typeface="Comic Sans MS" pitchFamily="66" charset="0"/>
              </a:rPr>
              <a:t>2. </a:t>
            </a:r>
            <a:r>
              <a:rPr lang="en-US" sz="2400" dirty="0" err="1" smtClean="0">
                <a:latin typeface="Comic Sans MS" pitchFamily="66" charset="0"/>
              </a:rPr>
              <a:t>Budhu</a:t>
            </a:r>
            <a:r>
              <a:rPr lang="en-US" sz="2400" dirty="0" smtClean="0">
                <a:latin typeface="Comic Sans MS" pitchFamily="66" charset="0"/>
              </a:rPr>
              <a:t> </a:t>
            </a:r>
            <a:r>
              <a:rPr lang="en-US" sz="2400" dirty="0">
                <a:latin typeface="Comic Sans MS" pitchFamily="66" charset="0"/>
              </a:rPr>
              <a:t>M. (2000), Soil Mechanics and Foundations, Wiley and Sons. </a:t>
            </a:r>
          </a:p>
          <a:p>
            <a:pPr lvl="0">
              <a:lnSpc>
                <a:spcPct val="150000"/>
              </a:lnSpc>
            </a:pPr>
            <a:r>
              <a:rPr lang="en-US" sz="2400" dirty="0" smtClean="0">
                <a:latin typeface="Comic Sans MS" pitchFamily="66" charset="0"/>
              </a:rPr>
              <a:t>3. </a:t>
            </a:r>
            <a:r>
              <a:rPr lang="en-US" sz="2400" dirty="0" err="1" smtClean="0">
                <a:latin typeface="Comic Sans MS" pitchFamily="66" charset="0"/>
              </a:rPr>
              <a:t>Lambe</a:t>
            </a:r>
            <a:r>
              <a:rPr lang="en-US" sz="2400" dirty="0">
                <a:latin typeface="Comic Sans MS" pitchFamily="66" charset="0"/>
              </a:rPr>
              <a:t>, T. W., Whitman, R. V. (1999), Soil Mechanics, John Wiley &amp; Sons Inc. </a:t>
            </a:r>
          </a:p>
          <a:p>
            <a:pPr lvl="0">
              <a:lnSpc>
                <a:spcPct val="150000"/>
              </a:lnSpc>
            </a:pPr>
            <a:r>
              <a:rPr lang="en-US" sz="2400" dirty="0" smtClean="0">
                <a:latin typeface="Comic Sans MS" pitchFamily="66" charset="0"/>
              </a:rPr>
              <a:t>4. </a:t>
            </a:r>
            <a:r>
              <a:rPr lang="en-US" sz="2400" dirty="0" err="1" smtClean="0">
                <a:latin typeface="Comic Sans MS" pitchFamily="66" charset="0"/>
              </a:rPr>
              <a:t>Teferra</a:t>
            </a:r>
            <a:r>
              <a:rPr lang="en-US" sz="2400" dirty="0">
                <a:latin typeface="Comic Sans MS" pitchFamily="66" charset="0"/>
              </a:rPr>
              <a:t>, A. &amp; </a:t>
            </a:r>
            <a:r>
              <a:rPr lang="en-US" sz="2400" dirty="0" err="1">
                <a:latin typeface="Comic Sans MS" pitchFamily="66" charset="0"/>
              </a:rPr>
              <a:t>Mesfin</a:t>
            </a:r>
            <a:r>
              <a:rPr lang="en-US" sz="2400" dirty="0">
                <a:latin typeface="Comic Sans MS" pitchFamily="66" charset="0"/>
              </a:rPr>
              <a:t>, L., Soil Mechanics, AAU </a:t>
            </a:r>
          </a:p>
          <a:p>
            <a:pPr lvl="0">
              <a:lnSpc>
                <a:spcPct val="150000"/>
              </a:lnSpc>
            </a:pPr>
            <a:r>
              <a:rPr lang="en-US" sz="2400" dirty="0" smtClean="0">
                <a:latin typeface="Comic Sans MS" pitchFamily="66" charset="0"/>
              </a:rPr>
              <a:t>5. Craig</a:t>
            </a:r>
            <a:r>
              <a:rPr lang="en-US" sz="2400" dirty="0">
                <a:latin typeface="Comic Sans MS" pitchFamily="66" charset="0"/>
              </a:rPr>
              <a:t>, R.F. (2004), Craig's Soil Mechanics, 7th edition, Taylor &amp; Francis. </a:t>
            </a:r>
          </a:p>
          <a:p>
            <a:pPr lvl="0">
              <a:lnSpc>
                <a:spcPct val="150000"/>
              </a:lnSpc>
            </a:pPr>
            <a:r>
              <a:rPr lang="en-US" sz="2400" dirty="0" smtClean="0">
                <a:latin typeface="Comic Sans MS" pitchFamily="66" charset="0"/>
              </a:rPr>
              <a:t>6. Bowles</a:t>
            </a:r>
            <a:r>
              <a:rPr lang="en-US" sz="2400" dirty="0">
                <a:latin typeface="Comic Sans MS" pitchFamily="66" charset="0"/>
              </a:rPr>
              <a:t>, J. E., 1996. Foundation Analysis and Design, Joseph E. Bowles, McGraw-Hill.</a:t>
            </a:r>
          </a:p>
        </p:txBody>
      </p:sp>
    </p:spTree>
    <p:extLst>
      <p:ext uri="{BB962C8B-B14F-4D97-AF65-F5344CB8AC3E}">
        <p14:creationId xmlns:p14="http://schemas.microsoft.com/office/powerpoint/2010/main" val="2929927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E1075AE-E397-4817-923A-EC4437C88326}" type="slidenum">
              <a:rPr lang="en-US" smtClean="0"/>
              <a:t>72</a:t>
            </a:fld>
            <a:endParaRPr lang="en-US"/>
          </a:p>
        </p:txBody>
      </p:sp>
      <p:sp>
        <p:nvSpPr>
          <p:cNvPr id="4" name="Content Placeholder 2"/>
          <p:cNvSpPr txBox="1">
            <a:spLocks/>
          </p:cNvSpPr>
          <p:nvPr/>
        </p:nvSpPr>
        <p:spPr>
          <a:xfrm>
            <a:off x="457200" y="838200"/>
            <a:ext cx="8229600" cy="5287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3800" smtClean="0">
                <a:solidFill>
                  <a:srgbClr val="0000FF"/>
                </a:solidFill>
                <a:latin typeface="Comic Sans MS" pitchFamily="66" charset="0"/>
              </a:rPr>
              <a:t>THANK YOU!</a:t>
            </a:r>
            <a:endParaRPr lang="en-US" sz="13800" dirty="0">
              <a:solidFill>
                <a:srgbClr val="0000FF"/>
              </a:solidFill>
              <a:latin typeface="Comic Sans MS" pitchFamily="66" charset="0"/>
            </a:endParaRPr>
          </a:p>
        </p:txBody>
      </p:sp>
    </p:spTree>
    <p:extLst>
      <p:ext uri="{BB962C8B-B14F-4D97-AF65-F5344CB8AC3E}">
        <p14:creationId xmlns:p14="http://schemas.microsoft.com/office/powerpoint/2010/main" val="1158848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dirty="0">
                <a:latin typeface="Comic Sans MS" pitchFamily="66" charset="0"/>
              </a:rPr>
              <a:t>4.2 Types of Slope Failure</a:t>
            </a:r>
            <a:endParaRPr lang="en-US" dirty="0"/>
          </a:p>
        </p:txBody>
      </p:sp>
      <p:sp>
        <p:nvSpPr>
          <p:cNvPr id="3" name="Content Placeholder 2"/>
          <p:cNvSpPr>
            <a:spLocks noGrp="1"/>
          </p:cNvSpPr>
          <p:nvPr>
            <p:ph idx="1"/>
          </p:nvPr>
        </p:nvSpPr>
        <p:spPr>
          <a:xfrm>
            <a:off x="228600" y="1219200"/>
            <a:ext cx="8686800" cy="5410200"/>
          </a:xfrm>
        </p:spPr>
        <p:txBody>
          <a:bodyPr>
            <a:normAutofit lnSpcReduction="10000"/>
          </a:bodyPr>
          <a:lstStyle/>
          <a:p>
            <a:pPr algn="just">
              <a:lnSpc>
                <a:spcPct val="150000"/>
              </a:lnSpc>
              <a:buFont typeface="Wingdings" pitchFamily="2" charset="2"/>
              <a:buChar char="ü"/>
            </a:pPr>
            <a:r>
              <a:rPr lang="en-US" sz="2400" b="1" dirty="0">
                <a:solidFill>
                  <a:srgbClr val="FF0000"/>
                </a:solidFill>
                <a:latin typeface="Comic Sans MS" pitchFamily="66" charset="0"/>
              </a:rPr>
              <a:t>Slope failure</a:t>
            </a:r>
            <a:r>
              <a:rPr lang="en-US" sz="2400" dirty="0">
                <a:latin typeface="Comic Sans MS" pitchFamily="66" charset="0"/>
              </a:rPr>
              <a:t>, also referred to as mass wasting, is the </a:t>
            </a:r>
            <a:r>
              <a:rPr lang="en-US" sz="2400" b="1" dirty="0">
                <a:latin typeface="Comic Sans MS" pitchFamily="66" charset="0"/>
              </a:rPr>
              <a:t>downslope movement </a:t>
            </a:r>
            <a:r>
              <a:rPr lang="en-US" sz="2400" dirty="0">
                <a:latin typeface="Comic Sans MS" pitchFamily="66" charset="0"/>
              </a:rPr>
              <a:t>of rock debris and soil in response to gravitational stresses. </a:t>
            </a:r>
          </a:p>
          <a:p>
            <a:pPr algn="just">
              <a:lnSpc>
                <a:spcPct val="150000"/>
              </a:lnSpc>
              <a:buFont typeface="Wingdings" pitchFamily="2" charset="2"/>
              <a:buChar char="ü"/>
            </a:pPr>
            <a:r>
              <a:rPr lang="en-GB" sz="2400" dirty="0">
                <a:latin typeface="Comic Sans MS" pitchFamily="66" charset="0"/>
              </a:rPr>
              <a:t>Slope failures depend on </a:t>
            </a:r>
            <a:r>
              <a:rPr lang="en-GB" sz="2400" b="1" dirty="0">
                <a:solidFill>
                  <a:srgbClr val="3333FF"/>
                </a:solidFill>
                <a:latin typeface="Comic Sans MS" pitchFamily="66" charset="0"/>
              </a:rPr>
              <a:t>the soil type</a:t>
            </a:r>
            <a:r>
              <a:rPr lang="en-GB" sz="2400" dirty="0">
                <a:latin typeface="Comic Sans MS" pitchFamily="66" charset="0"/>
              </a:rPr>
              <a:t>, </a:t>
            </a:r>
            <a:r>
              <a:rPr lang="en-GB" sz="2400" b="1" dirty="0">
                <a:solidFill>
                  <a:srgbClr val="3333FF"/>
                </a:solidFill>
                <a:latin typeface="Comic Sans MS" pitchFamily="66" charset="0"/>
              </a:rPr>
              <a:t>soil stratification</a:t>
            </a:r>
            <a:r>
              <a:rPr lang="en-GB" sz="2400" dirty="0">
                <a:latin typeface="Comic Sans MS" pitchFamily="66" charset="0"/>
              </a:rPr>
              <a:t>, </a:t>
            </a:r>
            <a:r>
              <a:rPr lang="en-GB" sz="2400" b="1" dirty="0">
                <a:solidFill>
                  <a:srgbClr val="3333FF"/>
                </a:solidFill>
                <a:latin typeface="Comic Sans MS" pitchFamily="66" charset="0"/>
              </a:rPr>
              <a:t>groundwater</a:t>
            </a:r>
            <a:r>
              <a:rPr lang="en-GB" sz="2400" dirty="0">
                <a:latin typeface="Comic Sans MS" pitchFamily="66" charset="0"/>
              </a:rPr>
              <a:t>, </a:t>
            </a:r>
            <a:r>
              <a:rPr lang="en-GB" sz="2400" b="1" dirty="0">
                <a:solidFill>
                  <a:srgbClr val="3333FF"/>
                </a:solidFill>
                <a:latin typeface="Comic Sans MS" pitchFamily="66" charset="0"/>
              </a:rPr>
              <a:t>seepage</a:t>
            </a:r>
            <a:r>
              <a:rPr lang="en-GB" sz="2400" dirty="0">
                <a:latin typeface="Comic Sans MS" pitchFamily="66" charset="0"/>
              </a:rPr>
              <a:t>, and </a:t>
            </a:r>
            <a:r>
              <a:rPr lang="en-GB" sz="2400" b="1" dirty="0">
                <a:solidFill>
                  <a:srgbClr val="3333FF"/>
                </a:solidFill>
                <a:latin typeface="Comic Sans MS" pitchFamily="66" charset="0"/>
              </a:rPr>
              <a:t>the slope geometry</a:t>
            </a:r>
            <a:r>
              <a:rPr lang="en-GB" sz="2400" dirty="0">
                <a:latin typeface="Comic Sans MS" pitchFamily="66" charset="0"/>
              </a:rPr>
              <a:t>. </a:t>
            </a:r>
          </a:p>
          <a:p>
            <a:pPr algn="just">
              <a:lnSpc>
                <a:spcPct val="150000"/>
              </a:lnSpc>
              <a:buFont typeface="Wingdings" pitchFamily="2" charset="2"/>
              <a:buChar char="ü"/>
            </a:pPr>
            <a:r>
              <a:rPr lang="en-GB" sz="2400" dirty="0">
                <a:latin typeface="Comic Sans MS" pitchFamily="66" charset="0"/>
              </a:rPr>
              <a:t>A few types of slope failure are shown in Figure 4.1. Failure of a slope along a weak zone of soil is called a </a:t>
            </a:r>
            <a:r>
              <a:rPr lang="en-GB" sz="2400" i="1" dirty="0">
                <a:latin typeface="Comic Sans MS" pitchFamily="66" charset="0"/>
              </a:rPr>
              <a:t>translational slide</a:t>
            </a:r>
            <a:r>
              <a:rPr lang="en-GB" sz="2400" dirty="0">
                <a:latin typeface="Comic Sans MS" pitchFamily="66" charset="0"/>
              </a:rPr>
              <a:t> (Fig. 4.1 a). Translational slides are common in </a:t>
            </a:r>
            <a:r>
              <a:rPr lang="en-GB" sz="2400" b="1" dirty="0">
                <a:solidFill>
                  <a:srgbClr val="3333FF"/>
                </a:solidFill>
                <a:latin typeface="Comic Sans MS" pitchFamily="66" charset="0"/>
              </a:rPr>
              <a:t>coarse-grained soils</a:t>
            </a:r>
            <a:r>
              <a:rPr lang="en-GB" sz="2400" dirty="0">
                <a:latin typeface="Comic Sans MS" pitchFamily="66" charset="0"/>
              </a:rPr>
              <a:t>.</a:t>
            </a:r>
            <a:endParaRPr lang="en-US" sz="2400" dirty="0">
              <a:latin typeface="Comic Sans MS" pitchFamily="66" charset="0"/>
            </a:endParaRPr>
          </a:p>
          <a:p>
            <a:pPr algn="just">
              <a:lnSpc>
                <a:spcPct val="150000"/>
              </a:lnSpc>
              <a:buFont typeface="Wingdings" pitchFamily="2" charset="2"/>
              <a:buChar char="ü"/>
            </a:pPr>
            <a:endParaRPr lang="en-US" sz="2400" dirty="0">
              <a:latin typeface="Comic Sans MS" pitchFamily="66" charset="0"/>
            </a:endParaRPr>
          </a:p>
        </p:txBody>
      </p:sp>
      <p:sp>
        <p:nvSpPr>
          <p:cNvPr id="5" name="Slide Number Placeholder 4"/>
          <p:cNvSpPr>
            <a:spLocks noGrp="1"/>
          </p:cNvSpPr>
          <p:nvPr>
            <p:ph type="sldNum" sz="quarter" idx="12"/>
          </p:nvPr>
        </p:nvSpPr>
        <p:spPr/>
        <p:txBody>
          <a:bodyPr/>
          <a:lstStyle/>
          <a:p>
            <a:fld id="{AE1075AE-E397-4817-923A-EC4437C88326}" type="slidenum">
              <a:rPr lang="en-US" smtClean="0"/>
              <a:t>8</a:t>
            </a:fld>
            <a:endParaRPr lang="en-US"/>
          </a:p>
        </p:txBody>
      </p:sp>
    </p:spTree>
    <p:extLst>
      <p:ext uri="{BB962C8B-B14F-4D97-AF65-F5344CB8AC3E}">
        <p14:creationId xmlns:p14="http://schemas.microsoft.com/office/powerpoint/2010/main" val="74212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b="1" dirty="0">
                <a:latin typeface="Comic Sans MS" pitchFamily="66" charset="0"/>
              </a:rPr>
              <a:t>Slope failures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80" y="2670810"/>
            <a:ext cx="4218040" cy="335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76800" y="2954983"/>
            <a:ext cx="3733800" cy="324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38200" y="6036147"/>
            <a:ext cx="2180405" cy="461665"/>
          </a:xfrm>
          <a:prstGeom prst="rect">
            <a:avLst/>
          </a:prstGeom>
        </p:spPr>
        <p:txBody>
          <a:bodyPr wrap="none">
            <a:spAutoFit/>
          </a:bodyPr>
          <a:lstStyle/>
          <a:p>
            <a:r>
              <a:rPr lang="en-GB" sz="2400" b="1" dirty="0">
                <a:solidFill>
                  <a:srgbClr val="3333FF"/>
                </a:solidFill>
                <a:latin typeface="Comic Sans MS" pitchFamily="66" charset="0"/>
              </a:rPr>
              <a:t>Natural slope</a:t>
            </a:r>
            <a:endParaRPr lang="en-US" sz="2400" b="1" dirty="0">
              <a:solidFill>
                <a:srgbClr val="3333FF"/>
              </a:solidFill>
            </a:endParaRPr>
          </a:p>
        </p:txBody>
      </p:sp>
      <p:sp>
        <p:nvSpPr>
          <p:cNvPr id="7" name="Rectangle 6"/>
          <p:cNvSpPr/>
          <p:nvPr/>
        </p:nvSpPr>
        <p:spPr>
          <a:xfrm>
            <a:off x="5456903" y="6175785"/>
            <a:ext cx="3292889" cy="461665"/>
          </a:xfrm>
          <a:prstGeom prst="rect">
            <a:avLst/>
          </a:prstGeom>
        </p:spPr>
        <p:txBody>
          <a:bodyPr wrap="none">
            <a:spAutoFit/>
          </a:bodyPr>
          <a:lstStyle/>
          <a:p>
            <a:r>
              <a:rPr lang="en-GB" sz="2400" b="1" dirty="0">
                <a:solidFill>
                  <a:srgbClr val="3333FF"/>
                </a:solidFill>
                <a:latin typeface="Comic Sans MS" pitchFamily="66" charset="0"/>
              </a:rPr>
              <a:t>Natural slope failure</a:t>
            </a:r>
            <a:endParaRPr lang="en-US" sz="2400" b="1" dirty="0">
              <a:solidFill>
                <a:srgbClr val="3333FF"/>
              </a:solidFill>
            </a:endParaRPr>
          </a:p>
        </p:txBody>
      </p:sp>
      <p:pic>
        <p:nvPicPr>
          <p:cNvPr id="8" name="Picture 2"/>
          <p:cNvPicPr>
            <a:picLocks noChangeAspect="1" noChangeArrowheads="1"/>
          </p:cNvPicPr>
          <p:nvPr/>
        </p:nvPicPr>
        <p:blipFill>
          <a:blip r:embed="rId4"/>
          <a:srcRect/>
          <a:stretch>
            <a:fillRect/>
          </a:stretch>
        </p:blipFill>
        <p:spPr bwMode="auto">
          <a:xfrm>
            <a:off x="4926349" y="152400"/>
            <a:ext cx="3823443" cy="2792361"/>
          </a:xfrm>
          <a:prstGeom prst="rect">
            <a:avLst/>
          </a:prstGeom>
          <a:noFill/>
          <a:ln w="9525">
            <a:noFill/>
            <a:miter lim="800000"/>
            <a:headEnd/>
            <a:tailEnd/>
          </a:ln>
        </p:spPr>
      </p:pic>
      <p:sp>
        <p:nvSpPr>
          <p:cNvPr id="9" name="Rectangle 8"/>
          <p:cNvSpPr/>
          <p:nvPr/>
        </p:nvSpPr>
        <p:spPr>
          <a:xfrm>
            <a:off x="990600" y="1540546"/>
            <a:ext cx="3817071" cy="523220"/>
          </a:xfrm>
          <a:prstGeom prst="rect">
            <a:avLst/>
          </a:prstGeom>
        </p:spPr>
        <p:txBody>
          <a:bodyPr wrap="none">
            <a:spAutoFit/>
          </a:bodyPr>
          <a:lstStyle/>
          <a:p>
            <a:r>
              <a:rPr lang="en-US" sz="2800" b="1" dirty="0">
                <a:solidFill>
                  <a:srgbClr val="3333FF"/>
                </a:solidFill>
                <a:latin typeface="Comic Sans MS" pitchFamily="66" charset="0"/>
              </a:rPr>
              <a:t>Landslide in Thailand</a:t>
            </a:r>
          </a:p>
        </p:txBody>
      </p:sp>
      <p:sp>
        <p:nvSpPr>
          <p:cNvPr id="10" name="Slide Number Placeholder 9"/>
          <p:cNvSpPr>
            <a:spLocks noGrp="1"/>
          </p:cNvSpPr>
          <p:nvPr>
            <p:ph type="sldNum" sz="quarter" idx="12"/>
          </p:nvPr>
        </p:nvSpPr>
        <p:spPr/>
        <p:txBody>
          <a:bodyPr/>
          <a:lstStyle/>
          <a:p>
            <a:fld id="{AE1075AE-E397-4817-923A-EC4437C88326}" type="slidenum">
              <a:rPr lang="en-US" smtClean="0"/>
              <a:t>9</a:t>
            </a:fld>
            <a:endParaRPr lang="en-US"/>
          </a:p>
        </p:txBody>
      </p:sp>
    </p:spTree>
    <p:extLst>
      <p:ext uri="{BB962C8B-B14F-4D97-AF65-F5344CB8AC3E}">
        <p14:creationId xmlns:p14="http://schemas.microsoft.com/office/powerpoint/2010/main" val="8298616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2923</TotalTime>
  <Words>4438</Words>
  <Application>Microsoft Office PowerPoint</Application>
  <PresentationFormat>On-screen Show (4:3)</PresentationFormat>
  <Paragraphs>413</Paragraphs>
  <Slides>72</Slides>
  <Notes>13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72</vt:i4>
      </vt:variant>
    </vt:vector>
  </HeadingPairs>
  <TitlesOfParts>
    <vt:vector size="77" baseType="lpstr">
      <vt:lpstr>Office Theme</vt:lpstr>
      <vt:lpstr>Default Design</vt:lpstr>
      <vt:lpstr>1_Office Theme</vt:lpstr>
      <vt:lpstr>2_Office Theme</vt:lpstr>
      <vt:lpstr>Equation</vt:lpstr>
      <vt:lpstr>PowerPoint Presentation</vt:lpstr>
      <vt:lpstr>PowerPoint Presentation</vt:lpstr>
      <vt:lpstr>PowerPoint Presentation</vt:lpstr>
      <vt:lpstr>4.1 Introduction</vt:lpstr>
      <vt:lpstr>Cont…</vt:lpstr>
      <vt:lpstr>Definitions of Key Terms</vt:lpstr>
      <vt:lpstr>Slope Terminology</vt:lpstr>
      <vt:lpstr>4.2 Types of Slope Failure</vt:lpstr>
      <vt:lpstr>Slope failures</vt:lpstr>
      <vt:lpstr>4.2 Types of Slope Failure</vt:lpstr>
      <vt:lpstr>Cont…</vt:lpstr>
      <vt:lpstr>Causes of slope failures/Triggering Mechanisms</vt:lpstr>
      <vt:lpstr>4.3 Two-Dimensional Slope Stability Analysis</vt:lpstr>
      <vt:lpstr>4.4 Stability Analysis of Infinite Slopes.</vt:lpstr>
      <vt:lpstr>Infinite Slopes…</vt:lpstr>
      <vt:lpstr>PowerPoint Presentation</vt:lpstr>
      <vt:lpstr>PowerPoint Presentation</vt:lpstr>
      <vt:lpstr>4.4.1 Stability of Infinite Slopes in φ=0, cu soil. </vt:lpstr>
      <vt:lpstr>PowerPoint Presentation</vt:lpstr>
      <vt:lpstr>4.4.2 Stability of Infinite Slopes in c’, φ soil – without seepage.</vt:lpstr>
      <vt:lpstr>PowerPoint Presentation</vt:lpstr>
      <vt:lpstr>Example 4.1</vt:lpstr>
      <vt:lpstr>4.4.3 Stability of Infinite Slopes in c’,  soil – steady state seepage.</vt:lpstr>
      <vt:lpstr>PowerPoint Presentation</vt:lpstr>
      <vt:lpstr>PowerPoint Presentation</vt:lpstr>
      <vt:lpstr>Example 4.2</vt:lpstr>
      <vt:lpstr>PowerPoint Presentation</vt:lpstr>
      <vt:lpstr>PowerPoint Presentation</vt:lpstr>
      <vt:lpstr>4.5 Rotational Slope Failure. </vt:lpstr>
      <vt:lpstr>4.5 Rotational/finite Slope Failure</vt:lpstr>
      <vt:lpstr>4.5.1 Stability of Slopes in cu, φ=0 soil – circular failure surface.</vt:lpstr>
      <vt:lpstr>PowerPoint Presentation</vt:lpstr>
      <vt:lpstr>Example 4.3</vt:lpstr>
      <vt:lpstr>Effect of Tension Cracks</vt:lpstr>
      <vt:lpstr>4.5.2 Stability of Slopes in c’,φ soil – Method of Slices.</vt:lpstr>
      <vt:lpstr>Method of slices</vt:lpstr>
      <vt:lpstr>PowerPoint Presentation</vt:lpstr>
      <vt:lpstr>PowerPoint Presentation</vt:lpstr>
      <vt:lpstr>PowerPoint Presentation</vt:lpstr>
      <vt:lpstr>I. Fellenius or Ordinary or Swedish Method</vt:lpstr>
      <vt:lpstr>PowerPoint Presentation</vt:lpstr>
      <vt:lpstr>PowerPoint Presentation</vt:lpstr>
      <vt:lpstr>Remarks on Safety Factor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Bishop method Bishop method</vt:lpstr>
      <vt:lpstr>II. Bishop Simplified Method</vt:lpstr>
      <vt:lpstr>PowerPoint Presentation</vt:lpstr>
      <vt:lpstr>PowerPoint Presentation</vt:lpstr>
      <vt:lpstr>Modified Bishop’s Method</vt:lpstr>
      <vt:lpstr>Modified Bishop’s Method</vt:lpstr>
      <vt:lpstr>Example 2</vt:lpstr>
      <vt:lpstr>PowerPoint Presentation</vt:lpstr>
      <vt:lpstr>PowerPoint Presentation</vt:lpstr>
      <vt:lpstr>Basic Analysis Approach for Rotational Failure Surface</vt:lpstr>
      <vt:lpstr>Method of Slices (General)</vt:lpstr>
      <vt:lpstr>Ordinary Method of Slices (OMS)</vt:lpstr>
      <vt:lpstr>Example 1</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100</cp:revision>
  <dcterms:created xsi:type="dcterms:W3CDTF">2019-01-05T18:36:52Z</dcterms:created>
  <dcterms:modified xsi:type="dcterms:W3CDTF">2020-04-22T15:57:57Z</dcterms:modified>
</cp:coreProperties>
</file>